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4" r:id="rId7"/>
    <p:sldId id="261" r:id="rId8"/>
    <p:sldId id="262" r:id="rId9"/>
    <p:sldId id="263" r:id="rId10"/>
    <p:sldId id="270" r:id="rId11"/>
    <p:sldId id="265" r:id="rId12"/>
    <p:sldId id="266" r:id="rId13"/>
    <p:sldId id="267" r:id="rId14"/>
    <p:sldId id="268"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8" d="100"/>
          <a:sy n="78" d="100"/>
        </p:scale>
        <p:origin x="-216" y="2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3FE8B21E-42FF-43B1-BC1B-D33562C3D5E6}" type="datetimeFigureOut">
              <a:rPr lang="en-US" smtClean="0"/>
              <a:t>3/22/2024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CD5B6E2C-7FF9-4D81-9DD4-23579C3107D2}" type="slidenum">
              <a:rPr lang="en-US" smtClean="0"/>
              <a:t>‹#›</a:t>
            </a:fld>
            <a:endParaRPr lang="en-US"/>
          </a:p>
        </p:txBody>
      </p:sp>
      <p:sp>
        <p:nvSpPr>
          <p:cNvPr id="7" name="Rectangle 6"/>
          <p:cNvSpPr/>
          <p:nvPr/>
        </p:nvSpPr>
        <p:spPr>
          <a:xfrm>
            <a:off x="83909" y="1449304"/>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83909"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83909"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609600" y="1505931"/>
            <a:ext cx="109728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FE8B21E-42FF-43B1-BC1B-D33562C3D5E6}" type="datetimeFigureOut">
              <a:rPr lang="en-US" smtClean="0"/>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B6E2C-7FF9-4D81-9DD4-23579C3107D2}" type="slidenum">
              <a:rPr lang="en-US" smtClean="0"/>
              <a:t>‹#›</a:t>
            </a:fld>
            <a:endParaRPr lang="en-US"/>
          </a:p>
        </p:txBody>
      </p:sp>
      <p:sp>
        <p:nvSpPr>
          <p:cNvPr id="8" name="Content Placeholder 7"/>
          <p:cNvSpPr>
            <a:spLocks noGrp="1"/>
          </p:cNvSpPr>
          <p:nvPr>
            <p:ph sz="quarter" idx="1"/>
          </p:nvPr>
        </p:nvSpPr>
        <p:spPr>
          <a:xfrm>
            <a:off x="1219200" y="1447800"/>
            <a:ext cx="103632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63084" y="952501"/>
            <a:ext cx="103632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63084" y="2547938"/>
            <a:ext cx="103632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FE8B21E-42FF-43B1-BC1B-D33562C3D5E6}" type="datetimeFigureOut">
              <a:rPr lang="en-US" smtClean="0"/>
              <a:t>3/22/2024</a:t>
            </a:fld>
            <a:endParaRPr lang="en-US"/>
          </a:p>
        </p:txBody>
      </p:sp>
      <p:sp>
        <p:nvSpPr>
          <p:cNvPr id="5" name="Footer Placeholder 4"/>
          <p:cNvSpPr>
            <a:spLocks noGrp="1"/>
          </p:cNvSpPr>
          <p:nvPr>
            <p:ph type="ftr" sz="quarter" idx="11"/>
          </p:nvPr>
        </p:nvSpPr>
        <p:spPr>
          <a:xfrm>
            <a:off x="1066800" y="6172200"/>
            <a:ext cx="5334000" cy="457200"/>
          </a:xfrm>
        </p:spPr>
        <p:txBody>
          <a:bodyPr/>
          <a:lstStyle/>
          <a:p>
            <a:endParaRPr lang="en-US"/>
          </a:p>
        </p:txBody>
      </p:sp>
      <p:sp>
        <p:nvSpPr>
          <p:cNvPr id="7" name="Rectangle 6"/>
          <p:cNvSpPr/>
          <p:nvPr/>
        </p:nvSpPr>
        <p:spPr>
          <a:xfrm flipV="1">
            <a:off x="92550"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2195" y="2341476"/>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075"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95072" y="6208776"/>
            <a:ext cx="609600" cy="457200"/>
          </a:xfrm>
        </p:spPr>
        <p:txBody>
          <a:bodyPr/>
          <a:lstStyle/>
          <a:p>
            <a:fld id="{CD5B6E2C-7FF9-4D81-9DD4-23579C3107D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FE8B21E-42FF-43B1-BC1B-D33562C3D5E6}" type="datetimeFigureOut">
              <a:rPr lang="en-US" smtClean="0"/>
              <a:t>3/22/2024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5B6E2C-7FF9-4D81-9DD4-23579C3107D2}" type="slidenum">
              <a:rPr lang="en-US" smtClean="0"/>
              <a:t>‹#›</a:t>
            </a:fld>
            <a:endParaRPr lang="en-US"/>
          </a:p>
        </p:txBody>
      </p:sp>
      <p:sp>
        <p:nvSpPr>
          <p:cNvPr id="9" name="Content Placeholder 8"/>
          <p:cNvSpPr>
            <a:spLocks noGrp="1"/>
          </p:cNvSpPr>
          <p:nvPr>
            <p:ph sz="quarter" idx="1"/>
          </p:nvPr>
        </p:nvSpPr>
        <p:spPr>
          <a:xfrm>
            <a:off x="1219200" y="1447800"/>
            <a:ext cx="499872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578600" y="1447800"/>
            <a:ext cx="499872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273050"/>
            <a:ext cx="103632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FE8B21E-42FF-43B1-BC1B-D33562C3D5E6}" type="datetimeFigureOut">
              <a:rPr lang="en-US" smtClean="0"/>
              <a:t>3/22/2024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5B6E2C-7FF9-4D81-9DD4-23579C3107D2}" type="slidenum">
              <a:rPr lang="en-US" smtClean="0"/>
              <a:t>‹#›</a:t>
            </a:fld>
            <a:endParaRPr lang="en-US"/>
          </a:p>
        </p:txBody>
      </p:sp>
      <p:sp>
        <p:nvSpPr>
          <p:cNvPr id="11" name="Content Placeholder 10"/>
          <p:cNvSpPr>
            <a:spLocks noGrp="1"/>
          </p:cNvSpPr>
          <p:nvPr>
            <p:ph sz="half" idx="2"/>
          </p:nvPr>
        </p:nvSpPr>
        <p:spPr>
          <a:xfrm>
            <a:off x="1219200" y="2247900"/>
            <a:ext cx="49784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6604000" y="2247900"/>
            <a:ext cx="49784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FE8B21E-42FF-43B1-BC1B-D33562C3D5E6}" type="datetimeFigureOut">
              <a:rPr lang="en-US" smtClean="0"/>
              <a:t>3/22/2024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5B6E2C-7FF9-4D81-9DD4-23579C3107D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8B21E-42FF-43B1-BC1B-D33562C3D5E6}" type="datetimeFigureOut">
              <a:rPr lang="en-US" smtClean="0"/>
              <a:t>3/22/2024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5B6E2C-7FF9-4D81-9DD4-23579C3107D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219200" y="273050"/>
            <a:ext cx="103632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FE8B21E-42FF-43B1-BC1B-D33562C3D5E6}" type="datetimeFigureOut">
              <a:rPr lang="en-US" smtClean="0"/>
              <a:t>3/22/2024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5B6E2C-7FF9-4D81-9DD4-23579C3107D2}" type="slidenum">
              <a:rPr lang="en-US" smtClean="0"/>
              <a:t>‹#›</a:t>
            </a:fld>
            <a:endParaRPr lang="en-US"/>
          </a:p>
        </p:txBody>
      </p:sp>
      <p:sp>
        <p:nvSpPr>
          <p:cNvPr id="11" name="Content Placeholder 10"/>
          <p:cNvSpPr>
            <a:spLocks noGrp="1"/>
          </p:cNvSpPr>
          <p:nvPr>
            <p:ph sz="quarter" idx="1"/>
          </p:nvPr>
        </p:nvSpPr>
        <p:spPr>
          <a:xfrm>
            <a:off x="3962400" y="1600200"/>
            <a:ext cx="7620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4900550"/>
            <a:ext cx="97536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FE8B21E-42FF-43B1-BC1B-D33562C3D5E6}" type="datetimeFigureOut">
              <a:rPr lang="en-US" smtClean="0"/>
              <a:t>3/22/2024</a:t>
            </a:fld>
            <a:endParaRPr lang="en-US"/>
          </a:p>
        </p:txBody>
      </p:sp>
      <p:sp>
        <p:nvSpPr>
          <p:cNvPr id="6" name="Footer Placeholder 5"/>
          <p:cNvSpPr>
            <a:spLocks noGrp="1"/>
          </p:cNvSpPr>
          <p:nvPr>
            <p:ph type="ftr" sz="quarter" idx="11"/>
          </p:nvPr>
        </p:nvSpPr>
        <p:spPr>
          <a:xfrm>
            <a:off x="1219200" y="6172200"/>
            <a:ext cx="5181600" cy="457200"/>
          </a:xfrm>
        </p:spPr>
        <p:txBody>
          <a:bodyPr/>
          <a:lstStyle/>
          <a:p>
            <a:endParaRPr lang="en-US"/>
          </a:p>
        </p:txBody>
      </p:sp>
      <p:sp>
        <p:nvSpPr>
          <p:cNvPr id="7" name="Slide Number Placeholder 6"/>
          <p:cNvSpPr>
            <a:spLocks noGrp="1"/>
          </p:cNvSpPr>
          <p:nvPr>
            <p:ph type="sldNum" sz="quarter" idx="12"/>
          </p:nvPr>
        </p:nvSpPr>
        <p:spPr>
          <a:xfrm>
            <a:off x="195072" y="6208776"/>
            <a:ext cx="609600" cy="457200"/>
          </a:xfrm>
        </p:spPr>
        <p:txBody>
          <a:bodyPr/>
          <a:lstStyle/>
          <a:p>
            <a:fld id="{CD5B6E2C-7FF9-4D81-9DD4-23579C3107D2}" type="slidenum">
              <a:rPr lang="en-US" smtClean="0"/>
              <a:t>‹#›</a:t>
            </a:fld>
            <a:endParaRPr lang="en-US"/>
          </a:p>
        </p:txBody>
      </p:sp>
      <p:sp>
        <p:nvSpPr>
          <p:cNvPr id="11" name="Rectangle 10"/>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91345" y="4650475"/>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91348" y="4773225"/>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91078" y="66676"/>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E8B21E-42FF-43B1-BC1B-D33562C3D5E6}" type="datetimeFigureOut">
              <a:rPr lang="en-US" smtClean="0"/>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B6E2C-7FF9-4D81-9DD4-23579C3107D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68224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219200" y="274641"/>
            <a:ext cx="7416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E8B21E-42FF-43B1-BC1B-D33562C3D5E6}" type="datetimeFigureOut">
              <a:rPr lang="en-US" smtClean="0"/>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B6E2C-7FF9-4D81-9DD4-23579C3107D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defRPr>
            </a:lvl1pPr>
          </a:lstStyle>
          <a:p>
            <a:fld id="{3FE8B21E-42FF-43B1-BC1B-D33562C3D5E6}" type="datetimeFigureOut">
              <a:rPr lang="en-US" smtClean="0"/>
              <a:t>3/22/2024</a:t>
            </a:fld>
            <a:endParaRPr lang="en-US"/>
          </a:p>
        </p:txBody>
      </p:sp>
      <p:sp>
        <p:nvSpPr>
          <p:cNvPr id="3" name="Footer Placeholder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CD5B6E2C-7FF9-4D81-9DD4-23579C3107D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www.austintommy.com.ng/tag/basin/"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smtClean="0"/>
              <a:t>World Population</a:t>
            </a:r>
            <a:endParaRPr lang="en-US" sz="6000" dirty="0"/>
          </a:p>
        </p:txBody>
      </p:sp>
      <p:sp>
        <p:nvSpPr>
          <p:cNvPr id="3" name="TextBox 2"/>
          <p:cNvSpPr txBox="1"/>
          <p:nvPr/>
        </p:nvSpPr>
        <p:spPr>
          <a:xfrm>
            <a:off x="6825343" y="3477986"/>
            <a:ext cx="3567793" cy="461665"/>
          </a:xfrm>
          <a:prstGeom prst="rect">
            <a:avLst/>
          </a:prstGeom>
          <a:noFill/>
        </p:spPr>
        <p:txBody>
          <a:bodyPr wrap="square" rtlCol="0">
            <a:spAutoFit/>
          </a:bodyPr>
          <a:lstStyle/>
          <a:p>
            <a:r>
              <a:rPr lang="en-GB" sz="2400" b="1" dirty="0" smtClean="0"/>
              <a:t>Instructor: Bambo Bayo</a:t>
            </a:r>
            <a:endParaRPr lang="en-GB" sz="2400" b="1" dirty="0"/>
          </a:p>
        </p:txBody>
      </p:sp>
    </p:spTree>
    <p:extLst>
      <p:ext uri="{BB962C8B-B14F-4D97-AF65-F5344CB8AC3E}">
        <p14:creationId xmlns:p14="http://schemas.microsoft.com/office/powerpoint/2010/main" val="35893298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7386638"/>
          </a:xfrm>
          <a:prstGeom prst="rect">
            <a:avLst/>
          </a:prstGeom>
          <a:noFill/>
        </p:spPr>
        <p:txBody>
          <a:bodyPr wrap="square" rtlCol="0">
            <a:spAutoFit/>
          </a:bodyPr>
          <a:lstStyle/>
          <a:p>
            <a:pPr algn="ctr"/>
            <a:r>
              <a:rPr lang="en-US" sz="3200" b="1" dirty="0" smtClean="0">
                <a:latin typeface="Times New Roman" panose="02020603050405020304" pitchFamily="18" charset="0"/>
                <a:cs typeface="Times New Roman" panose="02020603050405020304" pitchFamily="18" charset="0"/>
              </a:rPr>
              <a:t>What is World Population?</a:t>
            </a:r>
          </a:p>
          <a:p>
            <a:r>
              <a:rPr lang="en-US"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World population refers to the total of people currently living in the world or on the surface of the earth at a defined time. As at today, (September 2022), the total population of the world is over 7.9 billion people. The first billion was reached around 1800 and it took 2 million years of human history to get there while in just 200 years we’ve reached 7 billion milestone. </a:t>
            </a:r>
          </a:p>
          <a:p>
            <a:r>
              <a:rPr lang="en-US" sz="2200" dirty="0" smtClean="0">
                <a:latin typeface="Times New Roman" panose="02020603050405020304" pitchFamily="18" charset="0"/>
                <a:cs typeface="Times New Roman" panose="02020603050405020304" pitchFamily="18" charset="0"/>
              </a:rPr>
              <a:t>According to the United Nations Department of Economic and Social Affairs, these are the main population milestones:</a:t>
            </a:r>
          </a:p>
          <a:p>
            <a:pPr marL="742950" lvl="1" indent="-285750">
              <a:buFont typeface="Arial" panose="020B0604020202020204" pitchFamily="34" charset="0"/>
              <a:buChar char="•"/>
            </a:pPr>
            <a:r>
              <a:rPr lang="en-US" sz="2200" dirty="0" smtClean="0">
                <a:latin typeface="Times New Roman" panose="02020603050405020304" pitchFamily="18" charset="0"/>
                <a:cs typeface="Times New Roman" panose="02020603050405020304" pitchFamily="18" charset="0"/>
              </a:rPr>
              <a:t>1 billion - 1804</a:t>
            </a:r>
          </a:p>
          <a:p>
            <a:pPr marL="742950" lvl="1" indent="-285750">
              <a:buFont typeface="Arial" panose="020B0604020202020204" pitchFamily="34" charset="0"/>
              <a:buChar char="•"/>
            </a:pPr>
            <a:r>
              <a:rPr lang="en-US" sz="2200" dirty="0" smtClean="0">
                <a:latin typeface="Times New Roman" panose="02020603050405020304" pitchFamily="18" charset="0"/>
                <a:cs typeface="Times New Roman" panose="02020603050405020304" pitchFamily="18" charset="0"/>
              </a:rPr>
              <a:t>2 billion - 1927 (in 123 years)</a:t>
            </a:r>
          </a:p>
          <a:p>
            <a:pPr marL="742950" lvl="1" indent="-285750">
              <a:buFont typeface="Arial" panose="020B0604020202020204" pitchFamily="34" charset="0"/>
              <a:buChar char="•"/>
            </a:pPr>
            <a:r>
              <a:rPr lang="en-US" sz="2200" dirty="0" smtClean="0">
                <a:latin typeface="Times New Roman" panose="02020603050405020304" pitchFamily="18" charset="0"/>
                <a:cs typeface="Times New Roman" panose="02020603050405020304" pitchFamily="18" charset="0"/>
              </a:rPr>
              <a:t>3 billion - 1960 (in 33 years)</a:t>
            </a:r>
          </a:p>
          <a:p>
            <a:pPr marL="742950" lvl="1" indent="-285750">
              <a:buFont typeface="Arial" panose="020B0604020202020204" pitchFamily="34" charset="0"/>
              <a:buChar char="•"/>
            </a:pPr>
            <a:r>
              <a:rPr lang="en-US" sz="2200" dirty="0" smtClean="0">
                <a:latin typeface="Times New Roman" panose="02020603050405020304" pitchFamily="18" charset="0"/>
                <a:cs typeface="Times New Roman" panose="02020603050405020304" pitchFamily="18" charset="0"/>
              </a:rPr>
              <a:t>4 billion - 1974 (in 14 years) </a:t>
            </a:r>
          </a:p>
          <a:p>
            <a:pPr marL="742950" lvl="1" indent="-285750">
              <a:buFont typeface="Arial" panose="020B0604020202020204" pitchFamily="34" charset="0"/>
              <a:buChar char="•"/>
            </a:pPr>
            <a:r>
              <a:rPr lang="en-US" sz="2200" dirty="0" smtClean="0">
                <a:latin typeface="Times New Roman" panose="02020603050405020304" pitchFamily="18" charset="0"/>
                <a:cs typeface="Times New Roman" panose="02020603050405020304" pitchFamily="18" charset="0"/>
              </a:rPr>
              <a:t>5 billion - 1987 (in 13 years)</a:t>
            </a:r>
          </a:p>
          <a:p>
            <a:pPr marL="742950" lvl="1" indent="-285750">
              <a:buFont typeface="Arial" panose="020B0604020202020204" pitchFamily="34" charset="0"/>
              <a:buChar char="•"/>
            </a:pPr>
            <a:r>
              <a:rPr lang="en-US" sz="2200" dirty="0" smtClean="0">
                <a:latin typeface="Times New Roman" panose="02020603050405020304" pitchFamily="18" charset="0"/>
                <a:cs typeface="Times New Roman" panose="02020603050405020304" pitchFamily="18" charset="0"/>
              </a:rPr>
              <a:t>6 billion - October 12,1999 (in 12 years)</a:t>
            </a:r>
          </a:p>
          <a:p>
            <a:pPr marL="742950" lvl="1" indent="-285750">
              <a:buFont typeface="Arial" panose="020B0604020202020204" pitchFamily="34" charset="0"/>
              <a:buChar char="•"/>
            </a:pPr>
            <a:r>
              <a:rPr lang="en-US" sz="2200" dirty="0" smtClean="0">
                <a:latin typeface="Times New Roman" panose="02020603050405020304" pitchFamily="18" charset="0"/>
                <a:cs typeface="Times New Roman" panose="02020603050405020304" pitchFamily="18" charset="0"/>
              </a:rPr>
              <a:t>7 billion – October 31, 2011(in 12 years)</a:t>
            </a:r>
          </a:p>
          <a:p>
            <a:pPr marL="742950" lvl="1" indent="-285750">
              <a:buFont typeface="Arial" panose="020B0604020202020204" pitchFamily="34" charset="0"/>
              <a:buChar char="•"/>
            </a:pPr>
            <a:r>
              <a:rPr lang="en-US" sz="2200" dirty="0" smtClean="0">
                <a:latin typeface="Times New Roman" panose="02020603050405020304" pitchFamily="18" charset="0"/>
                <a:cs typeface="Times New Roman" panose="02020603050405020304" pitchFamily="18" charset="0"/>
              </a:rPr>
              <a:t>8 billion – 2024(in 13 years)</a:t>
            </a:r>
          </a:p>
          <a:p>
            <a:pPr marL="742950" lvl="1" indent="-285750">
              <a:buFont typeface="Arial" panose="020B0604020202020204" pitchFamily="34" charset="0"/>
              <a:buChar char="•"/>
            </a:pPr>
            <a:r>
              <a:rPr lang="en-US" sz="2200" dirty="0" smtClean="0">
                <a:latin typeface="Times New Roman" panose="02020603050405020304" pitchFamily="18" charset="0"/>
                <a:cs typeface="Times New Roman" panose="02020603050405020304" pitchFamily="18" charset="0"/>
              </a:rPr>
              <a:t>9 billion – 2037(Projected figure in 13 years)</a:t>
            </a:r>
          </a:p>
          <a:p>
            <a:pPr marL="742950" lvl="1" indent="-285750">
              <a:buFont typeface="Arial" panose="020B0604020202020204" pitchFamily="34" charset="0"/>
              <a:buChar char="•"/>
            </a:pPr>
            <a:r>
              <a:rPr lang="en-US" sz="2200" dirty="0" smtClean="0">
                <a:latin typeface="Times New Roman" panose="02020603050405020304" pitchFamily="18" charset="0"/>
                <a:cs typeface="Times New Roman" panose="02020603050405020304" pitchFamily="18" charset="0"/>
              </a:rPr>
              <a:t>10 billion- 2057(projected figure in 20 years)</a:t>
            </a:r>
          </a:p>
          <a:p>
            <a:r>
              <a:rPr lang="en-US" sz="2200" dirty="0" smtClean="0">
                <a:latin typeface="Times New Roman" panose="02020603050405020304" pitchFamily="18" charset="0"/>
                <a:cs typeface="Times New Roman" panose="02020603050405020304" pitchFamily="18" charset="0"/>
              </a:rPr>
              <a:t>	The spatial distribution of population is one of the most significant topics of human geography. It is vital because man has brought huge changes over the earth’s surface. Currently, man is the most exclusive factor transforming the earth at an unequalled rate.</a:t>
            </a:r>
            <a:endParaRPr lang="en-US" sz="22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34889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2000" cy="7017306"/>
          </a:xfrm>
          <a:prstGeom prst="rect">
            <a:avLst/>
          </a:prstGeom>
          <a:noFill/>
        </p:spPr>
        <p:txBody>
          <a:bodyPr wrap="square" rtlCol="0">
            <a:spAutoFit/>
          </a:bodyPr>
          <a:lstStyle/>
          <a:p>
            <a:r>
              <a:rPr lang="en-US" sz="3000" dirty="0" smtClean="0">
                <a:effectLst/>
                <a:latin typeface="Times New Roman" panose="02020603050405020304" pitchFamily="18" charset="0"/>
                <a:cs typeface="Times New Roman" panose="02020603050405020304" pitchFamily="18" charset="0"/>
              </a:rPr>
              <a:t>	The world population has experienced continuous growth following the Great Famine of 1315–1317 and the end of the Black Death in 1350 when it was near 370 million.</a:t>
            </a:r>
          </a:p>
          <a:p>
            <a:r>
              <a:rPr lang="en-US" sz="3000" dirty="0" smtClean="0">
                <a:effectLst/>
                <a:latin typeface="Times New Roman" panose="02020603050405020304" pitchFamily="18" charset="0"/>
                <a:cs typeface="Times New Roman" panose="02020603050405020304" pitchFamily="18" charset="0"/>
              </a:rPr>
              <a:t>	The highest global population growth rates, with increases of over 1.8% per year, occurred between 1955 and 1975 – peaking at 2.1% between 1965 and 1970.</a:t>
            </a:r>
          </a:p>
          <a:p>
            <a:r>
              <a:rPr lang="en-US" sz="3000" dirty="0" smtClean="0">
                <a:effectLst/>
                <a:latin typeface="Times New Roman" panose="02020603050405020304" pitchFamily="18" charset="0"/>
                <a:cs typeface="Times New Roman" panose="02020603050405020304" pitchFamily="18" charset="0"/>
              </a:rPr>
              <a:t>	The growth rate declined to 1.2% between 2010 and 2015 and is projected to decline further in the course of the 21</a:t>
            </a:r>
            <a:r>
              <a:rPr lang="en-US" sz="3000" baseline="30000" dirty="0" smtClean="0">
                <a:effectLst/>
                <a:latin typeface="Times New Roman" panose="02020603050405020304" pitchFamily="18" charset="0"/>
                <a:cs typeface="Times New Roman" panose="02020603050405020304" pitchFamily="18" charset="0"/>
              </a:rPr>
              <a:t>st</a:t>
            </a:r>
            <a:r>
              <a:rPr lang="en-US" sz="3000" dirty="0" smtClean="0">
                <a:effectLst/>
                <a:latin typeface="Times New Roman" panose="02020603050405020304" pitchFamily="18" charset="0"/>
                <a:cs typeface="Times New Roman" panose="02020603050405020304" pitchFamily="18" charset="0"/>
              </a:rPr>
              <a:t> century. The global population is still increasing, but there is significant uncertainty about its long-term trajectory due to changing rates of fertility and mortality.</a:t>
            </a:r>
          </a:p>
          <a:p>
            <a:r>
              <a:rPr lang="en-US" sz="3000" dirty="0" smtClean="0">
                <a:effectLst/>
                <a:latin typeface="Times New Roman" panose="02020603050405020304" pitchFamily="18" charset="0"/>
                <a:cs typeface="Times New Roman" panose="02020603050405020304" pitchFamily="18" charset="0"/>
              </a:rPr>
              <a:t>	The UN Department of Economics and Social Affairs projects between 9–10 billion people by 2050, and gives an 80% confidence interval of 10–12 billion by the end of the 21</a:t>
            </a:r>
            <a:r>
              <a:rPr lang="en-US" sz="3000" baseline="30000" dirty="0" smtClean="0">
                <a:effectLst/>
                <a:latin typeface="Times New Roman" panose="02020603050405020304" pitchFamily="18" charset="0"/>
                <a:cs typeface="Times New Roman" panose="02020603050405020304" pitchFamily="18" charset="0"/>
              </a:rPr>
              <a:t>st</a:t>
            </a:r>
            <a:r>
              <a:rPr lang="en-US" sz="3000" dirty="0" smtClean="0">
                <a:effectLst/>
                <a:latin typeface="Times New Roman" panose="02020603050405020304" pitchFamily="18" charset="0"/>
                <a:cs typeface="Times New Roman" panose="02020603050405020304" pitchFamily="18" charset="0"/>
              </a:rPr>
              <a:t> century.</a:t>
            </a:r>
          </a:p>
          <a:p>
            <a:r>
              <a:rPr lang="en-US" sz="3000" dirty="0" smtClean="0">
                <a:effectLst/>
                <a:latin typeface="Times New Roman" panose="02020603050405020304" pitchFamily="18" charset="0"/>
                <a:cs typeface="Times New Roman" panose="02020603050405020304" pitchFamily="18" charset="0"/>
              </a:rPr>
              <a:t/>
            </a:r>
            <a:br>
              <a:rPr lang="en-US" sz="3000" dirty="0" smtClean="0">
                <a:effectLst/>
                <a:latin typeface="Times New Roman" panose="02020603050405020304" pitchFamily="18" charset="0"/>
                <a:cs typeface="Times New Roman" panose="02020603050405020304" pitchFamily="18" charset="0"/>
              </a:rPr>
            </a:br>
            <a:endParaRPr lang="en-US"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78370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2000" cy="7478970"/>
          </a:xfrm>
          <a:prstGeom prst="rect">
            <a:avLst/>
          </a:prstGeom>
          <a:noFill/>
        </p:spPr>
        <p:txBody>
          <a:bodyPr wrap="square" rtlCol="0">
            <a:spAutoFit/>
          </a:bodyPr>
          <a:lstStyle/>
          <a:p>
            <a:pPr algn="ctr"/>
            <a:r>
              <a:rPr lang="en-US" sz="2400" b="1" dirty="0" smtClean="0">
                <a:latin typeface="Times New Roman" panose="02020603050405020304" pitchFamily="18" charset="0"/>
                <a:cs typeface="Times New Roman" panose="02020603050405020304" pitchFamily="18" charset="0"/>
              </a:rPr>
              <a:t>World Population (</a:t>
            </a:r>
            <a:r>
              <a:rPr lang="en-US" sz="2400" b="1" dirty="0" err="1" smtClean="0">
                <a:latin typeface="Times New Roman" panose="02020603050405020304" pitchFamily="18" charset="0"/>
                <a:cs typeface="Times New Roman" panose="02020603050405020304" pitchFamily="18" charset="0"/>
              </a:rPr>
              <a:t>contd</a:t>
            </a:r>
            <a:r>
              <a:rPr lang="en-US" sz="2400" b="1"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	</a:t>
            </a:r>
            <a:r>
              <a:rPr lang="en-US" sz="2300" dirty="0" smtClean="0">
                <a:latin typeface="Times New Roman" panose="02020603050405020304" pitchFamily="18" charset="0"/>
                <a:cs typeface="Times New Roman" panose="02020603050405020304" pitchFamily="18" charset="0"/>
              </a:rPr>
              <a:t>The presence of the large number of people living in the world is somewhat a recent event. In the early stage of human evolution, more than 95% of people were hunters(males) and gatherers(females). This method of  food production couldn’t support large population. Births equaled deaths leading to no increase in the number of people on the planet. Population grew at a slow pace. Furthermore, their nomadic lifestyle, perilous climatic conditions and poor nutrition were unfavorable for population growth.</a:t>
            </a:r>
          </a:p>
          <a:p>
            <a:r>
              <a:rPr lang="en-US" sz="2300" dirty="0">
                <a:latin typeface="Times New Roman" panose="02020603050405020304" pitchFamily="18" charset="0"/>
                <a:cs typeface="Times New Roman" panose="02020603050405020304" pitchFamily="18" charset="0"/>
              </a:rPr>
              <a:t>	</a:t>
            </a:r>
            <a:r>
              <a:rPr lang="en-US" sz="2300" dirty="0" smtClean="0">
                <a:latin typeface="Times New Roman" panose="02020603050405020304" pitchFamily="18" charset="0"/>
                <a:cs typeface="Times New Roman" panose="02020603050405020304" pitchFamily="18" charset="0"/>
              </a:rPr>
              <a:t>In the last ten thousand years, world population grew at three distinct eras. The first was when man commenced the practice of domestication of plants and animals better known as the </a:t>
            </a:r>
            <a:r>
              <a:rPr lang="en-US" sz="2300" b="1" dirty="0" smtClean="0">
                <a:latin typeface="Times New Roman" panose="02020603050405020304" pitchFamily="18" charset="0"/>
                <a:cs typeface="Times New Roman" panose="02020603050405020304" pitchFamily="18" charset="0"/>
              </a:rPr>
              <a:t>Agricultural Revolution</a:t>
            </a:r>
            <a:r>
              <a:rPr lang="en-US" sz="2300" dirty="0" smtClean="0">
                <a:latin typeface="Times New Roman" panose="02020603050405020304" pitchFamily="18" charset="0"/>
                <a:cs typeface="Times New Roman" panose="02020603050405020304" pitchFamily="18" charset="0"/>
              </a:rPr>
              <a:t>. This promoted large food supplies and settled lives which led to better nourishment and survival. Consequently, human population began to increase steadily.</a:t>
            </a:r>
          </a:p>
          <a:p>
            <a:r>
              <a:rPr lang="en-US" sz="2300" dirty="0">
                <a:latin typeface="Times New Roman" panose="02020603050405020304" pitchFamily="18" charset="0"/>
                <a:cs typeface="Times New Roman" panose="02020603050405020304" pitchFamily="18" charset="0"/>
              </a:rPr>
              <a:t>	</a:t>
            </a:r>
            <a:r>
              <a:rPr lang="en-US" sz="2300" dirty="0" smtClean="0">
                <a:latin typeface="Times New Roman" panose="02020603050405020304" pitchFamily="18" charset="0"/>
                <a:cs typeface="Times New Roman" panose="02020603050405020304" pitchFamily="18" charset="0"/>
              </a:rPr>
              <a:t>The second time of population increase was in the 18</a:t>
            </a:r>
            <a:r>
              <a:rPr lang="en-US" sz="2300" baseline="30000" dirty="0" smtClean="0">
                <a:latin typeface="Times New Roman" panose="02020603050405020304" pitchFamily="18" charset="0"/>
                <a:cs typeface="Times New Roman" panose="02020603050405020304" pitchFamily="18" charset="0"/>
              </a:rPr>
              <a:t>th</a:t>
            </a:r>
            <a:r>
              <a:rPr lang="en-US" sz="2300" dirty="0" smtClean="0">
                <a:latin typeface="Times New Roman" panose="02020603050405020304" pitchFamily="18" charset="0"/>
                <a:cs typeface="Times New Roman" panose="02020603050405020304" pitchFamily="18" charset="0"/>
              </a:rPr>
              <a:t> century at the dawn of the </a:t>
            </a:r>
            <a:r>
              <a:rPr lang="en-US" sz="2300" b="1" dirty="0" smtClean="0">
                <a:latin typeface="Times New Roman" panose="02020603050405020304" pitchFamily="18" charset="0"/>
                <a:cs typeface="Times New Roman" panose="02020603050405020304" pitchFamily="18" charset="0"/>
              </a:rPr>
              <a:t>Industrial Revolution</a:t>
            </a:r>
            <a:r>
              <a:rPr lang="en-US" sz="2300" dirty="0" smtClean="0">
                <a:latin typeface="Times New Roman" panose="02020603050405020304" pitchFamily="18" charset="0"/>
                <a:cs typeface="Times New Roman" panose="02020603050405020304" pitchFamily="18" charset="0"/>
              </a:rPr>
              <a:t> when man developed the steam engine and harnessed fossil fuel. Since then world population has continued to increase in the last few centuries.</a:t>
            </a:r>
          </a:p>
          <a:p>
            <a:r>
              <a:rPr lang="en-US" sz="2300" dirty="0">
                <a:latin typeface="Times New Roman" panose="02020603050405020304" pitchFamily="18" charset="0"/>
                <a:cs typeface="Times New Roman" panose="02020603050405020304" pitchFamily="18" charset="0"/>
              </a:rPr>
              <a:t>	</a:t>
            </a:r>
            <a:r>
              <a:rPr lang="en-US" sz="2300" dirty="0" smtClean="0">
                <a:latin typeface="Times New Roman" panose="02020603050405020304" pitchFamily="18" charset="0"/>
                <a:cs typeface="Times New Roman" panose="02020603050405020304" pitchFamily="18" charset="0"/>
              </a:rPr>
              <a:t>The third era of rapid increase in world population began in 1950’s. </a:t>
            </a:r>
            <a:r>
              <a:rPr lang="en-US" sz="2300" dirty="0">
                <a:latin typeface="Times New Roman" panose="02020603050405020304" pitchFamily="18" charset="0"/>
                <a:cs typeface="Times New Roman" panose="02020603050405020304" pitchFamily="18" charset="0"/>
              </a:rPr>
              <a:t>T</a:t>
            </a:r>
            <a:r>
              <a:rPr lang="en-US" sz="2300" dirty="0" smtClean="0">
                <a:latin typeface="Times New Roman" panose="02020603050405020304" pitchFamily="18" charset="0"/>
                <a:cs typeface="Times New Roman" panose="02020603050405020304" pitchFamily="18" charset="0"/>
              </a:rPr>
              <a:t>his was brought about by advances in </a:t>
            </a:r>
            <a:r>
              <a:rPr lang="en-US" sz="2300" b="1" dirty="0" smtClean="0">
                <a:latin typeface="Times New Roman" panose="02020603050405020304" pitchFamily="18" charset="0"/>
                <a:cs typeface="Times New Roman" panose="02020603050405020304" pitchFamily="18" charset="0"/>
              </a:rPr>
              <a:t>Medical Sciences</a:t>
            </a:r>
            <a:r>
              <a:rPr lang="en-US" sz="2300" dirty="0" smtClean="0">
                <a:latin typeface="Times New Roman" panose="02020603050405020304" pitchFamily="18" charset="0"/>
                <a:cs typeface="Times New Roman" panose="02020603050405020304" pitchFamily="18" charset="0"/>
              </a:rPr>
              <a:t>, which helped to eliminate traditional causes of death in poorer countries.</a:t>
            </a:r>
            <a:endParaRPr lang="en-US" sz="2300" dirty="0">
              <a:latin typeface="Times New Roman" panose="02020603050405020304" pitchFamily="18" charset="0"/>
              <a:cs typeface="Times New Roman" panose="02020603050405020304" pitchFamily="18" charset="0"/>
            </a:endParaRPr>
          </a:p>
          <a:p>
            <a:r>
              <a:rPr lang="en-US" sz="2300" dirty="0" smtClean="0">
                <a:latin typeface="Times New Roman" panose="02020603050405020304" pitchFamily="18" charset="0"/>
                <a:cs typeface="Times New Roman" panose="02020603050405020304" pitchFamily="18" charset="0"/>
              </a:rPr>
              <a:t>The current population increase is estimated to be more than 90 million per year. The exponential growth in population is mostly due to technological advancement.</a:t>
            </a:r>
          </a:p>
          <a:p>
            <a:r>
              <a:rPr lang="en-US" sz="24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69994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986528"/>
          </a:xfrm>
          <a:prstGeom prst="rect">
            <a:avLst/>
          </a:prstGeom>
          <a:noFill/>
        </p:spPr>
        <p:txBody>
          <a:bodyPr wrap="square" rtlCol="0">
            <a:spAutoFit/>
          </a:bodyPr>
          <a:lstStyle/>
          <a:p>
            <a:pPr algn="ctr"/>
            <a:r>
              <a:rPr lang="en-US" sz="3200" b="1" dirty="0" smtClean="0">
                <a:latin typeface="Times New Roman" panose="02020603050405020304" pitchFamily="18" charset="0"/>
                <a:cs typeface="Times New Roman" panose="02020603050405020304" pitchFamily="18" charset="0"/>
              </a:rPr>
              <a:t>World Population Distribution</a:t>
            </a:r>
          </a:p>
          <a:p>
            <a:r>
              <a:rPr lang="en-US" sz="3200" dirty="0">
                <a:latin typeface="Times New Roman" panose="02020603050405020304" pitchFamily="18" charset="0"/>
                <a:cs typeface="Times New Roman" panose="02020603050405020304" pitchFamily="18" charset="0"/>
              </a:rPr>
              <a:t>Population distribution is a term that is used to describe how people are spread across a specific area. In other words, population distribution shows where people live.</a:t>
            </a:r>
          </a:p>
          <a:p>
            <a:r>
              <a:rPr lang="en-US" sz="3200" dirty="0">
                <a:latin typeface="Times New Roman" panose="02020603050405020304" pitchFamily="18" charset="0"/>
                <a:cs typeface="Times New Roman" panose="02020603050405020304" pitchFamily="18" charset="0"/>
              </a:rPr>
              <a:t>Population distribution can be measured across the entire world or a smaller region within a country or continent</a:t>
            </a:r>
            <a:r>
              <a:rPr lang="en-US" sz="3200" dirty="0" smtClean="0">
                <a:latin typeface="Times New Roman" panose="02020603050405020304" pitchFamily="18" charset="0"/>
                <a:cs typeface="Times New Roman" panose="02020603050405020304" pitchFamily="18" charset="0"/>
              </a:rPr>
              <a:t>. World population distribution is uneven. Patterns of  world population distribution can be grouped into three. They are:</a:t>
            </a:r>
          </a:p>
          <a:p>
            <a:pPr marL="514350" indent="-514350">
              <a:buFont typeface="+mj-lt"/>
              <a:buAutoNum type="alphaLcPeriod"/>
            </a:pPr>
            <a:r>
              <a:rPr lang="en-US" sz="3200" dirty="0" smtClean="0">
                <a:latin typeface="Times New Roman" panose="02020603050405020304" pitchFamily="18" charset="0"/>
                <a:cs typeface="Times New Roman" panose="02020603050405020304" pitchFamily="18" charset="0"/>
              </a:rPr>
              <a:t>Sparsely populated areas</a:t>
            </a:r>
          </a:p>
          <a:p>
            <a:pPr marL="514350" indent="-514350">
              <a:buFont typeface="+mj-lt"/>
              <a:buAutoNum type="alphaLcPeriod"/>
            </a:pPr>
            <a:r>
              <a:rPr lang="en-US" sz="3200" dirty="0" smtClean="0">
                <a:latin typeface="Times New Roman" panose="02020603050405020304" pitchFamily="18" charset="0"/>
                <a:cs typeface="Times New Roman" panose="02020603050405020304" pitchFamily="18" charset="0"/>
              </a:rPr>
              <a:t>Moderately populated areas</a:t>
            </a:r>
          </a:p>
          <a:p>
            <a:pPr marL="514350" indent="-514350">
              <a:buFont typeface="+mj-lt"/>
              <a:buAutoNum type="alphaLcPeriod"/>
            </a:pPr>
            <a:r>
              <a:rPr lang="en-US" sz="3200" dirty="0" smtClean="0">
                <a:latin typeface="Times New Roman" panose="02020603050405020304" pitchFamily="18" charset="0"/>
                <a:cs typeface="Times New Roman" panose="02020603050405020304" pitchFamily="18" charset="0"/>
              </a:rPr>
              <a:t>Densely populated areas</a:t>
            </a:r>
          </a:p>
          <a:p>
            <a:r>
              <a:rPr lang="en-US" sz="3200" dirty="0" smtClean="0">
                <a:latin typeface="Times New Roman" panose="02020603050405020304" pitchFamily="18" charset="0"/>
                <a:cs typeface="Times New Roman" panose="02020603050405020304" pitchFamily="18" charset="0"/>
              </a:rPr>
              <a:t>Sparsely populated areas tend to hostile environments and difficult places to live like Antarctica while densely areas are habitable environments like Europe.</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35079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21132628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186308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7509748"/>
          </a:xfrm>
          <a:prstGeom prst="rect">
            <a:avLst/>
          </a:prstGeom>
        </p:spPr>
        <p:txBody>
          <a:bodyPr wrap="square">
            <a:spAutoFit/>
          </a:bodyPr>
          <a:lstStyle/>
          <a:p>
            <a:pPr algn="ctr"/>
            <a:r>
              <a:rPr lang="en-US" sz="3200" b="1" dirty="0" smtClean="0">
                <a:latin typeface="Times New Roman" panose="02020603050405020304" pitchFamily="18" charset="0"/>
                <a:cs typeface="Times New Roman" panose="02020603050405020304" pitchFamily="18" charset="0"/>
              </a:rPr>
              <a:t>World Population distribution Cont’d</a:t>
            </a:r>
            <a:endParaRPr lang="en-US" sz="3200" b="1"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 population distribution of the world can be measured by calculating the population density. Population density is typically expressed as the number of persons per square </a:t>
            </a:r>
            <a:r>
              <a:rPr lang="en-US" sz="2400" dirty="0" err="1" smtClean="0">
                <a:latin typeface="Times New Roman" panose="02020603050405020304" pitchFamily="18" charset="0"/>
                <a:cs typeface="Times New Roman" panose="02020603050405020304" pitchFamily="18" charset="0"/>
              </a:rPr>
              <a:t>kilometre</a:t>
            </a:r>
            <a:r>
              <a:rPr lang="en-US" sz="2400" dirty="0" smtClean="0">
                <a:latin typeface="Times New Roman" panose="02020603050405020304" pitchFamily="18" charset="0"/>
                <a:cs typeface="Times New Roman" panose="02020603050405020304" pitchFamily="18" charset="0"/>
              </a:rPr>
              <a:t> or square mile of land area. In simple terms, population density is the ratio between population and area.</a:t>
            </a:r>
          </a:p>
          <a:p>
            <a:r>
              <a:rPr lang="en-US" sz="2400" dirty="0" smtClean="0">
                <a:latin typeface="Times New Roman" panose="02020603050405020304" pitchFamily="18" charset="0"/>
                <a:cs typeface="Times New Roman" panose="02020603050405020304" pitchFamily="18" charset="0"/>
              </a:rPr>
              <a:t>Formula for Population density= Total population/Total land area </a:t>
            </a:r>
            <a:r>
              <a:rPr lang="en-US" sz="2400" dirty="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algn="ctr"/>
            <a:r>
              <a:rPr lang="en-US" b="1" dirty="0" smtClean="0"/>
              <a:t> </a:t>
            </a: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DENSELY POPULATED PARTS OF THE WORLD</a:t>
            </a:r>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Industrial North-West Europe:</a:t>
            </a:r>
            <a:r>
              <a:rPr lang="en-US" sz="2400" dirty="0">
                <a:latin typeface="Times New Roman" panose="02020603050405020304" pitchFamily="18" charset="0"/>
                <a:cs typeface="Times New Roman" panose="02020603050405020304" pitchFamily="18" charset="0"/>
              </a:rPr>
              <a:t> This includes countries like Great Britain, France, Germany, Denmark, Belgium, etc. These areas are highly industrialized due to the presence of coal and iron.</a:t>
            </a:r>
          </a:p>
          <a:p>
            <a:r>
              <a:rPr lang="en-US" sz="2400" b="1" dirty="0">
                <a:latin typeface="Times New Roman" panose="02020603050405020304" pitchFamily="18" charset="0"/>
                <a:cs typeface="Times New Roman" panose="02020603050405020304" pitchFamily="18" charset="0"/>
              </a:rPr>
              <a:t>Industrial North-Eastern U.S.A:</a:t>
            </a:r>
            <a:r>
              <a:rPr lang="en-US" sz="2400" dirty="0">
                <a:latin typeface="Times New Roman" panose="02020603050405020304" pitchFamily="18" charset="0"/>
                <a:cs typeface="Times New Roman" panose="02020603050405020304" pitchFamily="18" charset="0"/>
              </a:rPr>
              <a:t> This is the great industrial belt of the United States and Canada stretching from the shore of the Great Lakes of Pittsburgh to New York which is very rich in coal and iron.</a:t>
            </a:r>
          </a:p>
          <a:p>
            <a:r>
              <a:rPr lang="en-US" sz="2400" b="1" dirty="0">
                <a:latin typeface="Times New Roman" panose="02020603050405020304" pitchFamily="18" charset="0"/>
                <a:cs typeface="Times New Roman" panose="02020603050405020304" pitchFamily="18" charset="0"/>
              </a:rPr>
              <a:t>Agricultural Monsoon Asia:</a:t>
            </a:r>
            <a:r>
              <a:rPr lang="en-US" sz="2400" dirty="0">
                <a:latin typeface="Times New Roman" panose="02020603050405020304" pitchFamily="18" charset="0"/>
                <a:cs typeface="Times New Roman" panose="02020603050405020304" pitchFamily="18" charset="0"/>
              </a:rPr>
              <a:t> This includes populous countries like China, Indian, Japan, Pakistan, Indonesia (particularly Java), etc. This is the area of the largest population concentration of the world, known for its fertile soils, warm climate and abundant rainfall which promote agriculture.</a:t>
            </a:r>
          </a:p>
          <a:p>
            <a:r>
              <a:rPr lang="en-US" sz="2400" b="1" dirty="0">
                <a:latin typeface="Times New Roman" panose="02020603050405020304" pitchFamily="18" charset="0"/>
                <a:cs typeface="Times New Roman" panose="02020603050405020304" pitchFamily="18" charset="0"/>
              </a:rPr>
              <a:t>The Nile Valley and Delta:</a:t>
            </a:r>
            <a:r>
              <a:rPr lang="en-US" sz="2400" dirty="0">
                <a:latin typeface="Times New Roman" panose="02020603050405020304" pitchFamily="18" charset="0"/>
                <a:cs typeface="Times New Roman" panose="02020603050405020304" pitchFamily="18" charset="0"/>
              </a:rPr>
              <a:t> This is essentially in Egypt. It is an area within the Sahara desert which through irrigation has converted a desert into an area of high agricultural activities and consequently high population.</a:t>
            </a:r>
          </a:p>
          <a:p>
            <a:r>
              <a:rPr lang="en-US" sz="2400"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6016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432530"/>
          </a:xfrm>
          <a:prstGeom prst="rect">
            <a:avLst/>
          </a:prstGeom>
        </p:spPr>
        <p:txBody>
          <a:bodyPr wrap="square">
            <a:spAutoFit/>
          </a:bodyPr>
          <a:lstStyle/>
          <a:p>
            <a:pPr algn="ctr"/>
            <a:r>
              <a:rPr lang="en-US" sz="2800" b="1" i="0" dirty="0" smtClean="0">
                <a:solidFill>
                  <a:srgbClr val="040404"/>
                </a:solidFill>
                <a:effectLst/>
                <a:latin typeface="Times New Roman" panose="02020603050405020304" pitchFamily="18" charset="0"/>
                <a:cs typeface="Times New Roman" panose="02020603050405020304" pitchFamily="18" charset="0"/>
              </a:rPr>
              <a:t> MODERATELY POPULATED PARTS OF THE WORLD</a:t>
            </a:r>
            <a:endParaRPr lang="en-US" sz="2800" b="0" i="0" dirty="0" smtClean="0">
              <a:solidFill>
                <a:srgbClr val="040404"/>
              </a:solidFill>
              <a:effectLst/>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b="0" i="0" dirty="0" smtClean="0">
                <a:solidFill>
                  <a:srgbClr val="040404"/>
                </a:solidFill>
                <a:effectLst/>
                <a:latin typeface="Times New Roman" panose="02020603050405020304" pitchFamily="18" charset="0"/>
                <a:cs typeface="Times New Roman" panose="02020603050405020304" pitchFamily="18" charset="0"/>
              </a:rPr>
              <a:t>These include areas of cool temperate forest of Europe, Canada and Asia.</a:t>
            </a:r>
          </a:p>
          <a:p>
            <a:pPr marL="457200" indent="-457200">
              <a:buFont typeface="+mj-lt"/>
              <a:buAutoNum type="arabicPeriod"/>
            </a:pPr>
            <a:r>
              <a:rPr lang="en-US" sz="2400" b="0" i="0" dirty="0" smtClean="0">
                <a:solidFill>
                  <a:srgbClr val="040404"/>
                </a:solidFill>
                <a:effectLst/>
                <a:latin typeface="Times New Roman" panose="02020603050405020304" pitchFamily="18" charset="0"/>
                <a:cs typeface="Times New Roman" panose="02020603050405020304" pitchFamily="18" charset="0"/>
              </a:rPr>
              <a:t>The temperate and tropical grassland of southern continents.</a:t>
            </a:r>
          </a:p>
          <a:p>
            <a:pPr marL="457200" indent="-457200">
              <a:buFont typeface="+mj-lt"/>
              <a:buAutoNum type="arabicPeriod"/>
            </a:pPr>
            <a:r>
              <a:rPr lang="en-US" sz="2400" b="0" i="0" dirty="0" smtClean="0">
                <a:solidFill>
                  <a:srgbClr val="040404"/>
                </a:solidFill>
                <a:effectLst/>
                <a:latin typeface="Times New Roman" panose="02020603050405020304" pitchFamily="18" charset="0"/>
                <a:cs typeface="Times New Roman" panose="02020603050405020304" pitchFamily="18" charset="0"/>
              </a:rPr>
              <a:t>Agricultural U.S.A.</a:t>
            </a:r>
          </a:p>
          <a:p>
            <a:pPr marL="457200" indent="-457200">
              <a:buFont typeface="+mj-lt"/>
              <a:buAutoNum type="arabicPeriod"/>
            </a:pPr>
            <a:r>
              <a:rPr lang="en-US" sz="2400" b="0" i="0" dirty="0" smtClean="0">
                <a:solidFill>
                  <a:srgbClr val="040404"/>
                </a:solidFill>
                <a:effectLst/>
                <a:latin typeface="Times New Roman" panose="02020603050405020304" pitchFamily="18" charset="0"/>
                <a:cs typeface="Times New Roman" panose="02020603050405020304" pitchFamily="18" charset="0"/>
              </a:rPr>
              <a:t>Mediterranean Europe.</a:t>
            </a:r>
          </a:p>
          <a:p>
            <a:pPr marL="457200" indent="-457200">
              <a:buFont typeface="+mj-lt"/>
              <a:buAutoNum type="arabicPeriod"/>
            </a:pPr>
            <a:r>
              <a:rPr lang="en-US" sz="2400" b="0" i="0" dirty="0" smtClean="0">
                <a:solidFill>
                  <a:srgbClr val="040404"/>
                </a:solidFill>
                <a:effectLst/>
                <a:latin typeface="Times New Roman" panose="02020603050405020304" pitchFamily="18" charset="0"/>
                <a:cs typeface="Times New Roman" panose="02020603050405020304" pitchFamily="18" charset="0"/>
              </a:rPr>
              <a:t>Africa</a:t>
            </a:r>
          </a:p>
          <a:p>
            <a:pPr marL="457200" indent="-457200">
              <a:buFont typeface="+mj-lt"/>
              <a:buAutoNum type="arabicPeriod"/>
            </a:pPr>
            <a:r>
              <a:rPr lang="en-US" sz="2400" b="0" i="0" dirty="0" smtClean="0">
                <a:solidFill>
                  <a:srgbClr val="040404"/>
                </a:solidFill>
                <a:effectLst/>
                <a:latin typeface="Times New Roman" panose="02020603050405020304" pitchFamily="18" charset="0"/>
                <a:cs typeface="Times New Roman" panose="02020603050405020304" pitchFamily="18" charset="0"/>
              </a:rPr>
              <a:t>Most parts of South-East Asia.</a:t>
            </a:r>
          </a:p>
          <a:p>
            <a:pPr algn="ctr"/>
            <a:r>
              <a:rPr lang="en-US" sz="2800" b="1" dirty="0" smtClean="0">
                <a:latin typeface="Times New Roman" panose="02020603050405020304" pitchFamily="18" charset="0"/>
                <a:cs typeface="Times New Roman" panose="02020603050405020304" pitchFamily="18" charset="0"/>
              </a:rPr>
              <a:t>SPARSELY </a:t>
            </a:r>
            <a:r>
              <a:rPr lang="en-US" sz="2800" b="1" dirty="0">
                <a:latin typeface="Times New Roman" panose="02020603050405020304" pitchFamily="18" charset="0"/>
                <a:cs typeface="Times New Roman" panose="02020603050405020304" pitchFamily="18" charset="0"/>
              </a:rPr>
              <a:t>POPULATED PARTS OF THE WORLD</a:t>
            </a:r>
            <a:endParaRPr lang="en-US" sz="28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The cold polar lands of Arctic and Antarctica which are not inhabited due to cold weather.</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The Canadian and Eurasian tundra and Greenland also due to cold weather.</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The high mountains of Himalayas, Rockies and parts of Andes due to rugged relief and cold weather.</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The hot deserts of the world like Kalahari, Atacama, the Sahara, etc. due to hot weather and dryness with no rain.</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The dense tropical rain forest like the Amazon </a:t>
            </a:r>
            <a:r>
              <a:rPr lang="en-US" sz="2400" dirty="0">
                <a:latin typeface="Times New Roman" panose="02020603050405020304" pitchFamily="18" charset="0"/>
                <a:cs typeface="Times New Roman" panose="02020603050405020304" pitchFamily="18" charset="0"/>
                <a:hlinkClick r:id="rId2" tooltip="See the tag: basin (3 posts)"/>
              </a:rPr>
              <a:t>basin</a:t>
            </a:r>
            <a:r>
              <a:rPr lang="en-US" sz="2400" dirty="0">
                <a:latin typeface="Times New Roman" panose="02020603050405020304" pitchFamily="18" charset="0"/>
                <a:cs typeface="Times New Roman" panose="02020603050405020304" pitchFamily="18" charset="0"/>
              </a:rPr>
              <a:t> (South America), Congo (Zaire) basin (Central Africa). Both are uninhabited jungles.</a:t>
            </a:r>
          </a:p>
          <a:p>
            <a:endParaRPr lang="en-US" sz="2400" b="0" i="0" dirty="0">
              <a:solidFill>
                <a:srgbClr val="040404"/>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84719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097265" cy="6858000"/>
          </a:xfrm>
          <a:prstGeom prst="rect">
            <a:avLst/>
          </a:prstGeom>
        </p:spPr>
      </p:pic>
    </p:spTree>
    <p:extLst>
      <p:ext uri="{BB962C8B-B14F-4D97-AF65-F5344CB8AC3E}">
        <p14:creationId xmlns:p14="http://schemas.microsoft.com/office/powerpoint/2010/main" val="42476210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340197"/>
          </a:xfrm>
          <a:prstGeom prst="rect">
            <a:avLst/>
          </a:prstGeom>
          <a:noFill/>
        </p:spPr>
        <p:txBody>
          <a:bodyPr wrap="square" rtlCol="0">
            <a:spAutoFit/>
          </a:bodyPr>
          <a:lstStyle/>
          <a:p>
            <a:pPr algn="ctr"/>
            <a:r>
              <a:rPr lang="en-US" sz="3200" b="1" dirty="0" smtClean="0">
                <a:latin typeface="Times New Roman" panose="02020603050405020304" pitchFamily="18" charset="0"/>
                <a:cs typeface="Times New Roman" panose="02020603050405020304" pitchFamily="18" charset="0"/>
              </a:rPr>
              <a:t>World Population Distribution Cont’d</a:t>
            </a:r>
          </a:p>
          <a:p>
            <a:pPr marL="342900" indent="-342900">
              <a:buFont typeface="Arial" panose="020B0604020202020204" pitchFamily="34" charset="0"/>
              <a:buChar char="•"/>
            </a:pPr>
            <a:r>
              <a:rPr lang="en-US" sz="3400" dirty="0" smtClean="0">
                <a:latin typeface="Times New Roman" panose="02020603050405020304" pitchFamily="18" charset="0"/>
                <a:cs typeface="Times New Roman" panose="02020603050405020304" pitchFamily="18" charset="0"/>
              </a:rPr>
              <a:t>Approximately, 75% of the world’s population live on 5% of the earth’s surface, 33% is uninhabited while the rest is covered by water.</a:t>
            </a:r>
          </a:p>
          <a:p>
            <a:pPr marL="342900" indent="-342900">
              <a:buFont typeface="Arial" panose="020B0604020202020204" pitchFamily="34" charset="0"/>
              <a:buChar char="•"/>
            </a:pPr>
            <a:r>
              <a:rPr lang="en-US" sz="3400" dirty="0" smtClean="0">
                <a:latin typeface="Times New Roman" panose="02020603050405020304" pitchFamily="18" charset="0"/>
                <a:cs typeface="Times New Roman" panose="02020603050405020304" pitchFamily="18" charset="0"/>
              </a:rPr>
              <a:t>The Global distribution of population among the continents are represented below:</a:t>
            </a:r>
          </a:p>
          <a:p>
            <a:pPr marL="342900" indent="-342900">
              <a:buFont typeface="Arial" panose="020B0604020202020204" pitchFamily="34" charset="0"/>
              <a:buChar char="•"/>
            </a:pPr>
            <a:r>
              <a:rPr lang="en-US" sz="3400" dirty="0" smtClean="0">
                <a:latin typeface="Times New Roman" panose="02020603050405020304" pitchFamily="18" charset="0"/>
                <a:cs typeface="Times New Roman" panose="02020603050405020304" pitchFamily="18" charset="0"/>
              </a:rPr>
              <a:t>Asia- 60.7% (China and India constitute about 36% of the world’s 			population)</a:t>
            </a:r>
          </a:p>
          <a:p>
            <a:pPr marL="342900" indent="-342900">
              <a:buFont typeface="Arial" panose="020B0604020202020204" pitchFamily="34" charset="0"/>
              <a:buChar char="•"/>
            </a:pPr>
            <a:r>
              <a:rPr lang="en-US" sz="3400" dirty="0" smtClean="0">
                <a:latin typeface="Times New Roman" panose="02020603050405020304" pitchFamily="18" charset="0"/>
                <a:cs typeface="Times New Roman" panose="02020603050405020304" pitchFamily="18" charset="0"/>
              </a:rPr>
              <a:t>Americas  - 13.6% (North America, South America and Canada)</a:t>
            </a:r>
          </a:p>
          <a:p>
            <a:pPr marL="342900" indent="-342900">
              <a:buFont typeface="Arial" panose="020B0604020202020204" pitchFamily="34" charset="0"/>
              <a:buChar char="•"/>
            </a:pPr>
            <a:r>
              <a:rPr lang="en-US" sz="3400" dirty="0" smtClean="0">
                <a:latin typeface="Times New Roman" panose="02020603050405020304" pitchFamily="18" charset="0"/>
                <a:cs typeface="Times New Roman" panose="02020603050405020304" pitchFamily="18" charset="0"/>
              </a:rPr>
              <a:t>Africa	    - 13.2%</a:t>
            </a:r>
          </a:p>
          <a:p>
            <a:pPr marL="342900" indent="-342900">
              <a:buFont typeface="Arial" panose="020B0604020202020204" pitchFamily="34" charset="0"/>
              <a:buChar char="•"/>
            </a:pPr>
            <a:r>
              <a:rPr lang="en-US" sz="3400" dirty="0" smtClean="0">
                <a:latin typeface="Times New Roman" panose="02020603050405020304" pitchFamily="18" charset="0"/>
                <a:cs typeface="Times New Roman" panose="02020603050405020304" pitchFamily="18" charset="0"/>
              </a:rPr>
              <a:t>Europe	    - 12%</a:t>
            </a:r>
          </a:p>
          <a:p>
            <a:pPr marL="342900" indent="-342900">
              <a:buFont typeface="Arial" panose="020B0604020202020204" pitchFamily="34" charset="0"/>
              <a:buChar char="•"/>
            </a:pPr>
            <a:r>
              <a:rPr lang="en-US" sz="3400" dirty="0" smtClean="0">
                <a:latin typeface="Times New Roman" panose="02020603050405020304" pitchFamily="18" charset="0"/>
                <a:cs typeface="Times New Roman" panose="02020603050405020304" pitchFamily="18" charset="0"/>
              </a:rPr>
              <a:t>Oceania	    - 0.5% (Australia)</a:t>
            </a:r>
            <a:endParaRPr lang="en-US" sz="3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65272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1" y="0"/>
            <a:ext cx="12191999" cy="8156079"/>
          </a:xfrm>
          <a:prstGeom prst="rect">
            <a:avLst/>
          </a:prstGeom>
          <a:noFill/>
        </p:spPr>
        <p:txBody>
          <a:bodyPr wrap="square" rtlCol="0">
            <a:spAutoFit/>
          </a:bodyPr>
          <a:lstStyle/>
          <a:p>
            <a:pPr algn="ctr"/>
            <a:r>
              <a:rPr lang="en-US" sz="3600" b="1" dirty="0" smtClean="0">
                <a:latin typeface="Times New Roman" panose="02020603050405020304" pitchFamily="18" charset="0"/>
                <a:cs typeface="Times New Roman" panose="02020603050405020304" pitchFamily="18" charset="0"/>
              </a:rPr>
              <a:t>Factors Influencing the Distribution of Population</a:t>
            </a:r>
          </a:p>
          <a:p>
            <a:pPr marL="457200" indent="-457200">
              <a:buFont typeface="Wingdings" panose="05000000000000000000" pitchFamily="2" charset="2"/>
              <a:buChar char="v"/>
            </a:pPr>
            <a:r>
              <a:rPr lang="en-US" sz="4000" dirty="0" smtClean="0">
                <a:latin typeface="Times New Roman" panose="02020603050405020304" pitchFamily="18" charset="0"/>
                <a:cs typeface="Times New Roman" panose="02020603050405020304" pitchFamily="18" charset="0"/>
              </a:rPr>
              <a:t>Geographical Factors</a:t>
            </a:r>
          </a:p>
          <a:p>
            <a:pPr marL="514350" indent="-514350">
              <a:buFont typeface="+mj-lt"/>
              <a:buAutoNum type="alphaLcPeriod"/>
            </a:pPr>
            <a:r>
              <a:rPr lang="en-US" sz="4000" dirty="0">
                <a:latin typeface="Times New Roman" panose="02020603050405020304" pitchFamily="18" charset="0"/>
                <a:cs typeface="Times New Roman" panose="02020603050405020304" pitchFamily="18" charset="0"/>
              </a:rPr>
              <a:t>	</a:t>
            </a:r>
            <a:r>
              <a:rPr lang="en-US" sz="4000" dirty="0" smtClean="0">
                <a:latin typeface="Times New Roman" panose="02020603050405020304" pitchFamily="18" charset="0"/>
                <a:cs typeface="Times New Roman" panose="02020603050405020304" pitchFamily="18" charset="0"/>
              </a:rPr>
              <a:t>Availability of water</a:t>
            </a:r>
          </a:p>
          <a:p>
            <a:pPr marL="514350" indent="-514350">
              <a:buFont typeface="+mj-lt"/>
              <a:buAutoNum type="alphaLcPeriod"/>
            </a:pPr>
            <a:r>
              <a:rPr lang="en-US" sz="4000" dirty="0" smtClean="0">
                <a:latin typeface="Times New Roman" panose="02020603050405020304" pitchFamily="18" charset="0"/>
                <a:cs typeface="Times New Roman" panose="02020603050405020304" pitchFamily="18" charset="0"/>
              </a:rPr>
              <a:t>	Landforms</a:t>
            </a:r>
          </a:p>
          <a:p>
            <a:pPr marL="514350" indent="-514350">
              <a:buFont typeface="+mj-lt"/>
              <a:buAutoNum type="alphaLcPeriod"/>
            </a:pPr>
            <a:r>
              <a:rPr lang="en-US" sz="4000" dirty="0">
                <a:latin typeface="Times New Roman" panose="02020603050405020304" pitchFamily="18" charset="0"/>
                <a:cs typeface="Times New Roman" panose="02020603050405020304" pitchFamily="18" charset="0"/>
              </a:rPr>
              <a:t>	</a:t>
            </a:r>
            <a:r>
              <a:rPr lang="en-US" sz="4000" dirty="0" smtClean="0">
                <a:latin typeface="Times New Roman" panose="02020603050405020304" pitchFamily="18" charset="0"/>
                <a:cs typeface="Times New Roman" panose="02020603050405020304" pitchFamily="18" charset="0"/>
              </a:rPr>
              <a:t>Climate</a:t>
            </a:r>
          </a:p>
          <a:p>
            <a:pPr marL="514350" indent="-514350">
              <a:buFont typeface="+mj-lt"/>
              <a:buAutoNum type="alphaLcPeriod"/>
            </a:pPr>
            <a:r>
              <a:rPr lang="en-US" sz="4000" dirty="0" smtClean="0">
                <a:latin typeface="Times New Roman" panose="02020603050405020304" pitchFamily="18" charset="0"/>
                <a:cs typeface="Times New Roman" panose="02020603050405020304" pitchFamily="18" charset="0"/>
              </a:rPr>
              <a:t>	Soil</a:t>
            </a:r>
            <a:endParaRPr lang="en-US" sz="4000" u="sng" dirty="0" smtClean="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v"/>
            </a:pPr>
            <a:r>
              <a:rPr lang="en-US" sz="4000" dirty="0" smtClean="0">
                <a:latin typeface="Times New Roman" panose="02020603050405020304" pitchFamily="18" charset="0"/>
                <a:cs typeface="Times New Roman" panose="02020603050405020304" pitchFamily="18" charset="0"/>
              </a:rPr>
              <a:t>Economic Factors</a:t>
            </a:r>
          </a:p>
          <a:p>
            <a:pPr marL="514350" indent="-514350">
              <a:buFont typeface="+mj-lt"/>
              <a:buAutoNum type="alphaLcPeriod"/>
            </a:pPr>
            <a:r>
              <a:rPr lang="en-US" sz="4000" dirty="0">
                <a:latin typeface="Times New Roman" panose="02020603050405020304" pitchFamily="18" charset="0"/>
                <a:cs typeface="Times New Roman" panose="02020603050405020304" pitchFamily="18" charset="0"/>
              </a:rPr>
              <a:t>	</a:t>
            </a:r>
            <a:r>
              <a:rPr lang="en-US" sz="4000" dirty="0" smtClean="0">
                <a:latin typeface="Times New Roman" panose="02020603050405020304" pitchFamily="18" charset="0"/>
                <a:cs typeface="Times New Roman" panose="02020603050405020304" pitchFamily="18" charset="0"/>
              </a:rPr>
              <a:t>Minerals</a:t>
            </a:r>
          </a:p>
          <a:p>
            <a:pPr marL="514350" indent="-514350">
              <a:buFont typeface="+mj-lt"/>
              <a:buAutoNum type="alphaLcPeriod"/>
            </a:pPr>
            <a:r>
              <a:rPr lang="en-US" sz="4000" dirty="0">
                <a:latin typeface="Times New Roman" panose="02020603050405020304" pitchFamily="18" charset="0"/>
                <a:cs typeface="Times New Roman" panose="02020603050405020304" pitchFamily="18" charset="0"/>
              </a:rPr>
              <a:t>	</a:t>
            </a:r>
            <a:r>
              <a:rPr lang="en-US" sz="4000" dirty="0" smtClean="0">
                <a:latin typeface="Times New Roman" panose="02020603050405020304" pitchFamily="18" charset="0"/>
                <a:cs typeface="Times New Roman" panose="02020603050405020304" pitchFamily="18" charset="0"/>
              </a:rPr>
              <a:t>Urbanization</a:t>
            </a:r>
          </a:p>
          <a:p>
            <a:pPr marL="514350" indent="-514350">
              <a:buFont typeface="+mj-lt"/>
              <a:buAutoNum type="alphaLcPeriod"/>
            </a:pPr>
            <a:r>
              <a:rPr lang="en-US" sz="4000" dirty="0">
                <a:latin typeface="Times New Roman" panose="02020603050405020304" pitchFamily="18" charset="0"/>
                <a:cs typeface="Times New Roman" panose="02020603050405020304" pitchFamily="18" charset="0"/>
              </a:rPr>
              <a:t>	</a:t>
            </a:r>
            <a:r>
              <a:rPr lang="en-US" sz="4000" dirty="0" smtClean="0">
                <a:latin typeface="Times New Roman" panose="02020603050405020304" pitchFamily="18" charset="0"/>
                <a:cs typeface="Times New Roman" panose="02020603050405020304" pitchFamily="18" charset="0"/>
              </a:rPr>
              <a:t>Industrialization</a:t>
            </a:r>
          </a:p>
          <a:p>
            <a:pPr marL="457200" indent="-457200">
              <a:buFont typeface="Wingdings" panose="05000000000000000000" pitchFamily="2" charset="2"/>
              <a:buChar char="v"/>
            </a:pPr>
            <a:r>
              <a:rPr lang="en-US" sz="4000" dirty="0" smtClean="0">
                <a:latin typeface="Times New Roman" panose="02020603050405020304" pitchFamily="18" charset="0"/>
                <a:cs typeface="Times New Roman" panose="02020603050405020304" pitchFamily="18" charset="0"/>
              </a:rPr>
              <a:t>Social and cultural Factors</a:t>
            </a:r>
          </a:p>
          <a:p>
            <a:endParaRPr lang="en-US" sz="2800" dirty="0">
              <a:latin typeface="Times New Roman" panose="02020603050405020304" pitchFamily="18" charset="0"/>
              <a:cs typeface="Times New Roman" panose="02020603050405020304" pitchFamily="18" charset="0"/>
            </a:endParaRPr>
          </a:p>
          <a:p>
            <a:r>
              <a:rPr lang="en-US" sz="3200" dirty="0" smtClean="0"/>
              <a:t/>
            </a:r>
            <a:br>
              <a:rPr lang="en-US" sz="3200" dirty="0" smtClean="0"/>
            </a:b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7684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938992"/>
          </a:xfrm>
          <a:prstGeom prst="rect">
            <a:avLst/>
          </a:prstGeom>
        </p:spPr>
        <p:txBody>
          <a:bodyPr wrap="square">
            <a:spAutoFit/>
          </a:bodyPr>
          <a:lstStyle/>
          <a:p>
            <a:r>
              <a:rPr lang="en-US" sz="2400" b="1" i="0" dirty="0" smtClean="0">
                <a:solidFill>
                  <a:srgbClr val="212121"/>
                </a:solidFill>
                <a:effectLst/>
                <a:latin typeface="Times New Roman" panose="02020603050405020304" pitchFamily="18" charset="0"/>
                <a:cs typeface="Times New Roman" panose="02020603050405020304" pitchFamily="18" charset="0"/>
              </a:rPr>
              <a:t>Availability of Water</a:t>
            </a:r>
          </a:p>
          <a:p>
            <a:r>
              <a:rPr lang="en-US" sz="2400" b="0" i="0" dirty="0" smtClean="0">
                <a:solidFill>
                  <a:srgbClr val="212121"/>
                </a:solidFill>
                <a:effectLst/>
                <a:latin typeface="Times New Roman" panose="02020603050405020304" pitchFamily="18" charset="0"/>
                <a:cs typeface="Times New Roman" panose="02020603050405020304" pitchFamily="18" charset="0"/>
              </a:rPr>
              <a:t>Water is the most important factor in life. So, people prefer to live in areas where freshwater is easily available. Water is used for drinking, bathing and cooking – and also for cattle, crops, industries and navigation. It is because of this that river valleys are among the most densely populated areas of the world.</a:t>
            </a:r>
            <a:endParaRPr lang="en-US" sz="2400" b="0" i="0" dirty="0">
              <a:solidFill>
                <a:srgbClr val="212121"/>
              </a:solidFill>
              <a:effectLst/>
              <a:latin typeface="Times New Roman" panose="02020603050405020304" pitchFamily="18" charset="0"/>
              <a:cs typeface="Times New Roman" panose="02020603050405020304" pitchFamily="18" charset="0"/>
            </a:endParaRPr>
          </a:p>
        </p:txBody>
      </p:sp>
      <p:sp>
        <p:nvSpPr>
          <p:cNvPr id="3" name="Rectangle 2"/>
          <p:cNvSpPr/>
          <p:nvPr/>
        </p:nvSpPr>
        <p:spPr>
          <a:xfrm>
            <a:off x="0" y="1938992"/>
            <a:ext cx="12192000" cy="4524315"/>
          </a:xfrm>
          <a:prstGeom prst="rect">
            <a:avLst/>
          </a:prstGeom>
        </p:spPr>
        <p:txBody>
          <a:bodyPr wrap="square">
            <a:spAutoFit/>
          </a:bodyPr>
          <a:lstStyle/>
          <a:p>
            <a:r>
              <a:rPr lang="en-US" sz="2400" b="1" i="0" dirty="0" smtClean="0">
                <a:solidFill>
                  <a:srgbClr val="212121"/>
                </a:solidFill>
                <a:effectLst/>
                <a:latin typeface="Times New Roman" panose="02020603050405020304" pitchFamily="18" charset="0"/>
                <a:cs typeface="Times New Roman" panose="02020603050405020304" pitchFamily="18" charset="0"/>
              </a:rPr>
              <a:t>Landforms</a:t>
            </a:r>
          </a:p>
          <a:p>
            <a:r>
              <a:rPr lang="en-US" sz="2400" b="0" i="0" dirty="0" smtClean="0">
                <a:solidFill>
                  <a:srgbClr val="212121"/>
                </a:solidFill>
                <a:effectLst/>
                <a:latin typeface="Times New Roman" panose="02020603050405020304" pitchFamily="18" charset="0"/>
                <a:cs typeface="Times New Roman" panose="02020603050405020304" pitchFamily="18" charset="0"/>
              </a:rPr>
              <a:t>People prefer living on flat plains and gentle slopes. This is because such areas are </a:t>
            </a:r>
            <a:r>
              <a:rPr lang="en-US" sz="2400" b="0" i="0" dirty="0" err="1" smtClean="0">
                <a:solidFill>
                  <a:srgbClr val="212121"/>
                </a:solidFill>
                <a:effectLst/>
                <a:latin typeface="Times New Roman" panose="02020603050405020304" pitchFamily="18" charset="0"/>
                <a:cs typeface="Times New Roman" panose="02020603050405020304" pitchFamily="18" charset="0"/>
              </a:rPr>
              <a:t>favourable</a:t>
            </a:r>
            <a:r>
              <a:rPr lang="en-US" sz="2400" b="0" i="0" dirty="0" smtClean="0">
                <a:solidFill>
                  <a:srgbClr val="212121"/>
                </a:solidFill>
                <a:effectLst/>
                <a:latin typeface="Times New Roman" panose="02020603050405020304" pitchFamily="18" charset="0"/>
                <a:cs typeface="Times New Roman" panose="02020603050405020304" pitchFamily="18" charset="0"/>
              </a:rPr>
              <a:t> for the production of crops and to build roads and industries. The mountainous and hilly areas hinder the development of transport networks and hence initially do not </a:t>
            </a:r>
            <a:r>
              <a:rPr lang="en-US" sz="2400" b="0" i="0" dirty="0" err="1" smtClean="0">
                <a:solidFill>
                  <a:srgbClr val="212121"/>
                </a:solidFill>
                <a:effectLst/>
                <a:latin typeface="Times New Roman" panose="02020603050405020304" pitchFamily="18" charset="0"/>
                <a:cs typeface="Times New Roman" panose="02020603050405020304" pitchFamily="18" charset="0"/>
              </a:rPr>
              <a:t>favour</a:t>
            </a:r>
            <a:r>
              <a:rPr lang="en-US" sz="2400" b="0" i="0" dirty="0" smtClean="0">
                <a:solidFill>
                  <a:srgbClr val="212121"/>
                </a:solidFill>
                <a:effectLst/>
                <a:latin typeface="Times New Roman" panose="02020603050405020304" pitchFamily="18" charset="0"/>
                <a:cs typeface="Times New Roman" panose="02020603050405020304" pitchFamily="18" charset="0"/>
              </a:rPr>
              <a:t> agricultural and industrial development.</a:t>
            </a:r>
          </a:p>
          <a:p>
            <a:r>
              <a:rPr lang="en-US" sz="2400" b="0" i="0" dirty="0" smtClean="0">
                <a:solidFill>
                  <a:srgbClr val="212121"/>
                </a:solidFill>
                <a:effectLst/>
                <a:latin typeface="Times New Roman" panose="02020603050405020304" pitchFamily="18" charset="0"/>
                <a:cs typeface="Times New Roman" panose="02020603050405020304" pitchFamily="18" charset="0"/>
              </a:rPr>
              <a:t>So, these areas tend to be less populated. The Ganga plains are among the most densely populated areas of the world while the mountains zones in the Himalayas are scarcely populated.</a:t>
            </a:r>
          </a:p>
          <a:p>
            <a:r>
              <a:rPr lang="en-US" sz="2400" b="1" i="0" dirty="0" smtClean="0">
                <a:solidFill>
                  <a:srgbClr val="212121"/>
                </a:solidFill>
                <a:effectLst/>
                <a:latin typeface="Times New Roman" panose="02020603050405020304" pitchFamily="18" charset="0"/>
                <a:cs typeface="Times New Roman" panose="02020603050405020304" pitchFamily="18" charset="0"/>
              </a:rPr>
              <a:t>Climate</a:t>
            </a:r>
          </a:p>
          <a:p>
            <a:r>
              <a:rPr lang="en-US" sz="2400" b="0" i="0" dirty="0" smtClean="0">
                <a:solidFill>
                  <a:srgbClr val="212121"/>
                </a:solidFill>
                <a:effectLst/>
                <a:latin typeface="Times New Roman" panose="02020603050405020304" pitchFamily="18" charset="0"/>
                <a:cs typeface="Times New Roman" panose="02020603050405020304" pitchFamily="18" charset="0"/>
              </a:rPr>
              <a:t>An extreme climate such as very hot or cold deserts is uncomfortable for human habitation. Areas with a comfortable climate, where there is not much seasonal variation attract more people. Areas with very heavy rainfall or extreme and harsh climates have low populations</a:t>
            </a:r>
          </a:p>
          <a:p>
            <a:r>
              <a:rPr lang="en-US" sz="2400" dirty="0">
                <a:latin typeface="Times New Roman" panose="02020603050405020304" pitchFamily="18" charset="0"/>
                <a:cs typeface="Times New Roman" panose="02020603050405020304" pitchFamily="18" charset="0"/>
              </a:rPr>
              <a:t>Mediterranean regions were inhabited from early periods in history due to their pleasant climate.</a:t>
            </a:r>
            <a:r>
              <a:rPr lang="en-US" sz="2400" b="0" i="0" dirty="0" smtClean="0">
                <a:solidFill>
                  <a:srgbClr val="212121"/>
                </a:solidFill>
                <a:effectLst/>
                <a:latin typeface="Times New Roman" panose="02020603050405020304" pitchFamily="18" charset="0"/>
                <a:cs typeface="Times New Roman" panose="02020603050405020304" pitchFamily="18" charset="0"/>
              </a:rPr>
              <a:t>.</a:t>
            </a:r>
            <a:endParaRPr lang="en-US" sz="2400" b="0" i="0" dirty="0">
              <a:solidFill>
                <a:srgbClr val="21212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42928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475" y="59961"/>
            <a:ext cx="12192000" cy="7971413"/>
          </a:xfrm>
          <a:prstGeom prst="rect">
            <a:avLst/>
          </a:prstGeom>
        </p:spPr>
        <p:txBody>
          <a:bodyPr wrap="square">
            <a:spAutoFit/>
          </a:bodyPr>
          <a:lstStyle/>
          <a:p>
            <a:r>
              <a:rPr lang="en-US" sz="2400" b="1" i="0" dirty="0" smtClean="0">
                <a:solidFill>
                  <a:srgbClr val="212121"/>
                </a:solidFill>
                <a:effectLst/>
                <a:latin typeface="Times New Roman" panose="02020603050405020304" pitchFamily="18" charset="0"/>
                <a:cs typeface="Times New Roman" panose="02020603050405020304" pitchFamily="18" charset="0"/>
              </a:rPr>
              <a:t>Soils</a:t>
            </a:r>
          </a:p>
          <a:p>
            <a:r>
              <a:rPr lang="en-US" sz="2400" b="0" i="0" dirty="0" smtClean="0">
                <a:solidFill>
                  <a:srgbClr val="212121"/>
                </a:solidFill>
                <a:effectLst/>
                <a:latin typeface="Times New Roman" panose="02020603050405020304" pitchFamily="18" charset="0"/>
                <a:cs typeface="Times New Roman" panose="02020603050405020304" pitchFamily="18" charset="0"/>
              </a:rPr>
              <a:t>Fertile soils are important for agricultural and allied activities. Therefore, areas that have fertile loamy soils have more people living on them as these can support intensive agriculture.</a:t>
            </a:r>
          </a:p>
          <a:p>
            <a:pPr algn="ctr"/>
            <a:r>
              <a:rPr lang="en-US" sz="3200" b="1" dirty="0" smtClean="0">
                <a:latin typeface="Times New Roman" panose="02020603050405020304" pitchFamily="18" charset="0"/>
                <a:cs typeface="Times New Roman" panose="02020603050405020304" pitchFamily="18" charset="0"/>
              </a:rPr>
              <a:t>Economic Factors</a:t>
            </a:r>
          </a:p>
          <a:p>
            <a:r>
              <a:rPr lang="en-US" sz="2400" b="1" dirty="0" smtClean="0">
                <a:latin typeface="Times New Roman" panose="02020603050405020304" pitchFamily="18" charset="0"/>
                <a:cs typeface="Times New Roman" panose="02020603050405020304" pitchFamily="18" charset="0"/>
              </a:rPr>
              <a:t>Minerals</a:t>
            </a:r>
            <a:endParaRPr lang="en-US" sz="2400" b="1"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Areas with mineral deposits attract industries. Mining and industrial activities generate employment. So, skilled and semi-skilled workers move to these areas and make them densely populated. Katanga Zambia copper belt in Africa is one such good example.</a:t>
            </a:r>
          </a:p>
          <a:p>
            <a:r>
              <a:rPr lang="en-US" sz="2400" b="1" dirty="0" err="1"/>
              <a:t>Urbanisation</a:t>
            </a:r>
            <a:endParaRPr lang="en-US" sz="2400" b="1" dirty="0"/>
          </a:p>
          <a:p>
            <a:r>
              <a:rPr lang="en-US" sz="2400" dirty="0" smtClean="0">
                <a:effectLst/>
                <a:latin typeface="Times New Roman" panose="02020603050405020304" pitchFamily="18" charset="0"/>
                <a:cs typeface="Times New Roman" panose="02020603050405020304" pitchFamily="18" charset="0"/>
              </a:rPr>
              <a:t>Cities offer better employment opportunities, educational and medical facilities, better means of transport and communication. Good civic amenities and the attraction of city life draw people to the cities. It leads to rural to urban migration and cities grow in size. Megacities of the world continue to attract a large number of migrants every year.</a:t>
            </a:r>
          </a:p>
          <a:p>
            <a:r>
              <a:rPr lang="en-US" sz="2400" b="1" dirty="0" err="1">
                <a:latin typeface="Times New Roman" panose="02020603050405020304" pitchFamily="18" charset="0"/>
                <a:cs typeface="Times New Roman" panose="02020603050405020304" pitchFamily="18" charset="0"/>
              </a:rPr>
              <a:t>Industrialisation</a:t>
            </a:r>
            <a:endParaRPr lang="en-US" sz="2400" b="1"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Industrial belts provide job opportunities and attract large numbers of people. These include not just factory workers but also transport operators, shopkeepers, bank employees, doctors, teachers and other service providers. The Kobe-Osaka region of Japan is thickly populated because of the presence of a number of industries.</a:t>
            </a:r>
          </a:p>
          <a:p>
            <a:r>
              <a:rPr lang="en-US" sz="2400" dirty="0" smtClean="0">
                <a:latin typeface="Times New Roman" panose="02020603050405020304" pitchFamily="18" charset="0"/>
                <a:cs typeface="Times New Roman" panose="02020603050405020304" pitchFamily="18" charset="0"/>
              </a:rPr>
              <a:t/>
            </a:r>
            <a:br>
              <a:rPr lang="en-US" sz="2400" dirty="0" smtClean="0">
                <a:latin typeface="Times New Roman" panose="02020603050405020304" pitchFamily="18" charset="0"/>
                <a:cs typeface="Times New Roman" panose="02020603050405020304" pitchFamily="18" charset="0"/>
              </a:rPr>
            </a:br>
            <a:r>
              <a:rPr lang="en-US" sz="2400" dirty="0"/>
              <a:t/>
            </a:r>
            <a:br>
              <a:rPr lang="en-US" sz="2400" dirty="0"/>
            </a:b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45608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494085"/>
          </a:xfrm>
          <a:prstGeom prst="rect">
            <a:avLst/>
          </a:prstGeom>
        </p:spPr>
        <p:txBody>
          <a:bodyPr wrap="square">
            <a:spAutoFit/>
          </a:bodyPr>
          <a:lstStyle/>
          <a:p>
            <a:pPr algn="ctr"/>
            <a:r>
              <a:rPr lang="en-US" sz="3200" b="1" i="0" dirty="0" smtClean="0">
                <a:effectLst/>
                <a:latin typeface="Times New Roman" panose="02020603050405020304" pitchFamily="18" charset="0"/>
                <a:cs typeface="Times New Roman" panose="02020603050405020304" pitchFamily="18" charset="0"/>
              </a:rPr>
              <a:t>Social and Cultural Factors</a:t>
            </a:r>
          </a:p>
          <a:p>
            <a:r>
              <a:rPr lang="en-US" sz="3200" b="0" i="0" dirty="0" smtClean="0">
                <a:solidFill>
                  <a:srgbClr val="212121"/>
                </a:solidFill>
                <a:effectLst/>
                <a:latin typeface="Times New Roman" panose="02020603050405020304" pitchFamily="18" charset="0"/>
                <a:cs typeface="Times New Roman" panose="02020603050405020304" pitchFamily="18" charset="0"/>
              </a:rPr>
              <a:t>Some places attract more people because they have religious or cultural significance. In the same way – people tend to move away from places where there is </a:t>
            </a:r>
            <a:r>
              <a:rPr lang="en-US" sz="3200" b="0" i="0" u="none" strike="noStrike" dirty="0" smtClean="0">
                <a:solidFill>
                  <a:srgbClr val="212121"/>
                </a:solidFill>
                <a:effectLst/>
                <a:latin typeface="Times New Roman" panose="02020603050405020304" pitchFamily="18" charset="0"/>
                <a:cs typeface="Times New Roman" panose="02020603050405020304" pitchFamily="18" charset="0"/>
              </a:rPr>
              <a:t>social and political</a:t>
            </a:r>
            <a:r>
              <a:rPr lang="en-US" sz="3200" b="0" i="0" dirty="0" smtClean="0">
                <a:solidFill>
                  <a:srgbClr val="212121"/>
                </a:solidFill>
                <a:effectLst/>
                <a:latin typeface="Times New Roman" panose="02020603050405020304" pitchFamily="18" charset="0"/>
                <a:cs typeface="Times New Roman" panose="02020603050405020304" pitchFamily="18" charset="0"/>
              </a:rPr>
              <a:t> unrest, religious persecution, famine, insecurity, wars and stringent government policies . Many times governments offer incentives to people to live in sparsely populated areas or move away from overcrowded places.</a:t>
            </a:r>
          </a:p>
          <a:p>
            <a:pPr algn="ctr"/>
            <a:r>
              <a:rPr lang="en-US" sz="3200" b="1" dirty="0" smtClean="0">
                <a:solidFill>
                  <a:srgbClr val="212121"/>
                </a:solidFill>
                <a:latin typeface="Times New Roman" panose="02020603050405020304" pitchFamily="18" charset="0"/>
                <a:cs typeface="Times New Roman" panose="02020603050405020304" pitchFamily="18" charset="0"/>
              </a:rPr>
              <a:t>Historical Factors</a:t>
            </a:r>
            <a:r>
              <a:rPr lang="en-US" sz="3200" b="0" i="0" dirty="0" smtClean="0">
                <a:solidFill>
                  <a:srgbClr val="212121"/>
                </a:solidFill>
                <a:effectLst/>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en-US" sz="3200" dirty="0" smtClean="0">
                <a:solidFill>
                  <a:srgbClr val="212121"/>
                </a:solidFill>
                <a:latin typeface="Times New Roman" panose="02020603050405020304" pitchFamily="18" charset="0"/>
                <a:cs typeface="Times New Roman" panose="02020603050405020304" pitchFamily="18" charset="0"/>
              </a:rPr>
              <a:t>How long people have been living there?</a:t>
            </a:r>
          </a:p>
          <a:p>
            <a:pPr marL="342900" indent="-342900">
              <a:buFont typeface="Arial" panose="020B0604020202020204" pitchFamily="34" charset="0"/>
              <a:buChar char="•"/>
            </a:pPr>
            <a:r>
              <a:rPr lang="en-US" sz="3200" b="0" i="0" dirty="0" smtClean="0">
                <a:solidFill>
                  <a:srgbClr val="212121"/>
                </a:solidFill>
                <a:effectLst/>
                <a:latin typeface="Times New Roman" panose="02020603050405020304" pitchFamily="18" charset="0"/>
                <a:cs typeface="Times New Roman" panose="02020603050405020304" pitchFamily="18" charset="0"/>
              </a:rPr>
              <a:t>Impact of ancient civilization like Chinese dynasty, Egyptian civilization and Romans</a:t>
            </a:r>
          </a:p>
          <a:p>
            <a:pPr marL="342900" indent="-342900">
              <a:buFont typeface="Arial" panose="020B0604020202020204" pitchFamily="34" charset="0"/>
              <a:buChar char="•"/>
            </a:pPr>
            <a:r>
              <a:rPr lang="en-US" sz="3200" dirty="0" smtClean="0">
                <a:solidFill>
                  <a:srgbClr val="212121"/>
                </a:solidFill>
                <a:latin typeface="Times New Roman" panose="02020603050405020304" pitchFamily="18" charset="0"/>
                <a:cs typeface="Times New Roman" panose="02020603050405020304" pitchFamily="18" charset="0"/>
              </a:rPr>
              <a:t>Impact of Slave trade </a:t>
            </a:r>
          </a:p>
          <a:p>
            <a:pPr marL="342900" indent="-342900">
              <a:buFont typeface="Arial" panose="020B0604020202020204" pitchFamily="34" charset="0"/>
              <a:buChar char="•"/>
            </a:pPr>
            <a:r>
              <a:rPr lang="en-US" sz="3200" b="0" i="0" dirty="0" smtClean="0">
                <a:solidFill>
                  <a:srgbClr val="212121"/>
                </a:solidFill>
                <a:effectLst/>
                <a:latin typeface="Times New Roman" panose="02020603050405020304" pitchFamily="18" charset="0"/>
                <a:cs typeface="Times New Roman" panose="02020603050405020304" pitchFamily="18" charset="0"/>
              </a:rPr>
              <a:t>How long industries have existed in a place </a:t>
            </a:r>
            <a:endParaRPr lang="en-US" sz="3200" b="0" i="0" dirty="0">
              <a:solidFill>
                <a:srgbClr val="21212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13182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036138" cy="7048083"/>
          </a:xfrm>
          <a:prstGeom prst="rect">
            <a:avLst/>
          </a:prstGeom>
          <a:noFill/>
        </p:spPr>
        <p:txBody>
          <a:bodyPr wrap="square" rtlCol="0">
            <a:spAutoFit/>
          </a:bodyPr>
          <a:lstStyle/>
          <a:p>
            <a:pPr algn="ctr"/>
            <a:r>
              <a:rPr lang="en-US" sz="3200" b="1" dirty="0" smtClean="0">
                <a:latin typeface="Times New Roman" panose="02020603050405020304" pitchFamily="18" charset="0"/>
                <a:cs typeface="Times New Roman" panose="02020603050405020304" pitchFamily="18" charset="0"/>
              </a:rPr>
              <a:t>Overpopulation</a:t>
            </a:r>
          </a:p>
          <a:p>
            <a:r>
              <a:rPr lang="en-US" sz="2800" dirty="0" smtClean="0">
                <a:latin typeface="Times New Roman" panose="02020603050405020304" pitchFamily="18" charset="0"/>
                <a:cs typeface="Times New Roman" panose="02020603050405020304" pitchFamily="18" charset="0"/>
              </a:rPr>
              <a:t>This is when a country has more people than its available resources to support if the people to are enjoy an adequate living standard.</a:t>
            </a:r>
          </a:p>
          <a:p>
            <a:r>
              <a:rPr lang="en-US" sz="2800" b="1" dirty="0" smtClean="0">
                <a:latin typeface="Times New Roman" panose="02020603050405020304" pitchFamily="18" charset="0"/>
                <a:cs typeface="Times New Roman" panose="02020603050405020304" pitchFamily="18" charset="0"/>
              </a:rPr>
              <a:t>Causes</a:t>
            </a:r>
            <a:r>
              <a:rPr lang="en-US" sz="2800" dirty="0" smtClean="0">
                <a:latin typeface="Times New Roman" panose="02020603050405020304" pitchFamily="18" charset="0"/>
                <a:cs typeface="Times New Roman" panose="02020603050405020304" pitchFamily="18" charset="0"/>
              </a:rPr>
              <a:t>: High birth rate and declining death rate. In developing countries, it is caused by high levels of immigration.</a:t>
            </a:r>
          </a:p>
          <a:p>
            <a:r>
              <a:rPr lang="en-US" sz="2800" b="1" dirty="0" smtClean="0">
                <a:latin typeface="Times New Roman" panose="02020603050405020304" pitchFamily="18" charset="0"/>
                <a:cs typeface="Times New Roman" panose="02020603050405020304" pitchFamily="18" charset="0"/>
              </a:rPr>
              <a:t>Advantages </a:t>
            </a:r>
          </a:p>
          <a:p>
            <a:pPr marL="457200" indent="-457200">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A big </a:t>
            </a:r>
            <a:r>
              <a:rPr lang="en-US" sz="2800" dirty="0" err="1" smtClean="0">
                <a:latin typeface="Times New Roman" panose="02020603050405020304" pitchFamily="18" charset="0"/>
                <a:cs typeface="Times New Roman" panose="02020603050405020304" pitchFamily="18" charset="0"/>
              </a:rPr>
              <a:t>labour</a:t>
            </a:r>
            <a:r>
              <a:rPr lang="en-US" sz="2800" dirty="0" smtClean="0">
                <a:latin typeface="Times New Roman" panose="02020603050405020304" pitchFamily="18" charset="0"/>
                <a:cs typeface="Times New Roman" panose="02020603050405020304" pitchFamily="18" charset="0"/>
              </a:rPr>
              <a:t> force</a:t>
            </a:r>
          </a:p>
          <a:p>
            <a:pPr marL="457200" indent="-457200">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A potential large market</a:t>
            </a:r>
          </a:p>
          <a:p>
            <a:r>
              <a:rPr lang="en-US" sz="2800" b="1" dirty="0" smtClean="0">
                <a:latin typeface="Times New Roman" panose="02020603050405020304" pitchFamily="18" charset="0"/>
                <a:cs typeface="Times New Roman" panose="02020603050405020304" pitchFamily="18" charset="0"/>
              </a:rPr>
              <a:t>Disadvantages </a:t>
            </a:r>
          </a:p>
          <a:p>
            <a:pPr marL="457200" indent="-457200">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Declining standard of living(poor housing ,pressure on public facilities)</a:t>
            </a:r>
          </a:p>
          <a:p>
            <a:pPr marL="457200" indent="-457200">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Unemployment</a:t>
            </a:r>
          </a:p>
          <a:p>
            <a:pPr marL="457200" indent="-457200">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Congestion(development of slums and ghettos)</a:t>
            </a:r>
          </a:p>
          <a:p>
            <a:pPr marL="457200" indent="-457200">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Environmental pollution and degradation</a:t>
            </a:r>
          </a:p>
          <a:p>
            <a:pPr marL="457200" indent="-457200">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Hunger and mal nutrition</a:t>
            </a:r>
          </a:p>
          <a:p>
            <a:pPr marL="457200" indent="-457200">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Sanitation problems </a:t>
            </a:r>
          </a:p>
          <a:p>
            <a:pPr marL="457200" indent="-457200">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Social vices (crime, prostitution)</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74692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1" y="0"/>
            <a:ext cx="12192000" cy="4770537"/>
          </a:xfrm>
          <a:prstGeom prst="rect">
            <a:avLst/>
          </a:prstGeom>
          <a:noFill/>
        </p:spPr>
        <p:txBody>
          <a:bodyPr wrap="square" rtlCol="0">
            <a:spAutoFit/>
          </a:bodyPr>
          <a:lstStyle/>
          <a:p>
            <a:pPr algn="ctr"/>
            <a:r>
              <a:rPr lang="en-US" sz="3200" b="1" dirty="0" smtClean="0">
                <a:latin typeface="Times New Roman" panose="02020603050405020304" pitchFamily="18" charset="0"/>
                <a:cs typeface="Times New Roman" panose="02020603050405020304" pitchFamily="18" charset="0"/>
              </a:rPr>
              <a:t>Measures to control over population</a:t>
            </a:r>
          </a:p>
          <a:p>
            <a:endParaRPr lang="en-US" sz="32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4800" dirty="0" smtClean="0">
                <a:latin typeface="Times New Roman" panose="02020603050405020304" pitchFamily="18" charset="0"/>
                <a:cs typeface="Times New Roman" panose="02020603050405020304" pitchFamily="18" charset="0"/>
              </a:rPr>
              <a:t>Increase food production</a:t>
            </a:r>
          </a:p>
          <a:p>
            <a:pPr marL="457200" indent="-457200">
              <a:buFont typeface="Arial" panose="020B0604020202020204" pitchFamily="34" charset="0"/>
              <a:buChar char="•"/>
            </a:pPr>
            <a:r>
              <a:rPr lang="en-US" sz="4800" dirty="0" smtClean="0">
                <a:latin typeface="Times New Roman" panose="02020603050405020304" pitchFamily="18" charset="0"/>
                <a:cs typeface="Times New Roman" panose="02020603050405020304" pitchFamily="18" charset="0"/>
              </a:rPr>
              <a:t>Use of modern contraceptives and birth control</a:t>
            </a:r>
          </a:p>
          <a:p>
            <a:pPr marL="457200" indent="-457200">
              <a:buFont typeface="Arial" panose="020B0604020202020204" pitchFamily="34" charset="0"/>
              <a:buChar char="•"/>
            </a:pPr>
            <a:r>
              <a:rPr lang="en-US" sz="4800" dirty="0" smtClean="0">
                <a:latin typeface="Times New Roman" panose="02020603050405020304" pitchFamily="18" charset="0"/>
                <a:cs typeface="Times New Roman" panose="02020603050405020304" pitchFamily="18" charset="0"/>
              </a:rPr>
              <a:t>Emigration or out migration</a:t>
            </a:r>
          </a:p>
          <a:p>
            <a:pPr marL="457200" indent="-457200">
              <a:buFont typeface="Arial" panose="020B0604020202020204" pitchFamily="34" charset="0"/>
              <a:buChar char="•"/>
            </a:pPr>
            <a:r>
              <a:rPr lang="en-US" sz="4800" dirty="0" smtClean="0">
                <a:latin typeface="Times New Roman" panose="02020603050405020304" pitchFamily="18" charset="0"/>
                <a:cs typeface="Times New Roman" panose="02020603050405020304" pitchFamily="18" charset="0"/>
              </a:rPr>
              <a:t>Encouraging housing projects.</a:t>
            </a:r>
          </a:p>
          <a:p>
            <a:pPr marL="457200" indent="-457200">
              <a:buFont typeface="Arial" panose="020B0604020202020204" pitchFamily="34" charset="0"/>
              <a:buChar char="•"/>
            </a:pPr>
            <a:r>
              <a:rPr lang="en-US" sz="4800" dirty="0" smtClean="0">
                <a:latin typeface="Times New Roman" panose="02020603050405020304" pitchFamily="18" charset="0"/>
                <a:cs typeface="Times New Roman" panose="02020603050405020304" pitchFamily="18" charset="0"/>
              </a:rPr>
              <a:t>Creation of employment avenues</a:t>
            </a: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74104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632311"/>
          </a:xfrm>
          <a:prstGeom prst="rect">
            <a:avLst/>
          </a:prstGeom>
          <a:noFill/>
        </p:spPr>
        <p:txBody>
          <a:bodyPr wrap="square" rtlCol="0">
            <a:spAutoFit/>
          </a:bodyPr>
          <a:lstStyle/>
          <a:p>
            <a:pPr algn="ctr"/>
            <a:r>
              <a:rPr lang="en-US" sz="3600" b="1" dirty="0" smtClean="0">
                <a:latin typeface="Times New Roman" panose="02020603050405020304" pitchFamily="18" charset="0"/>
                <a:cs typeface="Times New Roman" panose="02020603050405020304" pitchFamily="18" charset="0"/>
              </a:rPr>
              <a:t>Under population</a:t>
            </a:r>
          </a:p>
          <a:p>
            <a:r>
              <a:rPr lang="en-US" sz="3600" dirty="0" smtClean="0">
                <a:latin typeface="Times New Roman" panose="02020603050405020304" pitchFamily="18" charset="0"/>
                <a:cs typeface="Times New Roman" panose="02020603050405020304" pitchFamily="18" charset="0"/>
              </a:rPr>
              <a:t>This is when a country’s size of population is considered too small to fully exploit the available resources.</a:t>
            </a:r>
          </a:p>
          <a:p>
            <a:r>
              <a:rPr lang="en-US" sz="3600" b="1" dirty="0" smtClean="0">
                <a:latin typeface="Times New Roman" panose="02020603050405020304" pitchFamily="18" charset="0"/>
                <a:cs typeface="Times New Roman" panose="02020603050405020304" pitchFamily="18" charset="0"/>
              </a:rPr>
              <a:t>Causes:</a:t>
            </a:r>
            <a:r>
              <a:rPr lang="en-US" sz="3600" dirty="0" smtClean="0">
                <a:latin typeface="Times New Roman" panose="02020603050405020304" pitchFamily="18" charset="0"/>
                <a:cs typeface="Times New Roman" panose="02020603050405020304" pitchFamily="18" charset="0"/>
              </a:rPr>
              <a:t> Physical disadvantages like climate, strict immigration policies, agricultural and manufacturing done with small indigenous people</a:t>
            </a:r>
          </a:p>
          <a:p>
            <a:r>
              <a:rPr lang="en-US" sz="3600" b="1" dirty="0" smtClean="0">
                <a:latin typeface="Times New Roman" panose="02020603050405020304" pitchFamily="18" charset="0"/>
                <a:cs typeface="Times New Roman" panose="02020603050405020304" pitchFamily="18" charset="0"/>
              </a:rPr>
              <a:t>Problems :</a:t>
            </a:r>
          </a:p>
          <a:p>
            <a:pPr marL="571500" indent="-571500">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Small market size</a:t>
            </a:r>
          </a:p>
          <a:p>
            <a:pPr marL="571500" indent="-571500">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Small </a:t>
            </a:r>
            <a:r>
              <a:rPr lang="en-US" sz="3600" dirty="0" err="1" smtClean="0">
                <a:latin typeface="Times New Roman" panose="02020603050405020304" pitchFamily="18" charset="0"/>
                <a:cs typeface="Times New Roman" panose="02020603050405020304" pitchFamily="18" charset="0"/>
              </a:rPr>
              <a:t>labour</a:t>
            </a:r>
            <a:r>
              <a:rPr lang="en-US" sz="3600" dirty="0" smtClean="0">
                <a:latin typeface="Times New Roman" panose="02020603050405020304" pitchFamily="18" charset="0"/>
                <a:cs typeface="Times New Roman" panose="02020603050405020304" pitchFamily="18" charset="0"/>
              </a:rPr>
              <a:t> force</a:t>
            </a:r>
          </a:p>
          <a:p>
            <a:pPr marL="571500" indent="-571500">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Country relies on foreign </a:t>
            </a:r>
            <a:r>
              <a:rPr lang="en-US" sz="3600" dirty="0" err="1" smtClean="0">
                <a:latin typeface="Times New Roman" panose="02020603050405020304" pitchFamily="18" charset="0"/>
                <a:cs typeface="Times New Roman" panose="02020603050405020304" pitchFamily="18" charset="0"/>
              </a:rPr>
              <a:t>labour</a:t>
            </a:r>
            <a:r>
              <a:rPr lang="en-US" sz="3600" dirty="0" smtClean="0">
                <a:latin typeface="Times New Roman" panose="02020603050405020304" pitchFamily="18" charset="0"/>
                <a:cs typeface="Times New Roman" panose="02020603050405020304" pitchFamily="18" charset="0"/>
              </a:rPr>
              <a:t> force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4027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1" y="0"/>
            <a:ext cx="12192000" cy="6986528"/>
          </a:xfrm>
          <a:prstGeom prst="rect">
            <a:avLst/>
          </a:prstGeom>
          <a:noFill/>
        </p:spPr>
        <p:txBody>
          <a:bodyPr wrap="square" rtlCol="0">
            <a:spAutoFit/>
          </a:bodyPr>
          <a:lstStyle/>
          <a:p>
            <a:pPr algn="ctr"/>
            <a:r>
              <a:rPr lang="en-US" sz="3200" b="1" dirty="0" smtClean="0">
                <a:latin typeface="Times New Roman" panose="02020603050405020304" pitchFamily="18" charset="0"/>
                <a:cs typeface="Times New Roman" panose="02020603050405020304" pitchFamily="18" charset="0"/>
              </a:rPr>
              <a:t>Measures to control under population</a:t>
            </a:r>
          </a:p>
          <a:p>
            <a:endParaRPr lang="en-US" sz="32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4800" dirty="0" smtClean="0">
                <a:latin typeface="Times New Roman" panose="02020603050405020304" pitchFamily="18" charset="0"/>
                <a:cs typeface="Times New Roman" panose="02020603050405020304" pitchFamily="18" charset="0"/>
              </a:rPr>
              <a:t>Government incentives in the form of free maternity care, child welfare and free education.</a:t>
            </a:r>
          </a:p>
          <a:p>
            <a:pPr marL="457200" indent="-457200">
              <a:buFont typeface="Arial" panose="020B0604020202020204" pitchFamily="34" charset="0"/>
              <a:buChar char="•"/>
            </a:pPr>
            <a:r>
              <a:rPr lang="en-US" sz="4800" dirty="0" smtClean="0">
                <a:latin typeface="Times New Roman" panose="02020603050405020304" pitchFamily="18" charset="0"/>
                <a:cs typeface="Times New Roman" panose="02020603050405020304" pitchFamily="18" charset="0"/>
              </a:rPr>
              <a:t>Economic support for single parents.</a:t>
            </a:r>
          </a:p>
          <a:p>
            <a:pPr marL="457200" indent="-457200">
              <a:buFont typeface="Arial" panose="020B0604020202020204" pitchFamily="34" charset="0"/>
              <a:buChar char="•"/>
            </a:pPr>
            <a:r>
              <a:rPr lang="en-US" sz="4800" dirty="0" smtClean="0">
                <a:latin typeface="Times New Roman" panose="02020603050405020304" pitchFamily="18" charset="0"/>
                <a:cs typeface="Times New Roman" panose="02020603050405020304" pitchFamily="18" charset="0"/>
              </a:rPr>
              <a:t>Legislation against abortion</a:t>
            </a:r>
          </a:p>
          <a:p>
            <a:pPr marL="457200" indent="-457200">
              <a:buFont typeface="Arial" panose="020B0604020202020204" pitchFamily="34" charset="0"/>
              <a:buChar char="•"/>
            </a:pPr>
            <a:r>
              <a:rPr lang="en-US" sz="4800" dirty="0" smtClean="0">
                <a:latin typeface="Times New Roman" panose="02020603050405020304" pitchFamily="18" charset="0"/>
                <a:cs typeface="Times New Roman" panose="02020603050405020304" pitchFamily="18" charset="0"/>
              </a:rPr>
              <a:t>Discouragement of all forms of birth control</a:t>
            </a:r>
          </a:p>
          <a:p>
            <a:pPr marL="457200" indent="-457200">
              <a:buFont typeface="Arial" panose="020B0604020202020204" pitchFamily="34" charset="0"/>
              <a:buChar char="•"/>
            </a:pPr>
            <a:r>
              <a:rPr lang="en-US" sz="4800" dirty="0" smtClean="0">
                <a:latin typeface="Times New Roman" panose="02020603050405020304" pitchFamily="18" charset="0"/>
                <a:cs typeface="Times New Roman" panose="02020603050405020304" pitchFamily="18" charset="0"/>
              </a:rPr>
              <a:t>Encouraging early marriages</a:t>
            </a:r>
          </a:p>
          <a:p>
            <a:pPr marL="457200" indent="-457200">
              <a:buFont typeface="Arial" panose="020B0604020202020204" pitchFamily="34" charset="0"/>
              <a:buChar char="•"/>
            </a:pPr>
            <a:r>
              <a:rPr lang="en-US" sz="4800" dirty="0" smtClean="0">
                <a:latin typeface="Times New Roman" panose="02020603050405020304" pitchFamily="18" charset="0"/>
                <a:cs typeface="Times New Roman" panose="02020603050405020304" pitchFamily="18" charset="0"/>
              </a:rPr>
              <a:t>Relaxing </a:t>
            </a:r>
            <a:r>
              <a:rPr lang="en-US" sz="4800" dirty="0">
                <a:latin typeface="Times New Roman" panose="02020603050405020304" pitchFamily="18" charset="0"/>
                <a:cs typeface="Times New Roman" panose="02020603050405020304" pitchFamily="18" charset="0"/>
              </a:rPr>
              <a:t>I</a:t>
            </a:r>
            <a:r>
              <a:rPr lang="en-US" sz="4800" dirty="0" smtClean="0">
                <a:latin typeface="Times New Roman" panose="02020603050405020304" pitchFamily="18" charset="0"/>
                <a:cs typeface="Times New Roman" panose="02020603050405020304" pitchFamily="18" charset="0"/>
              </a:rPr>
              <a:t>mmigration policies.</a:t>
            </a: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44149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1999" cy="5632311"/>
          </a:xfrm>
          <a:prstGeom prst="rect">
            <a:avLst/>
          </a:prstGeom>
          <a:noFill/>
        </p:spPr>
        <p:txBody>
          <a:bodyPr wrap="square" rtlCol="0">
            <a:spAutoFit/>
          </a:bodyPr>
          <a:lstStyle/>
          <a:p>
            <a:pPr algn="ctr"/>
            <a:r>
              <a:rPr lang="en-US" sz="3600" b="1" dirty="0" smtClean="0">
                <a:latin typeface="Times New Roman" panose="02020603050405020304" pitchFamily="18" charset="0"/>
                <a:cs typeface="Times New Roman" panose="02020603050405020304" pitchFamily="18" charset="0"/>
              </a:rPr>
              <a:t>Optimum population</a:t>
            </a:r>
          </a:p>
          <a:p>
            <a:r>
              <a:rPr lang="en-US" sz="3600" dirty="0" smtClean="0">
                <a:latin typeface="Times New Roman" panose="02020603050405020304" pitchFamily="18" charset="0"/>
                <a:cs typeface="Times New Roman" panose="02020603050405020304" pitchFamily="18" charset="0"/>
              </a:rPr>
              <a:t>This is when the number of people that can be supported by the available resources in an area so as to achieve the highest possible standard of living. It is dependent on</a:t>
            </a:r>
          </a:p>
          <a:p>
            <a:pPr marL="742950" indent="-742950">
              <a:buFont typeface="+mj-lt"/>
              <a:buAutoNum type="alphaLcPeriod"/>
            </a:pPr>
            <a:r>
              <a:rPr lang="en-US" sz="3600" dirty="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the number of people</a:t>
            </a:r>
          </a:p>
          <a:p>
            <a:pPr marL="742950" indent="-742950">
              <a:buFont typeface="+mj-lt"/>
              <a:buAutoNum type="alphaLcPeriod"/>
            </a:pPr>
            <a:r>
              <a:rPr lang="en-US" sz="3600" dirty="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the technical competence of the people</a:t>
            </a:r>
          </a:p>
          <a:p>
            <a:pPr marL="742950" indent="-742950">
              <a:buFont typeface="+mj-lt"/>
              <a:buAutoNum type="alphaLcPeriod"/>
            </a:pPr>
            <a:r>
              <a:rPr lang="en-US" sz="3600" dirty="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the natural resources available.</a:t>
            </a:r>
          </a:p>
          <a:p>
            <a:r>
              <a:rPr lang="en-US" sz="3600" dirty="0" smtClean="0">
                <a:latin typeface="Times New Roman" panose="02020603050405020304" pitchFamily="18" charset="0"/>
                <a:cs typeface="Times New Roman" panose="02020603050405020304" pitchFamily="18" charset="0"/>
              </a:rPr>
              <a:t>Countries with high standard of living are believed to have attained optimum population such as Germany, France and Britain.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09098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010" y="117693"/>
            <a:ext cx="12111990" cy="6740307"/>
          </a:xfrm>
          <a:prstGeom prst="rect">
            <a:avLst/>
          </a:prstGeom>
        </p:spPr>
        <p:txBody>
          <a:bodyPr wrap="square">
            <a:spAutoFit/>
          </a:bodyPr>
          <a:lstStyle/>
          <a:p>
            <a:pPr fontAlgn="base"/>
            <a:r>
              <a:rPr lang="en-US" sz="3200" b="1" dirty="0" smtClean="0">
                <a:solidFill>
                  <a:srgbClr val="000000"/>
                </a:solidFill>
                <a:effectLst/>
                <a:latin typeface="Times New Roman" panose="02020603050405020304" pitchFamily="18" charset="0"/>
                <a:cs typeface="Times New Roman" panose="02020603050405020304" pitchFamily="18" charset="0"/>
              </a:rPr>
              <a:t>Population Problems Faced by Developing and Developed Countries</a:t>
            </a:r>
          </a:p>
          <a:p>
            <a:pPr fontAlgn="base"/>
            <a:r>
              <a:rPr lang="en-US" sz="2800" dirty="0" smtClean="0">
                <a:latin typeface="Times New Roman" panose="02020603050405020304" pitchFamily="18" charset="0"/>
                <a:cs typeface="Times New Roman" panose="02020603050405020304" pitchFamily="18" charset="0"/>
              </a:rPr>
              <a:t>The problems of developing and developed nations are dissimilar due to their different socio-economic and cultural systems.</a:t>
            </a:r>
            <a:endParaRPr lang="en-US" sz="2800" dirty="0">
              <a:latin typeface="Times New Roman" panose="02020603050405020304" pitchFamily="18" charset="0"/>
              <a:cs typeface="Times New Roman" panose="02020603050405020304" pitchFamily="18" charset="0"/>
            </a:endParaRPr>
          </a:p>
          <a:p>
            <a:pPr fontAlgn="base"/>
            <a:r>
              <a:rPr lang="en-US" sz="2800" b="1" dirty="0">
                <a:latin typeface="Times New Roman" panose="02020603050405020304" pitchFamily="18" charset="0"/>
                <a:cs typeface="Times New Roman" panose="02020603050405020304" pitchFamily="18" charset="0"/>
              </a:rPr>
              <a:t>Population Problems of Developing Countries:</a:t>
            </a:r>
          </a:p>
          <a:p>
            <a:pPr marL="457200" indent="-457200" fontAlgn="base">
              <a:buFont typeface="Wingdings" panose="05000000000000000000" pitchFamily="2" charset="2"/>
              <a:buChar char="Ø"/>
            </a:pPr>
            <a:r>
              <a:rPr lang="en-US" sz="2800" b="1" dirty="0" smtClean="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Low Levels of Technological </a:t>
            </a:r>
            <a:r>
              <a:rPr lang="en-US" sz="2800" b="1" dirty="0" smtClean="0">
                <a:latin typeface="Times New Roman" panose="02020603050405020304" pitchFamily="18" charset="0"/>
                <a:cs typeface="Times New Roman" panose="02020603050405020304" pitchFamily="18" charset="0"/>
              </a:rPr>
              <a:t>Development</a:t>
            </a:r>
            <a:endParaRPr lang="en-US" sz="2800" b="1" dirty="0">
              <a:latin typeface="Times New Roman" panose="02020603050405020304" pitchFamily="18" charset="0"/>
              <a:cs typeface="Times New Roman" panose="02020603050405020304" pitchFamily="18" charset="0"/>
            </a:endParaRPr>
          </a:p>
          <a:p>
            <a:pPr marL="457200" indent="-457200" fontAlgn="base">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Lack </a:t>
            </a:r>
            <a:r>
              <a:rPr lang="en-US" sz="2800" b="1" dirty="0">
                <a:latin typeface="Times New Roman" panose="02020603050405020304" pitchFamily="18" charset="0"/>
                <a:cs typeface="Times New Roman" panose="02020603050405020304" pitchFamily="18" charset="0"/>
              </a:rPr>
              <a:t>of Diversification of </a:t>
            </a:r>
            <a:r>
              <a:rPr lang="en-US" sz="2800" b="1" dirty="0" smtClean="0">
                <a:latin typeface="Times New Roman" panose="02020603050405020304" pitchFamily="18" charset="0"/>
                <a:cs typeface="Times New Roman" panose="02020603050405020304" pitchFamily="18" charset="0"/>
              </a:rPr>
              <a:t>Economy</a:t>
            </a:r>
            <a:endParaRPr lang="en-US" sz="2800" b="1" dirty="0">
              <a:latin typeface="Times New Roman" panose="02020603050405020304" pitchFamily="18" charset="0"/>
              <a:cs typeface="Times New Roman" panose="02020603050405020304" pitchFamily="18" charset="0"/>
            </a:endParaRPr>
          </a:p>
          <a:p>
            <a:pPr algn="just" fontAlgn="base"/>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Lack </a:t>
            </a:r>
            <a:r>
              <a:rPr lang="en-US" sz="2800" dirty="0">
                <a:latin typeface="Times New Roman" panose="02020603050405020304" pitchFamily="18" charset="0"/>
                <a:cs typeface="Times New Roman" panose="02020603050405020304" pitchFamily="18" charset="0"/>
              </a:rPr>
              <a:t>of development of secondary and tertiary sectors leaves limited </a:t>
            </a:r>
            <a:r>
              <a:rPr lang="en-US" sz="2800" dirty="0" smtClean="0">
                <a:latin typeface="Times New Roman" panose="02020603050405020304" pitchFamily="18" charset="0"/>
                <a:cs typeface="Times New Roman" panose="02020603050405020304" pitchFamily="18" charset="0"/>
              </a:rPr>
              <a:t>     employment </a:t>
            </a:r>
            <a:r>
              <a:rPr lang="en-US" sz="2800" dirty="0">
                <a:latin typeface="Times New Roman" panose="02020603050405020304" pitchFamily="18" charset="0"/>
                <a:cs typeface="Times New Roman" panose="02020603050405020304" pitchFamily="18" charset="0"/>
              </a:rPr>
              <a:t>opportunities for the skilled and the educated who move to more developed towns or to foreign countries in search of better job opportunities</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pPr marL="457200" indent="-457200" algn="just" fontAlgn="base">
              <a:buFont typeface="Wingdings" panose="05000000000000000000" pitchFamily="2" charset="2"/>
              <a:buChar char="Ø"/>
            </a:pPr>
            <a:r>
              <a:rPr lang="en-US" sz="2800" b="1" dirty="0" smtClean="0">
                <a:solidFill>
                  <a:srgbClr val="000000"/>
                </a:solidFill>
                <a:effectLst/>
                <a:latin typeface="Times New Roman" panose="02020603050405020304" pitchFamily="18" charset="0"/>
                <a:cs typeface="Times New Roman" panose="02020603050405020304" pitchFamily="18" charset="0"/>
              </a:rPr>
              <a:t>Under-nourishment and Lack of Hygiene:</a:t>
            </a:r>
          </a:p>
          <a:p>
            <a:pPr algn="just" fontAlgn="base"/>
            <a:r>
              <a:rPr lang="en-US" sz="2800" dirty="0">
                <a:solidFill>
                  <a:srgbClr val="424142"/>
                </a:solidFill>
                <a:latin typeface="Times New Roman" panose="02020603050405020304" pitchFamily="18" charset="0"/>
                <a:cs typeface="Times New Roman" panose="02020603050405020304" pitchFamily="18" charset="0"/>
              </a:rPr>
              <a:t> </a:t>
            </a:r>
            <a:r>
              <a:rPr lang="en-US" sz="2800" dirty="0" smtClean="0">
                <a:solidFill>
                  <a:srgbClr val="424142"/>
                </a:solidFill>
                <a:latin typeface="Times New Roman" panose="02020603050405020304" pitchFamily="18" charset="0"/>
                <a:cs typeface="Times New Roman" panose="02020603050405020304" pitchFamily="18" charset="0"/>
              </a:rPr>
              <a:t>     </a:t>
            </a:r>
            <a:r>
              <a:rPr lang="en-US" sz="2800" b="0" dirty="0" smtClean="0">
                <a:solidFill>
                  <a:srgbClr val="424142"/>
                </a:solidFill>
                <a:effectLst/>
                <a:latin typeface="Times New Roman" panose="02020603050405020304" pitchFamily="18" charset="0"/>
                <a:cs typeface="Times New Roman" panose="02020603050405020304" pitchFamily="18" charset="0"/>
              </a:rPr>
              <a:t>Low standards of living and poor living conditions are responsible for this. As a result, incidence of diseases is high leading to high rates of mortality, especially among children and pregnant mothers.</a:t>
            </a:r>
          </a:p>
          <a:p>
            <a:pPr algn="just" fontAlgn="base"/>
            <a:endParaRPr lang="en-US" sz="3200" dirty="0"/>
          </a:p>
          <a:p>
            <a:pPr fontAlgn="base"/>
            <a:endParaRPr lang="en-US" sz="3200" b="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25083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283440" cy="6555641"/>
          </a:xfrm>
          <a:prstGeom prst="rect">
            <a:avLst/>
          </a:prstGeom>
        </p:spPr>
        <p:txBody>
          <a:bodyPr wrap="square">
            <a:spAutoFit/>
          </a:bodyPr>
          <a:lstStyle/>
          <a:p>
            <a:pPr marL="457200" indent="-457200" fontAlgn="base">
              <a:buFont typeface="Wingdings" panose="05000000000000000000" pitchFamily="2" charset="2"/>
              <a:buChar char="Ø"/>
            </a:pPr>
            <a:r>
              <a:rPr lang="en-US" sz="2800" b="1" dirty="0" smtClean="0">
                <a:solidFill>
                  <a:srgbClr val="000000"/>
                </a:solidFill>
                <a:effectLst/>
                <a:latin typeface="Times New Roman" panose="02020603050405020304" pitchFamily="18" charset="0"/>
                <a:cs typeface="Times New Roman" panose="02020603050405020304" pitchFamily="18" charset="0"/>
              </a:rPr>
              <a:t>Inefficient Agricultural Sector:</a:t>
            </a:r>
          </a:p>
          <a:p>
            <a:pPr fontAlgn="base"/>
            <a:r>
              <a:rPr lang="en-US" sz="2800" b="0" dirty="0" smtClean="0">
                <a:solidFill>
                  <a:srgbClr val="424142"/>
                </a:solidFill>
                <a:effectLst/>
                <a:latin typeface="Times New Roman" panose="02020603050405020304" pitchFamily="18" charset="0"/>
                <a:cs typeface="Times New Roman" panose="02020603050405020304" pitchFamily="18" charset="0"/>
              </a:rPr>
              <a:t>The developing countries are characterized by agrarian based subsistence production. Traditional and obsolete methods and implements for cultivation, lack of capital for investment, fragmented holdings make the base of this type of economy very weak.</a:t>
            </a:r>
          </a:p>
          <a:p>
            <a:pPr marL="457200" indent="-457200" fontAlgn="base">
              <a:buFont typeface="Wingdings" panose="05000000000000000000" pitchFamily="2" charset="2"/>
              <a:buChar char="Ø"/>
            </a:pPr>
            <a:r>
              <a:rPr lang="en-US" sz="2800" b="1" dirty="0" smtClean="0">
                <a:solidFill>
                  <a:srgbClr val="000000"/>
                </a:solidFill>
                <a:effectLst/>
                <a:latin typeface="Times New Roman" panose="02020603050405020304" pitchFamily="18" charset="0"/>
                <a:cs typeface="Times New Roman" panose="02020603050405020304" pitchFamily="18" charset="0"/>
              </a:rPr>
              <a:t> Weak Industrial Base:</a:t>
            </a:r>
          </a:p>
          <a:p>
            <a:pPr fontAlgn="base"/>
            <a:r>
              <a:rPr lang="en-US" sz="2800" dirty="0">
                <a:latin typeface="Times New Roman" panose="02020603050405020304" pitchFamily="18" charset="0"/>
                <a:cs typeface="Times New Roman" panose="02020603050405020304" pitchFamily="18" charset="0"/>
              </a:rPr>
              <a:t>Lack of capital, outdated technology and inadequate skilled manpower has resulted in a weak industrial base in most of the </a:t>
            </a:r>
            <a:r>
              <a:rPr lang="en-US" sz="2800" dirty="0" smtClean="0">
                <a:latin typeface="Times New Roman" panose="02020603050405020304" pitchFamily="18" charset="0"/>
                <a:cs typeface="Times New Roman" panose="02020603050405020304" pitchFamily="18" charset="0"/>
              </a:rPr>
              <a:t>developing </a:t>
            </a:r>
            <a:r>
              <a:rPr lang="en-US" sz="2800" dirty="0">
                <a:latin typeface="Times New Roman" panose="02020603050405020304" pitchFamily="18" charset="0"/>
                <a:cs typeface="Times New Roman" panose="02020603050405020304" pitchFamily="18" charset="0"/>
              </a:rPr>
              <a:t>countries. This has prevented any substantial improvement in living standards of populations of these countries.</a:t>
            </a:r>
          </a:p>
          <a:p>
            <a:pPr marL="457200" indent="-457200" fontAlgn="base">
              <a:buFont typeface="Wingdings" panose="05000000000000000000" pitchFamily="2" charset="2"/>
              <a:buChar char="Ø"/>
            </a:pPr>
            <a:r>
              <a:rPr lang="en-US" sz="2800" b="1" dirty="0" smtClean="0">
                <a:latin typeface="Times New Roman" panose="02020603050405020304" pitchFamily="18" charset="0"/>
                <a:cs typeface="Times New Roman" panose="02020603050405020304" pitchFamily="18" charset="0"/>
              </a:rPr>
              <a:t> Rapid population growth</a:t>
            </a:r>
            <a:endParaRPr lang="en-US" sz="2800" b="1" dirty="0">
              <a:latin typeface="Times New Roman" panose="02020603050405020304" pitchFamily="18" charset="0"/>
              <a:cs typeface="Times New Roman" panose="02020603050405020304" pitchFamily="18" charset="0"/>
            </a:endParaRPr>
          </a:p>
          <a:p>
            <a:pPr fontAlgn="base"/>
            <a:r>
              <a:rPr lang="en-US" sz="2800" dirty="0" smtClean="0">
                <a:latin typeface="Times New Roman" panose="02020603050405020304" pitchFamily="18" charset="0"/>
                <a:cs typeface="Times New Roman" panose="02020603050405020304" pitchFamily="18" charset="0"/>
              </a:rPr>
              <a:t>In  most developing countries, birth rate is high and death rates have been checked because of available medical facilities. This situation has not only resulted in a large ratio of younger population dependent on the work force but also put pressure on social and economic amenities.</a:t>
            </a:r>
            <a:endParaRPr lang="en-US" sz="2800" dirty="0">
              <a:latin typeface="Times New Roman" panose="02020603050405020304" pitchFamily="18" charset="0"/>
              <a:cs typeface="Times New Roman" panose="02020603050405020304" pitchFamily="18" charset="0"/>
            </a:endParaRPr>
          </a:p>
          <a:p>
            <a:pPr fontAlgn="base"/>
            <a:endParaRPr lang="en-US" sz="2800" b="1"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20343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7694414"/>
          </a:xfrm>
          <a:prstGeom prst="rect">
            <a:avLst/>
          </a:prstGeom>
        </p:spPr>
        <p:txBody>
          <a:bodyPr wrap="square">
            <a:spAutoFit/>
          </a:bodyPr>
          <a:lstStyle/>
          <a:p>
            <a:pPr fontAlgn="base"/>
            <a:r>
              <a:rPr lang="en-US" sz="2200" b="1" dirty="0" smtClean="0">
                <a:solidFill>
                  <a:srgbClr val="000000"/>
                </a:solidFill>
                <a:effectLst/>
                <a:latin typeface="Georgia" panose="02040502050405020303" pitchFamily="18" charset="0"/>
              </a:rPr>
              <a:t>Population Problems of Developed Countries:</a:t>
            </a:r>
          </a:p>
          <a:p>
            <a:pPr fontAlgn="base"/>
            <a:r>
              <a:rPr lang="en-US" sz="2200" b="0" dirty="0" smtClean="0">
                <a:solidFill>
                  <a:srgbClr val="424142"/>
                </a:solidFill>
                <a:effectLst/>
                <a:latin typeface="Times New Roman" panose="02020603050405020304" pitchFamily="18" charset="0"/>
                <a:cs typeface="Times New Roman" panose="02020603050405020304" pitchFamily="18" charset="0"/>
              </a:rPr>
              <a:t>The developed countries are characterized by high levels of industrialization and urbanization, high per capita incomes, dependence of a major part of the workforce on secondary, tertiary and quaternary activities, and an efficient and productive agricultural sector.</a:t>
            </a:r>
          </a:p>
          <a:p>
            <a:pPr fontAlgn="base"/>
            <a:r>
              <a:rPr lang="en-US" sz="2200" b="1" dirty="0">
                <a:latin typeface="Times New Roman" panose="02020603050405020304" pitchFamily="18" charset="0"/>
                <a:cs typeface="Times New Roman" panose="02020603050405020304" pitchFamily="18" charset="0"/>
              </a:rPr>
              <a:t>The problems faced by these </a:t>
            </a:r>
            <a:r>
              <a:rPr lang="en-US" sz="2200" b="1" dirty="0" smtClean="0">
                <a:latin typeface="Times New Roman" panose="02020603050405020304" pitchFamily="18" charset="0"/>
                <a:cs typeface="Times New Roman" panose="02020603050405020304" pitchFamily="18" charset="0"/>
              </a:rPr>
              <a:t>countries are:</a:t>
            </a:r>
            <a:endParaRPr lang="en-US" sz="2200" dirty="0">
              <a:latin typeface="Times New Roman" panose="02020603050405020304" pitchFamily="18" charset="0"/>
              <a:cs typeface="Times New Roman" panose="02020603050405020304" pitchFamily="18" charset="0"/>
            </a:endParaRPr>
          </a:p>
          <a:p>
            <a:pPr fontAlgn="base"/>
            <a:r>
              <a:rPr lang="en-US" sz="2200" b="1" dirty="0">
                <a:latin typeface="Times New Roman" panose="02020603050405020304" pitchFamily="18" charset="0"/>
                <a:cs typeface="Times New Roman" panose="02020603050405020304" pitchFamily="18" charset="0"/>
              </a:rPr>
              <a:t>1. High Proportion of Old Age Population:</a:t>
            </a:r>
          </a:p>
          <a:p>
            <a:pPr fontAlgn="base"/>
            <a:r>
              <a:rPr lang="en-US" sz="2200" dirty="0">
                <a:latin typeface="Times New Roman" panose="02020603050405020304" pitchFamily="18" charset="0"/>
                <a:cs typeface="Times New Roman" panose="02020603050405020304" pitchFamily="18" charset="0"/>
              </a:rPr>
              <a:t>This happens because of low death rates and high rates of life expectancy. As a result, a large section of population is above sixty years of age and is dependent on the relatively small workforce. </a:t>
            </a:r>
          </a:p>
          <a:p>
            <a:pPr fontAlgn="base"/>
            <a:r>
              <a:rPr lang="en-US" sz="2200" b="1" dirty="0">
                <a:latin typeface="Times New Roman" panose="02020603050405020304" pitchFamily="18" charset="0"/>
                <a:cs typeface="Times New Roman" panose="02020603050405020304" pitchFamily="18" charset="0"/>
              </a:rPr>
              <a:t>2. Shortage of </a:t>
            </a:r>
            <a:r>
              <a:rPr lang="en-US" sz="2200" b="1" dirty="0" err="1">
                <a:latin typeface="Times New Roman" panose="02020603050405020304" pitchFamily="18" charset="0"/>
                <a:cs typeface="Times New Roman" panose="02020603050405020304" pitchFamily="18" charset="0"/>
              </a:rPr>
              <a:t>Labour</a:t>
            </a:r>
            <a:r>
              <a:rPr lang="en-US" sz="2200" b="1" dirty="0">
                <a:latin typeface="Times New Roman" panose="02020603050405020304" pitchFamily="18" charset="0"/>
                <a:cs typeface="Times New Roman" panose="02020603050405020304" pitchFamily="18" charset="0"/>
              </a:rPr>
              <a:t>:</a:t>
            </a:r>
          </a:p>
          <a:p>
            <a:pPr fontAlgn="base"/>
            <a:r>
              <a:rPr lang="en-US" sz="2200" dirty="0">
                <a:latin typeface="Times New Roman" panose="02020603050405020304" pitchFamily="18" charset="0"/>
                <a:cs typeface="Times New Roman" panose="02020603050405020304" pitchFamily="18" charset="0"/>
              </a:rPr>
              <a:t>As standards of education improve, the children remain longer at school and join the workforce later. This implies slow expansion of the workforce. As a result, many countries of Europe face shortage of </a:t>
            </a:r>
            <a:r>
              <a:rPr lang="en-US" sz="2200" dirty="0" err="1" smtClean="0">
                <a:latin typeface="Times New Roman" panose="02020603050405020304" pitchFamily="18" charset="0"/>
                <a:cs typeface="Times New Roman" panose="02020603050405020304" pitchFamily="18" charset="0"/>
              </a:rPr>
              <a:t>labour</a:t>
            </a:r>
            <a:r>
              <a:rPr lang="en-US" sz="2200" dirty="0" smtClean="0">
                <a:latin typeface="Times New Roman" panose="02020603050405020304" pitchFamily="18" charset="0"/>
                <a:cs typeface="Times New Roman" panose="02020603050405020304" pitchFamily="18" charset="0"/>
              </a:rPr>
              <a:t> seeking external sources of </a:t>
            </a:r>
            <a:r>
              <a:rPr lang="en-US" sz="2200" dirty="0" err="1" smtClean="0">
                <a:latin typeface="Times New Roman" panose="02020603050405020304" pitchFamily="18" charset="0"/>
                <a:cs typeface="Times New Roman" panose="02020603050405020304" pitchFamily="18" charset="0"/>
              </a:rPr>
              <a:t>labour</a:t>
            </a:r>
            <a:r>
              <a:rPr lang="en-US" sz="2200" dirty="0" smtClean="0">
                <a:latin typeface="Times New Roman" panose="02020603050405020304" pitchFamily="18" charset="0"/>
                <a:cs typeface="Times New Roman" panose="02020603050405020304" pitchFamily="18" charset="0"/>
              </a:rPr>
              <a:t> from other countries.</a:t>
            </a:r>
            <a:endParaRPr lang="en-US" sz="2200" dirty="0">
              <a:latin typeface="Times New Roman" panose="02020603050405020304" pitchFamily="18" charset="0"/>
              <a:cs typeface="Times New Roman" panose="02020603050405020304" pitchFamily="18" charset="0"/>
            </a:endParaRPr>
          </a:p>
          <a:p>
            <a:pPr fontAlgn="base"/>
            <a:r>
              <a:rPr lang="en-US" sz="2200" b="1" dirty="0" smtClean="0">
                <a:latin typeface="Times New Roman" panose="02020603050405020304" pitchFamily="18" charset="0"/>
                <a:cs typeface="Times New Roman" panose="02020603050405020304" pitchFamily="18" charset="0"/>
              </a:rPr>
              <a:t>3. </a:t>
            </a:r>
            <a:r>
              <a:rPr lang="en-US" sz="2200" b="1" dirty="0">
                <a:latin typeface="Times New Roman" panose="02020603050405020304" pitchFamily="18" charset="0"/>
                <a:cs typeface="Times New Roman" panose="02020603050405020304" pitchFamily="18" charset="0"/>
              </a:rPr>
              <a:t>Congestion in Towns</a:t>
            </a:r>
            <a:r>
              <a:rPr lang="en-US" sz="2200" b="1" dirty="0" smtClean="0">
                <a:latin typeface="Times New Roman" panose="02020603050405020304" pitchFamily="18" charset="0"/>
                <a:cs typeface="Times New Roman" panose="02020603050405020304" pitchFamily="18" charset="0"/>
              </a:rPr>
              <a:t>:</a:t>
            </a:r>
          </a:p>
          <a:p>
            <a:pPr fontAlgn="base"/>
            <a:r>
              <a:rPr lang="en-US" sz="2200" dirty="0">
                <a:latin typeface="Times New Roman" panose="02020603050405020304" pitchFamily="18" charset="0"/>
                <a:cs typeface="Times New Roman" panose="02020603050405020304" pitchFamily="18" charset="0"/>
              </a:rPr>
              <a:t>As towns expand, the pressure </a:t>
            </a:r>
            <a:r>
              <a:rPr lang="en-US" sz="2200" dirty="0" smtClean="0">
                <a:latin typeface="Times New Roman" panose="02020603050405020304" pitchFamily="18" charset="0"/>
                <a:cs typeface="Times New Roman" panose="02020603050405020304" pitchFamily="18" charset="0"/>
              </a:rPr>
              <a:t>on </a:t>
            </a:r>
            <a:r>
              <a:rPr lang="en-US" sz="2200" dirty="0">
                <a:latin typeface="Times New Roman" panose="02020603050405020304" pitchFamily="18" charset="0"/>
                <a:cs typeface="Times New Roman" panose="02020603050405020304" pitchFamily="18" charset="0"/>
              </a:rPr>
              <a:t>amenities, transport, housing etc. increases. Pollution and social tensions lead to </a:t>
            </a:r>
            <a:r>
              <a:rPr lang="en-US" sz="2200" dirty="0" smtClean="0">
                <a:latin typeface="Times New Roman" panose="02020603050405020304" pitchFamily="18" charset="0"/>
                <a:cs typeface="Times New Roman" panose="02020603050405020304" pitchFamily="18" charset="0"/>
              </a:rPr>
              <a:t>various diseases.</a:t>
            </a:r>
            <a:endParaRPr lang="en-US" sz="2200" dirty="0">
              <a:latin typeface="Times New Roman" panose="02020603050405020304" pitchFamily="18" charset="0"/>
              <a:cs typeface="Times New Roman" panose="02020603050405020304" pitchFamily="18" charset="0"/>
            </a:endParaRPr>
          </a:p>
          <a:p>
            <a:pPr fontAlgn="base"/>
            <a:r>
              <a:rPr lang="en-US" sz="2200" b="1" dirty="0" smtClean="0">
                <a:latin typeface="Times New Roman" panose="02020603050405020304" pitchFamily="18" charset="0"/>
                <a:cs typeface="Times New Roman" panose="02020603050405020304" pitchFamily="18" charset="0"/>
              </a:rPr>
              <a:t>4. </a:t>
            </a:r>
            <a:r>
              <a:rPr lang="en-US" sz="2200" b="1" dirty="0">
                <a:latin typeface="Times New Roman" panose="02020603050405020304" pitchFamily="18" charset="0"/>
                <a:cs typeface="Times New Roman" panose="02020603050405020304" pitchFamily="18" charset="0"/>
              </a:rPr>
              <a:t>Growth of Slums:</a:t>
            </a:r>
          </a:p>
          <a:p>
            <a:pPr fontAlgn="base"/>
            <a:r>
              <a:rPr lang="en-US" sz="2200" dirty="0">
                <a:latin typeface="Times New Roman" panose="02020603050405020304" pitchFamily="18" charset="0"/>
                <a:cs typeface="Times New Roman" panose="02020603050405020304" pitchFamily="18" charset="0"/>
              </a:rPr>
              <a:t>Unregulated growth of urban </a:t>
            </a:r>
            <a:r>
              <a:rPr lang="en-US" sz="2200" dirty="0" err="1">
                <a:latin typeface="Times New Roman" panose="02020603050405020304" pitchFamily="18" charset="0"/>
                <a:cs typeface="Times New Roman" panose="02020603050405020304" pitchFamily="18" charset="0"/>
              </a:rPr>
              <a:t>centres</a:t>
            </a:r>
            <a:r>
              <a:rPr lang="en-US" sz="2200" dirty="0">
                <a:latin typeface="Times New Roman" panose="02020603050405020304" pitchFamily="18" charset="0"/>
                <a:cs typeface="Times New Roman" panose="02020603050405020304" pitchFamily="18" charset="0"/>
              </a:rPr>
              <a:t> leads to growth of slums which creates many social and environmental problems. </a:t>
            </a:r>
            <a:r>
              <a:rPr lang="en-US" sz="2200" dirty="0" smtClean="0">
                <a:latin typeface="Times New Roman" panose="02020603050405020304" pitchFamily="18" charset="0"/>
                <a:cs typeface="Times New Roman" panose="02020603050405020304" pitchFamily="18" charset="0"/>
              </a:rPr>
              <a:t>The </a:t>
            </a:r>
            <a:r>
              <a:rPr lang="en-US" sz="2200" dirty="0">
                <a:latin typeface="Times New Roman" panose="02020603050405020304" pitchFamily="18" charset="0"/>
                <a:cs typeface="Times New Roman" panose="02020603050405020304" pitchFamily="18" charset="0"/>
              </a:rPr>
              <a:t>productive agricultural land is encroached by urban houses, roads and industries.</a:t>
            </a:r>
          </a:p>
          <a:p>
            <a:r>
              <a:rPr lang="en-US" sz="2000" dirty="0" smtClean="0">
                <a:latin typeface="Times New Roman" panose="02020603050405020304" pitchFamily="18" charset="0"/>
                <a:cs typeface="Times New Roman" panose="02020603050405020304" pitchFamily="18" charset="0"/>
              </a:rPr>
              <a:t/>
            </a:r>
            <a:br>
              <a:rPr lang="en-US" sz="2000" dirty="0" smtClean="0">
                <a:latin typeface="Times New Roman" panose="02020603050405020304" pitchFamily="18" charset="0"/>
                <a:cs typeface="Times New Roman" panose="02020603050405020304" pitchFamily="18" charset="0"/>
              </a:rPr>
            </a:br>
            <a:endParaRPr lang="en-US" sz="2000" b="1" dirty="0">
              <a:latin typeface="Times New Roman" panose="02020603050405020304" pitchFamily="18" charset="0"/>
              <a:cs typeface="Times New Roman" panose="02020603050405020304" pitchFamily="18" charset="0"/>
            </a:endParaRPr>
          </a:p>
          <a:p>
            <a:pPr fontAlgn="base"/>
            <a:endParaRPr lang="en-US" b="1" dirty="0"/>
          </a:p>
          <a:p>
            <a:pPr fontAlgn="base"/>
            <a:endParaRPr lang="en-US" b="0" dirty="0">
              <a:solidFill>
                <a:srgbClr val="424142"/>
              </a:solidFill>
              <a:effectLst/>
              <a:latin typeface="Georgia" panose="02040502050405020303" pitchFamily="18" charset="0"/>
            </a:endParaRPr>
          </a:p>
        </p:txBody>
      </p:sp>
    </p:spTree>
    <p:extLst>
      <p:ext uri="{BB962C8B-B14F-4D97-AF65-F5344CB8AC3E}">
        <p14:creationId xmlns:p14="http://schemas.microsoft.com/office/powerpoint/2010/main" val="9190641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17196"/>
          </a:xfrm>
          <a:prstGeom prst="rect">
            <a:avLst/>
          </a:prstGeom>
          <a:noFill/>
        </p:spPr>
        <p:txBody>
          <a:bodyPr wrap="square" rtlCol="0">
            <a:spAutoFit/>
          </a:bodyPr>
          <a:lstStyle/>
          <a:p>
            <a:pPr algn="ctr"/>
            <a:r>
              <a:rPr lang="en-US" sz="3200" b="1" dirty="0" smtClean="0"/>
              <a:t>Solving World Population problems</a:t>
            </a:r>
          </a:p>
          <a:p>
            <a:pPr marL="457200" indent="-457200">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Through Migration it will help to redistribute population</a:t>
            </a:r>
          </a:p>
          <a:p>
            <a:pPr marL="457200" indent="-457200">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Through increased food production</a:t>
            </a:r>
          </a:p>
          <a:p>
            <a:pPr marL="457200" indent="-457200">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Reducing birth rate by</a:t>
            </a:r>
          </a:p>
          <a:p>
            <a:pPr marL="1257300" lvl="2" indent="-342900">
              <a:buFont typeface="Courier New" panose="02070309020205020404" pitchFamily="49" charset="0"/>
              <a:buChar char="o"/>
            </a:pPr>
            <a:r>
              <a:rPr lang="en-US" sz="2800" dirty="0" smtClean="0">
                <a:latin typeface="Times New Roman" panose="02020603050405020304" pitchFamily="18" charset="0"/>
                <a:cs typeface="Times New Roman" panose="02020603050405020304" pitchFamily="18" charset="0"/>
              </a:rPr>
              <a:t>Improvement of women education</a:t>
            </a:r>
          </a:p>
          <a:p>
            <a:pPr marL="1257300" lvl="2" indent="-342900">
              <a:buFont typeface="Courier New" panose="02070309020205020404" pitchFamily="49" charset="0"/>
              <a:buChar char="o"/>
            </a:pPr>
            <a:r>
              <a:rPr lang="en-US" sz="2800" dirty="0" smtClean="0">
                <a:latin typeface="Times New Roman" panose="02020603050405020304" pitchFamily="18" charset="0"/>
                <a:cs typeface="Times New Roman" panose="02020603050405020304" pitchFamily="18" charset="0"/>
              </a:rPr>
              <a:t>Incentive for fertility control</a:t>
            </a:r>
          </a:p>
          <a:p>
            <a:pPr marL="1257300" lvl="2" indent="-342900">
              <a:buFont typeface="Courier New" panose="02070309020205020404" pitchFamily="49" charset="0"/>
              <a:buChar char="o"/>
            </a:pPr>
            <a:r>
              <a:rPr lang="en-US" sz="2800" dirty="0" smtClean="0">
                <a:latin typeface="Times New Roman" panose="02020603050405020304" pitchFamily="18" charset="0"/>
                <a:cs typeface="Times New Roman" panose="02020603050405020304" pitchFamily="18" charset="0"/>
              </a:rPr>
              <a:t>Monogamy</a:t>
            </a:r>
          </a:p>
          <a:p>
            <a:pPr marL="1257300" lvl="2" indent="-342900">
              <a:buFont typeface="Courier New" panose="02070309020205020404" pitchFamily="49" charset="0"/>
              <a:buChar char="o"/>
            </a:pPr>
            <a:r>
              <a:rPr lang="en-US" sz="2800" dirty="0" smtClean="0">
                <a:latin typeface="Times New Roman" panose="02020603050405020304" pitchFamily="18" charset="0"/>
                <a:cs typeface="Times New Roman" panose="02020603050405020304" pitchFamily="18" charset="0"/>
              </a:rPr>
              <a:t>Family planning clinic</a:t>
            </a:r>
          </a:p>
          <a:p>
            <a:pPr marL="1257300" lvl="2" indent="-342900">
              <a:buFont typeface="Courier New" panose="02070309020205020404" pitchFamily="49" charset="0"/>
              <a:buChar char="o"/>
            </a:pPr>
            <a:r>
              <a:rPr lang="en-US" sz="2800" dirty="0" smtClean="0">
                <a:latin typeface="Times New Roman" panose="02020603050405020304" pitchFamily="18" charset="0"/>
                <a:cs typeface="Times New Roman" panose="02020603050405020304" pitchFamily="18" charset="0"/>
              </a:rPr>
              <a:t>Legislation regarding marriage age</a:t>
            </a:r>
          </a:p>
          <a:p>
            <a:pPr marL="1257300" lvl="2" indent="-342900">
              <a:buFont typeface="Courier New" panose="02070309020205020404" pitchFamily="49" charset="0"/>
              <a:buChar char="o"/>
            </a:pPr>
            <a:r>
              <a:rPr lang="en-US" sz="2800" dirty="0" smtClean="0">
                <a:latin typeface="Times New Roman" panose="02020603050405020304" pitchFamily="18" charset="0"/>
                <a:cs typeface="Times New Roman" panose="02020603050405020304" pitchFamily="18" charset="0"/>
              </a:rPr>
              <a:t>Penalty for large families</a:t>
            </a:r>
          </a:p>
          <a:p>
            <a:pPr marL="342900" indent="-342900">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Population policies</a:t>
            </a:r>
          </a:p>
          <a:p>
            <a:pPr marL="1257300" lvl="2" indent="-342900">
              <a:buFont typeface="Courier New" panose="02070309020205020404" pitchFamily="49" charset="0"/>
              <a:buChar char="o"/>
            </a:pPr>
            <a:r>
              <a:rPr lang="en-US" sz="2800" dirty="0" smtClean="0">
                <a:latin typeface="Times New Roman" panose="02020603050405020304" pitchFamily="18" charset="0"/>
                <a:cs typeface="Times New Roman" panose="02020603050405020304" pitchFamily="18" charset="0"/>
              </a:rPr>
              <a:t>China has a one child policy</a:t>
            </a:r>
          </a:p>
          <a:p>
            <a:pPr marL="1257300" lvl="2" indent="-342900">
              <a:buFont typeface="Courier New" panose="02070309020205020404" pitchFamily="49" charset="0"/>
              <a:buChar char="o"/>
            </a:pPr>
            <a:r>
              <a:rPr lang="en-US" sz="2800" dirty="0" smtClean="0">
                <a:latin typeface="Times New Roman" panose="02020603050405020304" pitchFamily="18" charset="0"/>
                <a:cs typeface="Times New Roman" panose="02020603050405020304" pitchFamily="18" charset="0"/>
              </a:rPr>
              <a:t>In Singapore, the official policy is two children.(not any more)</a:t>
            </a:r>
          </a:p>
          <a:p>
            <a:pPr marL="1257300" lvl="2" indent="-342900">
              <a:buFont typeface="Courier New" panose="02070309020205020404" pitchFamily="49" charset="0"/>
              <a:buChar char="o"/>
            </a:pPr>
            <a:r>
              <a:rPr lang="en-US" sz="2800" dirty="0" smtClean="0">
                <a:latin typeface="Times New Roman" panose="02020603050405020304" pitchFamily="18" charset="0"/>
                <a:cs typeface="Times New Roman" panose="02020603050405020304" pitchFamily="18" charset="0"/>
              </a:rPr>
              <a:t>In Nigeria is four children but not enforced. The government is completely silent on Polygamy. </a:t>
            </a:r>
          </a:p>
        </p:txBody>
      </p:sp>
    </p:spTree>
    <p:extLst>
      <p:ext uri="{BB962C8B-B14F-4D97-AF65-F5344CB8AC3E}">
        <p14:creationId xmlns:p14="http://schemas.microsoft.com/office/powerpoint/2010/main" val="73982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1064" y="220436"/>
            <a:ext cx="11658600" cy="6370975"/>
          </a:xfrm>
          <a:prstGeom prst="rect">
            <a:avLst/>
          </a:prstGeom>
          <a:noFill/>
        </p:spPr>
        <p:txBody>
          <a:bodyPr wrap="square" rtlCol="0">
            <a:spAutoFit/>
          </a:bodyPr>
          <a:lstStyle/>
          <a:p>
            <a:r>
              <a:rPr lang="en-GB" sz="3600" b="1" dirty="0" smtClean="0"/>
              <a:t>Important Terminologies in Population Studies</a:t>
            </a:r>
          </a:p>
          <a:p>
            <a:endParaRPr lang="en-GB" sz="2800" b="1" dirty="0" smtClean="0"/>
          </a:p>
          <a:p>
            <a:r>
              <a:rPr lang="en-GB" sz="2800" b="1" dirty="0" smtClean="0"/>
              <a:t>Population Density. </a:t>
            </a:r>
            <a:r>
              <a:rPr lang="en-GB" sz="2800" dirty="0" smtClean="0"/>
              <a:t>Also referred to as Arithmetic Population Density: The ratio between number of people and land area.</a:t>
            </a:r>
          </a:p>
          <a:p>
            <a:r>
              <a:rPr lang="en-GB" sz="2800" b="1" dirty="0" smtClean="0"/>
              <a:t>Physiologic Population Density: </a:t>
            </a:r>
            <a:r>
              <a:rPr lang="en-GB" sz="2800" dirty="0"/>
              <a:t>refers to the number of people per unit area of arable land, a basic indicator of a country's food-producing capability—and the human pressures placed upon it.</a:t>
            </a:r>
            <a:endParaRPr lang="en-GB" sz="2800" dirty="0" smtClean="0"/>
          </a:p>
          <a:p>
            <a:r>
              <a:rPr lang="en-GB" sz="2800" b="1" dirty="0" smtClean="0"/>
              <a:t>Population distribution</a:t>
            </a:r>
            <a:r>
              <a:rPr lang="en-GB" sz="2800" dirty="0" smtClean="0"/>
              <a:t>: Refers to how people are spread over space or the </a:t>
            </a:r>
            <a:r>
              <a:rPr lang="en-GB" sz="2800" dirty="0"/>
              <a:t>pattern of where people </a:t>
            </a:r>
            <a:r>
              <a:rPr lang="en-GB" sz="2800" dirty="0" smtClean="0"/>
              <a:t>live.</a:t>
            </a:r>
          </a:p>
          <a:p>
            <a:r>
              <a:rPr lang="en-GB" sz="2800" b="1" dirty="0"/>
              <a:t>Birth Rate</a:t>
            </a:r>
            <a:r>
              <a:rPr lang="en-GB" sz="2800" dirty="0"/>
              <a:t>: This is the number of live births observed in a population to the size of the population during the reference period. The rate is usually stated per 100, 000 and the most usual period is one year.</a:t>
            </a:r>
            <a:endParaRPr lang="en-GB" sz="2800" dirty="0" smtClean="0"/>
          </a:p>
          <a:p>
            <a:r>
              <a:rPr lang="en-GB" sz="2800" b="1" dirty="0" smtClean="0"/>
              <a:t>Fertility: </a:t>
            </a:r>
            <a:r>
              <a:rPr lang="en-GB" sz="2800" dirty="0" smtClean="0"/>
              <a:t>The ability of a person to conceive children. </a:t>
            </a:r>
          </a:p>
          <a:p>
            <a:endParaRPr lang="en-GB" dirty="0" smtClean="0"/>
          </a:p>
          <a:p>
            <a:endParaRPr lang="en-GB" dirty="0"/>
          </a:p>
        </p:txBody>
      </p:sp>
    </p:spTree>
    <p:extLst>
      <p:ext uri="{BB962C8B-B14F-4D97-AF65-F5344CB8AC3E}">
        <p14:creationId xmlns:p14="http://schemas.microsoft.com/office/powerpoint/2010/main" val="2622893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614" y="668822"/>
            <a:ext cx="11928022" cy="6124754"/>
          </a:xfrm>
          <a:prstGeom prst="rect">
            <a:avLst/>
          </a:prstGeom>
        </p:spPr>
        <p:txBody>
          <a:bodyPr wrap="square">
            <a:spAutoFit/>
          </a:bodyPr>
          <a:lstStyle/>
          <a:p>
            <a:pPr algn="just"/>
            <a:r>
              <a:rPr lang="en-GB" sz="2800" b="1" dirty="0"/>
              <a:t>Total Fertility Rate </a:t>
            </a:r>
            <a:r>
              <a:rPr lang="en-GB" sz="2800" dirty="0"/>
              <a:t>(FTR) on the other hand refers to the average number of children that are born to a woman over her lifetime</a:t>
            </a:r>
          </a:p>
          <a:p>
            <a:pPr algn="just"/>
            <a:r>
              <a:rPr lang="en-GB" sz="2800" b="1" dirty="0"/>
              <a:t>Fecundity: </a:t>
            </a:r>
            <a:r>
              <a:rPr lang="en-GB" sz="2800" dirty="0"/>
              <a:t>The reproductive capacity of a woman or the possible number of offspring that can be produced over a lifetime</a:t>
            </a:r>
          </a:p>
          <a:p>
            <a:pPr algn="just"/>
            <a:r>
              <a:rPr lang="en-GB" sz="2800" b="1" dirty="0"/>
              <a:t>Crude Fertility Rate: </a:t>
            </a:r>
            <a:r>
              <a:rPr lang="en-GB" sz="2800" dirty="0"/>
              <a:t>Crude birth rate indicates the number of live births occurring during the year, per 1,000 population estimated at midyear. Formula: (Number of live births / Estimated midyear Population) * 1,000.</a:t>
            </a:r>
          </a:p>
          <a:p>
            <a:pPr algn="just"/>
            <a:r>
              <a:rPr lang="en-GB" sz="2800" b="1" dirty="0"/>
              <a:t>Crude Death Rate: </a:t>
            </a:r>
            <a:r>
              <a:rPr lang="en-GB" sz="2800" dirty="0"/>
              <a:t>Number of deaths per 1,000 population: (Number of deaths / Estimated midyear population) * 1,000.</a:t>
            </a:r>
          </a:p>
          <a:p>
            <a:pPr algn="just"/>
            <a:r>
              <a:rPr lang="en-GB" sz="2800" b="1" dirty="0"/>
              <a:t>Life Expectancy: </a:t>
            </a:r>
            <a:r>
              <a:rPr lang="en-GB" sz="2800" dirty="0"/>
              <a:t>The number of years on average on is expected to live in a particular country.</a:t>
            </a:r>
          </a:p>
          <a:p>
            <a:pPr algn="just"/>
            <a:r>
              <a:rPr lang="en-GB" sz="2800" b="1" dirty="0"/>
              <a:t>Population Census</a:t>
            </a:r>
            <a:r>
              <a:rPr lang="en-GB" sz="2800" dirty="0"/>
              <a:t>:  This is the process of collecting and processing of basic social, demographic, and economic data for the entire population of the country. It normally takes place every 10 years. </a:t>
            </a:r>
          </a:p>
        </p:txBody>
      </p:sp>
    </p:spTree>
    <p:extLst>
      <p:ext uri="{BB962C8B-B14F-4D97-AF65-F5344CB8AC3E}">
        <p14:creationId xmlns:p14="http://schemas.microsoft.com/office/powerpoint/2010/main" val="2826797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2078" y="447798"/>
            <a:ext cx="11805557" cy="5262979"/>
          </a:xfrm>
          <a:prstGeom prst="rect">
            <a:avLst/>
          </a:prstGeom>
        </p:spPr>
        <p:txBody>
          <a:bodyPr wrap="square">
            <a:spAutoFit/>
          </a:bodyPr>
          <a:lstStyle/>
          <a:p>
            <a:r>
              <a:rPr lang="en-GB" sz="2800" b="1" dirty="0"/>
              <a:t>Population Structure: </a:t>
            </a:r>
            <a:r>
              <a:rPr lang="en-GB" sz="2800" b="1" dirty="0" smtClean="0"/>
              <a:t> </a:t>
            </a:r>
            <a:r>
              <a:rPr lang="en-GB" sz="2800" dirty="0" smtClean="0"/>
              <a:t>The </a:t>
            </a:r>
            <a:r>
              <a:rPr lang="en-GB" sz="2800" dirty="0"/>
              <a:t>distribution of the Population by sex and age </a:t>
            </a:r>
            <a:r>
              <a:rPr lang="en-GB" sz="2800" dirty="0" smtClean="0"/>
              <a:t>groups.</a:t>
            </a:r>
            <a:endParaRPr lang="en-GB" sz="2800" dirty="0"/>
          </a:p>
          <a:p>
            <a:r>
              <a:rPr lang="en-GB" sz="2800" b="1" dirty="0"/>
              <a:t>Population Composition: </a:t>
            </a:r>
            <a:r>
              <a:rPr lang="en-GB" sz="2800" dirty="0"/>
              <a:t>the number of men and women and their ages in a population.</a:t>
            </a:r>
          </a:p>
          <a:p>
            <a:r>
              <a:rPr lang="en-GB" sz="2800" b="1" dirty="0"/>
              <a:t>Aging Index:  </a:t>
            </a:r>
            <a:r>
              <a:rPr lang="en-GB" sz="2800" dirty="0"/>
              <a:t>The number of people aged 65 and above per 100children aged 0-14 years.  The proportion of older population (65 years and above) to the younger population (0-14 years) </a:t>
            </a:r>
          </a:p>
          <a:p>
            <a:r>
              <a:rPr lang="en-GB" sz="2800" b="1" dirty="0"/>
              <a:t>Infant mortality: </a:t>
            </a:r>
            <a:r>
              <a:rPr lang="en-GB" sz="2800" dirty="0"/>
              <a:t>Number of children who died after birth before reaching 1 year. While child mortality is number of children who died between the ages of 1 and 5 years.</a:t>
            </a:r>
          </a:p>
          <a:p>
            <a:r>
              <a:rPr lang="en-GB" sz="2800" b="1" dirty="0"/>
              <a:t>Maternal Mortality Rate: </a:t>
            </a:r>
            <a:r>
              <a:rPr lang="en-GB" sz="2800" dirty="0"/>
              <a:t>the number of female deaths that occurred during pregnancy, child birth, or within 42 days of termination of pregnancy because of any cause related to or aggravated by the pregnancy or its management but not from accidental or incidental causes.</a:t>
            </a:r>
          </a:p>
        </p:txBody>
      </p:sp>
    </p:spTree>
    <p:extLst>
      <p:ext uri="{BB962C8B-B14F-4D97-AF65-F5344CB8AC3E}">
        <p14:creationId xmlns:p14="http://schemas.microsoft.com/office/powerpoint/2010/main" val="15531380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6975</TotalTime>
  <Words>1969</Words>
  <Application>Microsoft Office PowerPoint</Application>
  <PresentationFormat>Custom</PresentationFormat>
  <Paragraphs>204</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Equity</vt:lpstr>
      <vt:lpstr>World Population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Population</dc:title>
  <dc:creator>Microsoft account</dc:creator>
  <cp:lastModifiedBy>Bambo</cp:lastModifiedBy>
  <cp:revision>96</cp:revision>
  <dcterms:created xsi:type="dcterms:W3CDTF">2022-09-01T14:50:31Z</dcterms:created>
  <dcterms:modified xsi:type="dcterms:W3CDTF">2024-03-22T23:43:27Z</dcterms:modified>
</cp:coreProperties>
</file>