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72" r:id="rId1"/>
  </p:sldMasterIdLst>
  <p:notesMasterIdLst>
    <p:notesMasterId r:id="rId2"/>
  </p:notesMasterIdLst>
  <p:sldIdLst>
    <p:sldId id="289" r:id="rId3"/>
    <p:sldId id="290" r:id="rId4"/>
    <p:sldId id="291" r:id="rId5"/>
    <p:sldId id="292" r:id="rId6"/>
    <p:sldId id="293" r:id="rId7"/>
    <p:sldId id="294" r:id="rId8"/>
    <p:sldId id="295" r:id="rId9"/>
    <p:sldId id="296" r:id="rId10"/>
    <p:sldId id="297" r:id="rId11"/>
    <p:sldId id="298" r:id="rId12"/>
    <p:sldId id="299" r:id="rId13"/>
    <p:sldId id="300" r:id="rId14"/>
    <p:sldId id="301" r:id="rId15"/>
  </p:sldIdLst>
  <p:sldSz cy="6858000" cx="12192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4995" autoAdjust="0"/>
    <p:restoredTop sz="94660"/>
  </p:normalViewPr>
  <p:slideViewPr>
    <p:cSldViewPr snapToGrid="0">
      <p:cViewPr varScale="1">
        <p:scale>
          <a:sx n="88" d="100"/>
          <a:sy n="88" d="100"/>
        </p:scale>
        <p:origin x="494" y="67"/>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tableStyles" Target="tableStyles.xml"/><Relationship Id="rId17" Type="http://schemas.openxmlformats.org/officeDocument/2006/relationships/presProps" Target="presProps.xml"/><Relationship Id="rId1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51" name=""/>
        <p:cNvGrpSpPr/>
        <p:nvPr/>
      </p:nvGrpSpPr>
      <p:grpSpPr>
        <a:xfrm>
          <a:off x="0" y="0"/>
          <a:ext cx="0" cy="0"/>
          <a:chOff x="0" y="0"/>
          <a:chExt cx="0" cy="0"/>
        </a:xfrm>
      </p:grpSpPr>
      <p:sp>
        <p:nvSpPr>
          <p:cNvPr id="1048652"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53"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54"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55"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56"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57"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31" name=""/>
        <p:cNvGrpSpPr/>
        <p:nvPr/>
      </p:nvGrpSpPr>
      <p:grpSpPr>
        <a:xfrm>
          <a:off x="0" y="0"/>
          <a:ext cx="0" cy="0"/>
          <a:chOff x="0" y="0"/>
          <a:chExt cx="0" cy="0"/>
        </a:xfrm>
      </p:grpSpPr>
      <p:sp>
        <p:nvSpPr>
          <p:cNvPr id="1048587"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1048588"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lang="en-US" smtClean="0"/>
              <a:t>Click to edit Master subtitle style</a:t>
            </a:r>
            <a:endParaRPr lang="en-US"/>
          </a:p>
        </p:txBody>
      </p:sp>
      <p:sp>
        <p:nvSpPr>
          <p:cNvPr id="1048589" name="Date Placeholder 3"/>
          <p:cNvSpPr>
            <a:spLocks noGrp="1"/>
          </p:cNvSpPr>
          <p:nvPr>
            <p:ph type="dt" sz="half" idx="10"/>
          </p:nvPr>
        </p:nvSpPr>
        <p:spPr/>
        <p:txBody>
          <a:bodyPr/>
          <a:p>
            <a:fld id="{8AFED5B8-ED5E-400D-A891-99CE45EF98F2}" type="datetimeFigureOut">
              <a:rPr lang="en-US" smtClean="0"/>
            </a:fld>
            <a:endParaRPr lang="en-US"/>
          </a:p>
        </p:txBody>
      </p:sp>
      <p:sp>
        <p:nvSpPr>
          <p:cNvPr id="1048590" name="Footer Placeholder 4"/>
          <p:cNvSpPr>
            <a:spLocks noGrp="1"/>
          </p:cNvSpPr>
          <p:nvPr>
            <p:ph type="ftr" sz="quarter" idx="11"/>
          </p:nvPr>
        </p:nvSpPr>
        <p:spPr/>
        <p:txBody>
          <a:bodyPr/>
          <a:p>
            <a:endParaRPr lang="en-US"/>
          </a:p>
        </p:txBody>
      </p:sp>
      <p:sp>
        <p:nvSpPr>
          <p:cNvPr id="1048591" name="Slide Number Placeholder 5"/>
          <p:cNvSpPr>
            <a:spLocks noGrp="1"/>
          </p:cNvSpPr>
          <p:nvPr>
            <p:ph type="sldNum" sz="quarter" idx="12"/>
          </p:nvPr>
        </p:nvSpPr>
        <p:spPr/>
        <p:txBody>
          <a:bodyPr/>
          <a:p>
            <a:fld id="{77807997-7125-4F22-A7C8-3E9036945D80}"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43" name=""/>
        <p:cNvGrpSpPr/>
        <p:nvPr/>
      </p:nvGrpSpPr>
      <p:grpSpPr>
        <a:xfrm>
          <a:off x="0" y="0"/>
          <a:ext cx="0" cy="0"/>
          <a:chOff x="0" y="0"/>
          <a:chExt cx="0" cy="0"/>
        </a:xfrm>
      </p:grpSpPr>
      <p:sp>
        <p:nvSpPr>
          <p:cNvPr id="1048611" name="Title 1"/>
          <p:cNvSpPr>
            <a:spLocks noGrp="1"/>
          </p:cNvSpPr>
          <p:nvPr>
            <p:ph type="title"/>
          </p:nvPr>
        </p:nvSpPr>
        <p:spPr/>
        <p:txBody>
          <a:bodyPr/>
          <a:p>
            <a:r>
              <a:rPr lang="en-US" smtClean="0"/>
              <a:t>Click to edit Master title style</a:t>
            </a:r>
            <a:endParaRPr lang="en-US"/>
          </a:p>
        </p:txBody>
      </p:sp>
      <p:sp>
        <p:nvSpPr>
          <p:cNvPr id="1048612" name="Content Placeholder 2"/>
          <p:cNvSpPr>
            <a:spLocks noGrp="1"/>
          </p:cNvSpPr>
          <p:nvPr>
            <p:ph idx="1"/>
          </p:nvPr>
        </p:nvSpPr>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13" name="Date Placeholder 3"/>
          <p:cNvSpPr>
            <a:spLocks noGrp="1"/>
          </p:cNvSpPr>
          <p:nvPr>
            <p:ph type="dt" sz="half" idx="10"/>
          </p:nvPr>
        </p:nvSpPr>
        <p:spPr/>
        <p:txBody>
          <a:bodyPr/>
          <a:p>
            <a:fld id="{8AFED5B8-ED5E-400D-A891-99CE45EF98F2}" type="datetimeFigureOut">
              <a:rPr lang="en-US" smtClean="0"/>
            </a:fld>
            <a:endParaRPr lang="en-US"/>
          </a:p>
        </p:txBody>
      </p:sp>
      <p:sp>
        <p:nvSpPr>
          <p:cNvPr id="1048614" name="Footer Placeholder 4"/>
          <p:cNvSpPr>
            <a:spLocks noGrp="1"/>
          </p:cNvSpPr>
          <p:nvPr>
            <p:ph type="ftr" sz="quarter" idx="11"/>
          </p:nvPr>
        </p:nvSpPr>
        <p:spPr/>
        <p:txBody>
          <a:bodyPr/>
          <a:p>
            <a:endParaRPr lang="en-US"/>
          </a:p>
        </p:txBody>
      </p:sp>
      <p:sp>
        <p:nvSpPr>
          <p:cNvPr id="1048615" name="Slide Number Placeholder 5"/>
          <p:cNvSpPr>
            <a:spLocks noGrp="1"/>
          </p:cNvSpPr>
          <p:nvPr>
            <p:ph type="sldNum" sz="quarter" idx="12"/>
          </p:nvPr>
        </p:nvSpPr>
        <p:spPr/>
        <p:txBody>
          <a:bodyPr/>
          <a:p>
            <a:fld id="{77807997-7125-4F22-A7C8-3E9036945D80}"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46" name=""/>
        <p:cNvGrpSpPr/>
        <p:nvPr/>
      </p:nvGrpSpPr>
      <p:grpSpPr>
        <a:xfrm>
          <a:off x="0" y="0"/>
          <a:ext cx="0" cy="0"/>
          <a:chOff x="0" y="0"/>
          <a:chExt cx="0" cy="0"/>
        </a:xfrm>
      </p:grpSpPr>
      <p:sp>
        <p:nvSpPr>
          <p:cNvPr id="1048627"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1048628" name="Text Placeholder 2"/>
          <p:cNvSpPr>
            <a:spLocks noGrp="1"/>
          </p:cNvSpPr>
          <p:nvPr>
            <p:ph type="body" idx="1"/>
          </p:nvPr>
        </p:nvSpPr>
        <p:spPr>
          <a:xfrm>
            <a:off x="831850" y="4589463"/>
            <a:ext cx="10515600" cy="1500187"/>
          </a:xfrm>
        </p:spPr>
        <p:txBody>
          <a:bodyPr/>
          <a:lstStyle>
            <a:lvl1pPr indent="0" marL="0">
              <a:buNone/>
              <a:defRPr sz="2400">
                <a:solidFill>
                  <a:schemeClr val="tx1">
                    <a:tint val="75000"/>
                  </a:schemeClr>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lang="en-US" smtClean="0"/>
              <a:t>Click to edit Master text styles</a:t>
            </a:r>
          </a:p>
        </p:txBody>
      </p:sp>
      <p:sp>
        <p:nvSpPr>
          <p:cNvPr id="1048629" name="Date Placeholder 3"/>
          <p:cNvSpPr>
            <a:spLocks noGrp="1"/>
          </p:cNvSpPr>
          <p:nvPr>
            <p:ph type="dt" sz="half" idx="10"/>
          </p:nvPr>
        </p:nvSpPr>
        <p:spPr/>
        <p:txBody>
          <a:bodyPr/>
          <a:p>
            <a:fld id="{8AFED5B8-ED5E-400D-A891-99CE45EF98F2}" type="datetimeFigureOut">
              <a:rPr lang="en-US" smtClean="0"/>
            </a:fld>
            <a:endParaRPr lang="en-US"/>
          </a:p>
        </p:txBody>
      </p:sp>
      <p:sp>
        <p:nvSpPr>
          <p:cNvPr id="1048630" name="Footer Placeholder 4"/>
          <p:cNvSpPr>
            <a:spLocks noGrp="1"/>
          </p:cNvSpPr>
          <p:nvPr>
            <p:ph type="ftr" sz="quarter" idx="11"/>
          </p:nvPr>
        </p:nvSpPr>
        <p:spPr/>
        <p:txBody>
          <a:bodyPr/>
          <a:p>
            <a:endParaRPr lang="en-US"/>
          </a:p>
        </p:txBody>
      </p:sp>
      <p:sp>
        <p:nvSpPr>
          <p:cNvPr id="1048631" name="Slide Number Placeholder 5"/>
          <p:cNvSpPr>
            <a:spLocks noGrp="1"/>
          </p:cNvSpPr>
          <p:nvPr>
            <p:ph type="sldNum" sz="quarter" idx="12"/>
          </p:nvPr>
        </p:nvSpPr>
        <p:spPr/>
        <p:txBody>
          <a:bodyPr/>
          <a:p>
            <a:fld id="{77807997-7125-4F22-A7C8-3E9036945D80}"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47" name=""/>
        <p:cNvGrpSpPr/>
        <p:nvPr/>
      </p:nvGrpSpPr>
      <p:grpSpPr>
        <a:xfrm>
          <a:off x="0" y="0"/>
          <a:ext cx="0" cy="0"/>
          <a:chOff x="0" y="0"/>
          <a:chExt cx="0" cy="0"/>
        </a:xfrm>
      </p:grpSpPr>
      <p:sp>
        <p:nvSpPr>
          <p:cNvPr id="1048632" name="Title 1"/>
          <p:cNvSpPr>
            <a:spLocks noGrp="1"/>
          </p:cNvSpPr>
          <p:nvPr>
            <p:ph type="title"/>
          </p:nvPr>
        </p:nvSpPr>
        <p:spPr/>
        <p:txBody>
          <a:bodyPr/>
          <a:p>
            <a:r>
              <a:rPr lang="en-US" smtClean="0"/>
              <a:t>Click to edit Master title style</a:t>
            </a:r>
            <a:endParaRPr lang="en-US"/>
          </a:p>
        </p:txBody>
      </p:sp>
      <p:sp>
        <p:nvSpPr>
          <p:cNvPr id="1048633" name="Content Placeholder 2"/>
          <p:cNvSpPr>
            <a:spLocks noGrp="1"/>
          </p:cNvSpPr>
          <p:nvPr>
            <p:ph sz="half" idx="1"/>
          </p:nvPr>
        </p:nvSpPr>
        <p:spPr>
          <a:xfrm>
            <a:off x="838200" y="1825625"/>
            <a:ext cx="5181600" cy="4351338"/>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34" name="Content Placeholder 3"/>
          <p:cNvSpPr>
            <a:spLocks noGrp="1"/>
          </p:cNvSpPr>
          <p:nvPr>
            <p:ph sz="half" idx="2"/>
          </p:nvPr>
        </p:nvSpPr>
        <p:spPr>
          <a:xfrm>
            <a:off x="6172200" y="1825625"/>
            <a:ext cx="5181600" cy="4351338"/>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35" name="Date Placeholder 4"/>
          <p:cNvSpPr>
            <a:spLocks noGrp="1"/>
          </p:cNvSpPr>
          <p:nvPr>
            <p:ph type="dt" sz="half" idx="10"/>
          </p:nvPr>
        </p:nvSpPr>
        <p:spPr/>
        <p:txBody>
          <a:bodyPr/>
          <a:p>
            <a:fld id="{8AFED5B8-ED5E-400D-A891-99CE45EF98F2}" type="datetimeFigureOut">
              <a:rPr lang="en-US" smtClean="0"/>
            </a:fld>
            <a:endParaRPr lang="en-US"/>
          </a:p>
        </p:txBody>
      </p:sp>
      <p:sp>
        <p:nvSpPr>
          <p:cNvPr id="1048636" name="Footer Placeholder 5"/>
          <p:cNvSpPr>
            <a:spLocks noGrp="1"/>
          </p:cNvSpPr>
          <p:nvPr>
            <p:ph type="ftr" sz="quarter" idx="11"/>
          </p:nvPr>
        </p:nvSpPr>
        <p:spPr/>
        <p:txBody>
          <a:bodyPr/>
          <a:p>
            <a:endParaRPr lang="en-US"/>
          </a:p>
        </p:txBody>
      </p:sp>
      <p:sp>
        <p:nvSpPr>
          <p:cNvPr id="1048637" name="Slide Number Placeholder 6"/>
          <p:cNvSpPr>
            <a:spLocks noGrp="1"/>
          </p:cNvSpPr>
          <p:nvPr>
            <p:ph type="sldNum" sz="quarter" idx="12"/>
          </p:nvPr>
        </p:nvSpPr>
        <p:spPr/>
        <p:txBody>
          <a:bodyPr/>
          <a:p>
            <a:fld id="{77807997-7125-4F22-A7C8-3E9036945D80}"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48" name=""/>
        <p:cNvGrpSpPr/>
        <p:nvPr/>
      </p:nvGrpSpPr>
      <p:grpSpPr>
        <a:xfrm>
          <a:off x="0" y="0"/>
          <a:ext cx="0" cy="0"/>
          <a:chOff x="0" y="0"/>
          <a:chExt cx="0" cy="0"/>
        </a:xfrm>
      </p:grpSpPr>
      <p:sp>
        <p:nvSpPr>
          <p:cNvPr id="1048638" name="Title 1"/>
          <p:cNvSpPr>
            <a:spLocks noGrp="1"/>
          </p:cNvSpPr>
          <p:nvPr>
            <p:ph type="title"/>
          </p:nvPr>
        </p:nvSpPr>
        <p:spPr>
          <a:xfrm>
            <a:off x="839788" y="365125"/>
            <a:ext cx="10515600" cy="1325563"/>
          </a:xfrm>
        </p:spPr>
        <p:txBody>
          <a:bodyPr/>
          <a:p>
            <a:r>
              <a:rPr lang="en-US" smtClean="0"/>
              <a:t>Click to edit Master title style</a:t>
            </a:r>
            <a:endParaRPr lang="en-US"/>
          </a:p>
        </p:txBody>
      </p:sp>
      <p:sp>
        <p:nvSpPr>
          <p:cNvPr id="1048639" name="Text Placeholder 2"/>
          <p:cNvSpPr>
            <a:spLocks noGrp="1"/>
          </p:cNvSpPr>
          <p:nvPr>
            <p:ph type="body" idx="1"/>
          </p:nvPr>
        </p:nvSpPr>
        <p:spPr>
          <a:xfrm>
            <a:off x="839788"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40" name="Content Placeholder 3"/>
          <p:cNvSpPr>
            <a:spLocks noGrp="1"/>
          </p:cNvSpPr>
          <p:nvPr>
            <p:ph sz="half" idx="2"/>
          </p:nvPr>
        </p:nvSpPr>
        <p:spPr>
          <a:xfrm>
            <a:off x="839788" y="2505075"/>
            <a:ext cx="5157787" cy="3684588"/>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41"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42" name="Content Placeholder 5"/>
          <p:cNvSpPr>
            <a:spLocks noGrp="1"/>
          </p:cNvSpPr>
          <p:nvPr>
            <p:ph sz="quarter" idx="4"/>
          </p:nvPr>
        </p:nvSpPr>
        <p:spPr>
          <a:xfrm>
            <a:off x="6172200" y="2505075"/>
            <a:ext cx="5183188" cy="3684588"/>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43" name="Date Placeholder 6"/>
          <p:cNvSpPr>
            <a:spLocks noGrp="1"/>
          </p:cNvSpPr>
          <p:nvPr>
            <p:ph type="dt" sz="half" idx="10"/>
          </p:nvPr>
        </p:nvSpPr>
        <p:spPr/>
        <p:txBody>
          <a:bodyPr/>
          <a:p>
            <a:fld id="{8AFED5B8-ED5E-400D-A891-99CE45EF98F2}" type="datetimeFigureOut">
              <a:rPr lang="en-US" smtClean="0"/>
            </a:fld>
            <a:endParaRPr lang="en-US"/>
          </a:p>
        </p:txBody>
      </p:sp>
      <p:sp>
        <p:nvSpPr>
          <p:cNvPr id="1048644" name="Footer Placeholder 7"/>
          <p:cNvSpPr>
            <a:spLocks noGrp="1"/>
          </p:cNvSpPr>
          <p:nvPr>
            <p:ph type="ftr" sz="quarter" idx="11"/>
          </p:nvPr>
        </p:nvSpPr>
        <p:spPr/>
        <p:txBody>
          <a:bodyPr/>
          <a:p>
            <a:endParaRPr lang="en-US"/>
          </a:p>
        </p:txBody>
      </p:sp>
      <p:sp>
        <p:nvSpPr>
          <p:cNvPr id="1048645" name="Slide Number Placeholder 8"/>
          <p:cNvSpPr>
            <a:spLocks noGrp="1"/>
          </p:cNvSpPr>
          <p:nvPr>
            <p:ph type="sldNum" sz="quarter" idx="12"/>
          </p:nvPr>
        </p:nvSpPr>
        <p:spPr/>
        <p:txBody>
          <a:bodyPr/>
          <a:p>
            <a:fld id="{77807997-7125-4F22-A7C8-3E9036945D80}"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41" name=""/>
        <p:cNvGrpSpPr/>
        <p:nvPr/>
      </p:nvGrpSpPr>
      <p:grpSpPr>
        <a:xfrm>
          <a:off x="0" y="0"/>
          <a:ext cx="0" cy="0"/>
          <a:chOff x="0" y="0"/>
          <a:chExt cx="0" cy="0"/>
        </a:xfrm>
      </p:grpSpPr>
      <p:sp>
        <p:nvSpPr>
          <p:cNvPr id="1048602" name="Title 1"/>
          <p:cNvSpPr>
            <a:spLocks noGrp="1"/>
          </p:cNvSpPr>
          <p:nvPr>
            <p:ph type="title"/>
          </p:nvPr>
        </p:nvSpPr>
        <p:spPr/>
        <p:txBody>
          <a:bodyPr/>
          <a:p>
            <a:r>
              <a:rPr lang="en-US" smtClean="0"/>
              <a:t>Click to edit Master title style</a:t>
            </a:r>
            <a:endParaRPr lang="en-US"/>
          </a:p>
        </p:txBody>
      </p:sp>
      <p:sp>
        <p:nvSpPr>
          <p:cNvPr id="1048603" name="Date Placeholder 2"/>
          <p:cNvSpPr>
            <a:spLocks noGrp="1"/>
          </p:cNvSpPr>
          <p:nvPr>
            <p:ph type="dt" sz="half" idx="10"/>
          </p:nvPr>
        </p:nvSpPr>
        <p:spPr/>
        <p:txBody>
          <a:bodyPr/>
          <a:p>
            <a:fld id="{8AFED5B8-ED5E-400D-A891-99CE45EF98F2}" type="datetimeFigureOut">
              <a:rPr lang="en-US" smtClean="0"/>
            </a:fld>
            <a:endParaRPr lang="en-US"/>
          </a:p>
        </p:txBody>
      </p:sp>
      <p:sp>
        <p:nvSpPr>
          <p:cNvPr id="1048604" name="Footer Placeholder 3"/>
          <p:cNvSpPr>
            <a:spLocks noGrp="1"/>
          </p:cNvSpPr>
          <p:nvPr>
            <p:ph type="ftr" sz="quarter" idx="11"/>
          </p:nvPr>
        </p:nvSpPr>
        <p:spPr/>
        <p:txBody>
          <a:bodyPr/>
          <a:p>
            <a:endParaRPr lang="en-US"/>
          </a:p>
        </p:txBody>
      </p:sp>
      <p:sp>
        <p:nvSpPr>
          <p:cNvPr id="1048605" name="Slide Number Placeholder 4"/>
          <p:cNvSpPr>
            <a:spLocks noGrp="1"/>
          </p:cNvSpPr>
          <p:nvPr>
            <p:ph type="sldNum" sz="quarter" idx="12"/>
          </p:nvPr>
        </p:nvSpPr>
        <p:spPr/>
        <p:txBody>
          <a:bodyPr/>
          <a:p>
            <a:fld id="{77807997-7125-4F22-A7C8-3E9036945D80}"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26" name=""/>
        <p:cNvGrpSpPr/>
        <p:nvPr/>
      </p:nvGrpSpPr>
      <p:grpSpPr>
        <a:xfrm>
          <a:off x="0" y="0"/>
          <a:ext cx="0" cy="0"/>
          <a:chOff x="0" y="0"/>
          <a:chExt cx="0" cy="0"/>
        </a:xfrm>
      </p:grpSpPr>
      <p:sp>
        <p:nvSpPr>
          <p:cNvPr id="1048581" name="Date Placeholder 1"/>
          <p:cNvSpPr>
            <a:spLocks noGrp="1"/>
          </p:cNvSpPr>
          <p:nvPr>
            <p:ph type="dt" sz="half" idx="10"/>
          </p:nvPr>
        </p:nvSpPr>
        <p:spPr/>
        <p:txBody>
          <a:bodyPr/>
          <a:p>
            <a:fld id="{8AFED5B8-ED5E-400D-A891-99CE45EF98F2}" type="datetimeFigureOut">
              <a:rPr lang="en-US" smtClean="0"/>
            </a:fld>
            <a:endParaRPr lang="en-US"/>
          </a:p>
        </p:txBody>
      </p:sp>
      <p:sp>
        <p:nvSpPr>
          <p:cNvPr id="1048582" name="Footer Placeholder 2"/>
          <p:cNvSpPr>
            <a:spLocks noGrp="1"/>
          </p:cNvSpPr>
          <p:nvPr>
            <p:ph type="ftr" sz="quarter" idx="11"/>
          </p:nvPr>
        </p:nvSpPr>
        <p:spPr/>
        <p:txBody>
          <a:bodyPr/>
          <a:p>
            <a:endParaRPr lang="en-US"/>
          </a:p>
        </p:txBody>
      </p:sp>
      <p:sp>
        <p:nvSpPr>
          <p:cNvPr id="1048583" name="Slide Number Placeholder 3"/>
          <p:cNvSpPr>
            <a:spLocks noGrp="1"/>
          </p:cNvSpPr>
          <p:nvPr>
            <p:ph type="sldNum" sz="quarter" idx="12"/>
          </p:nvPr>
        </p:nvSpPr>
        <p:spPr/>
        <p:txBody>
          <a:bodyPr/>
          <a:p>
            <a:fld id="{77807997-7125-4F22-A7C8-3E9036945D80}"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49" name=""/>
        <p:cNvGrpSpPr/>
        <p:nvPr/>
      </p:nvGrpSpPr>
      <p:grpSpPr>
        <a:xfrm>
          <a:off x="0" y="0"/>
          <a:ext cx="0" cy="0"/>
          <a:chOff x="0" y="0"/>
          <a:chExt cx="0" cy="0"/>
        </a:xfrm>
      </p:grpSpPr>
      <p:sp>
        <p:nvSpPr>
          <p:cNvPr id="1048646"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1048647"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48"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n-US" smtClean="0"/>
              <a:t>Click to edit Master text styles</a:t>
            </a:r>
          </a:p>
        </p:txBody>
      </p:sp>
      <p:sp>
        <p:nvSpPr>
          <p:cNvPr id="1048649" name="Date Placeholder 4"/>
          <p:cNvSpPr>
            <a:spLocks noGrp="1"/>
          </p:cNvSpPr>
          <p:nvPr>
            <p:ph type="dt" sz="half" idx="10"/>
          </p:nvPr>
        </p:nvSpPr>
        <p:spPr/>
        <p:txBody>
          <a:bodyPr/>
          <a:p>
            <a:fld id="{8AFED5B8-ED5E-400D-A891-99CE45EF98F2}" type="datetimeFigureOut">
              <a:rPr lang="en-US" smtClean="0"/>
            </a:fld>
            <a:endParaRPr lang="en-US"/>
          </a:p>
        </p:txBody>
      </p:sp>
      <p:sp>
        <p:nvSpPr>
          <p:cNvPr id="1048650" name="Footer Placeholder 5"/>
          <p:cNvSpPr>
            <a:spLocks noGrp="1"/>
          </p:cNvSpPr>
          <p:nvPr>
            <p:ph type="ftr" sz="quarter" idx="11"/>
          </p:nvPr>
        </p:nvSpPr>
        <p:spPr/>
        <p:txBody>
          <a:bodyPr/>
          <a:p>
            <a:endParaRPr lang="en-US"/>
          </a:p>
        </p:txBody>
      </p:sp>
      <p:sp>
        <p:nvSpPr>
          <p:cNvPr id="1048651" name="Slide Number Placeholder 6"/>
          <p:cNvSpPr>
            <a:spLocks noGrp="1"/>
          </p:cNvSpPr>
          <p:nvPr>
            <p:ph type="sldNum" sz="quarter" idx="12"/>
          </p:nvPr>
        </p:nvSpPr>
        <p:spPr/>
        <p:txBody>
          <a:bodyPr/>
          <a:p>
            <a:fld id="{77807997-7125-4F22-A7C8-3E9036945D80}"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44" name=""/>
        <p:cNvGrpSpPr/>
        <p:nvPr/>
      </p:nvGrpSpPr>
      <p:grpSpPr>
        <a:xfrm>
          <a:off x="0" y="0"/>
          <a:ext cx="0" cy="0"/>
          <a:chOff x="0" y="0"/>
          <a:chExt cx="0" cy="0"/>
        </a:xfrm>
      </p:grpSpPr>
      <p:sp>
        <p:nvSpPr>
          <p:cNvPr id="1048616"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1048617" name="Picture Placeholder 2"/>
          <p:cNvSpPr>
            <a:spLocks noGrp="1"/>
          </p:cNvSpPr>
          <p:nvPr>
            <p:ph type="pic" idx="1"/>
          </p:nvPr>
        </p:nvSpPr>
        <p:spPr>
          <a:xfrm>
            <a:off x="5183188" y="987425"/>
            <a:ext cx="6172200" cy="4873625"/>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lang="en-US"/>
          </a:p>
        </p:txBody>
      </p:sp>
      <p:sp>
        <p:nvSpPr>
          <p:cNvPr id="1048618"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n-US" smtClean="0"/>
              <a:t>Click to edit Master text styles</a:t>
            </a:r>
          </a:p>
        </p:txBody>
      </p:sp>
      <p:sp>
        <p:nvSpPr>
          <p:cNvPr id="1048619" name="Date Placeholder 4"/>
          <p:cNvSpPr>
            <a:spLocks noGrp="1"/>
          </p:cNvSpPr>
          <p:nvPr>
            <p:ph type="dt" sz="half" idx="10"/>
          </p:nvPr>
        </p:nvSpPr>
        <p:spPr/>
        <p:txBody>
          <a:bodyPr/>
          <a:p>
            <a:fld id="{8AFED5B8-ED5E-400D-A891-99CE45EF98F2}" type="datetimeFigureOut">
              <a:rPr lang="en-US" smtClean="0"/>
            </a:fld>
            <a:endParaRPr lang="en-US"/>
          </a:p>
        </p:txBody>
      </p:sp>
      <p:sp>
        <p:nvSpPr>
          <p:cNvPr id="1048620" name="Footer Placeholder 5"/>
          <p:cNvSpPr>
            <a:spLocks noGrp="1"/>
          </p:cNvSpPr>
          <p:nvPr>
            <p:ph type="ftr" sz="quarter" idx="11"/>
          </p:nvPr>
        </p:nvSpPr>
        <p:spPr/>
        <p:txBody>
          <a:bodyPr/>
          <a:p>
            <a:endParaRPr lang="en-US"/>
          </a:p>
        </p:txBody>
      </p:sp>
      <p:sp>
        <p:nvSpPr>
          <p:cNvPr id="1048621" name="Slide Number Placeholder 6"/>
          <p:cNvSpPr>
            <a:spLocks noGrp="1"/>
          </p:cNvSpPr>
          <p:nvPr>
            <p:ph type="sldNum" sz="quarter" idx="12"/>
          </p:nvPr>
        </p:nvSpPr>
        <p:spPr/>
        <p:txBody>
          <a:bodyPr/>
          <a:p>
            <a:fld id="{77807997-7125-4F22-A7C8-3E9036945D80}"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45" name=""/>
        <p:cNvGrpSpPr/>
        <p:nvPr/>
      </p:nvGrpSpPr>
      <p:grpSpPr>
        <a:xfrm>
          <a:off x="0" y="0"/>
          <a:ext cx="0" cy="0"/>
          <a:chOff x="0" y="0"/>
          <a:chExt cx="0" cy="0"/>
        </a:xfrm>
      </p:grpSpPr>
      <p:sp>
        <p:nvSpPr>
          <p:cNvPr id="1048622" name="Title 1"/>
          <p:cNvSpPr>
            <a:spLocks noGrp="1"/>
          </p:cNvSpPr>
          <p:nvPr>
            <p:ph type="title"/>
          </p:nvPr>
        </p:nvSpPr>
        <p:spPr/>
        <p:txBody>
          <a:bodyPr/>
          <a:p>
            <a:r>
              <a:rPr lang="en-US" smtClean="0"/>
              <a:t>Click to edit Master title style</a:t>
            </a:r>
            <a:endParaRPr lang="en-US"/>
          </a:p>
        </p:txBody>
      </p:sp>
      <p:sp>
        <p:nvSpPr>
          <p:cNvPr id="1048623" name="Vertical Text Placeholder 2"/>
          <p:cNvSpPr>
            <a:spLocks noGrp="1"/>
          </p:cNvSpPr>
          <p:nvPr>
            <p:ph type="body" orient="vert" idx="1"/>
          </p:nvPr>
        </p:nvSpPr>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24" name="Date Placeholder 3"/>
          <p:cNvSpPr>
            <a:spLocks noGrp="1"/>
          </p:cNvSpPr>
          <p:nvPr>
            <p:ph type="dt" sz="half" idx="10"/>
          </p:nvPr>
        </p:nvSpPr>
        <p:spPr/>
        <p:txBody>
          <a:bodyPr/>
          <a:p>
            <a:fld id="{8AFED5B8-ED5E-400D-A891-99CE45EF98F2}" type="datetimeFigureOut">
              <a:rPr lang="en-US" smtClean="0"/>
            </a:fld>
            <a:endParaRPr lang="en-US"/>
          </a:p>
        </p:txBody>
      </p:sp>
      <p:sp>
        <p:nvSpPr>
          <p:cNvPr id="1048625" name="Footer Placeholder 4"/>
          <p:cNvSpPr>
            <a:spLocks noGrp="1"/>
          </p:cNvSpPr>
          <p:nvPr>
            <p:ph type="ftr" sz="quarter" idx="11"/>
          </p:nvPr>
        </p:nvSpPr>
        <p:spPr/>
        <p:txBody>
          <a:bodyPr/>
          <a:p>
            <a:endParaRPr lang="en-US"/>
          </a:p>
        </p:txBody>
      </p:sp>
      <p:sp>
        <p:nvSpPr>
          <p:cNvPr id="1048626" name="Slide Number Placeholder 5"/>
          <p:cNvSpPr>
            <a:spLocks noGrp="1"/>
          </p:cNvSpPr>
          <p:nvPr>
            <p:ph type="sldNum" sz="quarter" idx="12"/>
          </p:nvPr>
        </p:nvSpPr>
        <p:spPr/>
        <p:txBody>
          <a:bodyPr/>
          <a:p>
            <a:fld id="{77807997-7125-4F22-A7C8-3E9036945D80}"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42" name=""/>
        <p:cNvGrpSpPr/>
        <p:nvPr/>
      </p:nvGrpSpPr>
      <p:grpSpPr>
        <a:xfrm>
          <a:off x="0" y="0"/>
          <a:ext cx="0" cy="0"/>
          <a:chOff x="0" y="0"/>
          <a:chExt cx="0" cy="0"/>
        </a:xfrm>
      </p:grpSpPr>
      <p:sp>
        <p:nvSpPr>
          <p:cNvPr id="1048606" name="Vertical Title 1"/>
          <p:cNvSpPr>
            <a:spLocks noGrp="1"/>
          </p:cNvSpPr>
          <p:nvPr>
            <p:ph type="title" orient="vert"/>
          </p:nvPr>
        </p:nvSpPr>
        <p:spPr>
          <a:xfrm>
            <a:off x="8724900" y="365125"/>
            <a:ext cx="2628900" cy="5811838"/>
          </a:xfrm>
        </p:spPr>
        <p:txBody>
          <a:bodyPr vert="eaVert"/>
          <a:p>
            <a:r>
              <a:rPr lang="en-US" smtClean="0"/>
              <a:t>Click to edit Master title style</a:t>
            </a:r>
            <a:endParaRPr lang="en-US"/>
          </a:p>
        </p:txBody>
      </p:sp>
      <p:sp>
        <p:nvSpPr>
          <p:cNvPr id="1048607" name="Vertical Text Placeholder 2"/>
          <p:cNvSpPr>
            <a:spLocks noGrp="1"/>
          </p:cNvSpPr>
          <p:nvPr>
            <p:ph type="body" orient="vert" idx="1"/>
          </p:nvPr>
        </p:nvSpPr>
        <p:spPr>
          <a:xfrm>
            <a:off x="838200" y="365125"/>
            <a:ext cx="7734300" cy="5811838"/>
          </a:xfrm>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08" name="Date Placeholder 3"/>
          <p:cNvSpPr>
            <a:spLocks noGrp="1"/>
          </p:cNvSpPr>
          <p:nvPr>
            <p:ph type="dt" sz="half" idx="10"/>
          </p:nvPr>
        </p:nvSpPr>
        <p:spPr/>
        <p:txBody>
          <a:bodyPr/>
          <a:p>
            <a:fld id="{8AFED5B8-ED5E-400D-A891-99CE45EF98F2}" type="datetimeFigureOut">
              <a:rPr lang="en-US" smtClean="0"/>
            </a:fld>
            <a:endParaRPr lang="en-US"/>
          </a:p>
        </p:txBody>
      </p:sp>
      <p:sp>
        <p:nvSpPr>
          <p:cNvPr id="1048609" name="Footer Placeholder 4"/>
          <p:cNvSpPr>
            <a:spLocks noGrp="1"/>
          </p:cNvSpPr>
          <p:nvPr>
            <p:ph type="ftr" sz="quarter" idx="11"/>
          </p:nvPr>
        </p:nvSpPr>
        <p:spPr/>
        <p:txBody>
          <a:bodyPr/>
          <a:p>
            <a:endParaRPr lang="en-US"/>
          </a:p>
        </p:txBody>
      </p:sp>
      <p:sp>
        <p:nvSpPr>
          <p:cNvPr id="1048610" name="Slide Number Placeholder 5"/>
          <p:cNvSpPr>
            <a:spLocks noGrp="1"/>
          </p:cNvSpPr>
          <p:nvPr>
            <p:ph type="sldNum" sz="quarter" idx="12"/>
          </p:nvPr>
        </p:nvSpPr>
        <p:spPr/>
        <p:txBody>
          <a:bodyPr/>
          <a:p>
            <a:fld id="{77807997-7125-4F22-A7C8-3E9036945D80}"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4" name=""/>
        <p:cNvGrpSpPr/>
        <p:nvPr/>
      </p:nvGrpSpPr>
      <p:grpSpPr>
        <a:xfrm>
          <a:off x="0" y="0"/>
          <a:ext cx="0" cy="0"/>
          <a:chOff x="0" y="0"/>
          <a:chExt cx="0" cy="0"/>
        </a:xfrm>
      </p:grpSpPr>
      <p:sp>
        <p:nvSpPr>
          <p:cNvPr id="1048576" name="Title Placeholder 1"/>
          <p:cNvSpPr>
            <a:spLocks noGrp="1"/>
          </p:cNvSpPr>
          <p:nvPr>
            <p:ph type="title"/>
          </p:nvPr>
        </p:nvSpPr>
        <p:spPr>
          <a:xfrm>
            <a:off x="838200" y="365125"/>
            <a:ext cx="10515600" cy="1325563"/>
          </a:xfrm>
          <a:prstGeom prst="rect"/>
        </p:spPr>
        <p:txBody>
          <a:bodyPr anchor="ctr" bIns="45720" lIns="91440" rIns="91440" rtlCol="0" tIns="45720" vert="horz">
            <a:normAutofit/>
          </a:bodyPr>
          <a:p>
            <a:r>
              <a:rPr lang="en-US" smtClean="0"/>
              <a:t>Click to edit Master title style</a:t>
            </a:r>
            <a:endParaRPr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78" name="Date Placeholder 3"/>
          <p:cNvSpPr>
            <a:spLocks noGrp="1"/>
          </p:cNvSpPr>
          <p:nvPr>
            <p:ph type="dt" sz="half" idx="2"/>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8AFED5B8-ED5E-400D-A891-99CE45EF98F2}" type="datetimeFigureOut">
              <a:rPr lang="en-US" smtClean="0"/>
            </a:fld>
            <a:endParaRPr lang="en-US"/>
          </a:p>
        </p:txBody>
      </p:sp>
      <p:sp>
        <p:nvSpPr>
          <p:cNvPr id="1048579" name="Footer Placeholder 4"/>
          <p:cNvSpPr>
            <a:spLocks noGrp="1"/>
          </p:cNvSpPr>
          <p:nvPr>
            <p:ph type="ftr" sz="quarter" idx="3"/>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lang="en-US"/>
          </a:p>
        </p:txBody>
      </p:sp>
      <p:sp>
        <p:nvSpPr>
          <p:cNvPr id="1048580" name="Slide Number Placeholder 5"/>
          <p:cNvSpPr>
            <a:spLocks noGrp="1"/>
          </p:cNvSpPr>
          <p:nvPr>
            <p:ph type="sldNum" sz="quarter" idx="4"/>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77807997-7125-4F22-A7C8-3E9036945D80}" type="slidenum">
              <a:rPr lang="en-US" smtClean="0"/>
            </a:fld>
            <a:endParaRPr lang="en-US"/>
          </a:p>
        </p:txBody>
      </p:sp>
    </p:spTree>
  </p:cSld>
  <p:clrMap accent1="accent1" accent2="accent2" accent3="accent3" accent4="accent4" accent5="accent5" accent6="accent6" bg1="lt1" bg2="lt2" tx1="dk1" tx2="dk2"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592" name="Title 1"/>
          <p:cNvSpPr>
            <a:spLocks noGrp="1"/>
          </p:cNvSpPr>
          <p:nvPr>
            <p:ph type="ctrTitle"/>
          </p:nvPr>
        </p:nvSpPr>
        <p:spPr/>
        <p:txBody>
          <a:bodyPr/>
          <a:p>
            <a:r>
              <a:rPr dirty="0" lang="en-US" smtClean="0">
                <a:latin typeface="Times New Roman" panose="02020603050405020304" pitchFamily="18" charset="0"/>
                <a:cs typeface="Times New Roman" panose="02020603050405020304" pitchFamily="18" charset="0"/>
              </a:rPr>
              <a:t>Schools of Thought in Human Geography</a:t>
            </a:r>
            <a:endParaRPr dirty="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593" name="TextBox 2"/>
          <p:cNvSpPr txBox="1"/>
          <p:nvPr/>
        </p:nvSpPr>
        <p:spPr>
          <a:xfrm>
            <a:off x="0" y="0"/>
            <a:ext cx="12191999" cy="2062103"/>
          </a:xfrm>
          <a:prstGeom prst="rect"/>
          <a:noFill/>
        </p:spPr>
        <p:txBody>
          <a:bodyPr rtlCol="0" wrap="square">
            <a:spAutoFit/>
          </a:bodyPr>
          <a:p>
            <a:pPr algn="ctr"/>
            <a:r>
              <a:rPr b="1" dirty="0" sz="3200" lang="en-US" smtClean="0">
                <a:latin typeface="Times New Roman" panose="02020603050405020304" pitchFamily="18" charset="0"/>
                <a:cs typeface="Times New Roman" panose="02020603050405020304" pitchFamily="18" charset="0"/>
              </a:rPr>
              <a:t>What is a School of Thought?</a:t>
            </a:r>
          </a:p>
          <a:p>
            <a:pPr algn="just"/>
            <a:r>
              <a:rPr dirty="0" sz="2400" lang="en-US" smtClean="0">
                <a:latin typeface="Times New Roman" panose="02020603050405020304" pitchFamily="18" charset="0"/>
                <a:cs typeface="Times New Roman" panose="02020603050405020304" pitchFamily="18" charset="0"/>
              </a:rPr>
              <a:t>There have been various schools of thought in the history of geographical registry.</a:t>
            </a:r>
          </a:p>
          <a:p>
            <a:pPr algn="just"/>
            <a:r>
              <a:rPr dirty="0" sz="2400" lang="en-US" smtClean="0">
                <a:latin typeface="Times New Roman" panose="02020603050405020304" pitchFamily="18" charset="0"/>
                <a:cs typeface="Times New Roman" panose="02020603050405020304" pitchFamily="18" charset="0"/>
              </a:rPr>
              <a:t>A school of thought is the view or perspective of a group of people who share common opinions or outlook on a philosophy or discipline. In Human </a:t>
            </a:r>
            <a:r>
              <a:rPr dirty="0" sz="2400" lang="en-US">
                <a:latin typeface="Times New Roman" panose="02020603050405020304" pitchFamily="18" charset="0"/>
                <a:cs typeface="Times New Roman" panose="02020603050405020304" pitchFamily="18" charset="0"/>
              </a:rPr>
              <a:t>G</a:t>
            </a:r>
            <a:r>
              <a:rPr dirty="0" sz="2400" lang="en-US" smtClean="0">
                <a:latin typeface="Times New Roman" panose="02020603050405020304" pitchFamily="18" charset="0"/>
                <a:cs typeface="Times New Roman" panose="02020603050405020304" pitchFamily="18" charset="0"/>
              </a:rPr>
              <a:t>eography, we have different schools of thought. They are: </a:t>
            </a:r>
          </a:p>
        </p:txBody>
      </p:sp>
      <p:pic>
        <p:nvPicPr>
          <p:cNvPr id="2097153" name="Picture 3"/>
          <p:cNvPicPr>
            <a:picLocks noChangeAspect="1"/>
          </p:cNvPicPr>
          <p:nvPr/>
        </p:nvPicPr>
        <p:blipFill>
          <a:blip xmlns:r="http://schemas.openxmlformats.org/officeDocument/2006/relationships" r:embed="rId1"/>
          <a:stretch>
            <a:fillRect/>
          </a:stretch>
        </p:blipFill>
        <p:spPr>
          <a:xfrm>
            <a:off x="-1" y="1964965"/>
            <a:ext cx="12192000" cy="3125195"/>
          </a:xfrm>
          <a:prstGeom prst="rect"/>
        </p:spPr>
      </p:pic>
      <p:sp>
        <p:nvSpPr>
          <p:cNvPr id="1048594" name="Rectangle 1"/>
          <p:cNvSpPr/>
          <p:nvPr/>
        </p:nvSpPr>
        <p:spPr>
          <a:xfrm>
            <a:off x="1" y="5103674"/>
            <a:ext cx="12191998" cy="1754326"/>
          </a:xfrm>
          <a:prstGeom prst="rect"/>
        </p:spPr>
        <p:txBody>
          <a:bodyPr wrap="square">
            <a:spAutoFit/>
          </a:bodyPr>
          <a:p>
            <a:pPr algn="just"/>
            <a:r>
              <a:rPr dirty="0" lang="en-US" smtClean="0">
                <a:latin typeface="Times New Roman" panose="02020603050405020304" pitchFamily="18" charset="0"/>
                <a:cs typeface="Times New Roman" panose="02020603050405020304" pitchFamily="18" charset="0"/>
              </a:rPr>
              <a:t>But there </a:t>
            </a:r>
            <a:r>
              <a:rPr dirty="0" lang="en-US">
                <a:latin typeface="Times New Roman" panose="02020603050405020304" pitchFamily="18" charset="0"/>
                <a:cs typeface="Times New Roman" panose="02020603050405020304" pitchFamily="18" charset="0"/>
              </a:rPr>
              <a:t>are three perspectives/school of thought in human geography that explains the relationship between the physical  environment and </a:t>
            </a:r>
            <a:r>
              <a:rPr dirty="0" lang="en-US" smtClean="0">
                <a:latin typeface="Times New Roman" panose="02020603050405020304" pitchFamily="18" charset="0"/>
                <a:cs typeface="Times New Roman" panose="02020603050405020304" pitchFamily="18" charset="0"/>
              </a:rPr>
              <a:t>man, namely</a:t>
            </a:r>
            <a:r>
              <a:rPr dirty="0" lang="en-US">
                <a:latin typeface="Times New Roman" panose="02020603050405020304" pitchFamily="18" charset="0"/>
                <a:cs typeface="Times New Roman" panose="02020603050405020304" pitchFamily="18" charset="0"/>
              </a:rPr>
              <a:t>:</a:t>
            </a:r>
          </a:p>
          <a:p>
            <a:pPr algn="just" indent="-342900" marL="342900">
              <a:buFont typeface="Wingdings" panose="05000000000000000000" pitchFamily="2" charset="2"/>
              <a:buChar char="Ø"/>
            </a:pPr>
            <a:r>
              <a:rPr dirty="0" lang="en-US">
                <a:latin typeface="Times New Roman" panose="02020603050405020304" pitchFamily="18" charset="0"/>
                <a:cs typeface="Times New Roman" panose="02020603050405020304" pitchFamily="18" charset="0"/>
              </a:rPr>
              <a:t>Environmental Determinism</a:t>
            </a:r>
          </a:p>
          <a:p>
            <a:pPr algn="just"/>
            <a:r>
              <a:rPr dirty="0" lang="en-US">
                <a:latin typeface="Times New Roman" panose="02020603050405020304" pitchFamily="18" charset="0"/>
                <a:cs typeface="Times New Roman" panose="02020603050405020304" pitchFamily="18" charset="0"/>
              </a:rPr>
              <a:t>      This is the first and the oldest perspective in Human Geography. The other two are:</a:t>
            </a:r>
          </a:p>
          <a:p>
            <a:pPr algn="just" indent="-342900" marL="342900">
              <a:buFont typeface="Wingdings" panose="05000000000000000000" pitchFamily="2" charset="2"/>
              <a:buChar char="Ø"/>
            </a:pPr>
            <a:r>
              <a:rPr dirty="0" lang="en-US" err="1">
                <a:latin typeface="Times New Roman" panose="02020603050405020304" pitchFamily="18" charset="0"/>
                <a:cs typeface="Times New Roman" panose="02020603050405020304" pitchFamily="18" charset="0"/>
              </a:rPr>
              <a:t>Possibilism</a:t>
            </a:r>
            <a:endParaRPr dirty="0" lang="en-US">
              <a:latin typeface="Times New Roman" panose="02020603050405020304" pitchFamily="18" charset="0"/>
              <a:cs typeface="Times New Roman" panose="02020603050405020304" pitchFamily="18" charset="0"/>
            </a:endParaRPr>
          </a:p>
          <a:p>
            <a:pPr algn="just" indent="-342900" marL="342900">
              <a:buFont typeface="Wingdings" panose="05000000000000000000" pitchFamily="2" charset="2"/>
              <a:buChar char="Ø"/>
            </a:pPr>
            <a:r>
              <a:rPr dirty="0" lang="en-US">
                <a:latin typeface="Times New Roman" panose="02020603050405020304" pitchFamily="18" charset="0"/>
                <a:cs typeface="Times New Roman" panose="02020603050405020304" pitchFamily="18" charset="0"/>
              </a:rPr>
              <a:t>Neo-determinism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595" name="TextBox 2"/>
          <p:cNvSpPr txBox="1"/>
          <p:nvPr/>
        </p:nvSpPr>
        <p:spPr>
          <a:xfrm>
            <a:off x="-1" y="0"/>
            <a:ext cx="12192001" cy="6863417"/>
          </a:xfrm>
          <a:prstGeom prst="rect"/>
          <a:noFill/>
        </p:spPr>
        <p:txBody>
          <a:bodyPr rtlCol="0" wrap="square">
            <a:spAutoFit/>
          </a:bodyPr>
          <a:p>
            <a:pPr algn="ctr"/>
            <a:r>
              <a:rPr b="1" dirty="0" sz="2000" lang="en-US" smtClean="0">
                <a:latin typeface="Times New Roman" panose="02020603050405020304" pitchFamily="18" charset="0"/>
                <a:cs typeface="Times New Roman" panose="02020603050405020304" pitchFamily="18" charset="0"/>
              </a:rPr>
              <a:t>DETERMINISM</a:t>
            </a:r>
          </a:p>
          <a:p>
            <a:r>
              <a:rPr dirty="0" sz="2000" lang="en-US" smtClean="0">
                <a:latin typeface="Times New Roman" panose="02020603050405020304" pitchFamily="18" charset="0"/>
                <a:cs typeface="Times New Roman" panose="02020603050405020304" pitchFamily="18" charset="0"/>
              </a:rPr>
              <a:t>	Environmental Determinism was the dominant school of thought until the second world war and presented the point of view that the natural environment notably physical factors like landforms and climate determine human action, his thoughts and way of life. Simply put, Environmental Determinism is the idea that the physical environment shapes the destinies of humans and society. The concept emphasizes the influence of the environment on man and his activities where man is subject/subordinate to nature. When nature dominates man, it is termed determinism. </a:t>
            </a:r>
            <a:r>
              <a:rPr b="1" dirty="0" sz="2000" lang="en-US" smtClean="0">
                <a:latin typeface="Times New Roman" panose="02020603050405020304" pitchFamily="18" charset="0"/>
                <a:cs typeface="Times New Roman" panose="02020603050405020304" pitchFamily="18" charset="0"/>
              </a:rPr>
              <a:t>Friedrich </a:t>
            </a:r>
            <a:r>
              <a:rPr b="1" dirty="0" sz="2000" lang="en-US" err="1" smtClean="0">
                <a:latin typeface="Times New Roman" panose="02020603050405020304" pitchFamily="18" charset="0"/>
                <a:cs typeface="Times New Roman" panose="02020603050405020304" pitchFamily="18" charset="0"/>
              </a:rPr>
              <a:t>Ratzel</a:t>
            </a:r>
            <a:r>
              <a:rPr dirty="0" sz="2000" lang="en-US" smtClean="0">
                <a:latin typeface="Times New Roman" panose="02020603050405020304" pitchFamily="18" charset="0"/>
                <a:cs typeface="Times New Roman" panose="02020603050405020304" pitchFamily="18" charset="0"/>
              </a:rPr>
              <a:t>(1882) and </a:t>
            </a:r>
            <a:r>
              <a:rPr b="1" dirty="0" sz="2000" lang="en-US" smtClean="0">
                <a:latin typeface="Times New Roman" panose="02020603050405020304" pitchFamily="18" charset="0"/>
                <a:cs typeface="Times New Roman" panose="02020603050405020304" pitchFamily="18" charset="0"/>
              </a:rPr>
              <a:t>E.C. </a:t>
            </a:r>
            <a:r>
              <a:rPr b="1" dirty="0" sz="2000" lang="en-US" err="1" smtClean="0">
                <a:latin typeface="Times New Roman" panose="02020603050405020304" pitchFamily="18" charset="0"/>
                <a:cs typeface="Times New Roman" panose="02020603050405020304" pitchFamily="18" charset="0"/>
              </a:rPr>
              <a:t>Semple</a:t>
            </a:r>
            <a:r>
              <a:rPr b="1" dirty="0" sz="2000" lang="en-US" smtClean="0">
                <a:latin typeface="Times New Roman" panose="02020603050405020304" pitchFamily="18" charset="0"/>
                <a:cs typeface="Times New Roman" panose="02020603050405020304" pitchFamily="18" charset="0"/>
              </a:rPr>
              <a:t> </a:t>
            </a:r>
            <a:r>
              <a:rPr dirty="0" sz="2000" lang="en-US" smtClean="0">
                <a:latin typeface="Times New Roman" panose="02020603050405020304" pitchFamily="18" charset="0"/>
                <a:cs typeface="Times New Roman" panose="02020603050405020304" pitchFamily="18" charset="0"/>
              </a:rPr>
              <a:t>were the main propagators of Determinism. Ellsworth Huntington coined it. In the early stage of human evolution, there was no technology to modify the environment by man. Human beings adapted to the dictates of nature. At this stage, man was perceived as naturalized human who listened to nature, was afraid of its fury and some worshipped the forces of fire, floods, rains and so on. </a:t>
            </a:r>
          </a:p>
          <a:p>
            <a:r>
              <a:rPr dirty="0" sz="2000" lang="en-US" smtClean="0">
                <a:latin typeface="Times New Roman" panose="02020603050405020304" pitchFamily="18" charset="0"/>
                <a:cs typeface="Times New Roman" panose="02020603050405020304" pitchFamily="18" charset="0"/>
              </a:rPr>
              <a:t>	Human beings were directly dependent on nature for resources for their sustenance. The physical environment for such primitive societies becomes ‘Mother nature’. Determinism removes opportunities, no possibilities at all, only one certainty that the natural/physical environment is Supreme.</a:t>
            </a:r>
          </a:p>
          <a:p>
            <a:pPr algn="ctr"/>
            <a:r>
              <a:rPr b="1" dirty="0" sz="2000" lang="en-US" smtClean="0">
                <a:latin typeface="Times New Roman" panose="02020603050405020304" pitchFamily="18" charset="0"/>
                <a:cs typeface="Times New Roman" panose="02020603050405020304" pitchFamily="18" charset="0"/>
              </a:rPr>
              <a:t>Characteristics of Environmental Determinism</a:t>
            </a:r>
          </a:p>
          <a:p>
            <a:pPr indent="-342900" marL="342900">
              <a:buFont typeface="Wingdings" panose="05000000000000000000" pitchFamily="2" charset="2"/>
              <a:buChar char="v"/>
            </a:pPr>
            <a:r>
              <a:rPr dirty="0" sz="2000" lang="en-US" smtClean="0">
                <a:latin typeface="Times New Roman" panose="02020603050405020304" pitchFamily="18" charset="0"/>
                <a:cs typeface="Times New Roman" panose="02020603050405020304" pitchFamily="18" charset="0"/>
              </a:rPr>
              <a:t>Environment controls human action and activities. Acceptance of the superiority of the environment.</a:t>
            </a:r>
          </a:p>
          <a:p>
            <a:pPr indent="-342900" marL="342900">
              <a:buFont typeface="Wingdings" panose="05000000000000000000" pitchFamily="2" charset="2"/>
              <a:buChar char="v"/>
            </a:pPr>
            <a:r>
              <a:rPr dirty="0" sz="2000" lang="en-US" smtClean="0">
                <a:latin typeface="Times New Roman" panose="02020603050405020304" pitchFamily="18" charset="0"/>
                <a:cs typeface="Times New Roman" panose="02020603050405020304" pitchFamily="18" charset="0"/>
              </a:rPr>
              <a:t>Humans are directly dependent on the natural environment.</a:t>
            </a:r>
          </a:p>
          <a:p>
            <a:pPr indent="-342900" marL="342900">
              <a:buFont typeface="Wingdings" panose="05000000000000000000" pitchFamily="2" charset="2"/>
              <a:buChar char="v"/>
            </a:pPr>
            <a:r>
              <a:rPr dirty="0" sz="2000" lang="en-US" smtClean="0">
                <a:latin typeface="Times New Roman" panose="02020603050405020304" pitchFamily="18" charset="0"/>
                <a:cs typeface="Times New Roman" panose="02020603050405020304" pitchFamily="18" charset="0"/>
              </a:rPr>
              <a:t>Humans are not free, they are in a state of absolute necessity where there is no choice or alternative and forced to live under the conditions of the environment.</a:t>
            </a:r>
          </a:p>
          <a:p>
            <a:pPr indent="-342900" marL="342900">
              <a:buFont typeface="Wingdings" panose="05000000000000000000" pitchFamily="2" charset="2"/>
              <a:buChar char="v"/>
            </a:pPr>
            <a:r>
              <a:rPr dirty="0" sz="2000" lang="en-US" smtClean="0">
                <a:latin typeface="Times New Roman" panose="02020603050405020304" pitchFamily="18" charset="0"/>
                <a:cs typeface="Times New Roman" panose="02020603050405020304" pitchFamily="18" charset="0"/>
              </a:rPr>
              <a:t>Humans are naturalized(to bring into conformity with nature)they are afraid of natural forces.</a:t>
            </a:r>
          </a:p>
          <a:p>
            <a:pPr indent="-342900" marL="342900">
              <a:buFont typeface="Wingdings" panose="05000000000000000000" pitchFamily="2" charset="2"/>
              <a:buChar char="v"/>
            </a:pPr>
            <a:r>
              <a:rPr dirty="0" sz="2000" lang="en-US" smtClean="0">
                <a:latin typeface="Times New Roman" panose="02020603050405020304" pitchFamily="18" charset="0"/>
                <a:cs typeface="Times New Roman" panose="02020603050405020304" pitchFamily="18" charset="0"/>
              </a:rPr>
              <a:t>It considers man as a passive agent whose attitudes and decision making is influenced by the physical environment.</a:t>
            </a:r>
          </a:p>
          <a:p>
            <a:pPr algn="ctr"/>
            <a:endParaRPr b="1" dirty="0" sz="2000" lang="en-US" smtClean="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pic>
        <p:nvPicPr>
          <p:cNvPr id="2097154" name="Picture 2"/>
          <p:cNvPicPr>
            <a:picLocks noChangeAspect="1"/>
          </p:cNvPicPr>
          <p:nvPr/>
        </p:nvPicPr>
        <p:blipFill>
          <a:blip xmlns:r="http://schemas.openxmlformats.org/officeDocument/2006/relationships" r:embed="rId1"/>
          <a:stretch>
            <a:fillRect/>
          </a:stretch>
        </p:blipFill>
        <p:spPr>
          <a:xfrm>
            <a:off x="0" y="1219200"/>
            <a:ext cx="12192000" cy="5638800"/>
          </a:xfrm>
          <a:prstGeom prst="rect"/>
        </p:spPr>
      </p:pic>
      <p:sp>
        <p:nvSpPr>
          <p:cNvPr id="1048596" name="Rectangle 1"/>
          <p:cNvSpPr/>
          <p:nvPr/>
        </p:nvSpPr>
        <p:spPr>
          <a:xfrm>
            <a:off x="0" y="0"/>
            <a:ext cx="12192000" cy="1077218"/>
          </a:xfrm>
          <a:prstGeom prst="rect"/>
        </p:spPr>
        <p:txBody>
          <a:bodyPr wrap="square">
            <a:spAutoFit/>
          </a:bodyPr>
          <a:p>
            <a:pPr algn="ctr"/>
            <a:r>
              <a:rPr b="1" dirty="0" sz="3200" lang="en-US">
                <a:latin typeface="Times New Roman" panose="02020603050405020304" pitchFamily="18" charset="0"/>
                <a:cs typeface="Times New Roman" panose="02020603050405020304" pitchFamily="18" charset="0"/>
              </a:rPr>
              <a:t>Examples of Determinism</a:t>
            </a:r>
          </a:p>
          <a:p>
            <a:pPr indent="-342900" marL="342900">
              <a:buFont typeface="Wingdings" panose="05000000000000000000" pitchFamily="2" charset="2"/>
              <a:buChar char="ü"/>
            </a:pPr>
            <a:r>
              <a:rPr dirty="0" sz="3200" lang="en-US">
                <a:latin typeface="Times New Roman" panose="02020603050405020304" pitchFamily="18" charset="0"/>
                <a:cs typeface="Times New Roman" panose="02020603050405020304" pitchFamily="18" charset="0"/>
              </a:rPr>
              <a:t>Eskimos make igloos with Ice</a:t>
            </a:r>
            <a:r>
              <a:rPr dirty="0" sz="3200" lang="en-US" smtClean="0">
                <a:latin typeface="Times New Roman" panose="02020603050405020304" pitchFamily="18" charset="0"/>
                <a:cs typeface="Times New Roman" panose="02020603050405020304" pitchFamily="18" charset="0"/>
              </a:rPr>
              <a:t>.</a:t>
            </a:r>
            <a:endParaRPr dirty="0" sz="320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pic>
        <p:nvPicPr>
          <p:cNvPr id="2097155" name="Picture 1"/>
          <p:cNvPicPr>
            <a:picLocks noChangeAspect="1"/>
          </p:cNvPicPr>
          <p:nvPr/>
        </p:nvPicPr>
        <p:blipFill>
          <a:blip xmlns:r="http://schemas.openxmlformats.org/officeDocument/2006/relationships" r:embed="rId1"/>
          <a:stretch>
            <a:fillRect/>
          </a:stretch>
        </p:blipFill>
        <p:spPr>
          <a:xfrm>
            <a:off x="44449" y="762001"/>
            <a:ext cx="12103100" cy="6095999"/>
          </a:xfrm>
          <a:prstGeom prst="rect"/>
        </p:spPr>
      </p:pic>
      <p:sp>
        <p:nvSpPr>
          <p:cNvPr id="1048597" name="Rectangle 2"/>
          <p:cNvSpPr/>
          <p:nvPr/>
        </p:nvSpPr>
        <p:spPr>
          <a:xfrm>
            <a:off x="0" y="0"/>
            <a:ext cx="12147549" cy="523220"/>
          </a:xfrm>
          <a:prstGeom prst="rect"/>
        </p:spPr>
        <p:txBody>
          <a:bodyPr wrap="square">
            <a:spAutoFit/>
          </a:bodyPr>
          <a:p>
            <a:pPr indent="-342900" marL="342900">
              <a:buFont typeface="Wingdings" panose="05000000000000000000" pitchFamily="2" charset="2"/>
              <a:buChar char="ü"/>
            </a:pPr>
            <a:r>
              <a:rPr dirty="0" sz="2800" lang="en-US">
                <a:latin typeface="Times New Roman" panose="02020603050405020304" pitchFamily="18" charset="0"/>
                <a:cs typeface="Times New Roman" panose="02020603050405020304" pitchFamily="18" charset="0"/>
              </a:rPr>
              <a:t>Cactus and other hardy plants grow in the desert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598" name="TextBox 1"/>
          <p:cNvSpPr txBox="1"/>
          <p:nvPr/>
        </p:nvSpPr>
        <p:spPr>
          <a:xfrm>
            <a:off x="0" y="0"/>
            <a:ext cx="12192000" cy="6863417"/>
          </a:xfrm>
          <a:prstGeom prst="rect"/>
          <a:noFill/>
        </p:spPr>
        <p:txBody>
          <a:bodyPr rtlCol="0" wrap="square">
            <a:spAutoFit/>
          </a:bodyPr>
          <a:p>
            <a:pPr algn="ctr"/>
            <a:r>
              <a:rPr b="1" dirty="0" sz="2800" lang="en-US" smtClean="0">
                <a:latin typeface="Times New Roman" panose="02020603050405020304" pitchFamily="18" charset="0"/>
                <a:cs typeface="Times New Roman" panose="02020603050405020304" pitchFamily="18" charset="0"/>
              </a:rPr>
              <a:t>(</a:t>
            </a:r>
            <a:r>
              <a:rPr b="1" dirty="0" sz="2800" lang="en-US" err="1" smtClean="0">
                <a:latin typeface="Times New Roman" panose="02020603050405020304" pitchFamily="18" charset="0"/>
                <a:cs typeface="Times New Roman" panose="02020603050405020304" pitchFamily="18" charset="0"/>
              </a:rPr>
              <a:t>Contd</a:t>
            </a:r>
            <a:r>
              <a:rPr b="1" dirty="0" sz="2800" lang="en-US">
                <a:latin typeface="Times New Roman" panose="02020603050405020304" pitchFamily="18" charset="0"/>
                <a:cs typeface="Times New Roman" panose="02020603050405020304" pitchFamily="18" charset="0"/>
              </a:rPr>
              <a:t>)</a:t>
            </a:r>
            <a:r>
              <a:rPr b="1" dirty="0" sz="2800" lang="en-US" smtClean="0">
                <a:latin typeface="Times New Roman" panose="02020603050405020304" pitchFamily="18" charset="0"/>
                <a:cs typeface="Times New Roman" panose="02020603050405020304" pitchFamily="18" charset="0"/>
              </a:rPr>
              <a:t> Examples of Determinism</a:t>
            </a:r>
          </a:p>
          <a:p>
            <a:pPr indent="-457200" marL="457200">
              <a:buFont typeface="Wingdings" panose="05000000000000000000" pitchFamily="2" charset="2"/>
              <a:buChar char="ü"/>
            </a:pPr>
            <a:r>
              <a:rPr dirty="0" sz="2400" lang="en-US" smtClean="0">
                <a:latin typeface="Times New Roman" panose="02020603050405020304" pitchFamily="18" charset="0"/>
                <a:cs typeface="Times New Roman" panose="02020603050405020304" pitchFamily="18" charset="0"/>
              </a:rPr>
              <a:t>Hot climate of Sub </a:t>
            </a:r>
            <a:r>
              <a:rPr dirty="0" sz="2400" lang="en-US">
                <a:latin typeface="Times New Roman" panose="02020603050405020304" pitchFamily="18" charset="0"/>
                <a:cs typeface="Times New Roman" panose="02020603050405020304" pitchFamily="18" charset="0"/>
              </a:rPr>
              <a:t>S</a:t>
            </a:r>
            <a:r>
              <a:rPr dirty="0" sz="2400" lang="en-US" smtClean="0">
                <a:latin typeface="Times New Roman" panose="02020603050405020304" pitchFamily="18" charset="0"/>
                <a:cs typeface="Times New Roman" panose="02020603050405020304" pitchFamily="18" charset="0"/>
              </a:rPr>
              <a:t>aharan Africa caused dark human skin.</a:t>
            </a:r>
          </a:p>
          <a:p>
            <a:pPr indent="-457200" marL="457200">
              <a:buFont typeface="Wingdings" panose="05000000000000000000" pitchFamily="2" charset="2"/>
              <a:buChar char="ü"/>
            </a:pPr>
            <a:r>
              <a:rPr dirty="0" sz="2400" lang="en-US" smtClean="0">
                <a:latin typeface="Times New Roman" panose="02020603050405020304" pitchFamily="18" charset="0"/>
                <a:cs typeface="Times New Roman" panose="02020603050405020304" pitchFamily="18" charset="0"/>
              </a:rPr>
              <a:t>White European nations believe that people from warmer climates were lazier because they did not have to work as hard to survive.</a:t>
            </a:r>
          </a:p>
          <a:p>
            <a:pPr indent="-457200" marL="457200">
              <a:buFont typeface="Wingdings" panose="05000000000000000000" pitchFamily="2" charset="2"/>
              <a:buChar char="ü"/>
            </a:pPr>
            <a:r>
              <a:rPr dirty="0" sz="2400" lang="en-US" smtClean="0">
                <a:latin typeface="Times New Roman" panose="02020603050405020304" pitchFamily="18" charset="0"/>
                <a:cs typeface="Times New Roman" panose="02020603050405020304" pitchFamily="18" charset="0"/>
              </a:rPr>
              <a:t>Rivers decided the settlement pattern.</a:t>
            </a:r>
          </a:p>
          <a:p>
            <a:pPr indent="-457200" marL="457200">
              <a:buFont typeface="Wingdings" panose="05000000000000000000" pitchFamily="2" charset="2"/>
              <a:buChar char="ü"/>
            </a:pPr>
            <a:r>
              <a:rPr dirty="0" sz="2400" lang="en-US" smtClean="0">
                <a:latin typeface="Times New Roman" panose="02020603050405020304" pitchFamily="18" charset="0"/>
                <a:cs typeface="Times New Roman" panose="02020603050405020304" pitchFamily="18" charset="0"/>
              </a:rPr>
              <a:t>Topography decided the livelihood activities.</a:t>
            </a:r>
          </a:p>
          <a:p>
            <a:pPr indent="-457200" marL="457200">
              <a:buFont typeface="Wingdings" panose="05000000000000000000" pitchFamily="2" charset="2"/>
              <a:buChar char="ü"/>
            </a:pPr>
            <a:r>
              <a:rPr dirty="0" sz="2400" lang="en-US" smtClean="0">
                <a:latin typeface="Times New Roman" panose="02020603050405020304" pitchFamily="18" charset="0"/>
                <a:cs typeface="Times New Roman" panose="02020603050405020304" pitchFamily="18" charset="0"/>
              </a:rPr>
              <a:t>People living in flood affected areas prefer to build houses in high altitude</a:t>
            </a:r>
          </a:p>
          <a:p>
            <a:pPr algn="ctr" fontAlgn="base"/>
            <a:r>
              <a:rPr b="1" dirty="0" sz="2400" lang="en-US" u="sng">
                <a:latin typeface="Times New Roman" panose="02020603050405020304" pitchFamily="18" charset="0"/>
                <a:cs typeface="Times New Roman" panose="02020603050405020304" pitchFamily="18" charset="0"/>
              </a:rPr>
              <a:t>Criticism of Environmental Determinism:</a:t>
            </a:r>
            <a:endParaRPr dirty="0" sz="2400" lang="en-US">
              <a:latin typeface="Times New Roman" panose="02020603050405020304" pitchFamily="18" charset="0"/>
              <a:cs typeface="Times New Roman" panose="02020603050405020304" pitchFamily="18" charset="0"/>
            </a:endParaRPr>
          </a:p>
          <a:p>
            <a:pPr fontAlgn="base" indent="-457200" lvl="0" marL="457200">
              <a:buFont typeface="+mj-lt"/>
              <a:buAutoNum type="arabicPeriod"/>
            </a:pPr>
            <a:r>
              <a:rPr dirty="0" sz="2400" lang="en-US">
                <a:latin typeface="Times New Roman" panose="02020603050405020304" pitchFamily="18" charset="0"/>
                <a:cs typeface="Times New Roman" panose="02020603050405020304" pitchFamily="18" charset="0"/>
              </a:rPr>
              <a:t>Environmental determinism considered humans as passive </a:t>
            </a:r>
            <a:r>
              <a:rPr dirty="0" sz="2400" lang="en-US" smtClean="0">
                <a:latin typeface="Times New Roman" panose="02020603050405020304" pitchFamily="18" charset="0"/>
                <a:cs typeface="Times New Roman" panose="02020603050405020304" pitchFamily="18" charset="0"/>
              </a:rPr>
              <a:t>agent </a:t>
            </a:r>
            <a:r>
              <a:rPr dirty="0" sz="2400" lang="en-US">
                <a:latin typeface="Times New Roman" panose="02020603050405020304" pitchFamily="18" charset="0"/>
                <a:cs typeface="Times New Roman" panose="02020603050405020304" pitchFamily="18" charset="0"/>
              </a:rPr>
              <a:t>but </a:t>
            </a:r>
            <a:r>
              <a:rPr dirty="0" sz="2400" lang="en-US" smtClean="0">
                <a:latin typeface="Times New Roman" panose="02020603050405020304" pitchFamily="18" charset="0"/>
                <a:cs typeface="Times New Roman" panose="02020603050405020304" pitchFamily="18" charset="0"/>
              </a:rPr>
              <a:t>humans are </a:t>
            </a:r>
            <a:r>
              <a:rPr dirty="0" sz="2400" lang="en-US">
                <a:latin typeface="Times New Roman" panose="02020603050405020304" pitchFamily="18" charset="0"/>
                <a:cs typeface="Times New Roman" panose="02020603050405020304" pitchFamily="18" charset="0"/>
              </a:rPr>
              <a:t>not passive </a:t>
            </a:r>
            <a:r>
              <a:rPr dirty="0" sz="2400" lang="en-US" smtClean="0">
                <a:latin typeface="Times New Roman" panose="02020603050405020304" pitchFamily="18" charset="0"/>
                <a:cs typeface="Times New Roman" panose="02020603050405020304" pitchFamily="18" charset="0"/>
              </a:rPr>
              <a:t>agents, humans </a:t>
            </a:r>
            <a:r>
              <a:rPr dirty="0" sz="2400" lang="en-US">
                <a:latin typeface="Times New Roman" panose="02020603050405020304" pitchFamily="18" charset="0"/>
                <a:cs typeface="Times New Roman" panose="02020603050405020304" pitchFamily="18" charset="0"/>
              </a:rPr>
              <a:t>can create and change the natural environment. The following </a:t>
            </a:r>
            <a:r>
              <a:rPr dirty="0" sz="2400" lang="en-US" smtClean="0">
                <a:latin typeface="Times New Roman" panose="02020603050405020304" pitchFamily="18" charset="0"/>
                <a:cs typeface="Times New Roman" panose="02020603050405020304" pitchFamily="18" charset="0"/>
              </a:rPr>
              <a:t>are ways humans have changed </a:t>
            </a:r>
            <a:r>
              <a:rPr dirty="0" sz="2400" lang="en-US">
                <a:latin typeface="Times New Roman" panose="02020603050405020304" pitchFamily="18" charset="0"/>
                <a:cs typeface="Times New Roman" panose="02020603050405020304" pitchFamily="18" charset="0"/>
              </a:rPr>
              <a:t>the natural </a:t>
            </a:r>
            <a:r>
              <a:rPr dirty="0" sz="2400" lang="en-US" smtClean="0">
                <a:latin typeface="Times New Roman" panose="02020603050405020304" pitchFamily="18" charset="0"/>
                <a:cs typeface="Times New Roman" panose="02020603050405020304" pitchFamily="18" charset="0"/>
              </a:rPr>
              <a:t>environment through:</a:t>
            </a:r>
            <a:endParaRPr dirty="0" sz="2400" lang="en-US">
              <a:latin typeface="Times New Roman" panose="02020603050405020304" pitchFamily="18" charset="0"/>
              <a:cs typeface="Times New Roman" panose="02020603050405020304" pitchFamily="18" charset="0"/>
            </a:endParaRPr>
          </a:p>
          <a:p>
            <a:pPr fontAlgn="base" lvl="1"/>
            <a:r>
              <a:rPr dirty="0" sz="2400" lang="en-US">
                <a:latin typeface="Times New Roman" panose="02020603050405020304" pitchFamily="18" charset="0"/>
                <a:cs typeface="Times New Roman" panose="02020603050405020304" pitchFamily="18" charset="0"/>
              </a:rPr>
              <a:t>Dam building</a:t>
            </a:r>
          </a:p>
          <a:p>
            <a:pPr fontAlgn="base" lvl="1"/>
            <a:r>
              <a:rPr dirty="0" sz="2400" lang="en-US" smtClean="0">
                <a:latin typeface="Times New Roman" panose="02020603050405020304" pitchFamily="18" charset="0"/>
                <a:cs typeface="Times New Roman" panose="02020603050405020304" pitchFamily="18" charset="0"/>
              </a:rPr>
              <a:t>Earthquake resistant houses</a:t>
            </a:r>
            <a:endParaRPr dirty="0" sz="2400" lang="en-US">
              <a:latin typeface="Times New Roman" panose="02020603050405020304" pitchFamily="18" charset="0"/>
              <a:cs typeface="Times New Roman" panose="02020603050405020304" pitchFamily="18" charset="0"/>
            </a:endParaRPr>
          </a:p>
          <a:p>
            <a:pPr fontAlgn="base" lvl="1"/>
            <a:r>
              <a:rPr dirty="0" sz="2400" lang="en-US" smtClean="0">
                <a:latin typeface="Times New Roman" panose="02020603050405020304" pitchFamily="18" charset="0"/>
                <a:cs typeface="Times New Roman" panose="02020603050405020304" pitchFamily="18" charset="0"/>
              </a:rPr>
              <a:t>Irrigation and Sprinkler systems</a:t>
            </a:r>
            <a:endParaRPr dirty="0" sz="2400" lang="en-US">
              <a:latin typeface="Times New Roman" panose="02020603050405020304" pitchFamily="18" charset="0"/>
              <a:cs typeface="Times New Roman" panose="02020603050405020304" pitchFamily="18" charset="0"/>
            </a:endParaRPr>
          </a:p>
          <a:p>
            <a:pPr fontAlgn="base" lvl="1"/>
            <a:r>
              <a:rPr dirty="0" sz="2400" lang="en-US">
                <a:latin typeface="Times New Roman" panose="02020603050405020304" pitchFamily="18" charset="0"/>
                <a:cs typeface="Times New Roman" panose="02020603050405020304" pitchFamily="18" charset="0"/>
              </a:rPr>
              <a:t>Green Revolution</a:t>
            </a:r>
          </a:p>
          <a:p>
            <a:pPr fontAlgn="base" lvl="1"/>
            <a:r>
              <a:rPr dirty="0" sz="2400" lang="en-US">
                <a:latin typeface="Times New Roman" panose="02020603050405020304" pitchFamily="18" charset="0"/>
                <a:cs typeface="Times New Roman" panose="02020603050405020304" pitchFamily="18" charset="0"/>
              </a:rPr>
              <a:t>Hydroculture, Soilless farming</a:t>
            </a:r>
          </a:p>
          <a:p>
            <a:pPr fontAlgn="base" lvl="1"/>
            <a:r>
              <a:rPr dirty="0" sz="2400" lang="en-US">
                <a:latin typeface="Times New Roman" panose="02020603050405020304" pitchFamily="18" charset="0"/>
                <a:cs typeface="Times New Roman" panose="02020603050405020304" pitchFamily="18" charset="0"/>
              </a:rPr>
              <a:t>Greenhouse Agriculture</a:t>
            </a:r>
          </a:p>
          <a:p>
            <a:endParaRPr dirty="0" sz="2800" lang="en-US" smtClean="0">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599" name="Rectangle 1"/>
          <p:cNvSpPr/>
          <p:nvPr/>
        </p:nvSpPr>
        <p:spPr>
          <a:xfrm>
            <a:off x="1" y="0"/>
            <a:ext cx="12192000" cy="7509748"/>
          </a:xfrm>
          <a:prstGeom prst="rect"/>
        </p:spPr>
        <p:txBody>
          <a:bodyPr wrap="square">
            <a:spAutoFit/>
          </a:bodyPr>
          <a:p>
            <a:pPr fontAlgn="base" lvl="0"/>
            <a:endParaRPr dirty="0" sz="2000" lang="en-US" smtClean="0">
              <a:latin typeface="Times New Roman" panose="02020603050405020304" pitchFamily="18" charset="0"/>
              <a:cs typeface="Times New Roman" panose="02020603050405020304" pitchFamily="18" charset="0"/>
            </a:endParaRPr>
          </a:p>
          <a:p>
            <a:pPr fontAlgn="base" lvl="0"/>
            <a:r>
              <a:rPr dirty="0" sz="2300" lang="en-US" smtClean="0">
                <a:latin typeface="Times New Roman" panose="02020603050405020304" pitchFamily="18" charset="0"/>
                <a:cs typeface="Times New Roman" panose="02020603050405020304" pitchFamily="18" charset="0"/>
              </a:rPr>
              <a:t>       2.   The same Environment has a different meaning to different people, it is up to people to know how they are using it. </a:t>
            </a:r>
          </a:p>
          <a:p>
            <a:pPr fontAlgn="base" lvl="0"/>
            <a:r>
              <a:rPr dirty="0" sz="2300" lang="en-US">
                <a:latin typeface="Times New Roman" panose="02020603050405020304" pitchFamily="18" charset="0"/>
                <a:cs typeface="Times New Roman" panose="02020603050405020304" pitchFamily="18" charset="0"/>
              </a:rPr>
              <a:t> </a:t>
            </a:r>
            <a:r>
              <a:rPr dirty="0" sz="2300" lang="en-US" smtClean="0">
                <a:latin typeface="Times New Roman" panose="02020603050405020304" pitchFamily="18" charset="0"/>
                <a:cs typeface="Times New Roman" panose="02020603050405020304" pitchFamily="18" charset="0"/>
              </a:rPr>
              <a:t>    Examples:</a:t>
            </a:r>
          </a:p>
          <a:p>
            <a:pPr fontAlgn="base" indent="-285750" lvl="1" marL="742950">
              <a:buFont typeface="Wingdings" panose="05000000000000000000" pitchFamily="2" charset="2"/>
              <a:buChar char="§"/>
            </a:pPr>
            <a:r>
              <a:rPr dirty="0" sz="2300" lang="en-US" smtClean="0">
                <a:latin typeface="Times New Roman" panose="02020603050405020304" pitchFamily="18" charset="0"/>
                <a:cs typeface="Times New Roman" panose="02020603050405020304" pitchFamily="18" charset="0"/>
              </a:rPr>
              <a:t>The locations </a:t>
            </a:r>
            <a:r>
              <a:rPr sz="2300" lang="en-US" smtClean="0">
                <a:latin typeface="Times New Roman" panose="02020603050405020304" pitchFamily="18" charset="0"/>
                <a:cs typeface="Times New Roman" panose="02020603050405020304" pitchFamily="18" charset="0"/>
              </a:rPr>
              <a:t>and climate of Israel and </a:t>
            </a:r>
            <a:r>
              <a:rPr dirty="0" sz="2300" lang="en-US" smtClean="0">
                <a:latin typeface="Times New Roman" panose="02020603050405020304" pitchFamily="18" charset="0"/>
                <a:cs typeface="Times New Roman" panose="02020603050405020304" pitchFamily="18" charset="0"/>
              </a:rPr>
              <a:t>Jordan are the same, but Israel is more developed due to innovation and people's attitude whereas Jordan is lacking in development.</a:t>
            </a:r>
          </a:p>
          <a:p>
            <a:pPr fontAlgn="base" indent="-285750" lvl="1" marL="742950">
              <a:buFont typeface="Wingdings" panose="05000000000000000000" pitchFamily="2" charset="2"/>
              <a:buChar char="§"/>
            </a:pPr>
            <a:r>
              <a:rPr dirty="0" sz="2300" lang="en-US" smtClean="0">
                <a:latin typeface="Times New Roman" panose="02020603050405020304" pitchFamily="18" charset="0"/>
                <a:cs typeface="Times New Roman" panose="02020603050405020304" pitchFamily="18" charset="0"/>
              </a:rPr>
              <a:t> Natural and mineral resources are lacking in Japan, however, they are developed while Africa is full of rich natural resources, however, they are poor.</a:t>
            </a:r>
          </a:p>
          <a:p>
            <a:pPr fontAlgn="base" lvl="1"/>
            <a:r>
              <a:rPr dirty="0" sz="2300" lang="en-US">
                <a:latin typeface="Times New Roman" panose="02020603050405020304" pitchFamily="18" charset="0"/>
                <a:cs typeface="Times New Roman" panose="02020603050405020304" pitchFamily="18" charset="0"/>
              </a:rPr>
              <a:t> </a:t>
            </a:r>
            <a:r>
              <a:rPr dirty="0" sz="2300" lang="en-US" smtClean="0">
                <a:latin typeface="Times New Roman" panose="02020603050405020304" pitchFamily="18" charset="0"/>
                <a:cs typeface="Times New Roman" panose="02020603050405020304" pitchFamily="18" charset="0"/>
              </a:rPr>
              <a:t>3.  The idea that the environment is the only deciding factor of human action is untrue.</a:t>
            </a:r>
          </a:p>
          <a:p>
            <a:pPr fontAlgn="base" lvl="1"/>
            <a:r>
              <a:rPr dirty="0" sz="2300" lang="en-US" smtClean="0">
                <a:latin typeface="Times New Roman" panose="02020603050405020304" pitchFamily="18" charset="0"/>
                <a:cs typeface="Times New Roman" panose="02020603050405020304" pitchFamily="18" charset="0"/>
              </a:rPr>
              <a:t> 4.  Spate criticized determinism, saying that environments themselves are meaningless without man. Humans shape the environment.</a:t>
            </a:r>
            <a:endParaRPr dirty="0" sz="2300" lang="en-US">
              <a:latin typeface="Times New Roman" panose="02020603050405020304" pitchFamily="18" charset="0"/>
              <a:cs typeface="Times New Roman" panose="02020603050405020304" pitchFamily="18" charset="0"/>
            </a:endParaRPr>
          </a:p>
          <a:p>
            <a:pPr fontAlgn="base" lvl="1"/>
            <a:r>
              <a:rPr dirty="0" sz="2300" lang="en-US" smtClean="0">
                <a:latin typeface="Times New Roman" panose="02020603050405020304" pitchFamily="18" charset="0"/>
                <a:cs typeface="Times New Roman" panose="02020603050405020304" pitchFamily="18" charset="0"/>
              </a:rPr>
              <a:t> 5.   After much development process post world war, determinism lost much of its relevance and has long been discredited in academic circles.</a:t>
            </a:r>
          </a:p>
          <a:p>
            <a:pPr algn="ctr" fontAlgn="base" lvl="1"/>
            <a:r>
              <a:rPr b="1" dirty="0" sz="2300" lang="en-US" u="sng" smtClean="0">
                <a:latin typeface="Times New Roman" panose="02020603050405020304" pitchFamily="18" charset="0"/>
                <a:cs typeface="Times New Roman" panose="02020603050405020304" pitchFamily="18" charset="0"/>
              </a:rPr>
              <a:t>Possibilism</a:t>
            </a:r>
          </a:p>
          <a:p>
            <a:pPr fontAlgn="base" lvl="1"/>
            <a:r>
              <a:rPr dirty="0" sz="2300" lang="en-US" smtClean="0">
                <a:latin typeface="Times New Roman" panose="02020603050405020304" pitchFamily="18" charset="0"/>
                <a:cs typeface="Times New Roman" panose="02020603050405020304" pitchFamily="18" charset="0"/>
              </a:rPr>
              <a:t>	The </a:t>
            </a:r>
            <a:r>
              <a:rPr dirty="0" sz="2300" lang="en-US">
                <a:latin typeface="Times New Roman" panose="02020603050405020304" pitchFamily="18" charset="0"/>
                <a:cs typeface="Times New Roman" panose="02020603050405020304" pitchFamily="18" charset="0"/>
              </a:rPr>
              <a:t>concept of Possibilism came about as a reaction to environmental determinism. In environmental determinism, human beings are treated as a passive element. But the concept of Possibilism believed that man was always an active agent in the environment</a:t>
            </a:r>
            <a:r>
              <a:rPr dirty="0" sz="2300" lang="en-US" smtClean="0">
                <a:latin typeface="Times New Roman" panose="02020603050405020304" pitchFamily="18" charset="0"/>
                <a:cs typeface="Times New Roman" panose="02020603050405020304" pitchFamily="18" charset="0"/>
              </a:rPr>
              <a:t>.</a:t>
            </a:r>
            <a:r>
              <a:rPr dirty="0" sz="2300" lang="en-US">
                <a:latin typeface="Times New Roman" panose="02020603050405020304" pitchFamily="18" charset="0"/>
                <a:cs typeface="Times New Roman" panose="02020603050405020304" pitchFamily="18" charset="0"/>
              </a:rPr>
              <a:t> The French geographer, </a:t>
            </a:r>
            <a:r>
              <a:rPr b="1" dirty="0" sz="2300" lang="en-US">
                <a:latin typeface="Times New Roman" panose="02020603050405020304" pitchFamily="18" charset="0"/>
                <a:cs typeface="Times New Roman" panose="02020603050405020304" pitchFamily="18" charset="0"/>
              </a:rPr>
              <a:t>Pau</a:t>
            </a:r>
            <a:r>
              <a:rPr dirty="0" sz="2300" lang="en-US">
                <a:latin typeface="Times New Roman" panose="02020603050405020304" pitchFamily="18" charset="0"/>
                <a:cs typeface="Times New Roman" panose="02020603050405020304" pitchFamily="18" charset="0"/>
              </a:rPr>
              <a:t>l </a:t>
            </a:r>
            <a:r>
              <a:rPr b="1" dirty="0" sz="2300" lang="en-US">
                <a:latin typeface="Times New Roman" panose="02020603050405020304" pitchFamily="18" charset="0"/>
                <a:cs typeface="Times New Roman" panose="02020603050405020304" pitchFamily="18" charset="0"/>
              </a:rPr>
              <a:t>Vidal de la </a:t>
            </a:r>
            <a:r>
              <a:rPr b="1" dirty="0" sz="2300" lang="en-US" err="1">
                <a:latin typeface="Times New Roman" panose="02020603050405020304" pitchFamily="18" charset="0"/>
                <a:cs typeface="Times New Roman" panose="02020603050405020304" pitchFamily="18" charset="0"/>
              </a:rPr>
              <a:t>Blache</a:t>
            </a:r>
            <a:r>
              <a:rPr b="1" dirty="0" sz="2300" lang="en-US">
                <a:latin typeface="Times New Roman" panose="02020603050405020304" pitchFamily="18" charset="0"/>
                <a:cs typeface="Times New Roman" panose="02020603050405020304" pitchFamily="18" charset="0"/>
              </a:rPr>
              <a:t>[1845 to 1918] was the founder of French's human geography. He </a:t>
            </a:r>
            <a:r>
              <a:rPr dirty="0" sz="2300" lang="en-US">
                <a:latin typeface="Times New Roman" panose="02020603050405020304" pitchFamily="18" charset="0"/>
                <a:cs typeface="Times New Roman" panose="02020603050405020304" pitchFamily="18" charset="0"/>
              </a:rPr>
              <a:t>was </a:t>
            </a:r>
            <a:r>
              <a:rPr dirty="0" sz="2300" lang="en-US" smtClean="0">
                <a:latin typeface="Times New Roman" panose="02020603050405020304" pitchFamily="18" charset="0"/>
                <a:cs typeface="Times New Roman" panose="02020603050405020304" pitchFamily="18" charset="0"/>
              </a:rPr>
              <a:t>credited with introducing  </a:t>
            </a:r>
            <a:r>
              <a:rPr dirty="0" sz="2300" lang="en-US">
                <a:latin typeface="Times New Roman" panose="02020603050405020304" pitchFamily="18" charset="0"/>
                <a:cs typeface="Times New Roman" panose="02020603050405020304" pitchFamily="18" charset="0"/>
              </a:rPr>
              <a:t>possibilism in geography.</a:t>
            </a:r>
          </a:p>
          <a:p>
            <a:pPr fontAlgn="base" lvl="1"/>
            <a:endParaRPr dirty="0" sz="2400" lang="en-US">
              <a:latin typeface="Times New Roman" panose="02020603050405020304" pitchFamily="18" charset="0"/>
              <a:cs typeface="Times New Roman" panose="02020603050405020304" pitchFamily="18" charset="0"/>
            </a:endParaRPr>
          </a:p>
          <a:p>
            <a:pPr fontAlgn="base" lvl="1"/>
            <a:endParaRPr dirty="0" sz="2400" lang="en-US" smtClean="0">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00" name="TextBox 2"/>
          <p:cNvSpPr txBox="1"/>
          <p:nvPr/>
        </p:nvSpPr>
        <p:spPr>
          <a:xfrm>
            <a:off x="0" y="0"/>
            <a:ext cx="12192000" cy="7478970"/>
          </a:xfrm>
          <a:prstGeom prst="rect"/>
          <a:noFill/>
        </p:spPr>
        <p:txBody>
          <a:bodyPr rtlCol="0" wrap="square">
            <a:spAutoFit/>
          </a:bodyPr>
          <a:p>
            <a:r>
              <a:rPr dirty="0" sz="2400" lang="en-US" smtClean="0">
                <a:latin typeface="Times New Roman" panose="02020603050405020304" pitchFamily="18" charset="0"/>
                <a:cs typeface="Times New Roman" panose="02020603050405020304" pitchFamily="18" charset="0"/>
              </a:rPr>
              <a:t>	Possibilism is a concept that believes that man has the skill necessary to adjust or modify the environment. Humans are the masters/architects of the environment although the environment gives us options that we may choose from. </a:t>
            </a:r>
          </a:p>
          <a:p>
            <a:pPr fontAlgn="base" lvl="0"/>
            <a:r>
              <a:rPr dirty="0" sz="2400" lang="en-US" smtClean="0">
                <a:latin typeface="Times New Roman" panose="02020603050405020304" pitchFamily="18" charset="0"/>
                <a:cs typeface="Times New Roman" panose="02020603050405020304" pitchFamily="18" charset="0"/>
              </a:rPr>
              <a:t>	With </a:t>
            </a:r>
            <a:r>
              <a:rPr dirty="0" sz="2400" lang="en-US">
                <a:latin typeface="Times New Roman" panose="02020603050405020304" pitchFamily="18" charset="0"/>
                <a:cs typeface="Times New Roman" panose="02020603050405020304" pitchFamily="18" charset="0"/>
              </a:rPr>
              <a:t>the </a:t>
            </a:r>
            <a:r>
              <a:rPr dirty="0" sz="2400" lang="en-US" smtClean="0">
                <a:latin typeface="Times New Roman" panose="02020603050405020304" pitchFamily="18" charset="0"/>
                <a:cs typeface="Times New Roman" panose="02020603050405020304" pitchFamily="18" charset="0"/>
              </a:rPr>
              <a:t>passage of time, there were advancement </a:t>
            </a:r>
            <a:r>
              <a:rPr dirty="0" sz="2400" lang="en-US">
                <a:latin typeface="Times New Roman" panose="02020603050405020304" pitchFamily="18" charset="0"/>
                <a:cs typeface="Times New Roman" panose="02020603050405020304" pitchFamily="18" charset="0"/>
              </a:rPr>
              <a:t>of knowledge, science, and </a:t>
            </a:r>
            <a:r>
              <a:rPr dirty="0" sz="2400" lang="en-US" smtClean="0">
                <a:latin typeface="Times New Roman" panose="02020603050405020304" pitchFamily="18" charset="0"/>
                <a:cs typeface="Times New Roman" panose="02020603050405020304" pitchFamily="18" charset="0"/>
              </a:rPr>
              <a:t>technology, man was able to change </a:t>
            </a:r>
            <a:r>
              <a:rPr dirty="0" sz="2400" lang="en-US">
                <a:latin typeface="Times New Roman" panose="02020603050405020304" pitchFamily="18" charset="0"/>
                <a:cs typeface="Times New Roman" panose="02020603050405020304" pitchFamily="18" charset="0"/>
              </a:rPr>
              <a:t>the environment according to their own accord</a:t>
            </a:r>
            <a:r>
              <a:rPr dirty="0" sz="2400" lang="en-US" smtClean="0">
                <a:latin typeface="Times New Roman" panose="02020603050405020304" pitchFamily="18" charset="0"/>
                <a:cs typeface="Times New Roman" panose="02020603050405020304" pitchFamily="18" charset="0"/>
              </a:rPr>
              <a:t>. When man dominates nature it is called possibilism or humanization of nature.  </a:t>
            </a:r>
            <a:r>
              <a:rPr dirty="0" sz="2400" lang="en-US">
                <a:latin typeface="Times New Roman" panose="02020603050405020304" pitchFamily="18" charset="0"/>
                <a:cs typeface="Times New Roman" panose="02020603050405020304" pitchFamily="18" charset="0"/>
              </a:rPr>
              <a:t>Agriculture is an example of this. Human activity is not controlled by only environmental factors.</a:t>
            </a:r>
          </a:p>
          <a:p>
            <a:pPr fontAlgn="base" lvl="0"/>
            <a:r>
              <a:rPr dirty="0" sz="2400" lang="en-US" smtClean="0">
                <a:latin typeface="Times New Roman" panose="02020603050405020304" pitchFamily="18" charset="0"/>
                <a:cs typeface="Times New Roman" panose="02020603050405020304" pitchFamily="18" charset="0"/>
              </a:rPr>
              <a:t>	The </a:t>
            </a:r>
            <a:r>
              <a:rPr dirty="0" sz="2400" lang="en-US">
                <a:latin typeface="Times New Roman" panose="02020603050405020304" pitchFamily="18" charset="0"/>
                <a:cs typeface="Times New Roman" panose="02020603050405020304" pitchFamily="18" charset="0"/>
              </a:rPr>
              <a:t>theory of possibilism states that the world is full of possibilities, it is up to </a:t>
            </a:r>
            <a:r>
              <a:rPr dirty="0" sz="2400" lang="en-US" smtClean="0">
                <a:latin typeface="Times New Roman" panose="02020603050405020304" pitchFamily="18" charset="0"/>
                <a:cs typeface="Times New Roman" panose="02020603050405020304" pitchFamily="18" charset="0"/>
              </a:rPr>
              <a:t>humans to know </a:t>
            </a:r>
            <a:r>
              <a:rPr dirty="0" sz="2400" lang="en-US">
                <a:latin typeface="Times New Roman" panose="02020603050405020304" pitchFamily="18" charset="0"/>
                <a:cs typeface="Times New Roman" panose="02020603050405020304" pitchFamily="18" charset="0"/>
              </a:rPr>
              <a:t>how they use it.</a:t>
            </a:r>
          </a:p>
          <a:p>
            <a:pPr algn="ctr"/>
            <a:r>
              <a:rPr b="1" dirty="0" sz="2400" lang="en-US" smtClean="0">
                <a:latin typeface="Times New Roman" panose="02020603050405020304" pitchFamily="18" charset="0"/>
                <a:cs typeface="Times New Roman" panose="02020603050405020304" pitchFamily="18" charset="0"/>
              </a:rPr>
              <a:t>Characteristics of Possibilism</a:t>
            </a:r>
            <a:endParaRPr dirty="0" sz="2400" lang="en-US" smtClean="0">
              <a:latin typeface="Times New Roman" panose="02020603050405020304" pitchFamily="18" charset="0"/>
              <a:cs typeface="Times New Roman" panose="02020603050405020304" pitchFamily="18" charset="0"/>
            </a:endParaRPr>
          </a:p>
          <a:p>
            <a:r>
              <a:rPr dirty="0" sz="2400" lang="en-US" smtClean="0">
                <a:latin typeface="Times New Roman" panose="02020603050405020304" pitchFamily="18" charset="0"/>
                <a:cs typeface="Times New Roman" panose="02020603050405020304" pitchFamily="18" charset="0"/>
              </a:rPr>
              <a:t>	Possibilism approach states that:</a:t>
            </a:r>
          </a:p>
          <a:p>
            <a:pPr fontAlgn="base" indent="-342900" marL="342900">
              <a:buFont typeface="Wingdings" panose="05000000000000000000" pitchFamily="2" charset="2"/>
              <a:buChar char="Ø"/>
            </a:pPr>
            <a:r>
              <a:rPr dirty="0" sz="2400" lang="en-US" smtClean="0">
                <a:latin typeface="Times New Roman" panose="02020603050405020304" pitchFamily="18" charset="0"/>
                <a:cs typeface="Times New Roman" panose="02020603050405020304" pitchFamily="18" charset="0"/>
              </a:rPr>
              <a:t>The </a:t>
            </a:r>
            <a:r>
              <a:rPr dirty="0" sz="2400" lang="en-US">
                <a:latin typeface="Times New Roman" panose="02020603050405020304" pitchFamily="18" charset="0"/>
                <a:cs typeface="Times New Roman" panose="02020603050405020304" pitchFamily="18" charset="0"/>
              </a:rPr>
              <a:t>world is full of possibilities</a:t>
            </a:r>
            <a:r>
              <a:rPr dirty="0" sz="2400" lang="en-US" smtClean="0">
                <a:latin typeface="Times New Roman" panose="02020603050405020304" pitchFamily="18" charset="0"/>
                <a:cs typeface="Times New Roman" panose="02020603050405020304" pitchFamily="18" charset="0"/>
              </a:rPr>
              <a:t>. Humans were free to choose or decide. </a:t>
            </a:r>
          </a:p>
          <a:p>
            <a:pPr fontAlgn="base" indent="-342900" lvl="0" marL="342900">
              <a:buFont typeface="Wingdings" panose="05000000000000000000" pitchFamily="2" charset="2"/>
              <a:buChar char="Ø"/>
            </a:pPr>
            <a:r>
              <a:rPr dirty="0" sz="2400" lang="en-US" smtClean="0">
                <a:latin typeface="Times New Roman" panose="02020603050405020304" pitchFamily="18" charset="0"/>
                <a:cs typeface="Times New Roman" panose="02020603050405020304" pitchFamily="18" charset="0"/>
              </a:rPr>
              <a:t>Nature </a:t>
            </a:r>
            <a:r>
              <a:rPr dirty="0" sz="2400" lang="en-US">
                <a:latin typeface="Times New Roman" panose="02020603050405020304" pitchFamily="18" charset="0"/>
                <a:cs typeface="Times New Roman" panose="02020603050405020304" pitchFamily="18" charset="0"/>
              </a:rPr>
              <a:t>provides </a:t>
            </a:r>
            <a:r>
              <a:rPr dirty="0" sz="2400" lang="en-US" smtClean="0">
                <a:latin typeface="Times New Roman" panose="02020603050405020304" pitchFamily="18" charset="0"/>
                <a:cs typeface="Times New Roman" panose="02020603050405020304" pitchFamily="18" charset="0"/>
              </a:rPr>
              <a:t>conditions of absolute freedom/possibilities</a:t>
            </a:r>
            <a:r>
              <a:rPr dirty="0" sz="2400" lang="en-US">
                <a:latin typeface="Times New Roman" panose="02020603050405020304" pitchFamily="18" charset="0"/>
                <a:cs typeface="Times New Roman" panose="02020603050405020304" pitchFamily="18" charset="0"/>
              </a:rPr>
              <a:t>, and possibilities can be increased through knowledge, innovation, and technological advancement</a:t>
            </a:r>
          </a:p>
          <a:p>
            <a:pPr fontAlgn="base" indent="-342900" lvl="0" marL="342900">
              <a:buFont typeface="Wingdings" panose="05000000000000000000" pitchFamily="2" charset="2"/>
              <a:buChar char="Ø"/>
            </a:pPr>
            <a:r>
              <a:rPr dirty="0" sz="2400" lang="en-US">
                <a:latin typeface="Times New Roman" panose="02020603050405020304" pitchFamily="18" charset="0"/>
                <a:cs typeface="Times New Roman" panose="02020603050405020304" pitchFamily="18" charset="0"/>
              </a:rPr>
              <a:t>Man is not a passive element, man is the active agent. Man can create, alter, destroy the environment.</a:t>
            </a:r>
          </a:p>
          <a:p>
            <a:pPr fontAlgn="base" indent="-342900" lvl="0" marL="342900">
              <a:buFont typeface="Wingdings" panose="05000000000000000000" pitchFamily="2" charset="2"/>
              <a:buChar char="Ø"/>
            </a:pPr>
            <a:r>
              <a:rPr dirty="0" sz="2400" lang="en-US">
                <a:latin typeface="Times New Roman" panose="02020603050405020304" pitchFamily="18" charset="0"/>
                <a:cs typeface="Times New Roman" panose="02020603050405020304" pitchFamily="18" charset="0"/>
              </a:rPr>
              <a:t>Man is the not product of the environment, man is the product of culture and the </a:t>
            </a:r>
            <a:r>
              <a:rPr dirty="0" sz="2400" lang="en-US" smtClean="0">
                <a:latin typeface="Times New Roman" panose="02020603050405020304" pitchFamily="18" charset="0"/>
                <a:cs typeface="Times New Roman" panose="02020603050405020304" pitchFamily="18" charset="0"/>
              </a:rPr>
              <a:t>environment.</a:t>
            </a:r>
          </a:p>
          <a:p>
            <a:pPr fontAlgn="base" indent="-342900" lvl="0" marL="342900">
              <a:buFont typeface="Wingdings" panose="05000000000000000000" pitchFamily="2" charset="2"/>
              <a:buChar char="Ø"/>
            </a:pPr>
            <a:r>
              <a:rPr dirty="0" sz="2400" lang="en-US" smtClean="0">
                <a:latin typeface="Times New Roman" panose="02020603050405020304" pitchFamily="18" charset="0"/>
                <a:cs typeface="Times New Roman" panose="02020603050405020304" pitchFamily="18" charset="0"/>
              </a:rPr>
              <a:t>Nature got humanized</a:t>
            </a:r>
          </a:p>
          <a:p>
            <a:pPr fontAlgn="base" indent="-342900" lvl="0" marL="342900">
              <a:buFont typeface="Wingdings" panose="05000000000000000000" pitchFamily="2" charset="2"/>
              <a:buChar char="Ø"/>
            </a:pPr>
            <a:endParaRPr dirty="0" sz="2400" lang="en-US">
              <a:latin typeface="Times New Roman" panose="02020603050405020304" pitchFamily="18" charset="0"/>
              <a:cs typeface="Times New Roman" panose="02020603050405020304" pitchFamily="18" charset="0"/>
            </a:endParaRPr>
          </a:p>
          <a:p>
            <a:pPr indent="-342900" marL="342900">
              <a:buFont typeface="Wingdings" panose="05000000000000000000" pitchFamily="2" charset="2"/>
              <a:buChar char="Ø"/>
            </a:pPr>
            <a:endParaRPr dirty="0" sz="2400" lang="en-US" smtClean="0">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601" name="TextBox 1"/>
          <p:cNvSpPr txBox="1"/>
          <p:nvPr/>
        </p:nvSpPr>
        <p:spPr>
          <a:xfrm>
            <a:off x="0" y="0"/>
            <a:ext cx="12192000" cy="6986528"/>
          </a:xfrm>
          <a:prstGeom prst="rect"/>
          <a:noFill/>
        </p:spPr>
        <p:txBody>
          <a:bodyPr rtlCol="0" wrap="square">
            <a:spAutoFit/>
          </a:bodyPr>
          <a:p>
            <a:pPr algn="ctr"/>
            <a:r>
              <a:rPr b="1" dirty="0" sz="3200" lang="en-US" smtClean="0">
                <a:latin typeface="Times New Roman" panose="02020603050405020304" pitchFamily="18" charset="0"/>
                <a:cs typeface="Times New Roman" panose="02020603050405020304" pitchFamily="18" charset="0"/>
              </a:rPr>
              <a:t>Examples of Possibilism</a:t>
            </a:r>
          </a:p>
          <a:p>
            <a:pPr fontAlgn="base" indent="-457200" lvl="0" marL="457200">
              <a:buFont typeface="Wingdings" panose="05000000000000000000" pitchFamily="2" charset="2"/>
              <a:buChar char="ü"/>
            </a:pPr>
            <a:r>
              <a:rPr dirty="0" sz="2600" lang="en-US">
                <a:latin typeface="Times New Roman" panose="02020603050405020304" pitchFamily="18" charset="0"/>
                <a:cs typeface="Times New Roman" panose="02020603050405020304" pitchFamily="18" charset="0"/>
              </a:rPr>
              <a:t>Israel lacks basic natural resources such as water. They innovated drip irrigation systems and vertical farming to overcome the food shortage in the country. Israel's agricultural techniques for farming today are world-class, they are far ahead in terms of agricultural productivity and they are now exporting many agriculture products.</a:t>
            </a:r>
          </a:p>
          <a:p>
            <a:pPr fontAlgn="base" indent="-342900" lvl="0" marL="342900">
              <a:buFont typeface="Wingdings" panose="05000000000000000000" pitchFamily="2" charset="2"/>
              <a:buChar char="ü"/>
            </a:pPr>
            <a:r>
              <a:rPr dirty="0" sz="2600" lang="en-US">
                <a:latin typeface="Times New Roman" panose="02020603050405020304" pitchFamily="18" charset="0"/>
                <a:cs typeface="Times New Roman" panose="02020603050405020304" pitchFamily="18" charset="0"/>
              </a:rPr>
              <a:t>In India</a:t>
            </a:r>
            <a:r>
              <a:rPr dirty="0" sz="2600" lang="en-US" smtClean="0">
                <a:latin typeface="Times New Roman" panose="02020603050405020304" pitchFamily="18" charset="0"/>
                <a:cs typeface="Times New Roman" panose="02020603050405020304" pitchFamily="18" charset="0"/>
              </a:rPr>
              <a:t>, rice is cultivating </a:t>
            </a:r>
            <a:r>
              <a:rPr dirty="0" sz="2600" lang="en-US">
                <a:latin typeface="Times New Roman" panose="02020603050405020304" pitchFamily="18" charset="0"/>
                <a:cs typeface="Times New Roman" panose="02020603050405020304" pitchFamily="18" charset="0"/>
              </a:rPr>
              <a:t>through canal irrigation in Rajasthan while it is desert</a:t>
            </a:r>
            <a:r>
              <a:rPr dirty="0" sz="2600" lang="en-US" smtClean="0">
                <a:latin typeface="Times New Roman" panose="02020603050405020304" pitchFamily="18" charset="0"/>
                <a:cs typeface="Times New Roman" panose="02020603050405020304" pitchFamily="18" charset="0"/>
              </a:rPr>
              <a:t>. The </a:t>
            </a:r>
            <a:r>
              <a:rPr dirty="0" sz="2600" lang="en-US">
                <a:latin typeface="Times New Roman" panose="02020603050405020304" pitchFamily="18" charset="0"/>
                <a:cs typeface="Times New Roman" panose="02020603050405020304" pitchFamily="18" charset="0"/>
              </a:rPr>
              <a:t>above activity is happening because the environment is allowing us to do it in other </a:t>
            </a:r>
            <a:r>
              <a:rPr dirty="0" sz="2600" lang="en-US" smtClean="0">
                <a:latin typeface="Times New Roman" panose="02020603050405020304" pitchFamily="18" charset="0"/>
                <a:cs typeface="Times New Roman" panose="02020603050405020304" pitchFamily="18" charset="0"/>
              </a:rPr>
              <a:t>ways.</a:t>
            </a:r>
          </a:p>
          <a:p>
            <a:pPr fontAlgn="base" indent="-342900" lvl="0" marL="342900">
              <a:buFont typeface="Wingdings" panose="05000000000000000000" pitchFamily="2" charset="2"/>
              <a:buChar char="ü"/>
            </a:pPr>
            <a:r>
              <a:rPr dirty="0" sz="2600" lang="en-US" smtClean="0">
                <a:latin typeface="Times New Roman" panose="02020603050405020304" pitchFamily="18" charset="0"/>
                <a:cs typeface="Times New Roman" panose="02020603050405020304" pitchFamily="18" charset="0"/>
              </a:rPr>
              <a:t>When a mountain acts as a barrier, it is not possible to move the mountain, but man can build a bridge, rail track or road to create a passage across the mountain.</a:t>
            </a:r>
          </a:p>
          <a:p>
            <a:pPr fontAlgn="base" indent="-342900" lvl="0" marL="342900">
              <a:buFont typeface="Wingdings" panose="05000000000000000000" pitchFamily="2" charset="2"/>
              <a:buChar char="ü"/>
            </a:pPr>
            <a:r>
              <a:rPr dirty="0" sz="2600" lang="en-US" smtClean="0">
                <a:latin typeface="Times New Roman" panose="02020603050405020304" pitchFamily="18" charset="0"/>
                <a:cs typeface="Times New Roman" panose="02020603050405020304" pitchFamily="18" charset="0"/>
              </a:rPr>
              <a:t>Under </a:t>
            </a:r>
            <a:r>
              <a:rPr dirty="0" sz="2600" lang="en-US">
                <a:latin typeface="Times New Roman" panose="02020603050405020304" pitchFamily="18" charset="0"/>
                <a:cs typeface="Times New Roman" panose="02020603050405020304" pitchFamily="18" charset="0"/>
              </a:rPr>
              <a:t>hydroponics technology, humans can grow vegetables without using </a:t>
            </a:r>
            <a:r>
              <a:rPr dirty="0" sz="2600" lang="en-US" smtClean="0">
                <a:latin typeface="Times New Roman" panose="02020603050405020304" pitchFamily="18" charset="0"/>
                <a:cs typeface="Times New Roman" panose="02020603050405020304" pitchFamily="18" charset="0"/>
              </a:rPr>
              <a:t>soil.</a:t>
            </a:r>
          </a:p>
          <a:p>
            <a:pPr fontAlgn="base" indent="-342900" lvl="0" marL="342900">
              <a:buFont typeface="Wingdings" panose="05000000000000000000" pitchFamily="2" charset="2"/>
              <a:buChar char="ü"/>
            </a:pPr>
            <a:r>
              <a:rPr dirty="0" sz="2600" lang="en-US" smtClean="0">
                <a:latin typeface="Times New Roman" panose="02020603050405020304" pitchFamily="18" charset="0"/>
                <a:cs typeface="Times New Roman" panose="02020603050405020304" pitchFamily="18" charset="0"/>
              </a:rPr>
              <a:t>Tea</a:t>
            </a:r>
            <a:r>
              <a:rPr dirty="0" sz="2600" lang="en-US">
                <a:latin typeface="Times New Roman" panose="02020603050405020304" pitchFamily="18" charset="0"/>
                <a:cs typeface="Times New Roman" panose="02020603050405020304" pitchFamily="18" charset="0"/>
              </a:rPr>
              <a:t>, coffee, rubber can be cultivated in the tundra under artificial environmental conditions created by humans.</a:t>
            </a:r>
          </a:p>
          <a:p>
            <a:pPr fontAlgn="base" indent="-342900" lvl="0" marL="342900">
              <a:buFont typeface="Wingdings" panose="05000000000000000000" pitchFamily="2" charset="2"/>
              <a:buChar char="ü"/>
            </a:pPr>
            <a:r>
              <a:rPr dirty="0" sz="2600" lang="en-US" smtClean="0">
                <a:latin typeface="Times New Roman" panose="02020603050405020304" pitchFamily="18" charset="0"/>
                <a:cs typeface="Times New Roman" panose="02020603050405020304" pitchFamily="18" charset="0"/>
              </a:rPr>
              <a:t>Air conditioning used in hot climates and central heating in areas that are cold regions. </a:t>
            </a:r>
          </a:p>
          <a:p>
            <a:pPr fontAlgn="base" indent="-342900" lvl="0" marL="342900">
              <a:buFont typeface="Wingdings" panose="05000000000000000000" pitchFamily="2" charset="2"/>
              <a:buChar char="ü"/>
            </a:pPr>
            <a:r>
              <a:rPr dirty="0" sz="2600" lang="en-US" smtClean="0">
                <a:latin typeface="Times New Roman" panose="02020603050405020304" pitchFamily="18" charset="0"/>
                <a:cs typeface="Times New Roman" panose="02020603050405020304" pitchFamily="18" charset="0"/>
              </a:rPr>
              <a:t>Industrial Revolution</a:t>
            </a:r>
          </a:p>
          <a:p>
            <a:pPr fontAlgn="base" lvl="0"/>
            <a:r>
              <a:rPr dirty="0" sz="2600" lang="en-US">
                <a:latin typeface="Times New Roman" panose="02020603050405020304" pitchFamily="18" charset="0"/>
                <a:cs typeface="Times New Roman" panose="02020603050405020304" pitchFamily="18" charset="0"/>
              </a:rPr>
              <a:t>	</a:t>
            </a:r>
            <a:r>
              <a:rPr dirty="0" sz="2600" lang="en-US" smtClean="0">
                <a:latin typeface="Times New Roman" panose="02020603050405020304" pitchFamily="18" charset="0"/>
                <a:cs typeface="Times New Roman" panose="02020603050405020304" pitchFamily="18" charset="0"/>
              </a:rPr>
              <a:t>Nowadays, the school of possibilism is becoming widely accepted since it recognizes human’s ability to change it’s environment using the latest or better technology.</a:t>
            </a:r>
            <a:endParaRPr dirty="0" sz="260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pic>
        <p:nvPicPr>
          <p:cNvPr id="2097152" name="Picture 2"/>
          <p:cNvPicPr>
            <a:picLocks noChangeAspect="1"/>
          </p:cNvPicPr>
          <p:nvPr/>
        </p:nvPicPr>
        <p:blipFill>
          <a:blip xmlns:r="http://schemas.openxmlformats.org/officeDocument/2006/relationships" r:embed="rId1"/>
          <a:stretch>
            <a:fillRect/>
          </a:stretch>
        </p:blipFill>
        <p:spPr>
          <a:xfrm>
            <a:off x="1" y="0"/>
            <a:ext cx="12191999" cy="6682154"/>
          </a:xfrm>
          <a:prstGeom prst="rec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586" name="TextBox 1"/>
          <p:cNvSpPr txBox="1"/>
          <p:nvPr/>
        </p:nvSpPr>
        <p:spPr>
          <a:xfrm>
            <a:off x="-3544" y="1"/>
            <a:ext cx="12195544" cy="7448550"/>
          </a:xfrm>
          <a:prstGeom prst="rect"/>
          <a:noFill/>
        </p:spPr>
        <p:txBody>
          <a:bodyPr rtlCol="0" wrap="square">
            <a:spAutoFit/>
          </a:bodyPr>
          <a:p>
            <a:pPr algn="ctr"/>
            <a:r>
              <a:rPr dirty="0" sz="3200" lang="en-US" smtClean="0">
                <a:latin typeface="Times New Roman" panose="02020603050405020304" pitchFamily="18" charset="0"/>
                <a:cs typeface="Times New Roman" panose="02020603050405020304" pitchFamily="18" charset="0"/>
              </a:rPr>
              <a:t>Criticism of Possibilism</a:t>
            </a:r>
          </a:p>
          <a:p>
            <a:pPr fontAlgn="base" indent="-514350" lvl="0" marL="514350">
              <a:buFont typeface="+mj-lt"/>
              <a:buAutoNum type="arabicPeriod"/>
            </a:pPr>
            <a:r>
              <a:rPr dirty="0" sz="2800" lang="en-US">
                <a:latin typeface="Times New Roman" panose="02020603050405020304" pitchFamily="18" charset="0"/>
                <a:cs typeface="Times New Roman" panose="02020603050405020304" pitchFamily="18" charset="0"/>
              </a:rPr>
              <a:t>Possibilism can create environmental problems if we act against nature. </a:t>
            </a:r>
            <a:r>
              <a:rPr dirty="0" sz="2800" lang="en-US" smtClean="0">
                <a:latin typeface="Times New Roman" panose="02020603050405020304" pitchFamily="18" charset="0"/>
                <a:cs typeface="Times New Roman" panose="02020603050405020304" pitchFamily="18" charset="0"/>
              </a:rPr>
              <a:t>Examples are:</a:t>
            </a:r>
            <a:endParaRPr dirty="0" sz="2800" lang="en-US">
              <a:latin typeface="Times New Roman" panose="02020603050405020304" pitchFamily="18" charset="0"/>
              <a:cs typeface="Times New Roman" panose="02020603050405020304" pitchFamily="18" charset="0"/>
            </a:endParaRPr>
          </a:p>
          <a:p>
            <a:pPr fontAlgn="base" indent="-514350" lvl="1" marL="971550">
              <a:buFont typeface="+mj-lt"/>
              <a:buAutoNum type="alphaLcPeriod"/>
            </a:pPr>
            <a:r>
              <a:rPr dirty="0" sz="2800" lang="en-US">
                <a:latin typeface="Times New Roman" panose="02020603050405020304" pitchFamily="18" charset="0"/>
                <a:cs typeface="Times New Roman" panose="02020603050405020304" pitchFamily="18" charset="0"/>
              </a:rPr>
              <a:t>We are facing climate change problems due to pollution and Greenhouse gas emissions.</a:t>
            </a:r>
          </a:p>
          <a:p>
            <a:pPr fontAlgn="base" indent="-514350" lvl="1" marL="971550">
              <a:buFont typeface="+mj-lt"/>
              <a:buAutoNum type="alphaLcPeriod"/>
            </a:pPr>
            <a:r>
              <a:rPr dirty="0" sz="2800" lang="en-US" smtClean="0">
                <a:latin typeface="Times New Roman" panose="02020603050405020304" pitchFamily="18" charset="0"/>
                <a:cs typeface="Times New Roman" panose="02020603050405020304" pitchFamily="18" charset="0"/>
              </a:rPr>
              <a:t>Facing </a:t>
            </a:r>
            <a:r>
              <a:rPr dirty="0" sz="2800" lang="en-US">
                <a:latin typeface="Times New Roman" panose="02020603050405020304" pitchFamily="18" charset="0"/>
                <a:cs typeface="Times New Roman" panose="02020603050405020304" pitchFamily="18" charset="0"/>
              </a:rPr>
              <a:t>the problem of Landslide, </a:t>
            </a:r>
            <a:r>
              <a:rPr dirty="0" sz="2800" lang="en-US" smtClean="0">
                <a:latin typeface="Times New Roman" panose="02020603050405020304" pitchFamily="18" charset="0"/>
                <a:cs typeface="Times New Roman" panose="02020603050405020304" pitchFamily="18" charset="0"/>
              </a:rPr>
              <a:t>earthquakes, </a:t>
            </a:r>
            <a:r>
              <a:rPr dirty="0" sz="2800" lang="en-US" err="1">
                <a:latin typeface="Times New Roman" panose="02020603050405020304" pitchFamily="18" charset="0"/>
                <a:cs typeface="Times New Roman" panose="02020603050405020304" pitchFamily="18" charset="0"/>
              </a:rPr>
              <a:t>etc</a:t>
            </a:r>
            <a:r>
              <a:rPr dirty="0" sz="2800" lang="en-US">
                <a:latin typeface="Times New Roman" panose="02020603050405020304" pitchFamily="18" charset="0"/>
                <a:cs typeface="Times New Roman" panose="02020603050405020304" pitchFamily="18" charset="0"/>
              </a:rPr>
              <a:t> due to dam building in a hazardous prone area.</a:t>
            </a:r>
          </a:p>
          <a:p>
            <a:pPr fontAlgn="base" indent="-514350" lvl="1" marL="971550">
              <a:buFont typeface="+mj-lt"/>
              <a:buAutoNum type="alphaLcPeriod"/>
            </a:pPr>
            <a:r>
              <a:rPr dirty="0" sz="2800" lang="en-US">
                <a:latin typeface="Times New Roman" panose="02020603050405020304" pitchFamily="18" charset="0"/>
                <a:cs typeface="Times New Roman" panose="02020603050405020304" pitchFamily="18" charset="0"/>
              </a:rPr>
              <a:t>Facing floods due to silting of the river from mining and deforestation.</a:t>
            </a:r>
          </a:p>
          <a:p>
            <a:pPr fontAlgn="base" indent="-514350" lvl="1" marL="971550">
              <a:buFont typeface="+mj-lt"/>
              <a:buAutoNum type="alphaLcPeriod"/>
            </a:pPr>
            <a:r>
              <a:rPr dirty="0" sz="2800" lang="en-US">
                <a:latin typeface="Times New Roman" panose="02020603050405020304" pitchFamily="18" charset="0"/>
                <a:cs typeface="Times New Roman" panose="02020603050405020304" pitchFamily="18" charset="0"/>
              </a:rPr>
              <a:t>Facing dengue outrage in part of Rajasthan, Punjab, Haryana due to waterlogging around the canal.</a:t>
            </a:r>
          </a:p>
          <a:p>
            <a:pPr fontAlgn="base" indent="-514350" lvl="0" marL="514350">
              <a:buFont typeface="+mj-lt"/>
              <a:buAutoNum type="arabicPeriod"/>
            </a:pPr>
            <a:r>
              <a:rPr dirty="0" sz="2800" lang="en-US">
                <a:latin typeface="Times New Roman" panose="02020603050405020304" pitchFamily="18" charset="0"/>
                <a:cs typeface="Times New Roman" panose="02020603050405020304" pitchFamily="18" charset="0"/>
              </a:rPr>
              <a:t>There are no unlimited possibilities in the all-region. Possibilities vary from region to region.</a:t>
            </a:r>
          </a:p>
          <a:p>
            <a:pPr fontAlgn="base" indent="-514350" lvl="0" marL="514350">
              <a:buFont typeface="+mj-lt"/>
              <a:buAutoNum type="arabicPeriod"/>
            </a:pPr>
            <a:r>
              <a:rPr dirty="0" sz="2800" lang="en-US">
                <a:latin typeface="Times New Roman" panose="02020603050405020304" pitchFamily="18" charset="0"/>
                <a:cs typeface="Times New Roman" panose="02020603050405020304" pitchFamily="18" charset="0"/>
              </a:rPr>
              <a:t>Possibilities are not economically viable against the environment all the time. For example, rice cultivation in the </a:t>
            </a:r>
            <a:r>
              <a:rPr dirty="0" sz="2800" lang="en-US" smtClean="0">
                <a:latin typeface="Times New Roman" panose="02020603050405020304" pitchFamily="18" charset="0"/>
                <a:cs typeface="Times New Roman" panose="02020603050405020304" pitchFamily="18" charset="0"/>
              </a:rPr>
              <a:t>rain-fed </a:t>
            </a:r>
            <a:r>
              <a:rPr dirty="0" sz="2800" lang="en-US">
                <a:latin typeface="Times New Roman" panose="02020603050405020304" pitchFamily="18" charset="0"/>
                <a:cs typeface="Times New Roman" panose="02020603050405020304" pitchFamily="18" charset="0"/>
              </a:rPr>
              <a:t>area is possible but not economically viable.</a:t>
            </a:r>
          </a:p>
          <a:p>
            <a:r>
              <a:rPr dirty="0" sz="2800" lang="en-US">
                <a:latin typeface="Times New Roman" panose="02020603050405020304" pitchFamily="18" charset="0"/>
                <a:cs typeface="Times New Roman" panose="02020603050405020304" pitchFamily="18" charset="0"/>
              </a:rPr>
              <a:t> </a:t>
            </a:r>
          </a:p>
          <a:p>
            <a:pPr indent="-514350" marL="514350">
              <a:buFont typeface="+mj-lt"/>
              <a:buAutoNum type="arabicPeriod"/>
            </a:pPr>
            <a:endParaRPr dirty="0" sz="320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28" name=""/>
        <p:cNvGrpSpPr/>
        <p:nvPr/>
      </p:nvGrpSpPr>
      <p:grpSpPr>
        <a:xfrm>
          <a:off x="0" y="0"/>
          <a:ext cx="0" cy="0"/>
          <a:chOff x="0" y="0"/>
          <a:chExt cx="0" cy="0"/>
        </a:xfrm>
      </p:grpSpPr>
      <p:sp>
        <p:nvSpPr>
          <p:cNvPr id="1048585" name="TextBox 4"/>
          <p:cNvSpPr txBox="1"/>
          <p:nvPr/>
        </p:nvSpPr>
        <p:spPr>
          <a:xfrm>
            <a:off x="0" y="0"/>
            <a:ext cx="12192000" cy="8103235"/>
          </a:xfrm>
          <a:prstGeom prst="rect"/>
          <a:noFill/>
        </p:spPr>
        <p:txBody>
          <a:bodyPr rtlCol="0" wrap="square">
            <a:spAutoFit/>
          </a:bodyPr>
          <a:p>
            <a:pPr algn="ctr"/>
            <a:r>
              <a:rPr b="1" dirty="0" sz="3200" lang="en-US" smtClean="0">
                <a:latin typeface="Times New Roman" panose="02020603050405020304" pitchFamily="18" charset="0"/>
                <a:cs typeface="Times New Roman" panose="02020603050405020304" pitchFamily="18" charset="0"/>
              </a:rPr>
              <a:t>Neo-Determinism</a:t>
            </a:r>
          </a:p>
          <a:p>
            <a:r>
              <a:rPr dirty="0" sz="2400" lang="en-US" smtClean="0">
                <a:latin typeface="Times New Roman" panose="02020603050405020304" pitchFamily="18" charset="0"/>
                <a:cs typeface="Times New Roman" panose="02020603050405020304" pitchFamily="18" charset="0"/>
              </a:rPr>
              <a:t>	</a:t>
            </a:r>
            <a:r>
              <a:rPr dirty="0" sz="2600" lang="en-US" smtClean="0">
                <a:latin typeface="Times New Roman" panose="02020603050405020304" pitchFamily="18" charset="0"/>
                <a:cs typeface="Times New Roman" panose="02020603050405020304" pitchFamily="18" charset="0"/>
              </a:rPr>
              <a:t>The concept of Neo-determinism was put forward by Griffith Taylor, a leading Australian Geographer. Neo-determinism is also called "Stop and go determinism" because it believes that if human activities (pollution) cause long-term damage to the </a:t>
            </a:r>
            <a:r>
              <a:rPr sz="2600" lang="en-US" smtClean="0">
                <a:latin typeface="Times New Roman" panose="02020603050405020304" pitchFamily="18" charset="0"/>
                <a:cs typeface="Times New Roman" panose="02020603050405020304" pitchFamily="18" charset="0"/>
              </a:rPr>
              <a:t>environment, then </a:t>
            </a:r>
            <a:r>
              <a:rPr dirty="0" sz="2600" lang="en-US" smtClean="0">
                <a:latin typeface="Times New Roman" panose="02020603050405020304" pitchFamily="18" charset="0"/>
                <a:cs typeface="Times New Roman" panose="02020603050405020304" pitchFamily="18" charset="0"/>
              </a:rPr>
              <a:t>such activities should be stopped otherwise humans will continue to do everything that the environment allows without paying attention to the warning or red signals such as global warming, climate change, pollution, degrading lands, receding glaciers, ozone layer depletion and much more..</a:t>
            </a:r>
          </a:p>
          <a:p>
            <a:r>
              <a:rPr dirty="0" sz="2600" lang="en-US">
                <a:latin typeface="Times New Roman" panose="02020603050405020304" pitchFamily="18" charset="0"/>
                <a:cs typeface="Times New Roman" panose="02020603050405020304" pitchFamily="18" charset="0"/>
              </a:rPr>
              <a:t>	</a:t>
            </a:r>
            <a:r>
              <a:rPr dirty="0" sz="2600" lang="en-US" smtClean="0">
                <a:latin typeface="Times New Roman" panose="02020603050405020304" pitchFamily="18" charset="0"/>
                <a:cs typeface="Times New Roman" panose="02020603050405020304" pitchFamily="18" charset="0"/>
              </a:rPr>
              <a:t>Neo determinism is a middle path between the idea of environmental determinism and possibilism. That neither is there a situation of absolute necessity nor is the a condition of absolute freedom. The concept emphasizes that possibilities can be created or problems can be solved within the limit which do not damage the environment and there should be accountability.</a:t>
            </a:r>
          </a:p>
          <a:p>
            <a:r>
              <a:rPr dirty="0" sz="2600" lang="en-US" smtClean="0">
                <a:latin typeface="Times New Roman" panose="02020603050405020304" pitchFamily="18" charset="0"/>
                <a:cs typeface="Times New Roman" panose="02020603050405020304" pitchFamily="18" charset="0"/>
              </a:rPr>
              <a:t>	For instance a company cuts down trees as a resource, you must plant trees and further checks by some authority on over utilization of resources and there should be some sort of accountability for damages.( Introducing the idea of Sustainable development)</a:t>
            </a:r>
          </a:p>
          <a:p>
            <a:r>
              <a:rPr dirty="0" sz="2600" lang="en-US">
                <a:latin typeface="Times New Roman" panose="02020603050405020304" pitchFamily="18" charset="0"/>
                <a:cs typeface="Times New Roman" panose="02020603050405020304" pitchFamily="18" charset="0"/>
              </a:rPr>
              <a:t>	</a:t>
            </a:r>
          </a:p>
          <a:p>
            <a:r>
              <a:rPr dirty="0" sz="2400" lang="en-US" smtClean="0">
                <a:latin typeface="Times New Roman" panose="02020603050405020304" pitchFamily="18" charset="0"/>
                <a:cs typeface="Times New Roman" panose="02020603050405020304" pitchFamily="18" charset="0"/>
              </a:rPr>
              <a:t> </a:t>
            </a:r>
          </a:p>
          <a:p>
            <a:r>
              <a:rPr dirty="0" sz="2400" lang="en-US" smtClean="0"/>
              <a:t>	</a:t>
            </a:r>
            <a:endParaRPr dirty="0" sz="240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27" name=""/>
        <p:cNvGrpSpPr/>
        <p:nvPr/>
      </p:nvGrpSpPr>
      <p:grpSpPr>
        <a:xfrm>
          <a:off x="0" y="0"/>
          <a:ext cx="0" cy="0"/>
          <a:chOff x="0" y="0"/>
          <a:chExt cx="0" cy="0"/>
        </a:xfrm>
      </p:grpSpPr>
      <p:sp>
        <p:nvSpPr>
          <p:cNvPr id="1048584" name="TextBox 1"/>
          <p:cNvSpPr txBox="1"/>
          <p:nvPr/>
        </p:nvSpPr>
        <p:spPr>
          <a:xfrm>
            <a:off x="0" y="0"/>
            <a:ext cx="12191999" cy="6986528"/>
          </a:xfrm>
          <a:prstGeom prst="rect"/>
          <a:noFill/>
        </p:spPr>
        <p:txBody>
          <a:bodyPr rtlCol="0" wrap="square">
            <a:spAutoFit/>
          </a:bodyPr>
          <a:p>
            <a:r>
              <a:rPr dirty="0" sz="3200" lang="en-US" smtClean="0">
                <a:latin typeface="Times New Roman" panose="02020603050405020304" pitchFamily="18" charset="0"/>
                <a:cs typeface="Times New Roman" panose="02020603050405020304" pitchFamily="18" charset="0"/>
              </a:rPr>
              <a:t>	One </a:t>
            </a:r>
            <a:r>
              <a:rPr dirty="0" sz="3200" lang="en-US">
                <a:latin typeface="Times New Roman" panose="02020603050405020304" pitchFamily="18" charset="0"/>
                <a:cs typeface="Times New Roman" panose="02020603050405020304" pitchFamily="18" charset="0"/>
              </a:rPr>
              <a:t>way the environment is fighting back is through climate change. </a:t>
            </a:r>
            <a:r>
              <a:rPr dirty="0" sz="3200" lang="en-US" smtClean="0">
                <a:latin typeface="Times New Roman" panose="02020603050405020304" pitchFamily="18" charset="0"/>
                <a:cs typeface="Times New Roman" panose="02020603050405020304" pitchFamily="18" charset="0"/>
              </a:rPr>
              <a:t>The wrong </a:t>
            </a:r>
            <a:r>
              <a:rPr dirty="0" sz="3200" lang="en-US">
                <a:latin typeface="Times New Roman" panose="02020603050405020304" pitchFamily="18" charset="0"/>
                <a:cs typeface="Times New Roman" panose="02020603050405020304" pitchFamily="18" charset="0"/>
              </a:rPr>
              <a:t>activities [pollution] by human beings are harming the environment. But polluting the environment has a limit. Through climate change, nature is forcing humans to correct their actions towards the environment.</a:t>
            </a:r>
            <a:endParaRPr b="1" dirty="0" sz="3200" lang="en-US" smtClean="0">
              <a:latin typeface="Times New Roman" panose="02020603050405020304" pitchFamily="18" charset="0"/>
              <a:cs typeface="Times New Roman" panose="02020603050405020304" pitchFamily="18" charset="0"/>
            </a:endParaRPr>
          </a:p>
          <a:p>
            <a:pPr algn="ctr"/>
            <a:r>
              <a:rPr b="1" dirty="0" sz="3200" lang="en-US" smtClean="0">
                <a:latin typeface="Times New Roman" panose="02020603050405020304" pitchFamily="18" charset="0"/>
                <a:cs typeface="Times New Roman" panose="02020603050405020304" pitchFamily="18" charset="0"/>
              </a:rPr>
              <a:t>Characteristics of Neo-Determinism</a:t>
            </a:r>
          </a:p>
          <a:p>
            <a:pPr indent="-742950" marL="742950">
              <a:buAutoNum type="arabicPeriod"/>
            </a:pPr>
            <a:r>
              <a:rPr dirty="0" sz="3200" lang="en-US" smtClean="0">
                <a:latin typeface="Times New Roman" panose="02020603050405020304" pitchFamily="18" charset="0"/>
                <a:cs typeface="Times New Roman" panose="02020603050405020304" pitchFamily="18" charset="0"/>
              </a:rPr>
              <a:t>The concept reflects a middle path between the idea of Determinism and </a:t>
            </a:r>
            <a:r>
              <a:rPr dirty="0" sz="3200" lang="en-US" err="1" smtClean="0">
                <a:latin typeface="Times New Roman" panose="02020603050405020304" pitchFamily="18" charset="0"/>
                <a:cs typeface="Times New Roman" panose="02020603050405020304" pitchFamily="18" charset="0"/>
              </a:rPr>
              <a:t>Possibilism</a:t>
            </a:r>
            <a:r>
              <a:rPr dirty="0" sz="3200" lang="en-US" smtClean="0">
                <a:latin typeface="Times New Roman" panose="02020603050405020304" pitchFamily="18" charset="0"/>
                <a:cs typeface="Times New Roman" panose="02020603050405020304" pitchFamily="18" charset="0"/>
              </a:rPr>
              <a:t>.</a:t>
            </a:r>
          </a:p>
          <a:p>
            <a:pPr indent="-742950" marL="742950">
              <a:buAutoNum type="arabicPeriod"/>
            </a:pPr>
            <a:r>
              <a:rPr dirty="0" sz="3200" lang="en-US" smtClean="0">
                <a:latin typeface="Times New Roman" panose="02020603050405020304" pitchFamily="18" charset="0"/>
                <a:cs typeface="Times New Roman" panose="02020603050405020304" pitchFamily="18" charset="0"/>
              </a:rPr>
              <a:t>Neo-Determinism emphasizes on solving problems without damaging the environment.</a:t>
            </a:r>
            <a:endParaRPr dirty="0" sz="3200" lang="en-US">
              <a:latin typeface="Times New Roman" panose="02020603050405020304" pitchFamily="18" charset="0"/>
              <a:cs typeface="Times New Roman" panose="02020603050405020304" pitchFamily="18" charset="0"/>
            </a:endParaRPr>
          </a:p>
          <a:p>
            <a:r>
              <a:rPr dirty="0" sz="3200" lang="en-US" smtClean="0">
                <a:latin typeface="Times New Roman" panose="02020603050405020304" pitchFamily="18" charset="0"/>
                <a:cs typeface="Times New Roman" panose="02020603050405020304" pitchFamily="18" charset="0"/>
              </a:rPr>
              <a:t>	Neo-determinism advocates balance between development and nature. Nature is not an absolute dictator, nature can be neutral. The best course of action for mankind to conquer nature is to obey and co-operate with it.</a:t>
            </a:r>
            <a:endParaRPr dirty="0" sz="3200" lang="en-US">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Company>HP</Company>
  <LinksUpToDate>0</LinksUpToDate>
  <AppVersion>15.0000</AppVersion>
</Properties>
</file>

<file path=docProps/core.xml><?xml version="1.0" encoding="utf-8"?>
<cp:coreProperties xmlns:cp="http://schemas.openxmlformats.org/package/2006/metadata/core-properties" xmlns:dc="http://purl.org/dc/elements/1.1/" xmlns:dcterms="http://purl.org/dc/terms/" xmlns:xsi="http://www.w3.org/2001/XMLSchema-instance">
  <dc:title>School of Thought in Human Geography</dc:title>
  <dc:creator>Microsoft account</dc:creator>
  <cp:lastModifiedBy>Microsoft account</cp:lastModifiedBy>
  <dcterms:created xsi:type="dcterms:W3CDTF">2022-08-31T08:08:40Z</dcterms:created>
  <dcterms:modified xsi:type="dcterms:W3CDTF">2024-02-15T15:18:39Z</dcterms:modified>
</cp:coreProperties>
</file>