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61" r:id="rId4"/>
    <p:sldId id="262" r:id="rId5"/>
    <p:sldId id="259" r:id="rId6"/>
    <p:sldId id="272" r:id="rId7"/>
    <p:sldId id="271" r:id="rId8"/>
    <p:sldId id="258" r:id="rId9"/>
    <p:sldId id="263" r:id="rId10"/>
    <p:sldId id="264" r:id="rId11"/>
    <p:sldId id="265" r:id="rId12"/>
    <p:sldId id="266" r:id="rId13"/>
    <p:sldId id="277" r:id="rId14"/>
    <p:sldId id="273" r:id="rId15"/>
    <p:sldId id="276" r:id="rId16"/>
    <p:sldId id="275"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4E122-7363-4033-8639-2E1BEA471C64}"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599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4093267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4E122-7363-4033-8639-2E1BEA471C64}"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454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371976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3557021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765281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2680174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9A243A-F298-4A2F-ADF3-6232DBD4601C}" type="datetimeFigureOut">
              <a:rPr lang="en-US" smtClean="0"/>
              <a:t>5/18/2024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8F4E122-7363-4033-8639-2E1BEA471C64}" type="slidenum">
              <a:rPr lang="en-US" smtClean="0"/>
              <a:t>‹#›</a:t>
            </a:fld>
            <a:endParaRPr lang="en-US" dirty="0"/>
          </a:p>
        </p:txBody>
      </p:sp>
    </p:spTree>
    <p:extLst>
      <p:ext uri="{BB962C8B-B14F-4D97-AF65-F5344CB8AC3E}">
        <p14:creationId xmlns:p14="http://schemas.microsoft.com/office/powerpoint/2010/main" val="3075320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2628489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411704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A243A-F298-4A2F-ADF3-6232DBD4601C}" type="datetimeFigureOut">
              <a:rPr lang="en-US" smtClean="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4E122-7363-4033-8639-2E1BEA471C64}" type="slidenum">
              <a:rPr lang="en-US" smtClean="0"/>
              <a:t>‹#›</a:t>
            </a:fld>
            <a:endParaRPr lang="en-US" dirty="0"/>
          </a:p>
        </p:txBody>
      </p:sp>
    </p:spTree>
    <p:extLst>
      <p:ext uri="{BB962C8B-B14F-4D97-AF65-F5344CB8AC3E}">
        <p14:creationId xmlns:p14="http://schemas.microsoft.com/office/powerpoint/2010/main" val="41315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09A243A-F298-4A2F-ADF3-6232DBD4601C}" type="datetimeFigureOut">
              <a:rPr lang="en-US" smtClean="0"/>
              <a:t>5/18/2024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8F4E122-7363-4033-8639-2E1BEA471C64}"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246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thnologue.com/subgroups/niger-congo" TargetMode="External"/><Relationship Id="rId2" Type="http://schemas.openxmlformats.org/officeDocument/2006/relationships/hyperlink" Target="https://twitter.com/intent/retweet?tweet_id=1161723953121058816" TargetMode="External"/><Relationship Id="rId1" Type="http://schemas.openxmlformats.org/officeDocument/2006/relationships/slideLayout" Target="../slideLayouts/slideLayout2.xml"/><Relationship Id="rId4" Type="http://schemas.openxmlformats.org/officeDocument/2006/relationships/hyperlink" Target="https://www.ethnologue.com/subgroups/austronesian"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ethnologue.com/subgroups/sino-tibetan" TargetMode="External"/><Relationship Id="rId2" Type="http://schemas.openxmlformats.org/officeDocument/2006/relationships/hyperlink" Target="https://www.ethnologue.com/subgroups/indo-european" TargetMode="External"/><Relationship Id="rId1" Type="http://schemas.openxmlformats.org/officeDocument/2006/relationships/slideLayout" Target="../slideLayouts/slideLayout2.xml"/><Relationship Id="rId6" Type="http://schemas.openxmlformats.org/officeDocument/2006/relationships/hyperlink" Target="https://www.ethnologue.com/language/cmn" TargetMode="External"/><Relationship Id="rId5" Type="http://schemas.openxmlformats.org/officeDocument/2006/relationships/hyperlink" Target="https://www.ethnologue.com/language/eng" TargetMode="External"/><Relationship Id="rId4" Type="http://schemas.openxmlformats.org/officeDocument/2006/relationships/hyperlink" Target="https://www.ethnologue.com/guides/most-spoken-language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Languages </a:t>
            </a:r>
          </a:p>
        </p:txBody>
      </p:sp>
      <p:sp>
        <p:nvSpPr>
          <p:cNvPr id="3" name="Subtitle 2"/>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Course instructor: BAMBO BAYO</a:t>
            </a:r>
          </a:p>
        </p:txBody>
      </p:sp>
    </p:spTree>
    <p:extLst>
      <p:ext uri="{BB962C8B-B14F-4D97-AF65-F5344CB8AC3E}">
        <p14:creationId xmlns:p14="http://schemas.microsoft.com/office/powerpoint/2010/main" val="350982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879A-5C8F-63AA-4223-7A553D83283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177C40EF-D5E5-F1D2-65C8-63B7DCF666FF}"/>
              </a:ext>
            </a:extLst>
          </p:cNvPr>
          <p:cNvSpPr>
            <a:spLocks noGrp="1"/>
          </p:cNvSpPr>
          <p:nvPr>
            <p:ph idx="1"/>
          </p:nvPr>
        </p:nvSpPr>
        <p:spPr>
          <a:xfrm>
            <a:off x="457200" y="1845734"/>
            <a:ext cx="10698480" cy="4023360"/>
          </a:xfrm>
        </p:spPr>
        <p:txBody>
          <a:bodyPr/>
          <a:lstStyle/>
          <a:p>
            <a:r>
              <a:rPr lang="en-US" dirty="0"/>
              <a:t> Language is the fundamental element of local and national culture</a:t>
            </a:r>
          </a:p>
          <a:p>
            <a:r>
              <a:rPr lang="en-US" dirty="0"/>
              <a:t> Language shapes our very thoughts</a:t>
            </a:r>
          </a:p>
          <a:p>
            <a:r>
              <a:rPr lang="en-US" dirty="0"/>
              <a:t> It is a set of signs and symbols that is used for communication</a:t>
            </a:r>
          </a:p>
          <a:p>
            <a:r>
              <a:rPr lang="en-US" dirty="0"/>
              <a:t> It is an integral part of culture , reflecting and shaping it.</a:t>
            </a:r>
          </a:p>
          <a:p>
            <a:r>
              <a:rPr lang="en-US" dirty="0"/>
              <a:t>Language helps to bind cultural identity as it makes people visible in to each other and the rest of the world.</a:t>
            </a:r>
          </a:p>
          <a:p>
            <a:r>
              <a:rPr lang="en-US" dirty="0"/>
              <a:t> People’s thoughts, expressions, and dreams are articulated in their language; to lose that ability is to lose a lot. </a:t>
            </a:r>
          </a:p>
        </p:txBody>
      </p:sp>
    </p:spTree>
    <p:extLst>
      <p:ext uri="{BB962C8B-B14F-4D97-AF65-F5344CB8AC3E}">
        <p14:creationId xmlns:p14="http://schemas.microsoft.com/office/powerpoint/2010/main" val="28917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Language </a:t>
            </a:r>
          </a:p>
        </p:txBody>
      </p:sp>
      <p:sp>
        <p:nvSpPr>
          <p:cNvPr id="3" name="Content Placeholder 2"/>
          <p:cNvSpPr>
            <a:spLocks noGrp="1"/>
          </p:cNvSpPr>
          <p:nvPr>
            <p:ph idx="1"/>
          </p:nvPr>
        </p:nvSpPr>
        <p:spPr/>
        <p:txBody>
          <a:bodyPr>
            <a:normAutofit/>
          </a:bodyPr>
          <a:lstStyle/>
          <a:p>
            <a:pPr algn="just"/>
            <a:r>
              <a:rPr lang="en-US" dirty="0">
                <a:latin typeface="Times New Roman" panose="02020603050405020304" pitchFamily="18" charset="0"/>
                <a:cs typeface="Times New Roman" panose="02020603050405020304" pitchFamily="18" charset="0"/>
              </a:rPr>
              <a:t>A language is a system of communication that persons within a community use to convey ideas and emotions. </a:t>
            </a:r>
          </a:p>
          <a:p>
            <a:pPr algn="just"/>
            <a:r>
              <a:rPr lang="en-US" dirty="0">
                <a:latin typeface="Times New Roman" panose="02020603050405020304" pitchFamily="18" charset="0"/>
                <a:cs typeface="Times New Roman" panose="02020603050405020304" pitchFamily="18" charset="0"/>
              </a:rPr>
              <a:t>The study of languages is called </a:t>
            </a:r>
            <a:r>
              <a:rPr lang="en-US" b="1" dirty="0">
                <a:latin typeface="Times New Roman" panose="02020603050405020304" pitchFamily="18" charset="0"/>
                <a:cs typeface="Times New Roman" panose="02020603050405020304" pitchFamily="18" charset="0"/>
              </a:rPr>
              <a:t>linguistics.</a:t>
            </a:r>
            <a:r>
              <a:rPr lang="en-US" dirty="0">
                <a:latin typeface="Times New Roman" panose="02020603050405020304" pitchFamily="18" charset="0"/>
                <a:cs typeface="Times New Roman" panose="02020603050405020304" pitchFamily="18" charset="0"/>
              </a:rPr>
              <a:t> </a:t>
            </a:r>
          </a:p>
          <a:p>
            <a:pPr algn="just"/>
            <a:r>
              <a:rPr lang="en-US" b="1" dirty="0">
                <a:latin typeface="Times New Roman" panose="02020603050405020304" pitchFamily="18" charset="0"/>
                <a:cs typeface="Times New Roman" panose="02020603050405020304" pitchFamily="18" charset="0"/>
              </a:rPr>
              <a:t>Language</a:t>
            </a:r>
            <a:r>
              <a:rPr lang="en-US" dirty="0">
                <a:latin typeface="Times New Roman" panose="02020603050405020304" pitchFamily="18" charset="0"/>
                <a:cs typeface="Times New Roman" panose="02020603050405020304" pitchFamily="18" charset="0"/>
              </a:rPr>
              <a:t> is a system of communication that provides meaning to a group of people through speech. </a:t>
            </a:r>
          </a:p>
          <a:p>
            <a:pPr algn="just"/>
            <a:r>
              <a:rPr lang="en-US" dirty="0">
                <a:latin typeface="Times New Roman" panose="02020603050405020304" pitchFamily="18" charset="0"/>
                <a:cs typeface="Times New Roman" panose="02020603050405020304" pitchFamily="18" charset="0"/>
              </a:rPr>
              <a:t>Most nations have an official language. Most citizens of a nation with an official language speak and write in that language. Additionally, most official or governmental documents, monetary funds, and transportation signs are communicated in the official language. However, some regions, such as the European Union have 23 official languages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943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Pidgin Language </a:t>
            </a:r>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There are other forms and uses of language as well. In places where two or more languages are spoken, a </a:t>
            </a:r>
            <a:r>
              <a:rPr lang="en-US" b="1" dirty="0">
                <a:latin typeface="Times New Roman" panose="02020603050405020304" pitchFamily="18" charset="0"/>
                <a:cs typeface="Times New Roman" panose="02020603050405020304" pitchFamily="18" charset="0"/>
              </a:rPr>
              <a:t>pidgin language </a:t>
            </a:r>
            <a:r>
              <a:rPr lang="en-US" dirty="0">
                <a:latin typeface="Times New Roman" panose="02020603050405020304" pitchFamily="18" charset="0"/>
                <a:cs typeface="Times New Roman" panose="02020603050405020304" pitchFamily="18" charset="0"/>
              </a:rPr>
              <a:t>may develop.</a:t>
            </a:r>
          </a:p>
          <a:p>
            <a:pPr algn="just"/>
            <a:r>
              <a:rPr lang="en-US" dirty="0">
                <a:latin typeface="Times New Roman" panose="02020603050405020304" pitchFamily="18" charset="0"/>
                <a:cs typeface="Times New Roman" panose="02020603050405020304" pitchFamily="18" charset="0"/>
              </a:rPr>
              <a:t>Pidgin languages are simplified versions of a language or several languages that help people communicate, especially in matters of trade or business.</a:t>
            </a:r>
          </a:p>
          <a:p>
            <a:pPr algn="just"/>
            <a:r>
              <a:rPr lang="en-US" dirty="0">
                <a:latin typeface="Times New Roman" panose="02020603050405020304" pitchFamily="18" charset="0"/>
                <a:cs typeface="Times New Roman" panose="02020603050405020304" pitchFamily="18" charset="0"/>
              </a:rPr>
              <a:t> Lots of pidgin languages have formed around the world, especially in border areas and in places where colonial empires were built. Sometimes a pidgin will become more complex and evolve into a language in its own right; a native tongue.</a:t>
            </a:r>
          </a:p>
        </p:txBody>
      </p:sp>
    </p:spTree>
    <p:extLst>
      <p:ext uri="{BB962C8B-B14F-4D97-AF65-F5344CB8AC3E}">
        <p14:creationId xmlns:p14="http://schemas.microsoft.com/office/powerpoint/2010/main" val="424634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Difference between Language &amp; Dialects</a:t>
            </a:r>
          </a:p>
        </p:txBody>
      </p:sp>
      <p:sp>
        <p:nvSpPr>
          <p:cNvPr id="3" name="Content Placeholder 2"/>
          <p:cNvSpPr>
            <a:spLocks noGrp="1"/>
          </p:cNvSpPr>
          <p:nvPr>
            <p:ph idx="1"/>
          </p:nvPr>
        </p:nvSpPr>
        <p:spPr/>
        <p:txBody>
          <a:bodyPr>
            <a:normAutofit/>
          </a:bodyPr>
          <a:lstStyle/>
          <a:p>
            <a:pPr algn="just"/>
            <a:r>
              <a:rPr lang="en-US" dirty="0">
                <a:latin typeface="Times New Roman" panose="02020603050405020304" pitchFamily="18" charset="0"/>
                <a:cs typeface="Times New Roman" panose="02020603050405020304" pitchFamily="18" charset="0"/>
              </a:rPr>
              <a:t>The term </a:t>
            </a:r>
            <a:r>
              <a:rPr lang="en-US" b="1" dirty="0">
                <a:latin typeface="Times New Roman" panose="02020603050405020304" pitchFamily="18" charset="0"/>
                <a:cs typeface="Times New Roman" panose="02020603050405020304" pitchFamily="18" charset="0"/>
              </a:rPr>
              <a:t>language</a:t>
            </a:r>
            <a:r>
              <a:rPr lang="en-US" dirty="0">
                <a:latin typeface="Times New Roman" panose="02020603050405020304" pitchFamily="18" charset="0"/>
                <a:cs typeface="Times New Roman" panose="02020603050405020304" pitchFamily="18" charset="0"/>
              </a:rPr>
              <a:t> is commonly used to refer to the idealized “standard” of a variety of speech with a name, such as English, Turkish, Swedish, Swahili, or Urdu.</a:t>
            </a:r>
          </a:p>
          <a:p>
            <a:pPr algn="just"/>
            <a:r>
              <a:rPr lang="en-US" dirty="0">
                <a:latin typeface="Times New Roman" panose="02020603050405020304" pitchFamily="18" charset="0"/>
                <a:cs typeface="Times New Roman" panose="02020603050405020304" pitchFamily="18" charset="0"/>
              </a:rPr>
              <a:t>Dialect is a regional variety of a language. The word </a:t>
            </a:r>
            <a:r>
              <a:rPr lang="en-US" b="1" dirty="0">
                <a:latin typeface="Times New Roman" panose="02020603050405020304" pitchFamily="18" charset="0"/>
                <a:cs typeface="Times New Roman" panose="02020603050405020304" pitchFamily="18" charset="0"/>
              </a:rPr>
              <a:t>dialect</a:t>
            </a:r>
            <a:r>
              <a:rPr lang="en-US" dirty="0">
                <a:latin typeface="Times New Roman" panose="02020603050405020304" pitchFamily="18" charset="0"/>
                <a:cs typeface="Times New Roman" panose="02020603050405020304" pitchFamily="18" charset="0"/>
              </a:rPr>
              <a:t> is often applied to a subordinate variety of a language.</a:t>
            </a:r>
          </a:p>
          <a:p>
            <a:pPr algn="just"/>
            <a:r>
              <a:rPr lang="en-US" dirty="0">
                <a:latin typeface="Times New Roman" panose="02020603050405020304" pitchFamily="18" charset="0"/>
                <a:cs typeface="Times New Roman" panose="02020603050405020304" pitchFamily="18" charset="0"/>
              </a:rPr>
              <a:t>If you observe, people from different countries can speak a particular language but in different forms. English is probably the best example to understand this concept. English spoken in Britain (British English) and the U.S. (American English) are significantly different but they’re not considered separate languages. It’s the dialect where the difference comes from. </a:t>
            </a:r>
          </a:p>
        </p:txBody>
      </p:sp>
    </p:spTree>
    <p:extLst>
      <p:ext uri="{BB962C8B-B14F-4D97-AF65-F5344CB8AC3E}">
        <p14:creationId xmlns:p14="http://schemas.microsoft.com/office/powerpoint/2010/main" val="3411657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Let’s take an example again from the English language that’s spoken around the world. A British might say “hello” whereas a South American English speaker says “howdy” but both of them are able to understand each other easily despite using different dialects. </a:t>
            </a:r>
          </a:p>
        </p:txBody>
      </p:sp>
    </p:spTree>
    <p:extLst>
      <p:ext uri="{BB962C8B-B14F-4D97-AF65-F5344CB8AC3E}">
        <p14:creationId xmlns:p14="http://schemas.microsoft.com/office/powerpoint/2010/main" val="275315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Language &amp; Culture are Mutually Interlinked</a:t>
            </a:r>
          </a:p>
        </p:txBody>
      </p:sp>
      <p:sp>
        <p:nvSpPr>
          <p:cNvPr id="3" name="Content Placeholder 2"/>
          <p:cNvSpPr>
            <a:spLocks noGrp="1"/>
          </p:cNvSpPr>
          <p:nvPr>
            <p:ph idx="1"/>
          </p:nvPr>
        </p:nvSpPr>
        <p:spPr>
          <a:xfrm>
            <a:off x="1149530" y="1763486"/>
            <a:ext cx="10006149" cy="4105608"/>
          </a:xfrm>
        </p:spPr>
        <p:txBody>
          <a:bodyPr>
            <a:normAutofit/>
          </a:bodyPr>
          <a:lstStyle/>
          <a:p>
            <a:pPr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Language and culture have a complex, homologous relationship.</a:t>
            </a:r>
          </a:p>
          <a:p>
            <a:pPr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Language is complexly intertwined with culture (they have evolved together, influencing one another in the process, ultimately shaping what it means to be human). </a:t>
            </a:r>
          </a:p>
          <a:p>
            <a:pPr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 this context, </a:t>
            </a:r>
            <a:r>
              <a:rPr lang="en-US" sz="2400" dirty="0" err="1">
                <a:latin typeface="Times New Roman" panose="02020603050405020304" pitchFamily="18" charset="0"/>
                <a:cs typeface="Times New Roman" panose="02020603050405020304" pitchFamily="18" charset="0"/>
              </a:rPr>
              <a:t>A.L.Krober</a:t>
            </a:r>
            <a:r>
              <a:rPr lang="en-US" sz="2400" dirty="0">
                <a:latin typeface="Times New Roman" panose="02020603050405020304" pitchFamily="18" charset="0"/>
                <a:cs typeface="Times New Roman" panose="02020603050405020304" pitchFamily="18" charset="0"/>
              </a:rPr>
              <a:t> (1923) said, “culture, then, began when speech was present, and from then on, the enrichment of either means the further development of the other.”</a:t>
            </a:r>
          </a:p>
          <a:p>
            <a:endParaRPr lang="en-US" dirty="0"/>
          </a:p>
        </p:txBody>
      </p:sp>
    </p:spTree>
    <p:extLst>
      <p:ext uri="{BB962C8B-B14F-4D97-AF65-F5344CB8AC3E}">
        <p14:creationId xmlns:p14="http://schemas.microsoft.com/office/powerpoint/2010/main" val="3541542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Language Tree</a:t>
            </a:r>
          </a:p>
        </p:txBody>
      </p:sp>
      <p:sp>
        <p:nvSpPr>
          <p:cNvPr id="3" name="Content Placeholder 2"/>
          <p:cNvSpPr>
            <a:spLocks noGrp="1"/>
          </p:cNvSpPr>
          <p:nvPr>
            <p:ph idx="1"/>
          </p:nvPr>
        </p:nvSpPr>
        <p:spPr/>
        <p:txBody>
          <a:bodyPr>
            <a:normAutofit/>
          </a:bodyPr>
          <a:lstStyle/>
          <a:p>
            <a:pPr algn="just"/>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language family</a:t>
            </a:r>
            <a:r>
              <a:rPr lang="en-US" dirty="0">
                <a:latin typeface="Times New Roman" panose="02020603050405020304" pitchFamily="18" charset="0"/>
                <a:cs typeface="Times New Roman" panose="02020603050405020304" pitchFamily="18" charset="0"/>
              </a:rPr>
              <a:t> is a collection of languages related through a common prehistorical language that makes up the main trunk of language identity.</a:t>
            </a:r>
          </a:p>
          <a:p>
            <a:pPr algn="just"/>
            <a:r>
              <a:rPr lang="en-US" dirty="0">
                <a:latin typeface="Times New Roman" panose="02020603050405020304" pitchFamily="18" charset="0"/>
                <a:cs typeface="Times New Roman" panose="02020603050405020304" pitchFamily="18" charset="0"/>
              </a:rPr>
              <a:t> A language tree will have </a:t>
            </a:r>
            <a:r>
              <a:rPr lang="en-US" b="1" dirty="0">
                <a:latin typeface="Times New Roman" panose="02020603050405020304" pitchFamily="18" charset="0"/>
                <a:cs typeface="Times New Roman" panose="02020603050405020304" pitchFamily="18" charset="0"/>
              </a:rPr>
              <a:t>language branches</a:t>
            </a:r>
            <a:r>
              <a:rPr lang="en-US" dirty="0">
                <a:latin typeface="Times New Roman" panose="02020603050405020304" pitchFamily="18" charset="0"/>
                <a:cs typeface="Times New Roman" panose="02020603050405020304" pitchFamily="18" charset="0"/>
              </a:rPr>
              <a:t>, a collection of languages related through a common ancestral language that existed thousands of years ago.</a:t>
            </a:r>
          </a:p>
          <a:p>
            <a:r>
              <a:rPr lang="en-US" dirty="0">
                <a:latin typeface="Times New Roman" panose="02020603050405020304" pitchFamily="18" charset="0"/>
                <a:cs typeface="Times New Roman" panose="02020603050405020304" pitchFamily="18" charset="0"/>
              </a:rPr>
              <a:t>There are three main language families:</a:t>
            </a:r>
          </a:p>
          <a:p>
            <a:r>
              <a:rPr lang="en-US" b="1" dirty="0">
                <a:latin typeface="Times New Roman" panose="02020603050405020304" pitchFamily="18" charset="0"/>
                <a:cs typeface="Times New Roman" panose="02020603050405020304" pitchFamily="18" charset="0"/>
              </a:rPr>
              <a:t>Indo-European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(Includes English)</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Sino-Tibetan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(Includes Chinese)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Afro-Asiatic</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(Includes Arabic)</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marL="0" indent="0" algn="just">
              <a:buNone/>
            </a:pP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4814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023" y="290231"/>
            <a:ext cx="10058400" cy="1450757"/>
          </a:xfrm>
        </p:spPr>
        <p:txBody>
          <a:bodyPr/>
          <a:lstStyle/>
          <a:p>
            <a:r>
              <a:rPr lang="en-US" dirty="0">
                <a:latin typeface="Times New Roman" panose="02020603050405020304" pitchFamily="18" charset="0"/>
                <a:cs typeface="Times New Roman" panose="02020603050405020304" pitchFamily="18" charset="0"/>
              </a:rPr>
              <a:t>Largest Language Family Groups </a:t>
            </a:r>
          </a:p>
        </p:txBody>
      </p:sp>
      <p:sp>
        <p:nvSpPr>
          <p:cNvPr id="4" name="Rectangle 1"/>
          <p:cNvSpPr>
            <a:spLocks noGrp="1" noChangeArrowheads="1"/>
          </p:cNvSpPr>
          <p:nvPr>
            <p:ph idx="1"/>
          </p:nvPr>
        </p:nvSpPr>
        <p:spPr bwMode="auto">
          <a:xfrm>
            <a:off x="981892" y="1740988"/>
            <a:ext cx="9912531" cy="36881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88872" rIns="0" bIns="8887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latin typeface="Times New Roman" panose="02020603050405020304" pitchFamily="18" charset="0"/>
                <a:cs typeface="Times New Roman" panose="02020603050405020304" pitchFamily="18" charset="0"/>
                <a:hlinkClick r:id="rId2"/>
              </a:rPr>
              <a:t>The six largest language families by language count are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Times New Roman" panose="02020603050405020304" pitchFamily="18" charset="0"/>
              <a:cs typeface="Times New Roman" panose="02020603050405020304" pitchFamily="18"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latin typeface="Times New Roman" panose="02020603050405020304" pitchFamily="18" charset="0"/>
                <a:cs typeface="Times New Roman" panose="02020603050405020304" pitchFamily="18" charset="0"/>
                <a:hlinkClick r:id="rId2"/>
              </a:rPr>
              <a:t>Niger-Congo, Austronesian, Trans-New Guinea, Sino-Tibetan, Indo-European, and Afro-Asiatic.</a:t>
            </a:r>
            <a:endParaRPr lang="en-US" altLang="en-US" sz="20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latin typeface="Times New Roman" panose="02020603050405020304" pitchFamily="18" charset="0"/>
                <a:cs typeface="Times New Roman" panose="02020603050405020304" pitchFamily="18" charset="0"/>
              </a:rPr>
              <a:t>Of the 142 different language families, these six stand out as the major language families of the world. They can be found throughout the world, spreading uniquely to different regions and countries.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Times New Roman" panose="02020603050405020304" pitchFamily="18" charset="0"/>
              <a:cs typeface="Times New Roman" panose="02020603050405020304" pitchFamily="18" charset="0"/>
            </a:endParaRPr>
          </a:p>
          <a:p>
            <a:pPr marL="0" lvl="0" indent="0">
              <a:lnSpc>
                <a:spcPct val="100000"/>
              </a:lnSpc>
              <a:buNone/>
            </a:pPr>
            <a:r>
              <a:rPr lang="en-US" sz="2000" dirty="0">
                <a:latin typeface="Times New Roman" panose="02020603050405020304" pitchFamily="18" charset="0"/>
                <a:cs typeface="Times New Roman" panose="02020603050405020304" pitchFamily="18" charset="0"/>
              </a:rPr>
              <a:t>Each of these families has at least </a:t>
            </a:r>
            <a:r>
              <a:rPr lang="en-US" sz="2000" b="1" dirty="0">
                <a:latin typeface="Times New Roman" panose="02020603050405020304" pitchFamily="18" charset="0"/>
                <a:cs typeface="Times New Roman" panose="02020603050405020304" pitchFamily="18" charset="0"/>
              </a:rPr>
              <a:t>5% of the world’s languages</a:t>
            </a:r>
            <a:r>
              <a:rPr lang="en-US" sz="2000" dirty="0">
                <a:latin typeface="Times New Roman" panose="02020603050405020304" pitchFamily="18" charset="0"/>
                <a:cs typeface="Times New Roman" panose="02020603050405020304" pitchFamily="18" charset="0"/>
              </a:rPr>
              <a:t>, and together account for t</a:t>
            </a:r>
            <a:r>
              <a:rPr lang="en-US" sz="2000" b="1" dirty="0">
                <a:latin typeface="Times New Roman" panose="02020603050405020304" pitchFamily="18" charset="0"/>
                <a:cs typeface="Times New Roman" panose="02020603050405020304" pitchFamily="18" charset="0"/>
              </a:rPr>
              <a:t>wo-thirds of all languages</a:t>
            </a: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hlinkClick r:id="rId3"/>
              </a:rPr>
              <a:t>Niger-Congo</a:t>
            </a:r>
            <a:r>
              <a:rPr lang="en-US" sz="2000" dirty="0">
                <a:latin typeface="Times New Roman" panose="02020603050405020304" pitchFamily="18" charset="0"/>
                <a:cs typeface="Times New Roman" panose="02020603050405020304" pitchFamily="18" charset="0"/>
              </a:rPr>
              <a:t> and </a:t>
            </a:r>
            <a:r>
              <a:rPr lang="en-US" sz="2000" dirty="0">
                <a:latin typeface="Times New Roman" panose="02020603050405020304" pitchFamily="18" charset="0"/>
                <a:cs typeface="Times New Roman" panose="02020603050405020304" pitchFamily="18" charset="0"/>
                <a:hlinkClick r:id="rId4"/>
              </a:rPr>
              <a:t>Austronesian</a:t>
            </a:r>
            <a:r>
              <a:rPr lang="en-US" sz="2000" dirty="0">
                <a:latin typeface="Times New Roman" panose="02020603050405020304" pitchFamily="18" charset="0"/>
                <a:cs typeface="Times New Roman" panose="02020603050405020304" pitchFamily="18" charset="0"/>
              </a:rPr>
              <a:t> are the two largest from this perspective, each with over 1,000 languages due to the incredible language diversity in </a:t>
            </a:r>
            <a:r>
              <a:rPr lang="en-US" sz="2000" b="1" dirty="0">
                <a:latin typeface="Times New Roman" panose="02020603050405020304" pitchFamily="18" charset="0"/>
                <a:cs typeface="Times New Roman" panose="02020603050405020304" pitchFamily="18" charset="0"/>
              </a:rPr>
              <a:t>sub-Saharan Africa and Southeast Asia, respectively.</a:t>
            </a:r>
            <a:endParaRPr lang="en-US" alt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6147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7041"/>
          <a:stretch/>
        </p:blipFill>
        <p:spPr>
          <a:xfrm>
            <a:off x="2521130" y="0"/>
            <a:ext cx="7124700" cy="5930266"/>
          </a:xfrm>
          <a:prstGeom prst="rect">
            <a:avLst/>
          </a:prstGeom>
        </p:spPr>
      </p:pic>
      <p:sp>
        <p:nvSpPr>
          <p:cNvPr id="3" name="Rectangle 2"/>
          <p:cNvSpPr/>
          <p:nvPr/>
        </p:nvSpPr>
        <p:spPr>
          <a:xfrm>
            <a:off x="3538835" y="6061167"/>
            <a:ext cx="577600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Source: https://www.ethnologue.com/guides/largest-families</a:t>
            </a:r>
          </a:p>
        </p:txBody>
      </p:sp>
    </p:spTree>
    <p:extLst>
      <p:ext uri="{BB962C8B-B14F-4D97-AF65-F5344CB8AC3E}">
        <p14:creationId xmlns:p14="http://schemas.microsoft.com/office/powerpoint/2010/main" val="3803180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Based on Speaker Count</a:t>
            </a:r>
          </a:p>
        </p:txBody>
      </p:sp>
      <p:sp>
        <p:nvSpPr>
          <p:cNvPr id="4" name="Rectangle 1"/>
          <p:cNvSpPr>
            <a:spLocks noGrp="1" noChangeArrowheads="1"/>
          </p:cNvSpPr>
          <p:nvPr>
            <p:ph idx="1"/>
          </p:nvPr>
        </p:nvSpPr>
        <p:spPr bwMode="auto">
          <a:xfrm>
            <a:off x="655320" y="1690688"/>
            <a:ext cx="10607040" cy="426270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444444"/>
                </a:solidFill>
                <a:effectLst/>
                <a:latin typeface="myriad-pro"/>
              </a:rPr>
            </a:br>
            <a:endParaRPr kumimoji="0" lang="en-US" altLang="en-US" sz="1100" b="0" i="0" u="none" strike="noStrike" cap="none" normalizeH="0" baseline="0" dirty="0">
              <a:ln>
                <a:noFill/>
              </a:ln>
              <a:solidFill>
                <a:schemeClr val="tx1"/>
              </a:solidFill>
              <a:effectLst/>
            </a:endParaRPr>
          </a:p>
          <a:p>
            <a:pPr>
              <a:lnSpc>
                <a:spcPct val="100000"/>
              </a:lnSpc>
            </a:pP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These six families also make up </a:t>
            </a:r>
            <a:r>
              <a:rPr kumimoji="0" lang="en-US" altLang="en-US" sz="3200" b="1"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five-sixths of the world’s population.</a:t>
            </a:r>
          </a:p>
          <a:p>
            <a:pPr>
              <a:lnSpc>
                <a:spcPct val="100000"/>
              </a:lnSpc>
            </a:pPr>
            <a:r>
              <a:rPr kumimoji="0" lang="en-US" altLang="en-US" sz="3200" b="1"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Based on speaker count, </a:t>
            </a:r>
            <a:r>
              <a:rPr kumimoji="0" lang="en-US" altLang="en-US" sz="3200" b="0" i="0" u="sng"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hlinkClick r:id="rId2"/>
              </a:rPr>
              <a:t>Indo-European</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and </a:t>
            </a:r>
            <a:r>
              <a:rPr kumimoji="0" lang="en-US" altLang="en-US" sz="3200" b="0" i="0" u="sng"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hlinkClick r:id="rId3"/>
              </a:rPr>
              <a:t>Sino-Tibetan</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are the largest two language families, with over </a:t>
            </a:r>
            <a:r>
              <a:rPr kumimoji="0" lang="en-US" altLang="en-US" sz="3200" b="1"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4.6 billion speakers between them</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a:t>
            </a:r>
          </a:p>
          <a:p>
            <a:pPr>
              <a:lnSpc>
                <a:spcPct val="100000"/>
              </a:lnSpc>
            </a:pP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The </a:t>
            </a:r>
            <a:r>
              <a:rPr kumimoji="0" lang="en-US" altLang="en-US" sz="3200" b="0" i="0" u="sng"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hlinkClick r:id="rId4"/>
              </a:rPr>
              <a:t>two most spoken languages</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are in these families – </a:t>
            </a:r>
            <a:r>
              <a:rPr kumimoji="0" lang="en-US" altLang="en-US" sz="3200" b="0" i="0" u="sng"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hlinkClick r:id="rId5"/>
              </a:rPr>
              <a:t>English</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is classified as Indo-European, and </a:t>
            </a:r>
            <a:r>
              <a:rPr kumimoji="0" lang="en-US" altLang="en-US" sz="3200" b="0" i="0" u="sng"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hlinkClick r:id="rId6"/>
              </a:rPr>
              <a:t>Mandarin Chinese</a:t>
            </a:r>
            <a:r>
              <a:rPr kumimoji="0" lang="en-US" altLang="en-US" sz="3200" b="0" i="0" u="none" strike="noStrike" cap="none" normalizeH="0" baseline="0" dirty="0">
                <a:ln>
                  <a:noFill/>
                </a:ln>
                <a:solidFill>
                  <a:srgbClr val="444444"/>
                </a:solidFill>
                <a:effectLst/>
                <a:latin typeface="Times New Roman" panose="02020603050405020304" pitchFamily="18" charset="0"/>
                <a:cs typeface="Times New Roman" panose="02020603050405020304" pitchFamily="18" charset="0"/>
              </a:rPr>
              <a:t> is classified as Sino-Tibetan</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1393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2347"/>
          <a:stretch/>
        </p:blipFill>
        <p:spPr>
          <a:xfrm>
            <a:off x="3212263" y="169817"/>
            <a:ext cx="5320121" cy="5610497"/>
          </a:xfrm>
          <a:prstGeom prst="rect">
            <a:avLst/>
          </a:prstGeom>
        </p:spPr>
      </p:pic>
      <p:sp>
        <p:nvSpPr>
          <p:cNvPr id="3" name="Rectangle 2"/>
          <p:cNvSpPr/>
          <p:nvPr/>
        </p:nvSpPr>
        <p:spPr>
          <a:xfrm>
            <a:off x="3329829" y="5780314"/>
            <a:ext cx="577600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Source: https://www.ethnologue.com/guides/largest-families</a:t>
            </a:r>
          </a:p>
        </p:txBody>
      </p:sp>
    </p:spTree>
    <p:extLst>
      <p:ext uri="{BB962C8B-B14F-4D97-AF65-F5344CB8AC3E}">
        <p14:creationId xmlns:p14="http://schemas.microsoft.com/office/powerpoint/2010/main" val="1832115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Components of Language </a:t>
            </a:r>
          </a:p>
        </p:txBody>
      </p:sp>
      <p:pic>
        <p:nvPicPr>
          <p:cNvPr id="1026" name="Picture 2" descr="The 5 Components of Language by krist10.grabowsk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94935" y="2676388"/>
            <a:ext cx="6143625" cy="24669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o what extent does this image accurately express the modularity of  linguistic units? - Linguistics Stack Exchan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7724" y="2022894"/>
            <a:ext cx="3841660" cy="3959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565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1.Phenology &amp; Phonemes</a:t>
            </a:r>
          </a:p>
        </p:txBody>
      </p:sp>
      <p:sp>
        <p:nvSpPr>
          <p:cNvPr id="3" name="Content Placeholder 2"/>
          <p:cNvSpPr>
            <a:spLocks noGrp="1"/>
          </p:cNvSpPr>
          <p:nvPr>
            <p:ph idx="1"/>
          </p:nvPr>
        </p:nvSpPr>
        <p:spPr>
          <a:xfrm>
            <a:off x="1097279" y="1737360"/>
            <a:ext cx="10384971" cy="4049486"/>
          </a:xfrm>
        </p:spPr>
        <p:txBody>
          <a:bodyPr>
            <a:normAutofit fontScale="25000" lnSpcReduction="20000"/>
          </a:bodyPr>
          <a:lstStyle/>
          <a:p>
            <a:pPr marL="0" indent="0">
              <a:buNone/>
            </a:pPr>
            <a:endParaRPr lang="en-US" sz="8000" b="1" u="sng" dirty="0">
              <a:latin typeface="Times New Roman" panose="02020603050405020304" pitchFamily="18" charset="0"/>
              <a:cs typeface="Times New Roman" panose="02020603050405020304" pitchFamily="18" charset="0"/>
            </a:endParaRPr>
          </a:p>
          <a:p>
            <a:pPr marL="0" indent="0">
              <a:buNone/>
            </a:pPr>
            <a:r>
              <a:rPr lang="en-US" sz="8000" b="1" u="sng" dirty="0">
                <a:latin typeface="Times New Roman" panose="02020603050405020304" pitchFamily="18" charset="0"/>
                <a:cs typeface="Times New Roman" panose="02020603050405020304" pitchFamily="18" charset="0"/>
              </a:rPr>
              <a:t>Phonology</a:t>
            </a:r>
            <a:r>
              <a:rPr lang="en-US" sz="8000" dirty="0">
                <a:latin typeface="Times New Roman" panose="02020603050405020304" pitchFamily="18" charset="0"/>
                <a:cs typeface="Times New Roman" panose="02020603050405020304" pitchFamily="18" charset="0"/>
              </a:rPr>
              <a:t>: The system of the sound segments that humans use to build up words. Each language has a different set of these segments or phonemes, and children quickly come to recognize and then produce the speech segments that are characteristic of their native language.</a:t>
            </a:r>
          </a:p>
          <a:p>
            <a:r>
              <a:rPr lang="en-US" sz="8000" dirty="0">
                <a:latin typeface="Times New Roman" panose="02020603050405020304" pitchFamily="18" charset="0"/>
                <a:cs typeface="Times New Roman" panose="02020603050405020304" pitchFamily="18" charset="0"/>
              </a:rPr>
              <a:t>Other examples: Sound produced by saying THIS and THIN. </a:t>
            </a:r>
          </a:p>
          <a:p>
            <a:pPr marL="0" indent="0">
              <a:buNone/>
            </a:pPr>
            <a:r>
              <a:rPr lang="en-US" sz="8000" b="1" dirty="0">
                <a:latin typeface="Times New Roman" panose="02020603050405020304" pitchFamily="18" charset="0"/>
                <a:cs typeface="Times New Roman" panose="02020603050405020304" pitchFamily="18" charset="0"/>
              </a:rPr>
              <a:t>Phonemes</a:t>
            </a:r>
            <a:r>
              <a:rPr lang="en-US" sz="8000" dirty="0">
                <a:latin typeface="Times New Roman" panose="02020603050405020304" pitchFamily="18" charset="0"/>
                <a:cs typeface="Times New Roman" panose="02020603050405020304" pitchFamily="18" charset="0"/>
              </a:rPr>
              <a:t> are the individual sounds in a language, the distinctive units that “make a difference” when sounds distinguish words. For example, in English the initial consonant sounds /p/ and /b/ are the only difference between the words park and bark and thus are phonemes</a:t>
            </a:r>
          </a:p>
          <a:p>
            <a:pPr marL="0" indent="0">
              <a:buNone/>
            </a:pPr>
            <a:br>
              <a:rPr lang="en-US" sz="8000" dirty="0">
                <a:latin typeface="Times New Roman" panose="02020603050405020304" pitchFamily="18" charset="0"/>
                <a:cs typeface="Times New Roman" panose="02020603050405020304" pitchFamily="18" charset="0"/>
              </a:rPr>
            </a:br>
            <a:endParaRPr lang="en-US" sz="8000" b="1" dirty="0">
              <a:latin typeface="Times New Roman" panose="02020603050405020304" pitchFamily="18" charset="0"/>
              <a:cs typeface="Times New Roman" panose="02020603050405020304" pitchFamily="18" charset="0"/>
            </a:endParaRPr>
          </a:p>
          <a:p>
            <a:pPr marL="0" indent="0">
              <a:buNone/>
            </a:pPr>
            <a:br>
              <a:rPr lang="en-US" sz="3200" dirty="0"/>
            </a:br>
            <a:endParaRPr lang="en-US" altLang="en-US" sz="3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1120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2. Morphology &amp; Morphemes </a:t>
            </a:r>
          </a:p>
        </p:txBody>
      </p:sp>
      <p:sp>
        <p:nvSpPr>
          <p:cNvPr id="3" name="Content Placeholder 2"/>
          <p:cNvSpPr>
            <a:spLocks noGrp="1"/>
          </p:cNvSpPr>
          <p:nvPr>
            <p:ph idx="1"/>
          </p:nvPr>
        </p:nvSpPr>
        <p:spPr>
          <a:xfrm>
            <a:off x="1097280" y="1911048"/>
            <a:ext cx="10058400" cy="4023360"/>
          </a:xfrm>
        </p:spPr>
        <p:txBody>
          <a:bodyPr>
            <a:normAutofit fontScale="92500" lnSpcReduction="10000"/>
          </a:bodyPr>
          <a:lstStyle/>
          <a:p>
            <a:pPr marL="0" indent="0">
              <a:buNone/>
            </a:pPr>
            <a:r>
              <a:rPr lang="en-US" b="1" u="sng" dirty="0">
                <a:latin typeface="Times New Roman" panose="02020603050405020304" pitchFamily="18" charset="0"/>
                <a:cs typeface="Times New Roman" panose="02020603050405020304" pitchFamily="18" charset="0"/>
              </a:rPr>
              <a:t>Morphology</a:t>
            </a:r>
            <a:r>
              <a:rPr lang="en-US" dirty="0">
                <a:latin typeface="Times New Roman" panose="02020603050405020304" pitchFamily="18" charset="0"/>
                <a:cs typeface="Times New Roman" panose="02020603050405020304" pitchFamily="18" charset="0"/>
              </a:rPr>
              <a:t> is the study of word formation. This component of language focuses on the internal structure of words. Knowledge of the morphology of our language is critical to vocabulary development and reflects the smallest building blocks for comprehension. Morphemes are small units that cannot be further subdivided, are the basic building blocks of meaning</a:t>
            </a:r>
          </a:p>
          <a:p>
            <a:pPr marL="0" indent="0">
              <a:buNone/>
            </a:pPr>
            <a:r>
              <a:rPr lang="en-US" sz="2100" dirty="0">
                <a:latin typeface="Times New Roman" panose="02020603050405020304" pitchFamily="18" charset="0"/>
                <a:cs typeface="Times New Roman" panose="02020603050405020304" pitchFamily="18" charset="0"/>
              </a:rPr>
              <a:t>Lexical and Grammatical Morphemes</a:t>
            </a:r>
          </a:p>
          <a:p>
            <a:pPr>
              <a:buFont typeface="Wingdings" panose="05000000000000000000" pitchFamily="2" charset="2"/>
              <a:buChar char="q"/>
            </a:pPr>
            <a:r>
              <a:rPr lang="en-US" sz="2100" dirty="0">
                <a:latin typeface="Times New Roman" panose="02020603050405020304" pitchFamily="18" charset="0"/>
                <a:cs typeface="Times New Roman" panose="02020603050405020304" pitchFamily="18" charset="0"/>
              </a:rPr>
              <a:t>Lexical morphemes have meaning and can stand alone. Examples are man, girl, play, etc. </a:t>
            </a:r>
          </a:p>
          <a:p>
            <a:pPr>
              <a:buFont typeface="Wingdings" panose="05000000000000000000" pitchFamily="2" charset="2"/>
              <a:buChar char="q"/>
            </a:pPr>
            <a:r>
              <a:rPr lang="en-US" sz="2100" dirty="0">
                <a:latin typeface="Times New Roman" panose="02020603050405020304" pitchFamily="18" charset="0"/>
                <a:cs typeface="Times New Roman" panose="02020603050405020304" pitchFamily="18" charset="0"/>
              </a:rPr>
              <a:t>Grammatical morphemes, conversely, are mostly used to specify a relationship between 2 lexical morphemes or modify one. Examples are at, and, the, etc. </a:t>
            </a:r>
          </a:p>
          <a:p>
            <a:pPr marL="0" indent="0">
              <a:buNone/>
            </a:pPr>
            <a:r>
              <a:rPr lang="en-US" sz="2100" b="1" u="sng" dirty="0">
                <a:latin typeface="Times New Roman" panose="02020603050405020304" pitchFamily="18" charset="0"/>
                <a:cs typeface="Times New Roman" panose="02020603050405020304" pitchFamily="18" charset="0"/>
              </a:rPr>
              <a:t>Morphemes</a:t>
            </a:r>
            <a:r>
              <a:rPr lang="en-US" sz="2100" b="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are of different types and serve different purposes. Free morphemes can stand alone (envelope, the, through), whereas bound morphemes occur only in conjunction with others (-</a:t>
            </a:r>
            <a:r>
              <a:rPr lang="en-US" sz="2100" dirty="0" err="1">
                <a:latin typeface="Times New Roman" panose="02020603050405020304" pitchFamily="18" charset="0"/>
                <a:cs typeface="Times New Roman" panose="02020603050405020304" pitchFamily="18" charset="0"/>
              </a:rPr>
              <a:t>ing</a:t>
            </a:r>
            <a:r>
              <a:rPr lang="en-US" sz="2100" dirty="0">
                <a:latin typeface="Times New Roman" panose="02020603050405020304" pitchFamily="18" charset="0"/>
                <a:cs typeface="Times New Roman" panose="02020603050405020304" pitchFamily="18" charset="0"/>
              </a:rPr>
              <a:t>, dis-, -</a:t>
            </a:r>
            <a:r>
              <a:rPr lang="en-US" sz="2100" dirty="0" err="1">
                <a:latin typeface="Times New Roman" panose="02020603050405020304" pitchFamily="18" charset="0"/>
                <a:cs typeface="Times New Roman" panose="02020603050405020304" pitchFamily="18" charset="0"/>
              </a:rPr>
              <a:t>ceive</a:t>
            </a:r>
            <a:r>
              <a:rPr lang="en-US" sz="2100" dirty="0">
                <a:latin typeface="Times New Roman" panose="02020603050405020304" pitchFamily="18" charset="0"/>
                <a:cs typeface="Times New Roman" panose="02020603050405020304" pitchFamily="18" charset="0"/>
              </a:rPr>
              <a:t>), either as affixes or as bound roots. Affixes at the beginnings of words are </a:t>
            </a:r>
            <a:r>
              <a:rPr lang="en-US" sz="2100" b="1" dirty="0">
                <a:latin typeface="Times New Roman" panose="02020603050405020304" pitchFamily="18" charset="0"/>
                <a:cs typeface="Times New Roman" panose="02020603050405020304" pitchFamily="18" charset="0"/>
              </a:rPr>
              <a:t>prefixes </a:t>
            </a:r>
            <a:r>
              <a:rPr lang="en-US" sz="2100" dirty="0">
                <a:latin typeface="Times New Roman" panose="02020603050405020304" pitchFamily="18" charset="0"/>
                <a:cs typeface="Times New Roman" panose="02020603050405020304" pitchFamily="18" charset="0"/>
              </a:rPr>
              <a:t>(un- in the word unafraid); those added at the ends are </a:t>
            </a:r>
            <a:r>
              <a:rPr lang="en-US" sz="2100" b="1" dirty="0">
                <a:latin typeface="Times New Roman" panose="02020603050405020304" pitchFamily="18" charset="0"/>
                <a:cs typeface="Times New Roman" panose="02020603050405020304" pitchFamily="18" charset="0"/>
              </a:rPr>
              <a:t>suffixes</a:t>
            </a:r>
            <a:r>
              <a:rPr lang="en-US" sz="2100" dirty="0">
                <a:latin typeface="Times New Roman" panose="02020603050405020304" pitchFamily="18" charset="0"/>
                <a:cs typeface="Times New Roman" panose="02020603050405020304" pitchFamily="18" charset="0"/>
              </a:rPr>
              <a:t> (-able in the word believable); and infixes are morphemes inserted between other morphemes (-s- in mothers-in-law)</a:t>
            </a:r>
          </a:p>
        </p:txBody>
      </p:sp>
    </p:spTree>
    <p:extLst>
      <p:ext uri="{BB962C8B-B14F-4D97-AF65-F5344CB8AC3E}">
        <p14:creationId xmlns:p14="http://schemas.microsoft.com/office/powerpoint/2010/main" val="1555651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3.Syntax</a:t>
            </a:r>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study of how individual words and their most basic meaningful units are combined to create sentences is known as syntax. </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words are grouped together when we communicate, we must follow the </a:t>
            </a:r>
            <a:r>
              <a:rPr lang="en-US" b="1" dirty="0">
                <a:latin typeface="Times New Roman" panose="02020603050405020304" pitchFamily="18" charset="0"/>
                <a:cs typeface="Times New Roman" panose="02020603050405020304" pitchFamily="18" charset="0"/>
              </a:rPr>
              <a:t>rules of grammar </a:t>
            </a:r>
            <a:r>
              <a:rPr lang="en-US" dirty="0">
                <a:latin typeface="Times New Roman" panose="02020603050405020304" pitchFamily="18" charset="0"/>
                <a:cs typeface="Times New Roman" panose="02020603050405020304" pitchFamily="18" charset="0"/>
              </a:rPr>
              <a:t>for our language, in other words, its syntax.</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The English language has a certain word order we have to follow if we want to create useful language. The basic sentence in English consists of </a:t>
            </a:r>
            <a:r>
              <a:rPr lang="en-US" sz="2100" b="1" dirty="0">
                <a:latin typeface="Times New Roman" panose="02020603050405020304" pitchFamily="18" charset="0"/>
                <a:cs typeface="Times New Roman" panose="02020603050405020304" pitchFamily="18" charset="0"/>
              </a:rPr>
              <a:t>subject, verb, and object (SVO) </a:t>
            </a:r>
            <a:r>
              <a:rPr lang="en-US" sz="2100" dirty="0">
                <a:latin typeface="Times New Roman" panose="02020603050405020304" pitchFamily="18" charset="0"/>
                <a:cs typeface="Times New Roman" panose="02020603050405020304" pitchFamily="18" charset="0"/>
              </a:rPr>
              <a:t>as is represented in this simple sentence:</a:t>
            </a:r>
          </a:p>
          <a:p>
            <a:pPr>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 I eat breakfast. This sentence is grammatically correct because the words are presented in the right order. </a:t>
            </a:r>
          </a:p>
          <a:p>
            <a:pPr>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Syntax also determines which word combinations are acceptable. For example, if I say “He went to town.” it is acceptable, however, if I say, “town to went he” it does not work because of the syntax of English.</a:t>
            </a:r>
          </a:p>
        </p:txBody>
      </p:sp>
    </p:spTree>
    <p:extLst>
      <p:ext uri="{BB962C8B-B14F-4D97-AF65-F5344CB8AC3E}">
        <p14:creationId xmlns:p14="http://schemas.microsoft.com/office/powerpoint/2010/main" val="386920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96790"/>
            <a:ext cx="10515600" cy="3980173"/>
          </a:xfrm>
        </p:spPr>
        <p:txBody>
          <a:bodyPr/>
          <a:lstStyle/>
          <a:p>
            <a:r>
              <a:rPr lang="en-US" altLang="en-US" b="1" i="1" dirty="0">
                <a:latin typeface="Times New Roman" panose="02020603050405020304" pitchFamily="18" charset="0"/>
                <a:cs typeface="Times New Roman" panose="02020603050405020304" pitchFamily="18" charset="0"/>
              </a:rPr>
              <a:t>Semantics</a:t>
            </a:r>
            <a:r>
              <a:rPr lang="en-US" altLang="en-US" b="1" dirty="0">
                <a:latin typeface="Times New Roman" panose="02020603050405020304" pitchFamily="18" charset="0"/>
                <a:cs typeface="Times New Roman" panose="02020603050405020304" pitchFamily="18" charset="0"/>
              </a:rPr>
              <a:t>:</a:t>
            </a:r>
            <a:r>
              <a:rPr lang="en-US" altLang="en-US" dirty="0">
                <a:latin typeface="Times New Roman" panose="02020603050405020304" pitchFamily="18" charset="0"/>
                <a:cs typeface="Times New Roman" panose="02020603050405020304" pitchFamily="18" charset="0"/>
              </a:rPr>
              <a:t>  study of word meanings; not just “dictionary definitions,” but also the underlying meaning of words</a:t>
            </a:r>
          </a:p>
          <a:p>
            <a:endParaRPr lang="en-US" altLang="en-US" dirty="0">
              <a:latin typeface="Times New Roman" panose="02020603050405020304" pitchFamily="18" charset="0"/>
              <a:cs typeface="Times New Roman" panose="02020603050405020304" pitchFamily="18" charset="0"/>
            </a:endParaRPr>
          </a:p>
          <a:p>
            <a:r>
              <a:rPr lang="en-US" altLang="en-US" b="1" i="1" dirty="0">
                <a:latin typeface="Times New Roman" panose="02020603050405020304" pitchFamily="18" charset="0"/>
                <a:cs typeface="Times New Roman" panose="02020603050405020304" pitchFamily="18" charset="0"/>
              </a:rPr>
              <a:t>Pragmatics</a:t>
            </a:r>
            <a:r>
              <a:rPr lang="en-US" altLang="en-US" b="1" dirty="0">
                <a:latin typeface="Times New Roman" panose="02020603050405020304" pitchFamily="18" charset="0"/>
                <a:cs typeface="Times New Roman" panose="02020603050405020304" pitchFamily="18" charset="0"/>
              </a:rPr>
              <a:t>:</a:t>
            </a:r>
            <a:r>
              <a:rPr lang="en-US" altLang="en-US" dirty="0">
                <a:latin typeface="Times New Roman" panose="02020603050405020304" pitchFamily="18" charset="0"/>
                <a:cs typeface="Times New Roman" panose="02020603050405020304" pitchFamily="18" charset="0"/>
              </a:rPr>
              <a:t>  study of words-as-actions, the effects of utterances</a:t>
            </a:r>
          </a:p>
        </p:txBody>
      </p:sp>
    </p:spTree>
    <p:extLst>
      <p:ext uri="{BB962C8B-B14F-4D97-AF65-F5344CB8AC3E}">
        <p14:creationId xmlns:p14="http://schemas.microsoft.com/office/powerpoint/2010/main" val="274062400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TM02900769[[fn=Retrospect]]</Template>
  <TotalTime>806</TotalTime>
  <Words>1366</Words>
  <Application>Microsoft Office PowerPoint</Application>
  <PresentationFormat>Widescreen</PresentationFormat>
  <Paragraphs>72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myriad-pro</vt:lpstr>
      <vt:lpstr>Times New Roman</vt:lpstr>
      <vt:lpstr>Wingdings</vt:lpstr>
      <vt:lpstr>Retrospect</vt:lpstr>
      <vt:lpstr>Languages </vt:lpstr>
      <vt:lpstr>Introduction</vt:lpstr>
      <vt:lpstr>Language </vt:lpstr>
      <vt:lpstr>Pidgin Language </vt:lpstr>
      <vt:lpstr>Difference between Language &amp; Dialects</vt:lpstr>
      <vt:lpstr>PowerPoint Presentation</vt:lpstr>
      <vt:lpstr>Language &amp; Culture are Mutually Interlinked</vt:lpstr>
      <vt:lpstr>Language Tree</vt:lpstr>
      <vt:lpstr>Largest Language Family Groups </vt:lpstr>
      <vt:lpstr>PowerPoint Presentation</vt:lpstr>
      <vt:lpstr>Based on Speaker Count</vt:lpstr>
      <vt:lpstr>PowerPoint Presentation</vt:lpstr>
      <vt:lpstr>Components of Language </vt:lpstr>
      <vt:lpstr>1.Phenology &amp; Phonemes</vt:lpstr>
      <vt:lpstr>2. Morphology &amp; Morphemes </vt:lpstr>
      <vt:lpstr>3.Syntax</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Languages</dc:title>
  <dc:creator>Momina</dc:creator>
  <cp:lastModifiedBy>ISMAILA JARJU</cp:lastModifiedBy>
  <cp:revision>79</cp:revision>
  <dcterms:created xsi:type="dcterms:W3CDTF">2020-12-08T10:23:06Z</dcterms:created>
  <dcterms:modified xsi:type="dcterms:W3CDTF">2024-05-18T10:58:24Z</dcterms:modified>
</cp:coreProperties>
</file>