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40"/>
  </p:notesMasterIdLst>
  <p:handoutMasterIdLst>
    <p:handoutMasterId r:id="rId41"/>
  </p:handoutMasterIdLst>
  <p:sldIdLst>
    <p:sldId id="287" r:id="rId2"/>
    <p:sldId id="386" r:id="rId3"/>
    <p:sldId id="387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05" r:id="rId22"/>
    <p:sldId id="406" r:id="rId23"/>
    <p:sldId id="407" r:id="rId24"/>
    <p:sldId id="408" r:id="rId25"/>
    <p:sldId id="409" r:id="rId26"/>
    <p:sldId id="410" r:id="rId27"/>
    <p:sldId id="411" r:id="rId28"/>
    <p:sldId id="412" r:id="rId29"/>
    <p:sldId id="413" r:id="rId30"/>
    <p:sldId id="414" r:id="rId31"/>
    <p:sldId id="415" r:id="rId32"/>
    <p:sldId id="416" r:id="rId33"/>
    <p:sldId id="417" r:id="rId34"/>
    <p:sldId id="418" r:id="rId35"/>
    <p:sldId id="419" r:id="rId36"/>
    <p:sldId id="420" r:id="rId37"/>
    <p:sldId id="421" r:id="rId38"/>
    <p:sldId id="321" r:id="rId3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1" autoAdjust="0"/>
    <p:restoredTop sz="94660"/>
  </p:normalViewPr>
  <p:slideViewPr>
    <p:cSldViewPr>
      <p:cViewPr varScale="1">
        <p:scale>
          <a:sx n="77" d="100"/>
          <a:sy n="77" d="100"/>
        </p:scale>
        <p:origin x="138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5D04F-20BE-488D-B61B-6B53ADAE6F6A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F4F62-7912-4588-AC92-4CF111F21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60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7AD1C-B429-498E-92B5-42E0A69A38D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2E8FC-F756-4D94-9BD1-1A3584237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0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2E8FC-F756-4D94-9BD1-1A35842371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5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CFA6-8B26-4776-9220-0353DD707258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9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6D5B-F259-4695-8AB8-60B004E153F5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5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02A2-AAC0-4266-A064-DFDD04A47AFB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4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B7B20-AD17-4922-8D96-DAC65C985F32}" type="datetime3">
              <a:rPr lang="en-GM" smtClean="0"/>
              <a:t>06.11.19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3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0C2C-C1B4-4DEF-B25E-1F184C713393}" type="datetime3">
              <a:rPr lang="en-GM" smtClean="0"/>
              <a:t>06.11.19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6DD4-4155-4414-A4B1-FBD9C86727FD}" type="datetime3">
              <a:rPr lang="en-GM" smtClean="0"/>
              <a:t>06.11.19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5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23E7-D144-4D71-8661-9D9227C2AE97}" type="datetime3">
              <a:rPr lang="en-GM" smtClean="0"/>
              <a:t>06.11.19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6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8F49-8E3C-48F8-8D2C-06324E250E79}" type="datetime3">
              <a:rPr lang="en-GM" smtClean="0"/>
              <a:t>06.11.19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9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A578-CA31-447C-A45C-1C645444C599}" type="datetime3">
              <a:rPr lang="en-GM" smtClean="0"/>
              <a:t>06.11.19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7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82FB-2F43-4B1A-AB0F-92ED892EC74F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7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7842-B9DC-4AF1-994C-6D547FF8C0B9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884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0CD1-6BCA-41FA-9FDB-A4F49E82CDCD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3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F35E2-AD89-4B05-B18B-196F307A01BE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854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FCFC-6E72-44C7-880A-6D2BCBBF2771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75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2B3F1-450D-4AD3-91F8-50411A77A07B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80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B1009-4C78-4FB2-A18E-4F5019C83DEC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96CCB-0EF8-43FC-A795-5A1EA498DC54}" type="datetime3">
              <a:rPr lang="en-GM" smtClean="0"/>
              <a:t>06.11.19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8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0" y="4737889"/>
            <a:ext cx="863764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r>
              <a:rPr lang="en-US" sz="2800" b="1" spc="-5" dirty="0" smtClean="0">
                <a:solidFill>
                  <a:srgbClr val="C00000"/>
                </a:solidFill>
                <a:latin typeface="Verdana"/>
                <a:cs typeface="Verdana"/>
              </a:rPr>
              <a:t>Lecture </a:t>
            </a:r>
            <a:r>
              <a:rPr lang="en-US" sz="2800" b="1" spc="-5" dirty="0" smtClean="0">
                <a:solidFill>
                  <a:srgbClr val="C00000"/>
                </a:solidFill>
                <a:latin typeface="Verdana"/>
                <a:cs typeface="Verdana"/>
              </a:rPr>
              <a:t>5 </a:t>
            </a:r>
            <a:endParaRPr sz="28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06.11.19</a:t>
            </a:fld>
            <a:endParaRPr lang="en-US" dirty="0"/>
          </a:p>
        </p:txBody>
      </p:sp>
      <p:sp>
        <p:nvSpPr>
          <p:cNvPr id="10" name="object 6"/>
          <p:cNvSpPr txBox="1"/>
          <p:nvPr/>
        </p:nvSpPr>
        <p:spPr>
          <a:xfrm>
            <a:off x="-103240" y="2726655"/>
            <a:ext cx="8637640" cy="2385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lang="en-US" sz="2500" b="1" spc="-5" dirty="0" smtClean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lang="en-US" sz="2500" b="1" spc="-5" dirty="0" smtClean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r>
              <a:rPr lang="en-US" sz="2000" b="1" spc="-5" dirty="0" smtClean="0">
                <a:latin typeface="Verdana"/>
                <a:cs typeface="Verdana"/>
              </a:rPr>
              <a:t>Week </a:t>
            </a:r>
            <a:r>
              <a:rPr lang="en-US" sz="2000" b="1" spc="-5" dirty="0" smtClean="0">
                <a:latin typeface="Verdana"/>
                <a:cs typeface="Verdana"/>
              </a:rPr>
              <a:t>5</a:t>
            </a:r>
            <a:endParaRPr lang="en-US" sz="2000" b="1" spc="-5" dirty="0" smtClean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lang="en-US" sz="2500" b="1" spc="-5" dirty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lang="en-US" sz="2500" b="1" spc="-5" dirty="0" smtClean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sz="2500" dirty="0">
              <a:latin typeface="Verdana"/>
              <a:cs typeface="Verdana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367480" y="685800"/>
            <a:ext cx="7696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dirty="0" smtClean="0">
                <a:solidFill>
                  <a:srgbClr val="C00000"/>
                </a:solidFill>
              </a:rPr>
              <a:t>Understanding Attacks</a:t>
            </a:r>
            <a:endParaRPr sz="2800" b="1" dirty="0">
              <a:solidFill>
                <a:srgbClr val="C0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73C42-7A03-4675-8F2A-7201661552B5}" type="datetime3">
              <a:rPr lang="en-GM" smtClean="0"/>
              <a:t>06.11.19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1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457200"/>
          </a:xfrm>
        </p:spPr>
        <p:txBody>
          <a:bodyPr>
            <a:normAutofit fontScale="90000"/>
          </a:bodyPr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Introduction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85800"/>
            <a:ext cx="8610600" cy="53340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en-US" sz="200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smtClean="0"/>
              <a:t>Security professionals need to be aware of common attack methods so that they can take proactive steps to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1800" smtClean="0"/>
              <a:t>prevent them,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1800" smtClean="0"/>
              <a:t>recognize them when they occur, and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1800" smtClean="0"/>
              <a:t>respond appropriately in response to an attack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700DC0-D544-4366-9B35-CDEC0D13E92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A838-B313-4CD2-A125-8296AD8E2228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8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077200" cy="685800"/>
          </a:xfrm>
        </p:spPr>
        <p:txBody>
          <a:bodyPr/>
          <a:lstStyle/>
          <a:p>
            <a:pPr algn="l"/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534400" cy="5486400"/>
          </a:xfrm>
        </p:spPr>
        <p:txBody>
          <a:bodyPr/>
          <a:lstStyle/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Denial of </a:t>
            </a:r>
            <a:r>
              <a:rPr lang="en-US" altLang="en-US" sz="2000" dirty="0" smtClean="0"/>
              <a:t>Service</a:t>
            </a:r>
            <a:endParaRPr lang="en-US" altLang="en-US" sz="2000" dirty="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Ping </a:t>
            </a:r>
            <a:r>
              <a:rPr lang="en-US" altLang="en-US" sz="2000" dirty="0" smtClean="0"/>
              <a:t>Flood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Botnets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Malicious </a:t>
            </a:r>
            <a:r>
              <a:rPr lang="en-US" altLang="en-US" sz="2000" dirty="0" smtClean="0"/>
              <a:t>code (e.g., Viruses, Trojan Horses, Warms </a:t>
            </a:r>
            <a:r>
              <a:rPr lang="en-US" altLang="en-US" sz="2000" dirty="0" err="1" smtClean="0"/>
              <a:t>etc</a:t>
            </a:r>
            <a:r>
              <a:rPr lang="en-US" altLang="en-US" sz="2000" dirty="0" smtClean="0"/>
              <a:t>)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E86708-ECF5-4A45-A060-E941873F26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5974-D477-4B13-937D-60BC2B33BFFB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3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534400" cy="5334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2400" b="1" smtClean="0">
                <a:solidFill>
                  <a:srgbClr val="C00000"/>
                </a:solidFill>
              </a:rPr>
              <a:t>Denial-of-service (DoS) Attack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smtClean="0"/>
              <a:t>These are attacks that prevent a system from processing or responding to legitimate traffic or requests for resources and objects. </a:t>
            </a:r>
          </a:p>
          <a:p>
            <a:endParaRPr lang="en-US" altLang="en-US" sz="200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9851B4-0833-495E-B8BE-D0AEDB2CBD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4828E-9643-4576-9DBE-0D62B3770566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5344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Facts about Denial-of-service (DoS)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A common form of a DoS attack will transmit so many data packets to a server that it cannot process them all.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Other forms of DoS attacks focus on the exploitation of a known fault or vulnerability in an operating system, service, or application. 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03C019-8D52-4958-838D-57F8C7FDB1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4B63-2BAA-418B-95FA-6361FB4CFA43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8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5344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Facts about Denial-of-service (DoS)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Exploiting the fault often results in a system crash or 100 percent CPU utilization.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No matter what the actual attack consists of, any attack that renders its victim unable to perform normal activities is a DoS attack.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A0787D-D7DC-4C88-B2B6-9D9B1794603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0E60F-B523-47EA-9DC7-81A9CA69D057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534400" cy="54864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2400" b="1" smtClean="0">
                <a:solidFill>
                  <a:srgbClr val="C00000"/>
                </a:solidFill>
              </a:rPr>
              <a:t>Ping Flood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smtClean="0"/>
              <a:t>A ping flood attack floods a victim with ping requests. 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b="1" smtClean="0">
                <a:solidFill>
                  <a:srgbClr val="008000"/>
                </a:solidFill>
              </a:rPr>
              <a:t>Facts about Ping Flood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smtClean="0"/>
              <a:t>Ping Flood  can be very effective when launched by zombies within a botnet as a DDoS attack.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smtClean="0"/>
              <a:t>The system can be overwhelmed trying to answer the ping requests if several thousand systems simultaneously send ping requests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smtClean="0"/>
              <a:t>The victim will not have time to respond to legitimate requests.</a:t>
            </a:r>
          </a:p>
          <a:p>
            <a:pPr>
              <a:buFontTx/>
              <a:buNone/>
            </a:pPr>
            <a:endParaRPr lang="en-US" altLang="en-US" sz="400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4E0540-663A-4D2E-9779-2D24AC58FF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8EFA4-0D72-46DB-9ADD-62B69BB13974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3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534400" cy="5486400"/>
          </a:xfrm>
        </p:spPr>
        <p:txBody>
          <a:bodyPr/>
          <a:lstStyle/>
          <a:p>
            <a:pPr>
              <a:buFontTx/>
              <a:buNone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Managing Ping Flood attacks </a:t>
            </a:r>
          </a:p>
          <a:p>
            <a:pPr>
              <a:buFontTx/>
              <a:buNone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/>
              <a:t>A common way systems handle this today is by blocking ICMP traffic. 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/>
              <a:t>Active intrusion detection systems can detect a ping flood and modify the environment to block ICMP traffic during the attack</a:t>
            </a:r>
            <a:r>
              <a:rPr lang="en-US" altLang="en-US" smtClean="0"/>
              <a:t>.</a:t>
            </a:r>
            <a:endParaRPr lang="en-US" altLang="en-US" sz="400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F70053-BBDE-4458-8257-7B0C21AD9EA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454C-D0DA-4E5B-8DC0-A542F08ACF65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7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534400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2400" b="1" smtClean="0">
                <a:solidFill>
                  <a:srgbClr val="C00000"/>
                </a:solidFill>
              </a:rPr>
              <a:t>Botnets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smtClean="0"/>
              <a:t>The computers in a botnet are like robots (often called zombies) and will do whatever attackers instruct them to do. 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smtClean="0"/>
              <a:t>A </a:t>
            </a:r>
            <a:r>
              <a:rPr lang="en-US" altLang="en-US" sz="2000" b="1" smtClean="0"/>
              <a:t>bot herder </a:t>
            </a:r>
            <a:r>
              <a:rPr lang="en-US" altLang="en-US" sz="2000" smtClean="0"/>
              <a:t>is typically a criminal who controls all the computers in the botnet via one or more command and control servers. 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buFontTx/>
              <a:buNone/>
            </a:pPr>
            <a:endParaRPr lang="en-US" altLang="en-US" sz="200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213984-8769-4333-914B-28435FA587B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5326-B338-4591-83F8-15558EB2EFFA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4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534400" cy="548640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b="1" smtClean="0">
                <a:solidFill>
                  <a:srgbClr val="008000"/>
                </a:solidFill>
              </a:rPr>
              <a:t>Facts about Bot Herder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The bot herder enters commands on the server and the zombies periodically check in with the command and control server to receive instructions.</a:t>
            </a:r>
          </a:p>
          <a:p>
            <a:pPr lvl="1">
              <a:buFontTx/>
              <a:buNone/>
            </a:pPr>
            <a:r>
              <a:rPr lang="en-US" altLang="en-US" sz="2000" smtClean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Bot herders commonly use computers within a botnet to launch a wide range of attacks, send spam and phishing emails, or rent the botnets out to other criminals.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Computers often join a botnet after being infected with some type of malicious code or malicious software.</a:t>
            </a:r>
          </a:p>
          <a:p>
            <a:pPr lvl="1">
              <a:buFontTx/>
              <a:buNone/>
            </a:pPr>
            <a:r>
              <a:rPr lang="en-US" altLang="en-US" sz="2000" smtClean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Once the computer is infected, it often gives the bot herder remote access to the system and additional malware is installed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9C34C5-A9E8-41F6-83BF-487954652D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856F-907E-4C0B-B693-79FF17AD4AB9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534400" cy="5486400"/>
          </a:xfrm>
        </p:spPr>
        <p:txBody>
          <a:bodyPr/>
          <a:lstStyle/>
          <a:p>
            <a:pPr>
              <a:buFontTx/>
              <a:buNone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Managing Botnets </a:t>
            </a:r>
          </a:p>
          <a:p>
            <a:pPr>
              <a:buFontTx/>
              <a:buNone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r>
              <a:rPr lang="en-US" altLang="en-US" sz="2000" smtClean="0"/>
              <a:t>The best protection against a computer’s joining a botnet is to ensure anti-malware software is running and the definitions are up-to-date. </a:t>
            </a:r>
          </a:p>
          <a:p>
            <a:pPr>
              <a:buFontTx/>
              <a:buNone/>
            </a:pPr>
            <a:endParaRPr lang="en-US" altLang="en-US" sz="2000" smtClean="0"/>
          </a:p>
          <a:p>
            <a:r>
              <a:rPr lang="en-US" altLang="en-US" sz="2000" smtClean="0"/>
              <a:t>Keeping browsers and their plug-ins up-to-date is an important security practice. </a:t>
            </a:r>
          </a:p>
          <a:p>
            <a:endParaRPr lang="en-US" altLang="en-US" sz="2000" smtClean="0"/>
          </a:p>
          <a:p>
            <a:r>
              <a:rPr lang="en-US" altLang="en-US" sz="2000" smtClean="0"/>
              <a:t>Additionally, most browsers have strong security built in, and these features shouldn’t be disabled. E.g., disabling sandboxing might improve performance of the browser slightly, but the risk is significant..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9B3DF1-3F1A-46EC-9490-093D797FC79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4E3A-2CFB-440D-B501-8D64226501B4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763000" cy="54864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2400" b="1" smtClean="0">
                <a:solidFill>
                  <a:srgbClr val="C00000"/>
                </a:solidFill>
              </a:rPr>
              <a:t> Malicious Code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smtClean="0"/>
              <a:t>A  Malicious code is any script or program that performs an unwanted, unauthorized, or unknown activity on a computer system.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en-US" sz="2000" smtClean="0"/>
          </a:p>
          <a:p>
            <a:pPr lvl="1">
              <a:buFontTx/>
              <a:buNone/>
            </a:pPr>
            <a:r>
              <a:rPr lang="en-US" altLang="en-US" b="1" smtClean="0">
                <a:solidFill>
                  <a:srgbClr val="008000"/>
                </a:solidFill>
              </a:rPr>
              <a:t>Facts about Malicious Code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 Malicious code can take many forms, including viruses, worms, Trojan horses, documents with destructive macros, and logic bombs.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It is often called malware, short for malicious software.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/>
              <a:t>Malicious code is the most common form of security breach today.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2000" b="1" smtClean="0"/>
          </a:p>
          <a:p>
            <a:pPr lvl="2"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2000" smtClean="0"/>
          </a:p>
          <a:p>
            <a:pPr lvl="1">
              <a:buFont typeface="Wingdings" panose="05000000000000000000" pitchFamily="2" charset="2"/>
              <a:buChar char="ü"/>
            </a:pPr>
            <a:endParaRPr lang="en-US" altLang="en-US" sz="200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954FC6-CFAC-4EE7-8272-B4C5CB1D0B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E549-6C79-440A-8146-8D82737D29C1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7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763000" cy="5486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Types of Malicious Code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Viruses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Trojan Horse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A0A9BA-7496-44CF-890B-7C07246C82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832F-3085-44AF-9284-D50DBEF949A8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7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763000" cy="5486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2400" b="1" smtClean="0">
                <a:solidFill>
                  <a:srgbClr val="C00000"/>
                </a:solidFill>
              </a:rPr>
              <a:t>Viruses </a:t>
            </a:r>
            <a:endParaRPr lang="en-US" altLang="en-US" sz="2000" b="1" smtClean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smtClean="0"/>
              <a:t>Computer viruses have two main functions— </a:t>
            </a:r>
            <a:r>
              <a:rPr lang="en-US" altLang="en-US" sz="2000" i="1" smtClean="0"/>
              <a:t>Propagation </a:t>
            </a:r>
            <a:r>
              <a:rPr lang="en-US" altLang="en-US" sz="2000" smtClean="0"/>
              <a:t>and </a:t>
            </a:r>
            <a:r>
              <a:rPr lang="en-US" altLang="en-US" sz="2000" i="1" smtClean="0"/>
              <a:t>destruction.</a:t>
            </a:r>
            <a:r>
              <a:rPr lang="en-US" altLang="en-US" sz="2000" smtClean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en-US" sz="2000" smtClean="0"/>
          </a:p>
          <a:p>
            <a:pPr lvl="1">
              <a:buFontTx/>
              <a:buNone/>
            </a:pPr>
            <a:r>
              <a:rPr lang="en-US" altLang="en-US" sz="2000" b="1" smtClean="0">
                <a:solidFill>
                  <a:srgbClr val="008000"/>
                </a:solidFill>
              </a:rPr>
              <a:t>Facts about Viruses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b="1" smtClean="0"/>
              <a:t>Propagation:  </a:t>
            </a:r>
            <a:r>
              <a:rPr lang="en-US" altLang="en-US" sz="2000" smtClean="0"/>
              <a:t>The propagation function defines how the virus will spread from system to system, infecting each machine it leaves in its wake.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b="1" smtClean="0"/>
              <a:t>Destruction: </a:t>
            </a:r>
            <a:r>
              <a:rPr lang="en-US" altLang="en-US" sz="2000" smtClean="0"/>
              <a:t>  A virus’s payload delivers the destructive power by implementing whatever malicious activity the virus writer had in mind.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88C9D5-FDCC-44C0-8486-C2312D25916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5D4DC-18AA-4600-855F-CD6670EEF1D9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7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763000" cy="5486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Platforms vulnerable to viruses</a:t>
            </a:r>
            <a:endParaRPr lang="en-US" altLang="en-US" sz="2000" smtClean="0"/>
          </a:p>
          <a:p>
            <a:pPr>
              <a:buFontTx/>
              <a:buNone/>
            </a:pPr>
            <a:endParaRPr lang="en-US" altLang="en-US" sz="2000" b="1" smtClean="0"/>
          </a:p>
          <a:p>
            <a:pPr>
              <a:buFontTx/>
              <a:buNone/>
            </a:pPr>
            <a:r>
              <a:rPr lang="en-US" altLang="en-US" sz="2000" b="1" smtClean="0">
                <a:solidFill>
                  <a:srgbClr val="008000"/>
                </a:solidFill>
              </a:rPr>
              <a:t>Very Important Facts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Most computer viruses are designed to disrupt activity on systems running versions of the world’s most popular operating system—Microsoft Windows.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Only an estimated fewer than 1% (percent)  of the viruses “in the wild” today are designed to impact other operating systems, such as Unix , Mac OS and Ubuntu. </a:t>
            </a:r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smtClean="0"/>
              <a:t>    </a:t>
            </a:r>
            <a:r>
              <a:rPr lang="en-US" altLang="en-US" sz="2000" b="1" smtClean="0">
                <a:solidFill>
                  <a:srgbClr val="C00000"/>
                </a:solidFill>
              </a:rPr>
              <a:t>REASON: </a:t>
            </a:r>
            <a:r>
              <a:rPr lang="en-US" altLang="en-US" sz="2000" smtClean="0">
                <a:solidFill>
                  <a:schemeClr val="tx1"/>
                </a:solidFill>
              </a:rPr>
              <a:t>See next slide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B10AF6-B78A-43AE-9E25-425C89B97C5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15C1-2FD0-40B5-A284-1C88633F1481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56388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Platforms vulnerable to viruses     (Continued…)</a:t>
            </a:r>
            <a:endParaRPr lang="en-US" altLang="en-US" sz="2000" smtClean="0"/>
          </a:p>
          <a:p>
            <a:pPr>
              <a:buFontTx/>
              <a:buNone/>
            </a:pPr>
            <a:endParaRPr lang="en-US" altLang="en-US" sz="2000" b="1" smtClean="0"/>
          </a:p>
          <a:p>
            <a:pPr>
              <a:buFontTx/>
              <a:buNone/>
            </a:pPr>
            <a:r>
              <a:rPr lang="en-US" altLang="en-US" sz="2000" b="1" smtClean="0">
                <a:solidFill>
                  <a:srgbClr val="008000"/>
                </a:solidFill>
              </a:rPr>
              <a:t>Reason why very few Viruses attack UNIX, Ubuntu, Mac etc O/S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There is no single Unix operating system. Rather, there is a series of many similar operating systems that implement the same functions.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The series (versions) of similar Unix operating systems are ALL  independently designed by a large number of developers.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buFontTx/>
              <a:buNone/>
            </a:pPr>
            <a:r>
              <a:rPr lang="en-US" altLang="en-US" sz="1800" b="1" smtClean="0">
                <a:solidFill>
                  <a:srgbClr val="FF0000"/>
                </a:solidFill>
              </a:rPr>
              <a:t>CAUTION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400" i="1" smtClean="0"/>
              <a:t>Macintosh and Unix users should not fail to be vigilant. 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400" i="1" smtClean="0"/>
              <a:t>Although only a few viruses pose a risk to their systems, one of those viruses could affect their systems at any moment.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400" i="1" smtClean="0"/>
              <a:t>Anyone responsible for the security of a computer system should implement adequate </a:t>
            </a:r>
          </a:p>
          <a:p>
            <a:pPr lvl="2">
              <a:lnSpc>
                <a:spcPct val="150000"/>
              </a:lnSpc>
              <a:buFontTx/>
              <a:buNone/>
            </a:pPr>
            <a:r>
              <a:rPr lang="en-US" altLang="en-US" sz="1400" i="1" smtClean="0"/>
              <a:t>     antivirus mechanisms to ensure the continued safety of their resources</a:t>
            </a:r>
            <a:r>
              <a:rPr lang="en-US" altLang="en-US" sz="1200" smtClean="0"/>
              <a:t>.</a:t>
            </a:r>
            <a:r>
              <a:rPr lang="en-US" altLang="en-US" sz="1200" i="1" smtClean="0"/>
              <a:t>.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EE79F1-FB15-4283-B1B5-82D215C8F8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D1F2-1590-4BCC-BC91-DA919B56A1E8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1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Antivirus Mechanisms </a:t>
            </a:r>
            <a:endParaRPr lang="en-US" altLang="en-US" sz="2000" b="1" smtClean="0">
              <a:solidFill>
                <a:srgbClr val="008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Signature-based detection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Heuristic-based mechanism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590AC-444C-416C-8EF8-46AB720321B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EF8B-31BA-4E2D-B4F2-5D10AA812B96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0"/>
            <a:ext cx="8763000" cy="5638800"/>
          </a:xfrm>
        </p:spPr>
        <p:txBody>
          <a:bodyPr/>
          <a:lstStyle/>
          <a:p>
            <a:pPr>
              <a:buFontTx/>
              <a:buNone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Signature-based Detection</a:t>
            </a:r>
          </a:p>
          <a:p>
            <a:pPr>
              <a:buFontTx/>
              <a:buNone/>
            </a:pPr>
            <a:endParaRPr lang="en-US" altLang="en-US" sz="2000" b="1" smtClean="0">
              <a:solidFill>
                <a:srgbClr val="008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In this method, an antivirus package maintains an extremely large database that contains the telltale characteristics of all known viruses. </a:t>
            </a:r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smtClean="0"/>
              <a:t> 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Depending on the antivirus package and configuration settings, it scans storage media periodically, checking for any files that contain data matching those criteria.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sz="200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9DF603-D138-4503-83B0-C141653C11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F1FA-8A92-45E4-AA08-2EAB46990526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2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56388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endParaRPr lang="en-US" altLang="en-US" sz="2400" b="1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Signature-based Detection   (Continued…)</a:t>
            </a:r>
            <a:endParaRPr lang="en-US" altLang="en-US" sz="2000" b="1" smtClean="0">
              <a:solidFill>
                <a:srgbClr val="008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If any are detected, the antivirus package takes one of the following actions:</a:t>
            </a:r>
          </a:p>
          <a:p>
            <a:pPr lvl="2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000" smtClean="0"/>
              <a:t>If the software can eradicate the virus, it disinfects the affected files and restores the machine to a safe condition.</a:t>
            </a:r>
          </a:p>
          <a:p>
            <a:pPr lvl="2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endParaRPr lang="en-US" altLang="en-US" sz="2000" smtClean="0"/>
          </a:p>
          <a:p>
            <a:pPr lvl="2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000" smtClean="0"/>
              <a:t>It may quarantine the files until the user or an administrator can examine them manually</a:t>
            </a:r>
          </a:p>
          <a:p>
            <a:pPr lvl="2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endParaRPr lang="en-US" altLang="en-US" sz="2000" smtClean="0"/>
          </a:p>
          <a:p>
            <a:pPr lvl="2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000" smtClean="0"/>
              <a:t>If  may delete the infected files in an attempt to preserve system integrity if settings provide for Quarantine and threat is high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029B99-A369-4B68-ADED-0AB2A896CE6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BACA-CCA4-4707-99BF-DF48CCE0A124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57912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WARNINGS about Signature-based Detection  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en-US" sz="2000" smtClean="0"/>
              <a:t>     When using a signature-based antivirus package, it’s essential to remember that: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smtClean="0"/>
              <a:t> The package is only as effective as the virus definition file upon which it’s based.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smtClean="0"/>
              <a:t>If you don’t frequently update your virus definitions your antivirus software will not be able to detect newly created viruses.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smtClean="0"/>
              <a:t>With thousands of viruses appearing on the Internet each year, an outdated definition file will quickly render your defenses ineffective.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7C3B72-03AA-4FFF-90DF-D23ED06107D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9DE15-AD97-4B71-9FD5-3708E8A33C12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533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Attacks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57912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Heuristic-based Mechanisms </a:t>
            </a:r>
            <a:endParaRPr lang="en-US" altLang="en-US" sz="2400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000" smtClean="0"/>
              <a:t> 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These methods </a:t>
            </a:r>
            <a:r>
              <a:rPr lang="en-US" altLang="en-US" sz="2000" b="1" i="1" smtClean="0"/>
              <a:t>analyze the behavior</a:t>
            </a:r>
            <a:r>
              <a:rPr lang="en-US" altLang="en-US" sz="2000" b="1" smtClean="0"/>
              <a:t> </a:t>
            </a:r>
            <a:r>
              <a:rPr lang="en-US" altLang="en-US" sz="2000" smtClean="0"/>
              <a:t>of software, looking for the telltale signs of virus activity, such as attempts to elevate privilege level, cover their electronic tracks, and alter unrelated or operating system files.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Most of the modern antivirus software products are able to detect and remove a wide variety of types of malicious code and then clean the system. 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In other words, antivirus solutions are rarely limited to viruses. 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745E70-D4F9-4578-9D9E-F11EE2229E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BEB-0772-47B7-9020-FB05326D9EA0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C00000"/>
                </a:solidFill>
              </a:rPr>
              <a:t>Access Control Attacks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7E639C-6C46-4F36-825D-F2A97B45C5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19638-479E-49F1-8587-D3A409DB3821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Control Attacks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Intruders will try to defeat, bypass, or trick access controls in order </a:t>
            </a:r>
            <a:b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to reach their target</a:t>
            </a:r>
          </a:p>
          <a:p>
            <a:pPr>
              <a:buFontTx/>
              <a:buNone/>
            </a:pPr>
            <a:endParaRPr lang="en-US" altLang="en-US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 objectives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Guess credentials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Malfunction of access controls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Bypass access controls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Replay known good logins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Trick people into giving up credentials</a:t>
            </a: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E256C4-5320-4889-BB7D-F0CDCBF9C70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A9F9E-C227-4361-A5BF-AE4CC98CD418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1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304800"/>
            <a:ext cx="8077200" cy="9906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Buffer Overflow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85800"/>
            <a:ext cx="8382000" cy="55626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Cause malfunction in a way that permits illicit access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Send more data than application was designed to handle properly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“Excess” data corrupts application memory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Execution of arbitrary code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Malfunction</a:t>
            </a:r>
          </a:p>
          <a:p>
            <a:endParaRPr lang="en-US" altLang="en-US" sz="200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200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Countermeasure:</a:t>
            </a:r>
            <a:r>
              <a:rPr lang="en-US" altLang="en-US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“safe” coding that limits length of input data;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Filter input data to remove unsafe characters</a:t>
            </a:r>
          </a:p>
          <a:p>
            <a:pPr lvl="1"/>
            <a:endParaRPr lang="en-US" altLang="en-US" smtClean="0"/>
          </a:p>
        </p:txBody>
      </p:sp>
      <p:sp>
        <p:nvSpPr>
          <p:cNvPr id="6349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74F889-C6FF-4585-88FD-7E6AFB0AC95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ABDB-6CB0-400B-8217-0A2DD050A3EB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914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Script Injection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382000" cy="5334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Insertion of scripting language characters into application input fields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Execute script on server side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SQL injection – obtain data from application database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Execute script on client side – trick user or browser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Cross site scripting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Cross site request forgery</a:t>
            </a:r>
          </a:p>
          <a:p>
            <a:pPr>
              <a:buFontTx/>
              <a:buNone/>
            </a:pPr>
            <a:endParaRPr lang="en-US" altLang="en-US" smtClean="0"/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Countermeasures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strip “unsafe” characters from input</a:t>
            </a:r>
          </a:p>
        </p:txBody>
      </p:sp>
      <p:sp>
        <p:nvSpPr>
          <p:cNvPr id="6451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B1A7B6-5302-4F5A-A629-F6EBAE32E3D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C4-2A29-4007-A744-8D468C168F66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6096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Remanence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686800" cy="4800600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Literally, data that remains after it has been “deleted”</a:t>
            </a:r>
          </a:p>
          <a:p>
            <a:pPr>
              <a:buFontTx/>
              <a:buNone/>
              <a:defRPr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None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Examples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Deleted hard drive files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Data in file system “slack space”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Erased files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Reformatted hard drive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Discarded / lost media: USB keys, backup tapes, CDs</a:t>
            </a:r>
          </a:p>
          <a:p>
            <a:pPr lvl="1">
              <a:buFontTx/>
              <a:buNone/>
              <a:defRPr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None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Countermeasures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Improve media physical controls</a:t>
            </a:r>
          </a:p>
          <a:p>
            <a:pPr marL="457200" lvl="1" indent="0">
              <a:buFont typeface="Wingdings" pitchFamily="2" charset="2"/>
              <a:buChar char="§"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</p:txBody>
      </p:sp>
      <p:sp>
        <p:nvSpPr>
          <p:cNvPr id="6554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6ED5F8-690A-4010-A23E-E0ECDEB191B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BD8C-023A-4567-9F95-D16BECA2F055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5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6096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Denial of Service (DoS)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Actions that cause target system to </a:t>
            </a:r>
            <a:b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fail, thereby </a:t>
            </a:r>
            <a:r>
              <a:rPr lang="en-US" altLang="en-US" sz="2000" i="1" smtClean="0">
                <a:latin typeface="Calibri" panose="020F0502020204030204" pitchFamily="34" charset="0"/>
                <a:cs typeface="Calibri" panose="020F0502020204030204" pitchFamily="34" charset="0"/>
              </a:rPr>
              <a:t>denying service</a:t>
            </a: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b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legitimate users</a:t>
            </a:r>
          </a:p>
          <a:p>
            <a:pPr lvl="1"/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Specially crafted input that causes application malfunction</a:t>
            </a:r>
          </a:p>
          <a:p>
            <a:pPr lvl="1"/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Large volume of input that floods application</a:t>
            </a:r>
          </a:p>
          <a:p>
            <a:pPr lvl="1">
              <a:buFontTx/>
              <a:buNone/>
            </a:pPr>
            <a:endParaRPr lang="en-US" altLang="en-US" sz="200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Distributed Denial of Service (DDoS)</a:t>
            </a:r>
          </a:p>
          <a:p>
            <a:pPr lvl="1"/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Large volume of input from many </a:t>
            </a:r>
            <a:b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(hundreds, thousands) of sources</a:t>
            </a:r>
          </a:p>
          <a:p>
            <a:pPr>
              <a:buFontTx/>
              <a:buNone/>
            </a:pPr>
            <a:endParaRPr lang="en-US" altLang="en-US" sz="2000" b="1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Countermeasures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Input filters, patches, high capacity</a:t>
            </a:r>
          </a:p>
          <a:p>
            <a:pPr lvl="1"/>
            <a:endParaRPr lang="en-US" altLang="en-US" sz="200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6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A27116-A8B8-4B95-920C-8BCB2123606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C6600-F421-4449-B354-B33B93A3F565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9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Dumpster Diving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915400" cy="4953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000" smtClean="0"/>
              <a:t>Literally, going through company trash in the hopes that sensitive printed documents were discarded that can be retrieved</a:t>
            </a:r>
          </a:p>
          <a:p>
            <a:pPr lvl="1"/>
            <a:r>
              <a:rPr lang="en-US" altLang="en-US" sz="2000" smtClean="0"/>
              <a:t>Personnel reports, financial records</a:t>
            </a:r>
          </a:p>
          <a:p>
            <a:pPr lvl="1"/>
            <a:r>
              <a:rPr lang="en-US" altLang="en-US" sz="2000" smtClean="0"/>
              <a:t>E-mail addresses</a:t>
            </a:r>
          </a:p>
          <a:p>
            <a:pPr lvl="1"/>
            <a:r>
              <a:rPr lang="en-US" altLang="en-US" sz="2000" smtClean="0"/>
              <a:t>Trade secrets</a:t>
            </a:r>
          </a:p>
          <a:p>
            <a:pPr lvl="1"/>
            <a:r>
              <a:rPr lang="en-US" altLang="en-US" sz="2000" smtClean="0"/>
              <a:t>Technical architecture</a:t>
            </a:r>
          </a:p>
          <a:p>
            <a:pPr lvl="1"/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Countermeasures</a:t>
            </a:r>
            <a:r>
              <a:rPr lang="en-US" altLang="en-US" smtClean="0"/>
              <a:t>: </a:t>
            </a:r>
            <a:r>
              <a:rPr lang="en-US" altLang="en-US" sz="2400" smtClean="0"/>
              <a:t>on-site shredding</a:t>
            </a:r>
          </a:p>
        </p:txBody>
      </p:sp>
      <p:sp>
        <p:nvSpPr>
          <p:cNvPr id="6758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DA7863-F7EA-4CC6-82D8-463FDE8F024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3D36-FAB6-4779-8C0C-B7F6C56855C5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Eavesdropping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2400" b="1" smtClean="0">
                <a:solidFill>
                  <a:srgbClr val="C00000"/>
                </a:solidFill>
              </a:rPr>
              <a:t>Interception of data transmissions</a:t>
            </a:r>
          </a:p>
          <a:p>
            <a:pPr lvl="1"/>
            <a:r>
              <a:rPr lang="en-US" altLang="en-US" sz="2000" smtClean="0"/>
              <a:t>Login credentials</a:t>
            </a:r>
          </a:p>
          <a:p>
            <a:pPr lvl="1"/>
            <a:r>
              <a:rPr lang="en-US" altLang="en-US" sz="2000" smtClean="0"/>
              <a:t>Sensitive information</a:t>
            </a:r>
          </a:p>
          <a:p>
            <a:pPr lvl="1"/>
            <a:endParaRPr lang="en-US" altLang="en-US" sz="2000" smtClean="0"/>
          </a:p>
          <a:p>
            <a:r>
              <a:rPr lang="en-US" altLang="en-US" sz="2400" b="1" smtClean="0">
                <a:solidFill>
                  <a:srgbClr val="C00000"/>
                </a:solidFill>
              </a:rPr>
              <a:t>Methods</a:t>
            </a:r>
          </a:p>
          <a:p>
            <a:pPr lvl="1"/>
            <a:r>
              <a:rPr lang="en-US" altLang="en-US" sz="2000" smtClean="0"/>
              <a:t>Network sniffing </a:t>
            </a:r>
            <a:br>
              <a:rPr lang="en-US" altLang="en-US" sz="2000" smtClean="0"/>
            </a:br>
            <a:r>
              <a:rPr lang="en-US" altLang="en-US" sz="2000" smtClean="0"/>
              <a:t>(maybe from a compromised system)</a:t>
            </a:r>
          </a:p>
          <a:p>
            <a:pPr lvl="1"/>
            <a:r>
              <a:rPr lang="en-US" altLang="en-US" sz="2000" smtClean="0"/>
              <a:t>Wireless network sniffing</a:t>
            </a:r>
          </a:p>
          <a:p>
            <a:pPr lvl="1">
              <a:buFontTx/>
              <a:buNone/>
            </a:pPr>
            <a:endParaRPr lang="en-US" altLang="en-US" sz="2000" smtClean="0"/>
          </a:p>
          <a:p>
            <a:r>
              <a:rPr lang="en-US" altLang="en-US" sz="2000" b="1" smtClean="0">
                <a:solidFill>
                  <a:srgbClr val="C00000"/>
                </a:solidFill>
              </a:rPr>
              <a:t>Countermeasures: encryption, stronger encryption</a:t>
            </a:r>
          </a:p>
        </p:txBody>
      </p:sp>
      <p:sp>
        <p:nvSpPr>
          <p:cNvPr id="6861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F1D46D-B32A-4FF1-B3FB-ED03BC1AF83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EF8A4-0091-4660-A425-FD31169BB724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1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Emanations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sz="2400" b="1" smtClean="0">
                <a:solidFill>
                  <a:srgbClr val="C00000"/>
                </a:solidFill>
              </a:rPr>
              <a:t>Electromagnetic radiation that emanates from computer equipment</a:t>
            </a:r>
          </a:p>
          <a:p>
            <a:pPr lvl="1"/>
            <a:r>
              <a:rPr lang="en-US" altLang="en-US" sz="2000" smtClean="0"/>
              <a:t>Network cabling</a:t>
            </a:r>
          </a:p>
          <a:p>
            <a:pPr lvl="2"/>
            <a:r>
              <a:rPr lang="en-US" altLang="en-US" sz="2000" smtClean="0"/>
              <a:t>More prevalent in networks with coaxial cabling</a:t>
            </a:r>
          </a:p>
          <a:p>
            <a:pPr lvl="1"/>
            <a:r>
              <a:rPr lang="en-US" altLang="en-US" sz="2000" smtClean="0"/>
              <a:t>CRT monitors</a:t>
            </a:r>
          </a:p>
          <a:p>
            <a:pPr lvl="1"/>
            <a:r>
              <a:rPr lang="en-US" altLang="en-US" sz="2000" smtClean="0"/>
              <a:t>Wi-Fi networks</a:t>
            </a:r>
          </a:p>
          <a:p>
            <a:pPr lvl="1"/>
            <a:endParaRPr lang="en-US" altLang="en-US" sz="2000" smtClean="0"/>
          </a:p>
          <a:p>
            <a:r>
              <a:rPr lang="en-US" altLang="en-US" sz="2000" b="1" smtClean="0">
                <a:solidFill>
                  <a:srgbClr val="C00000"/>
                </a:solidFill>
              </a:rPr>
              <a:t>Countermeasures: </a:t>
            </a:r>
          </a:p>
          <a:p>
            <a:pPr lvl="1"/>
            <a:r>
              <a:rPr lang="en-US" altLang="en-US" sz="2000" smtClean="0">
                <a:solidFill>
                  <a:schemeClr val="tx1"/>
                </a:solidFill>
              </a:rPr>
              <a:t>Shielding, twisted pair network cable, LCD monitors, lower power or eliminate Wi-Fi</a:t>
            </a:r>
          </a:p>
        </p:txBody>
      </p:sp>
      <p:sp>
        <p:nvSpPr>
          <p:cNvPr id="6963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0A4C30-147C-4550-B89D-B10E7D0F8CF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2584-5EB8-4173-B884-F771CD07CEB1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76200"/>
            <a:ext cx="8077200" cy="11430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Spoofing and Masquerading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077200" cy="4876800"/>
          </a:xfrm>
        </p:spPr>
        <p:txBody>
          <a:bodyPr/>
          <a:lstStyle/>
          <a:p>
            <a:r>
              <a:rPr lang="en-US" altLang="en-US" sz="2400" b="1" smtClean="0">
                <a:solidFill>
                  <a:srgbClr val="C00000"/>
                </a:solidFill>
              </a:rPr>
              <a:t>Specially crafted network packets that contain forged address of origin</a:t>
            </a:r>
          </a:p>
          <a:p>
            <a:pPr lvl="1"/>
            <a:r>
              <a:rPr lang="en-US" altLang="en-US" sz="2000" smtClean="0"/>
              <a:t>TCP/IP protocol permits forged MAC and IP address</a:t>
            </a:r>
          </a:p>
          <a:p>
            <a:pPr lvl="1"/>
            <a:r>
              <a:rPr lang="en-US" altLang="en-US" sz="2000" smtClean="0"/>
              <a:t>SMTP protocol permits forged e-mail “From” address</a:t>
            </a:r>
          </a:p>
          <a:p>
            <a:pPr lvl="1"/>
            <a:endParaRPr lang="en-US" altLang="en-US" sz="2000" smtClean="0"/>
          </a:p>
          <a:p>
            <a:pPr lvl="1"/>
            <a:endParaRPr lang="en-US" altLang="en-US" sz="2000" smtClean="0"/>
          </a:p>
          <a:p>
            <a:r>
              <a:rPr lang="en-US" altLang="en-US" sz="2400" b="1" smtClean="0">
                <a:solidFill>
                  <a:srgbClr val="C00000"/>
                </a:solidFill>
              </a:rPr>
              <a:t>Countermeasures</a:t>
            </a:r>
            <a:r>
              <a:rPr lang="en-US" altLang="en-US" sz="2400" smtClean="0">
                <a:solidFill>
                  <a:srgbClr val="C00000"/>
                </a:solidFill>
              </a:rPr>
              <a:t>: </a:t>
            </a:r>
          </a:p>
          <a:p>
            <a:pPr lvl="1"/>
            <a:r>
              <a:rPr lang="en-US" altLang="en-US" sz="2000" smtClean="0">
                <a:solidFill>
                  <a:schemeClr val="tx1"/>
                </a:solidFill>
              </a:rPr>
              <a:t>Router / firewall configuration to drop forged packets</a:t>
            </a:r>
          </a:p>
          <a:p>
            <a:pPr lvl="1"/>
            <a:r>
              <a:rPr lang="en-US" altLang="en-US" sz="2000" smtClean="0">
                <a:solidFill>
                  <a:schemeClr val="tx1"/>
                </a:solidFill>
              </a:rPr>
              <a:t>Judicious use of e-mail for signaling or data transfe</a:t>
            </a:r>
            <a:r>
              <a:rPr lang="en-US" altLang="en-US" smtClean="0">
                <a:solidFill>
                  <a:schemeClr val="tx1"/>
                </a:solidFill>
              </a:rPr>
              <a:t>r</a:t>
            </a:r>
          </a:p>
          <a:p>
            <a:endParaRPr lang="en-US" altLang="en-US" sz="2000" smtClean="0"/>
          </a:p>
        </p:txBody>
      </p:sp>
      <p:sp>
        <p:nvSpPr>
          <p:cNvPr id="706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0174CD-349E-4774-9664-6A03FD7C45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30B-3474-4EF7-B68F-C50CCABCE5FE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76200"/>
            <a:ext cx="8077200" cy="11430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Social Engineering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458200" cy="5410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 smtClean="0"/>
              <a:t>Tricking people into giving out sensitive information by making them think they are </a:t>
            </a:r>
            <a:r>
              <a:rPr lang="en-US" altLang="en-US" sz="2000" i="1" dirty="0" smtClean="0"/>
              <a:t>helping</a:t>
            </a:r>
            <a:r>
              <a:rPr lang="en-US" altLang="en-US" sz="2000" dirty="0" smtClean="0"/>
              <a:t> someone</a:t>
            </a:r>
          </a:p>
          <a:p>
            <a:pPr>
              <a:buFontTx/>
              <a:buNone/>
            </a:pPr>
            <a:endParaRPr lang="en-US" altLang="en-US" dirty="0" smtClean="0"/>
          </a:p>
          <a:p>
            <a:pPr>
              <a:buFontTx/>
              <a:buNone/>
            </a:pPr>
            <a:r>
              <a:rPr lang="en-US" altLang="en-US" sz="2400" b="1" dirty="0" smtClean="0">
                <a:solidFill>
                  <a:srgbClr val="C00000"/>
                </a:solidFill>
              </a:rPr>
              <a:t>Methods</a:t>
            </a:r>
          </a:p>
          <a:p>
            <a:pPr lvl="1"/>
            <a:r>
              <a:rPr lang="en-US" altLang="en-US" sz="2000" dirty="0" smtClean="0"/>
              <a:t>In person</a:t>
            </a:r>
          </a:p>
          <a:p>
            <a:pPr lvl="1"/>
            <a:r>
              <a:rPr lang="en-US" altLang="en-US" sz="2000" dirty="0" smtClean="0"/>
              <a:t>By phone</a:t>
            </a:r>
          </a:p>
          <a:p>
            <a:pPr lvl="1"/>
            <a:endParaRPr lang="en-US" altLang="en-US" dirty="0" smtClean="0"/>
          </a:p>
          <a:p>
            <a:pPr>
              <a:buFontTx/>
              <a:buNone/>
            </a:pPr>
            <a:r>
              <a:rPr lang="en-US" altLang="en-US" sz="2400" b="1" dirty="0" smtClean="0">
                <a:solidFill>
                  <a:srgbClr val="C00000"/>
                </a:solidFill>
              </a:rPr>
              <a:t>Schemes</a:t>
            </a:r>
          </a:p>
          <a:p>
            <a:pPr lvl="1"/>
            <a:r>
              <a:rPr lang="en-US" altLang="en-US" sz="2000" dirty="0" smtClean="0"/>
              <a:t>Log-in, remote access, building entrance help</a:t>
            </a:r>
          </a:p>
          <a:p>
            <a:pPr>
              <a:buFontTx/>
              <a:buNone/>
            </a:pPr>
            <a:r>
              <a:rPr lang="en-US" altLang="en-US" sz="2400" b="1" dirty="0" smtClean="0">
                <a:solidFill>
                  <a:srgbClr val="C00000"/>
                </a:solidFill>
              </a:rPr>
              <a:t>Countermeasures:</a:t>
            </a:r>
            <a:r>
              <a:rPr lang="en-US" altLang="en-US" dirty="0" smtClean="0"/>
              <a:t> </a:t>
            </a:r>
          </a:p>
          <a:p>
            <a:pPr lvl="1"/>
            <a:r>
              <a:rPr lang="en-US" altLang="en-US" sz="2000" dirty="0" smtClean="0"/>
              <a:t>Security awareness training</a:t>
            </a:r>
          </a:p>
        </p:txBody>
      </p:sp>
      <p:sp>
        <p:nvSpPr>
          <p:cNvPr id="716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9CBD52-5583-43F8-8FDD-0740692B817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93C6-026C-4D74-B680-9CB5D6C0108C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8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077200" cy="11430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Phishing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8991600" cy="5181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000" smtClean="0"/>
              <a:t>Incoming, fraudulent e-mail messages designed to give the appearance of origin from a legitimate institution</a:t>
            </a:r>
          </a:p>
          <a:p>
            <a:pPr lvl="1"/>
            <a:r>
              <a:rPr lang="en-US" altLang="en-US" sz="2000" smtClean="0"/>
              <a:t>“Bank security breach”</a:t>
            </a:r>
          </a:p>
          <a:p>
            <a:pPr lvl="1"/>
            <a:r>
              <a:rPr lang="en-US" altLang="en-US" sz="2000" smtClean="0"/>
              <a:t>“Tax refund”</a:t>
            </a:r>
          </a:p>
          <a:p>
            <a:pPr lvl="1"/>
            <a:r>
              <a:rPr lang="en-US" altLang="en-US" sz="2000" smtClean="0"/>
              <a:t>“Irish sweepstakes”</a:t>
            </a:r>
          </a:p>
          <a:p>
            <a:pPr lvl="1"/>
            <a:endParaRPr lang="en-US" altLang="en-US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000" smtClean="0"/>
              <a:t>Tricks user into providing sensitive data via a forged web site (common) or  return e-mail (less common)</a:t>
            </a:r>
          </a:p>
          <a:p>
            <a:pPr>
              <a:buFontTx/>
              <a:buNone/>
            </a:pPr>
            <a:endParaRPr lang="en-US" altLang="en-US" sz="2000" b="1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Countermeasure</a:t>
            </a:r>
            <a:r>
              <a:rPr lang="en-US" altLang="en-US" sz="2400" smtClean="0"/>
              <a:t>:</a:t>
            </a:r>
          </a:p>
          <a:p>
            <a:pPr lvl="1"/>
            <a:r>
              <a:rPr lang="en-US" altLang="en-US" sz="2000" smtClean="0"/>
              <a:t>Security awareness training</a:t>
            </a:r>
          </a:p>
          <a:p>
            <a:endParaRPr lang="en-US" altLang="en-US" smtClean="0"/>
          </a:p>
        </p:txBody>
      </p:sp>
      <p:sp>
        <p:nvSpPr>
          <p:cNvPr id="7270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151DA5-8386-482D-9E65-77F4D6E5BEB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D935-F823-4EEF-8E70-59C3F0A27285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9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9144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Pharming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382000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000" smtClean="0"/>
              <a:t>Redirection of traffic to a forged website</a:t>
            </a:r>
          </a:p>
          <a:p>
            <a:pPr lvl="1"/>
            <a:r>
              <a:rPr lang="en-US" altLang="en-US" sz="2000" smtClean="0"/>
              <a:t>Attack of DNS server (poison cache, other attacks)</a:t>
            </a:r>
          </a:p>
          <a:p>
            <a:pPr lvl="1"/>
            <a:r>
              <a:rPr lang="en-US" altLang="en-US" sz="2000" smtClean="0"/>
              <a:t>Attack of “hosts” file on client system</a:t>
            </a:r>
          </a:p>
          <a:p>
            <a:pPr lvl="1"/>
            <a:r>
              <a:rPr lang="en-US" altLang="en-US" sz="2000" smtClean="0"/>
              <a:t>Often, a phishing e-mail to lure user to forged website</a:t>
            </a:r>
          </a:p>
          <a:p>
            <a:pPr lvl="1"/>
            <a:r>
              <a:rPr lang="en-US" altLang="en-US" sz="2000" smtClean="0"/>
              <a:t>Forged website has appearance of the real thing</a:t>
            </a:r>
          </a:p>
          <a:p>
            <a:pPr lvl="1"/>
            <a:endParaRPr lang="en-US" altLang="en-US" smtClean="0"/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Countermeasures:</a:t>
            </a:r>
          </a:p>
          <a:p>
            <a:pPr>
              <a:buFontTx/>
              <a:buNone/>
            </a:pPr>
            <a:r>
              <a:rPr lang="en-US" altLang="en-US" smtClean="0"/>
              <a:t>    </a:t>
            </a:r>
            <a:r>
              <a:rPr lang="en-US" altLang="en-US" sz="2000" smtClean="0"/>
              <a:t>-  user awareness training, patches, better controls</a:t>
            </a:r>
          </a:p>
        </p:txBody>
      </p:sp>
      <p:sp>
        <p:nvSpPr>
          <p:cNvPr id="7373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7E767A-D9D2-4486-911C-2D534BA8CA2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6B69-D686-4139-9D68-F8C517ABCA63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5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11430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Password Guessing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305800" cy="5181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400" smtClean="0"/>
              <a:t>Trying likely passwords to log in as a specific user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mtClean="0"/>
              <a:t>Common words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mtClean="0"/>
              <a:t>Spouse / partner / pet name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mtClean="0"/>
              <a:t>Significant dates / places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altLang="en-US" smtClean="0"/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Countermeasures: </a:t>
            </a:r>
            <a:r>
              <a:rPr lang="en-US" altLang="en-US" sz="2000" smtClean="0"/>
              <a:t>strong, complex passwords, aggressive password policy, lockout policy</a:t>
            </a:r>
          </a:p>
        </p:txBody>
      </p:sp>
      <p:sp>
        <p:nvSpPr>
          <p:cNvPr id="7475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93E38B-17F6-42F5-8C2A-8D570364034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C846-1CE8-45F6-A29D-C9606CAFFE2D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0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838200"/>
          </a:xfrm>
        </p:spPr>
        <p:txBody>
          <a:bodyPr/>
          <a:lstStyle/>
          <a:p>
            <a:r>
              <a:rPr lang="en-US" altLang="en-US" sz="2800" b="1" smtClean="0">
                <a:solidFill>
                  <a:srgbClr val="C00000"/>
                </a:solidFill>
              </a:rPr>
              <a:t>Password Cracking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763000" cy="54864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Obtain / retrieve hashed passwords from target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Run password cracking program</a:t>
            </a:r>
          </a:p>
          <a:p>
            <a:pPr lvl="1">
              <a:lnSpc>
                <a:spcPct val="150000"/>
              </a:lnSpc>
            </a:pPr>
            <a:r>
              <a:rPr lang="en-US" altLang="en-US" sz="2000" smtClean="0"/>
              <a:t>Runs on attacker’s system – no one will notice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smtClean="0"/>
              <a:t>Attacker logs in to target system using cracked passwords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2400" b="1" smtClean="0">
                <a:solidFill>
                  <a:srgbClr val="C00000"/>
                </a:solidFill>
              </a:rPr>
              <a:t>Countermeasures</a:t>
            </a:r>
            <a:r>
              <a:rPr lang="en-US" altLang="en-US" smtClean="0"/>
              <a:t>: </a:t>
            </a:r>
          </a:p>
          <a:p>
            <a:pPr>
              <a:buFontTx/>
              <a:buNone/>
            </a:pPr>
            <a:r>
              <a:rPr lang="en-US" altLang="en-US" smtClean="0"/>
              <a:t>      </a:t>
            </a:r>
            <a:r>
              <a:rPr lang="en-US" altLang="en-US" sz="2000" smtClean="0"/>
              <a:t>- Frequent password changes</a:t>
            </a:r>
          </a:p>
          <a:p>
            <a:pPr>
              <a:buFontTx/>
              <a:buNone/>
            </a:pPr>
            <a:r>
              <a:rPr lang="en-US" altLang="en-US" sz="2000" smtClean="0"/>
              <a:t>          - Controls on hashed password files, salting hash</a:t>
            </a:r>
          </a:p>
        </p:txBody>
      </p:sp>
      <p:sp>
        <p:nvSpPr>
          <p:cNvPr id="7578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F20ECE-54C4-4F5E-9973-29226E436D2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4DEF-E21F-4711-A880-67B3D9643174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smtClean="0">
                <a:solidFill>
                  <a:srgbClr val="008000"/>
                </a:solidFill>
              </a:rPr>
              <a:t>Exercises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077200" cy="4876800"/>
          </a:xfrm>
        </p:spPr>
        <p:txBody>
          <a:bodyPr/>
          <a:lstStyle/>
          <a:p>
            <a:pPr lvl="2">
              <a:lnSpc>
                <a:spcPct val="150000"/>
              </a:lnSpc>
              <a:buFontTx/>
              <a:buNone/>
              <a:defRPr/>
            </a:pPr>
            <a:endParaRPr lang="en-US" sz="2000" dirty="0" smtClean="0"/>
          </a:p>
          <a:p>
            <a:pPr lvl="2">
              <a:lnSpc>
                <a:spcPct val="150000"/>
              </a:lnSpc>
              <a:defRPr/>
            </a:pPr>
            <a:endParaRPr lang="en-US" sz="2000" dirty="0" smtClean="0"/>
          </a:p>
          <a:p>
            <a:pPr marL="347663" lvl="2" indent="0">
              <a:lnSpc>
                <a:spcPct val="150000"/>
              </a:lnSpc>
              <a:buFontTx/>
              <a:buNone/>
              <a:defRPr/>
            </a:pPr>
            <a:r>
              <a:rPr lang="en-US" sz="2000" dirty="0" smtClean="0"/>
              <a:t>Do a research and write short notes on the following attack methods:-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War Dialing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Sabotage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Espionage</a:t>
            </a:r>
          </a:p>
        </p:txBody>
      </p:sp>
      <p:sp>
        <p:nvSpPr>
          <p:cNvPr id="7680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22222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2222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22222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2222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570AF5-DF8B-4AB3-ABFA-692A8EEBFB2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0CDA-5440-4AE0-8144-BA466224517E}" type="datetime3">
              <a:rPr lang="en-GM" smtClean="0"/>
              <a:t>06.11.19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00" y="470689"/>
            <a:ext cx="87630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spc="-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0800" y="2695133"/>
            <a:ext cx="8991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 of Lecture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06.11.19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A8C4-6495-4D1C-AACD-3155A6EDCDCD}" type="datetime3">
              <a:rPr lang="en-GM" smtClean="0"/>
              <a:t>06.11.19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1239</TotalTime>
  <Words>1718</Words>
  <Application>Microsoft Office PowerPoint</Application>
  <PresentationFormat>On-screen Show (4:3)</PresentationFormat>
  <Paragraphs>380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Courier New</vt:lpstr>
      <vt:lpstr>Times New Roman</vt:lpstr>
      <vt:lpstr>Trebuchet MS</vt:lpstr>
      <vt:lpstr>Verdana</vt:lpstr>
      <vt:lpstr>Wingdings</vt:lpstr>
      <vt:lpstr>Wingdings 3</vt:lpstr>
      <vt:lpstr>Facet</vt:lpstr>
      <vt:lpstr>Understanding Attacks</vt:lpstr>
      <vt:lpstr>Introduction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Attacks </vt:lpstr>
      <vt:lpstr>Access Control Attacks</vt:lpstr>
      <vt:lpstr>Access Control Attacks</vt:lpstr>
      <vt:lpstr>Buffer Overflow</vt:lpstr>
      <vt:lpstr>Script Injection</vt:lpstr>
      <vt:lpstr>Data Remanence</vt:lpstr>
      <vt:lpstr>Denial of Service (DoS)</vt:lpstr>
      <vt:lpstr>Dumpster Diving</vt:lpstr>
      <vt:lpstr>Eavesdropping</vt:lpstr>
      <vt:lpstr>Emanations</vt:lpstr>
      <vt:lpstr>Spoofing and Masquerading</vt:lpstr>
      <vt:lpstr>Social Engineering</vt:lpstr>
      <vt:lpstr>Phishing</vt:lpstr>
      <vt:lpstr>Pharming</vt:lpstr>
      <vt:lpstr>Password Guessing</vt:lpstr>
      <vt:lpstr>Password Cracking</vt:lpstr>
      <vt:lpstr>Exercises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Resource  Management</dc:title>
  <dc:creator>AIU</dc:creator>
  <cp:lastModifiedBy>AIU</cp:lastModifiedBy>
  <cp:revision>78</cp:revision>
  <dcterms:created xsi:type="dcterms:W3CDTF">2019-09-25T18:22:11Z</dcterms:created>
  <dcterms:modified xsi:type="dcterms:W3CDTF">2019-11-06T19:35:21Z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2015-03-17T00:00:00Z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2019-09-25T00:00:00Z</vt:filetime>
  </property>
</Properties>
</file>