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39"/>
  </p:notesMasterIdLst>
  <p:sldIdLst>
    <p:sldId id="287" r:id="rId2"/>
    <p:sldId id="259" r:id="rId3"/>
    <p:sldId id="288" r:id="rId4"/>
    <p:sldId id="323" r:id="rId5"/>
    <p:sldId id="322" r:id="rId6"/>
    <p:sldId id="326" r:id="rId7"/>
    <p:sldId id="327" r:id="rId8"/>
    <p:sldId id="328" r:id="rId9"/>
    <p:sldId id="362" r:id="rId10"/>
    <p:sldId id="329" r:id="rId11"/>
    <p:sldId id="330" r:id="rId12"/>
    <p:sldId id="331" r:id="rId13"/>
    <p:sldId id="332" r:id="rId14"/>
    <p:sldId id="333" r:id="rId15"/>
    <p:sldId id="334" r:id="rId16"/>
    <p:sldId id="335" r:id="rId17"/>
    <p:sldId id="336" r:id="rId18"/>
    <p:sldId id="337" r:id="rId19"/>
    <p:sldId id="338" r:id="rId20"/>
    <p:sldId id="339" r:id="rId21"/>
    <p:sldId id="340" r:id="rId22"/>
    <p:sldId id="341" r:id="rId23"/>
    <p:sldId id="342" r:id="rId24"/>
    <p:sldId id="343" r:id="rId25"/>
    <p:sldId id="344" r:id="rId26"/>
    <p:sldId id="345" r:id="rId27"/>
    <p:sldId id="346" r:id="rId28"/>
    <p:sldId id="347" r:id="rId29"/>
    <p:sldId id="348" r:id="rId30"/>
    <p:sldId id="349" r:id="rId31"/>
    <p:sldId id="350" r:id="rId32"/>
    <p:sldId id="351" r:id="rId33"/>
    <p:sldId id="352" r:id="rId34"/>
    <p:sldId id="353" r:id="rId35"/>
    <p:sldId id="354" r:id="rId36"/>
    <p:sldId id="355" r:id="rId37"/>
    <p:sldId id="321" r:id="rId38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94660"/>
  </p:normalViewPr>
  <p:slideViewPr>
    <p:cSldViewPr>
      <p:cViewPr varScale="1">
        <p:scale>
          <a:sx n="80" d="100"/>
          <a:sy n="80" d="100"/>
        </p:scale>
        <p:origin x="1320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7AD1C-B429-498E-92B5-42E0A69A38D1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2E8FC-F756-4D94-9BD1-1A3584237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05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B2E8FC-F756-4D94-9BD1-1A358423717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35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9145D-4588-4A7A-A807-1E6B32546914}" type="datetime3">
              <a:rPr lang="en-GM" smtClean="0"/>
              <a:t>10.20.20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91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4C39C-972B-459B-A5D3-F4286E4BFC47}" type="datetime3">
              <a:rPr lang="en-GM" smtClean="0"/>
              <a:t>10.20.20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52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5E2C0-0758-41FF-9619-7C8D4A78B968}" type="datetime3">
              <a:rPr lang="en-GM" smtClean="0"/>
              <a:t>10.20.20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45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03B5-F59D-4016-91FA-4B669421B679}" type="datetime3">
              <a:rPr lang="en-GM" smtClean="0"/>
              <a:t>10.20.20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35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3AF5-AED7-4397-B2A9-7A8183C61DC8}" type="datetime3">
              <a:rPr lang="en-GM" smtClean="0"/>
              <a:t>10.20.20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833F1-050F-4B8D-9B27-69627F74544B}" type="datetime3">
              <a:rPr lang="en-GM" smtClean="0"/>
              <a:t>10.20.20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650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9E21-1FEA-4C35-AF6C-8219AEC75750}" type="datetime3">
              <a:rPr lang="en-GM" smtClean="0"/>
              <a:t>10.20.20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16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E370F-53DC-4758-8DF0-8621AA25A252}" type="datetime3">
              <a:rPr lang="en-GM" smtClean="0"/>
              <a:t>10.20.20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94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6734E-CECA-45A5-BE46-938B3B0805F8}" type="datetime3">
              <a:rPr lang="en-GM" smtClean="0"/>
              <a:t>10.20.20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07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8B10D-1267-4A95-B133-1B75A889D5DE}" type="datetime3">
              <a:rPr lang="en-GM" smtClean="0"/>
              <a:t>10.20.20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77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6B97-2011-4707-9ECD-85E29D9ED32E}" type="datetime3">
              <a:rPr lang="en-GM" smtClean="0"/>
              <a:t>10.20.20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8848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4370F-4AC1-48FF-9D5B-C900D53F1BB1}" type="datetime3">
              <a:rPr lang="en-GM" smtClean="0"/>
              <a:t>10.20.20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3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8AAEA-DA45-4614-97A2-AE5D4130D070}" type="datetime3">
              <a:rPr lang="en-GM" smtClean="0"/>
              <a:t>10.20.20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0854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84031-5927-4D85-A910-C949ED016D06}" type="datetime3">
              <a:rPr lang="en-GM" smtClean="0"/>
              <a:t>10.20.20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275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735A-AF1D-42C8-906A-5D1B12E0C865}" type="datetime3">
              <a:rPr lang="en-GM" smtClean="0"/>
              <a:t>10.20.20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580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14D18-0BDC-4802-B2FE-419580937AE5}" type="datetime3">
              <a:rPr lang="en-GM" smtClean="0"/>
              <a:t>10.20.20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4C914-89A8-40DB-A3FA-132D29A858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0432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914A4-5A3D-42C0-B380-E8C39D790E2A}" type="datetime3">
              <a:rPr lang="en-GM" smtClean="0"/>
              <a:t>10.20.20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INS303 (Information Resource Management - IRM)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58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0" y="4737889"/>
            <a:ext cx="863764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99900"/>
              </a:lnSpc>
              <a:spcBef>
                <a:spcPts val="100"/>
              </a:spcBef>
              <a:tabLst>
                <a:tab pos="2854325" algn="l"/>
                <a:tab pos="3469004" algn="l"/>
              </a:tabLst>
            </a:pPr>
            <a:r>
              <a:rPr lang="en-US" sz="2800" b="1" spc="-5" dirty="0">
                <a:solidFill>
                  <a:srgbClr val="C00000"/>
                </a:solidFill>
                <a:latin typeface="Verdana"/>
                <a:cs typeface="Verdana"/>
              </a:rPr>
              <a:t>Lecture 4 </a:t>
            </a:r>
            <a:endParaRPr sz="2800" dirty="0">
              <a:solidFill>
                <a:srgbClr val="C00000"/>
              </a:solidFill>
              <a:latin typeface="Verdana"/>
              <a:cs typeface="Verdana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INS303 (Information Resource Management - IRM)</a:t>
            </a:r>
            <a:endParaRPr lang="en-US" dirty="0"/>
          </a:p>
        </p:txBody>
      </p:sp>
      <p:sp>
        <p:nvSpPr>
          <p:cNvPr id="9" name="Date Placeholder 8"/>
          <p:cNvSpPr txBox="1">
            <a:spLocks/>
          </p:cNvSpPr>
          <p:nvPr/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F61B89-D85C-45C6-A159-BD60C65F7415}" type="datetime3">
              <a:rPr lang="en-GM" smtClean="0"/>
              <a:pPr/>
              <a:t>10.20.20</a:t>
            </a:fld>
            <a:endParaRPr lang="en-US" dirty="0"/>
          </a:p>
        </p:txBody>
      </p:sp>
      <p:sp>
        <p:nvSpPr>
          <p:cNvPr id="10" name="object 6"/>
          <p:cNvSpPr txBox="1"/>
          <p:nvPr/>
        </p:nvSpPr>
        <p:spPr>
          <a:xfrm>
            <a:off x="-103240" y="2726655"/>
            <a:ext cx="8637640" cy="1590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99900"/>
              </a:lnSpc>
              <a:spcBef>
                <a:spcPts val="100"/>
              </a:spcBef>
              <a:tabLst>
                <a:tab pos="2854325" algn="l"/>
                <a:tab pos="3469004" algn="l"/>
              </a:tabLst>
            </a:pPr>
            <a:r>
              <a:rPr lang="en-US" sz="2500" b="1" spc="-5" dirty="0">
                <a:latin typeface="Verdana"/>
                <a:cs typeface="Verdana"/>
              </a:rPr>
              <a:t>Week 4</a:t>
            </a:r>
          </a:p>
          <a:p>
            <a:pPr marL="12700" marR="5080" algn="ctr">
              <a:lnSpc>
                <a:spcPct val="99900"/>
              </a:lnSpc>
              <a:spcBef>
                <a:spcPts val="100"/>
              </a:spcBef>
              <a:tabLst>
                <a:tab pos="2854325" algn="l"/>
                <a:tab pos="3469004" algn="l"/>
              </a:tabLst>
            </a:pPr>
            <a:endParaRPr lang="en-US" sz="2500" b="1" spc="-5" dirty="0">
              <a:latin typeface="Verdana"/>
              <a:cs typeface="Verdana"/>
            </a:endParaRPr>
          </a:p>
          <a:p>
            <a:pPr marL="12700" marR="5080" algn="ctr">
              <a:lnSpc>
                <a:spcPct val="99900"/>
              </a:lnSpc>
              <a:spcBef>
                <a:spcPts val="100"/>
              </a:spcBef>
              <a:tabLst>
                <a:tab pos="2854325" algn="l"/>
                <a:tab pos="3469004" algn="l"/>
              </a:tabLst>
            </a:pPr>
            <a:endParaRPr lang="en-US" sz="2500" b="1" spc="-5" dirty="0">
              <a:latin typeface="Verdana"/>
              <a:cs typeface="Verdana"/>
            </a:endParaRPr>
          </a:p>
          <a:p>
            <a:pPr marL="12700" marR="5080" algn="ctr">
              <a:lnSpc>
                <a:spcPct val="99900"/>
              </a:lnSpc>
              <a:spcBef>
                <a:spcPts val="100"/>
              </a:spcBef>
              <a:tabLst>
                <a:tab pos="2854325" algn="l"/>
                <a:tab pos="3469004" algn="l"/>
              </a:tabLst>
            </a:pPr>
            <a:endParaRPr sz="2500" dirty="0">
              <a:latin typeface="Verdana"/>
              <a:cs typeface="Verdana"/>
            </a:endParaRPr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367480" y="1066800"/>
            <a:ext cx="76962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b="1" dirty="0">
                <a:solidFill>
                  <a:srgbClr val="C00000"/>
                </a:solidFill>
              </a:rPr>
              <a:t>Providing </a:t>
            </a:r>
            <a:r>
              <a:rPr lang="en-US" sz="2800" b="1">
                <a:solidFill>
                  <a:srgbClr val="C00000"/>
                </a:solidFill>
              </a:rPr>
              <a:t>Physical Security </a:t>
            </a:r>
            <a:br>
              <a:rPr lang="en-US" sz="2800" b="1" dirty="0">
                <a:solidFill>
                  <a:srgbClr val="C00000"/>
                </a:solidFill>
              </a:rPr>
            </a:br>
            <a:r>
              <a:rPr lang="en-US" sz="2800" b="1" dirty="0">
                <a:solidFill>
                  <a:srgbClr val="C00000"/>
                </a:solidFill>
              </a:rPr>
              <a:t>for Information Assets/Systems</a:t>
            </a:r>
            <a:endParaRPr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610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8600" y="762000"/>
            <a:ext cx="8763001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200" b="1" spc="-5" dirty="0">
                <a:solidFill>
                  <a:srgbClr val="C00000"/>
                </a:solidFill>
                <a:latin typeface="Verdana"/>
                <a:cs typeface="Verdana"/>
              </a:rPr>
              <a:t>Learning Objectives</a:t>
            </a:r>
            <a:endParaRPr sz="2000" dirty="0">
              <a:solidFill>
                <a:srgbClr val="C00000"/>
              </a:solidFill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028" y="1295400"/>
            <a:ext cx="9114972" cy="5296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are information systems vulnerable to destruction, error, and abuse?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business value of security and control?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Security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Site access controls including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Securing a site</a:t>
            </a:r>
          </a:p>
          <a:p>
            <a:pPr marL="1257300" lvl="2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Identifying and avoiding threats and </a:t>
            </a:r>
          </a:p>
          <a:p>
            <a:pPr marL="1257300" lvl="2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Risks associated with a building site</a:t>
            </a:r>
          </a:p>
          <a:p>
            <a:pPr marL="800100" lvl="1" indent="-342900">
              <a:lnSpc>
                <a:spcPct val="150000"/>
              </a:lnSpc>
              <a:spcBef>
                <a:spcPts val="225"/>
              </a:spcBef>
              <a:buFont typeface="Wingdings" panose="05000000000000000000" pitchFamily="2" charset="2"/>
              <a:buChar char="ü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 protection from theft</a:t>
            </a:r>
          </a:p>
          <a:p>
            <a:pPr marL="800100" lvl="1" indent="-342900">
              <a:lnSpc>
                <a:spcPct val="150000"/>
              </a:lnSpc>
              <a:spcBef>
                <a:spcPts val="225"/>
              </a:spcBef>
              <a:buFont typeface="Wingdings" panose="05000000000000000000" pitchFamily="2" charset="2"/>
              <a:buChar char="ü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controls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INS303 (Information Resource Management - IRM)</a:t>
            </a:r>
            <a:endParaRPr lang="en-US" dirty="0"/>
          </a:p>
        </p:txBody>
      </p:sp>
      <p:sp>
        <p:nvSpPr>
          <p:cNvPr id="9" name="Date Placeholder 8"/>
          <p:cNvSpPr txBox="1">
            <a:spLocks/>
          </p:cNvSpPr>
          <p:nvPr/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F61B89-D85C-45C6-A159-BD60C65F7415}" type="datetime3">
              <a:rPr lang="en-GM" smtClean="0"/>
              <a:pPr/>
              <a:t>10.20.20</a:t>
            </a:fld>
            <a:endParaRPr lang="en-US" dirty="0"/>
          </a:p>
        </p:txBody>
      </p:sp>
      <p:sp>
        <p:nvSpPr>
          <p:cNvPr id="10" name="object 3"/>
          <p:cNvSpPr txBox="1">
            <a:spLocks/>
          </p:cNvSpPr>
          <p:nvPr/>
        </p:nvSpPr>
        <p:spPr>
          <a:xfrm>
            <a:off x="533401" y="76200"/>
            <a:ext cx="7696200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algn="ctr">
              <a:spcBef>
                <a:spcPts val="100"/>
              </a:spcBef>
            </a:pPr>
            <a:r>
              <a:rPr lang="en-US" sz="2800" b="1" spc="-5" dirty="0">
                <a:solidFill>
                  <a:srgbClr val="C00000"/>
                </a:solidFill>
              </a:rPr>
              <a:t>Securing Information Systems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200" y="685800"/>
            <a:ext cx="876300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000" b="1" spc="-5" dirty="0">
                <a:solidFill>
                  <a:srgbClr val="C00000"/>
                </a:solidFill>
                <a:latin typeface="Verdana"/>
                <a:cs typeface="Verdana"/>
              </a:rPr>
              <a:t>Why are information systems vulnerable to destruction, error, and abuse?</a:t>
            </a:r>
            <a:endParaRPr sz="2000" dirty="0">
              <a:solidFill>
                <a:srgbClr val="C00000"/>
              </a:solidFill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027" y="1371600"/>
            <a:ext cx="8810173" cy="52450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an entity’s Information Systems security is compromised probably due lo lack of a firewall or antimalware, leading to an attack, then 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computer would be disabled in a few seconds, and it might take you many days to recover.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might not be able to sell to your customers or place orders with your suppliers while it was down. 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you might find that your computer system had been penetrated by outsiders, who perhaps stole or destroyed valuable data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customer payment information might be compromised.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too much data were destroyed or divulged, your business might never be able to recover!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INS303 (Information Resource Management - IRM)</a:t>
            </a:r>
            <a:endParaRPr lang="en-US" dirty="0"/>
          </a:p>
        </p:txBody>
      </p:sp>
      <p:sp>
        <p:nvSpPr>
          <p:cNvPr id="9" name="Date Placeholder 8"/>
          <p:cNvSpPr txBox="1">
            <a:spLocks/>
          </p:cNvSpPr>
          <p:nvPr/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F61B89-D85C-45C6-A159-BD60C65F7415}" type="datetime3">
              <a:rPr lang="en-GM" smtClean="0"/>
              <a:pPr/>
              <a:t>10.20.20</a:t>
            </a:fld>
            <a:endParaRPr lang="en-US" dirty="0"/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609599" y="-48067"/>
            <a:ext cx="6968491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algn="ctr">
              <a:spcBef>
                <a:spcPts val="100"/>
              </a:spcBef>
            </a:pPr>
            <a:r>
              <a:rPr lang="en-US" sz="2800" b="1" dirty="0">
                <a:solidFill>
                  <a:srgbClr val="C00000"/>
                </a:solidFill>
              </a:rPr>
              <a:t>Securing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1311008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200" y="685800"/>
            <a:ext cx="876300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000" b="1" spc="-5" dirty="0">
                <a:solidFill>
                  <a:srgbClr val="C00000"/>
                </a:solidFill>
                <a:latin typeface="Verdana"/>
                <a:cs typeface="Verdana"/>
              </a:rPr>
              <a:t>Definitions</a:t>
            </a:r>
            <a:endParaRPr sz="2000" dirty="0">
              <a:solidFill>
                <a:srgbClr val="C00000"/>
              </a:solidFill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027" y="1371600"/>
            <a:ext cx="9114973" cy="38600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Security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refers to the policies, procedures, and technical measures used to prevent unauthorized access, alteration, theft, or physical damage to information systems.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methods, policies, and organizational procedures that ensure the safety of the organization’s assets, the accuracy and reliability of its records, and operational adherence to management standards.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INS303 (Information Resource Management - IRM)</a:t>
            </a:r>
            <a:endParaRPr lang="en-US" dirty="0"/>
          </a:p>
        </p:txBody>
      </p:sp>
      <p:sp>
        <p:nvSpPr>
          <p:cNvPr id="9" name="Date Placeholder 8"/>
          <p:cNvSpPr txBox="1">
            <a:spLocks/>
          </p:cNvSpPr>
          <p:nvPr/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F61B89-D85C-45C6-A159-BD60C65F7415}" type="datetime3">
              <a:rPr lang="en-GM" smtClean="0"/>
              <a:pPr/>
              <a:t>10.20.20</a:t>
            </a:fld>
            <a:endParaRPr lang="en-US" dirty="0"/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609599" y="-48067"/>
            <a:ext cx="6968491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algn="ctr">
              <a:spcBef>
                <a:spcPts val="100"/>
              </a:spcBef>
            </a:pPr>
            <a:r>
              <a:rPr lang="en-US" sz="2800" b="1" dirty="0">
                <a:solidFill>
                  <a:srgbClr val="C00000"/>
                </a:solidFill>
              </a:rPr>
              <a:t>Securing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1076082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200" y="685800"/>
            <a:ext cx="876300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000" b="1" spc="-5" dirty="0">
                <a:solidFill>
                  <a:srgbClr val="C00000"/>
                </a:solidFill>
                <a:latin typeface="Verdana"/>
                <a:cs typeface="Verdana"/>
              </a:rPr>
              <a:t>Why information systems are vulnerable</a:t>
            </a:r>
            <a:endParaRPr sz="2000" dirty="0">
              <a:solidFill>
                <a:srgbClr val="C00000"/>
              </a:solidFill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028" y="1371600"/>
            <a:ext cx="8610600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large amounts of data are stored in electronic form, they are vulnerable to many kinds of threats.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communications networks, information systems in different locations are interconnected.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potential for unauthorized access, abuse, or fraud is not limited to a single location but can occur at any access point in the network.</a:t>
            </a:r>
          </a:p>
          <a:p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INS303 (Information Resource Management - IRM)</a:t>
            </a:r>
            <a:endParaRPr lang="en-US" dirty="0"/>
          </a:p>
        </p:txBody>
      </p:sp>
      <p:sp>
        <p:nvSpPr>
          <p:cNvPr id="9" name="Date Placeholder 8"/>
          <p:cNvSpPr txBox="1">
            <a:spLocks/>
          </p:cNvSpPr>
          <p:nvPr/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F61B89-D85C-45C6-A159-BD60C65F7415}" type="datetime3">
              <a:rPr lang="en-GM" smtClean="0"/>
              <a:pPr/>
              <a:t>10.20.20</a:t>
            </a:fld>
            <a:endParaRPr lang="en-US" dirty="0"/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609599" y="0"/>
            <a:ext cx="6968491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algn="ctr">
              <a:spcBef>
                <a:spcPts val="100"/>
              </a:spcBef>
            </a:pPr>
            <a:r>
              <a:rPr lang="en-US" sz="2800" b="1" dirty="0">
                <a:solidFill>
                  <a:srgbClr val="C00000"/>
                </a:solidFill>
              </a:rPr>
              <a:t>Securing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1575952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altLang="en-US" sz="3200" b="1" dirty="0">
                <a:solidFill>
                  <a:srgbClr val="C00000"/>
                </a:solidFill>
              </a:rPr>
              <a:t>Site Access Security</a:t>
            </a:r>
          </a:p>
        </p:txBody>
      </p:sp>
    </p:spTree>
    <p:extLst>
      <p:ext uri="{BB962C8B-B14F-4D97-AF65-F5344CB8AC3E}">
        <p14:creationId xmlns:p14="http://schemas.microsoft.com/office/powerpoint/2010/main" val="2960402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77200" cy="914400"/>
          </a:xfrm>
        </p:spPr>
        <p:txBody>
          <a:bodyPr/>
          <a:lstStyle/>
          <a:p>
            <a:r>
              <a:rPr lang="en-US" altLang="en-US" sz="2800" b="1">
                <a:solidFill>
                  <a:srgbClr val="C00000"/>
                </a:solidFill>
              </a:rPr>
              <a:t>Site Access Controls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685800"/>
            <a:ext cx="8382000" cy="31242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2400" b="1">
                <a:solidFill>
                  <a:srgbClr val="C00000"/>
                </a:solidFill>
              </a:rPr>
              <a:t>Purpose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/>
              <a:t>To restrict the movement of people, so only authorized personnel enter secure areas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altLang="en-US" sz="2000"/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/>
              <a:t>To record movements of people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altLang="en-US" sz="200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400" b="1">
                <a:solidFill>
                  <a:srgbClr val="C00000"/>
                </a:solidFill>
              </a:rPr>
              <a:t>Defense in Depth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/>
              <a:t>Layers</a:t>
            </a:r>
          </a:p>
        </p:txBody>
      </p:sp>
      <p:pic>
        <p:nvPicPr>
          <p:cNvPr id="615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971800"/>
            <a:ext cx="54102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3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Categories of Controls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599" y="1371600"/>
            <a:ext cx="6347714" cy="3880773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dirty="0"/>
              <a:t>Detective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dirty="0"/>
              <a:t>Deterrent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dirty="0"/>
              <a:t>Preventive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dirty="0"/>
              <a:t>Corrective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dirty="0"/>
              <a:t>Recovery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dirty="0"/>
              <a:t>Compensating</a:t>
            </a:r>
          </a:p>
          <a:p>
            <a:pPr lvl="2">
              <a:buFontTx/>
              <a:buNone/>
            </a:pPr>
            <a:endParaRPr lang="en-US" alt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559410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sz="2400" b="1" dirty="0">
                <a:solidFill>
                  <a:srgbClr val="C00000"/>
                </a:solidFill>
              </a:rPr>
              <a:t>Types of site access controls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599" y="1143000"/>
            <a:ext cx="6347714" cy="3880773"/>
          </a:xfrm>
        </p:spPr>
        <p:txBody>
          <a:bodyPr/>
          <a:lstStyle/>
          <a:p>
            <a:pPr lvl="1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en-US" altLang="en-US" sz="2000" dirty="0"/>
              <a:t>Key &amp; card access systems, </a:t>
            </a:r>
          </a:p>
          <a:p>
            <a:pPr lvl="1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en-US" altLang="en-US" sz="2000" dirty="0"/>
              <a:t>biometrics, </a:t>
            </a:r>
          </a:p>
          <a:p>
            <a:pPr lvl="1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en-US" altLang="en-US" sz="2000" dirty="0"/>
              <a:t>video surveillance, </a:t>
            </a:r>
          </a:p>
          <a:p>
            <a:pPr lvl="1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en-US" altLang="en-US" sz="2000" dirty="0"/>
              <a:t>Guard Dogs</a:t>
            </a:r>
          </a:p>
          <a:p>
            <a:pPr lvl="1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en-US" altLang="en-US" sz="2000" dirty="0"/>
              <a:t>fences and walls, </a:t>
            </a:r>
          </a:p>
          <a:p>
            <a:pPr lvl="1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en-US" altLang="en-US" sz="2000" dirty="0"/>
              <a:t>notices, and </a:t>
            </a:r>
          </a:p>
          <a:p>
            <a:pPr lvl="1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en-US" altLang="en-US" sz="2000" dirty="0"/>
              <a:t>exterior lighting</a:t>
            </a:r>
          </a:p>
          <a:p>
            <a:pPr lvl="2">
              <a:buFontTx/>
              <a:buNone/>
            </a:pPr>
            <a:endParaRPr lang="en-US" alt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229661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Key Card System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8196" name="Picture 4" descr="Untit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8077200" cy="3902075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285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533400"/>
            <a:ext cx="6731000" cy="5715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2400" b="1" dirty="0">
                <a:solidFill>
                  <a:srgbClr val="C00000"/>
                </a:solidFill>
              </a:rPr>
              <a:t>Key cards</a:t>
            </a:r>
          </a:p>
          <a:p>
            <a:pPr lvl="1">
              <a:lnSpc>
                <a:spcPct val="150000"/>
              </a:lnSpc>
            </a:pPr>
            <a:r>
              <a:rPr lang="en-US" altLang="en-US" sz="2000" dirty="0"/>
              <a:t>Centralized access control consists of </a:t>
            </a:r>
            <a:br>
              <a:rPr lang="en-US" altLang="en-US" sz="2000" dirty="0"/>
            </a:br>
            <a:r>
              <a:rPr lang="en-US" altLang="en-US" sz="2000" dirty="0"/>
              <a:t>card readers, central computer, and electronic door latches</a:t>
            </a:r>
          </a:p>
          <a:p>
            <a:pPr lvl="1">
              <a:lnSpc>
                <a:spcPct val="150000"/>
              </a:lnSpc>
              <a:buFontTx/>
              <a:buNone/>
            </a:pPr>
            <a:r>
              <a:rPr lang="en-US" altLang="en-US" sz="2000" b="1" dirty="0">
                <a:solidFill>
                  <a:srgbClr val="C00000"/>
                </a:solidFill>
              </a:rPr>
              <a:t>Pros: </a:t>
            </a:r>
            <a:r>
              <a:rPr lang="en-US" altLang="en-US" sz="2000" dirty="0">
                <a:solidFill>
                  <a:schemeClr val="tx1"/>
                </a:solidFill>
              </a:rPr>
              <a:t>E</a:t>
            </a:r>
            <a:r>
              <a:rPr lang="en-US" altLang="en-US" sz="2000" dirty="0"/>
              <a:t>asy to use, provides an audit record, easy to </a:t>
            </a:r>
          </a:p>
          <a:p>
            <a:pPr lvl="1">
              <a:lnSpc>
                <a:spcPct val="150000"/>
              </a:lnSpc>
              <a:buFontTx/>
              <a:buNone/>
            </a:pPr>
            <a:r>
              <a:rPr lang="en-US" altLang="en-US" sz="2000" dirty="0"/>
              <a:t>          change access permissions</a:t>
            </a:r>
          </a:p>
          <a:p>
            <a:pPr lvl="1">
              <a:lnSpc>
                <a:spcPct val="150000"/>
              </a:lnSpc>
              <a:buFontTx/>
              <a:buNone/>
            </a:pPr>
            <a:r>
              <a:rPr lang="en-US" altLang="en-US" sz="2000" b="1" dirty="0">
                <a:solidFill>
                  <a:srgbClr val="C00000"/>
                </a:solidFill>
              </a:rPr>
              <a:t>Cons</a:t>
            </a:r>
            <a:r>
              <a:rPr lang="en-US" altLang="en-US" sz="2000" dirty="0"/>
              <a:t>: Can be used by others if lost, people may</a:t>
            </a:r>
          </a:p>
          <a:p>
            <a:pPr lvl="1">
              <a:lnSpc>
                <a:spcPct val="150000"/>
              </a:lnSpc>
              <a:buFontTx/>
              <a:buNone/>
            </a:pPr>
            <a:r>
              <a:rPr lang="en-US" altLang="en-US" sz="2000" dirty="0"/>
              <a:t>           "tailgate"</a:t>
            </a:r>
          </a:p>
          <a:p>
            <a:pPr lvl="1">
              <a:lnSpc>
                <a:spcPct val="150000"/>
              </a:lnSpc>
              <a:buFontTx/>
              <a:buNone/>
            </a:pPr>
            <a:endParaRPr lang="en-US" altLang="en-US" sz="2000" dirty="0"/>
          </a:p>
          <a:p>
            <a:pPr lvl="1">
              <a:lnSpc>
                <a:spcPct val="150000"/>
              </a:lnSpc>
              <a:buFontTx/>
              <a:buNone/>
            </a:pPr>
            <a:r>
              <a:rPr lang="en-US" altLang="en-US" sz="2000" b="1" i="1" u="sng" dirty="0"/>
              <a:t>Note:</a:t>
            </a:r>
            <a:r>
              <a:rPr lang="en-US" altLang="en-US" sz="2000" b="1" i="1" dirty="0"/>
              <a:t>   </a:t>
            </a:r>
            <a:r>
              <a:rPr lang="en-US" altLang="en-US" sz="2000" dirty="0"/>
              <a:t>Better if combined with a PIN</a:t>
            </a:r>
          </a:p>
          <a:p>
            <a:pPr lvl="1"/>
            <a:endParaRPr lang="en-US" altLang="en-US" dirty="0"/>
          </a:p>
        </p:txBody>
      </p:sp>
      <p:grpSp>
        <p:nvGrpSpPr>
          <p:cNvPr id="9219" name="Group 7"/>
          <p:cNvGrpSpPr>
            <a:grpSpLocks/>
          </p:cNvGrpSpPr>
          <p:nvPr/>
        </p:nvGrpSpPr>
        <p:grpSpPr bwMode="auto">
          <a:xfrm>
            <a:off x="7239000" y="2209800"/>
            <a:ext cx="1497013" cy="3048000"/>
            <a:chOff x="4560" y="1392"/>
            <a:chExt cx="943" cy="1920"/>
          </a:xfrm>
        </p:grpSpPr>
        <p:pic>
          <p:nvPicPr>
            <p:cNvPr id="9222" name="Picture 5" descr="CH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" y="1392"/>
              <a:ext cx="943" cy="1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3" name="Text Box 6"/>
            <p:cNvSpPr txBox="1">
              <a:spLocks noChangeArrowheads="1"/>
            </p:cNvSpPr>
            <p:nvPr/>
          </p:nvSpPr>
          <p:spPr bwMode="auto">
            <a:xfrm>
              <a:off x="4726" y="3168"/>
              <a:ext cx="612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900" i="1"/>
                <a:t>Photo by IEI Inc.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4456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382000" cy="685800"/>
          </a:xfrm>
        </p:spPr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Biometric Access Controls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5867400" cy="5257800"/>
          </a:xfrm>
        </p:spPr>
        <p:txBody>
          <a:bodyPr/>
          <a:lstStyle/>
          <a:p>
            <a:r>
              <a:rPr lang="en-US" altLang="en-US" sz="2000"/>
              <a:t>Based upon a specific biometric measurement</a:t>
            </a:r>
          </a:p>
          <a:p>
            <a:endParaRPr lang="en-US" altLang="en-US" sz="2000"/>
          </a:p>
          <a:p>
            <a:r>
              <a:rPr lang="en-US" altLang="en-US" sz="2000"/>
              <a:t>Greater confidence of claimed identity</a:t>
            </a:r>
          </a:p>
          <a:p>
            <a:pPr lvl="1"/>
            <a:r>
              <a:rPr lang="en-US" altLang="en-US" sz="2000"/>
              <a:t>Fingerprint, iris scan, retina scan, hand scan, voice, facial recognition, others</a:t>
            </a:r>
          </a:p>
          <a:p>
            <a:pPr lvl="1">
              <a:buFontTx/>
              <a:buNone/>
            </a:pPr>
            <a:endParaRPr lang="en-US" altLang="en-US" sz="2000"/>
          </a:p>
          <a:p>
            <a:r>
              <a:rPr lang="en-US" altLang="en-US" sz="2000"/>
              <a:t>More costly than key card alone</a:t>
            </a:r>
          </a:p>
        </p:txBody>
      </p:sp>
      <p:grpSp>
        <p:nvGrpSpPr>
          <p:cNvPr id="10244" name="Group 6"/>
          <p:cNvGrpSpPr>
            <a:grpSpLocks/>
          </p:cNvGrpSpPr>
          <p:nvPr/>
        </p:nvGrpSpPr>
        <p:grpSpPr bwMode="auto">
          <a:xfrm>
            <a:off x="6172200" y="1927225"/>
            <a:ext cx="2763838" cy="2873375"/>
            <a:chOff x="3696" y="1166"/>
            <a:chExt cx="1741" cy="1810"/>
          </a:xfrm>
        </p:grpSpPr>
        <p:pic>
          <p:nvPicPr>
            <p:cNvPr id="10247" name="Picture 4" descr="CH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1166"/>
              <a:ext cx="1741" cy="1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8" name="Text Box 5"/>
            <p:cNvSpPr txBox="1">
              <a:spLocks noChangeArrowheads="1"/>
            </p:cNvSpPr>
            <p:nvPr/>
          </p:nvSpPr>
          <p:spPr bwMode="auto">
            <a:xfrm>
              <a:off x="3972" y="2832"/>
              <a:ext cx="119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900"/>
                <a:t>Photo by Ingersoll-Rand Corporation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6748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05800" cy="533400"/>
          </a:xfrm>
        </p:spPr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Metal Keys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53340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000" b="1">
                <a:solidFill>
                  <a:srgbClr val="C00000"/>
                </a:solidFill>
              </a:rPr>
              <a:t>Pros</a:t>
            </a:r>
            <a:r>
              <a:rPr lang="en-US" altLang="en-US" sz="2000">
                <a:solidFill>
                  <a:srgbClr val="C00000"/>
                </a:solidFill>
              </a:rPr>
              <a:t>: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suitable backup when a key card system fails.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Uses in limited areas such as cabinets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Best to use within keycard access areas</a:t>
            </a:r>
          </a:p>
          <a:p>
            <a:pPr lvl="1">
              <a:buFontTx/>
              <a:buNone/>
            </a:pPr>
            <a:endParaRPr lang="en-US" altLang="en-US" sz="2000"/>
          </a:p>
          <a:p>
            <a:pPr>
              <a:buFontTx/>
              <a:buNone/>
            </a:pPr>
            <a:r>
              <a:rPr lang="en-US" altLang="en-US" sz="2000" b="1">
                <a:solidFill>
                  <a:srgbClr val="C00000"/>
                </a:solidFill>
              </a:rPr>
              <a:t>Cons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Easily copied, cannot tell who used a key to enter, many locks can be opened with bump keys</a:t>
            </a:r>
          </a:p>
        </p:txBody>
      </p:sp>
    </p:spTree>
    <p:extLst>
      <p:ext uri="{BB962C8B-B14F-4D97-AF65-F5344CB8AC3E}">
        <p14:creationId xmlns:p14="http://schemas.microsoft.com/office/powerpoint/2010/main" val="1444384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05800" cy="533400"/>
          </a:xfrm>
        </p:spPr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Man Trap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4648200" cy="5257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Double doors, where only one can </a:t>
            </a:r>
            <a:br>
              <a:rPr lang="en-US" altLang="en-US" sz="2000"/>
            </a:br>
            <a:r>
              <a:rPr lang="en-US" altLang="en-US" sz="2000"/>
              <a:t>be opened at a time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Used to control personnel access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Manually operated or automatic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Only room for one person</a:t>
            </a: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76400"/>
            <a:ext cx="34575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372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077200" cy="533400"/>
          </a:xfrm>
        </p:spPr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Guards</a:t>
            </a:r>
          </a:p>
        </p:txBody>
      </p:sp>
      <p:sp>
        <p:nvSpPr>
          <p:cNvPr id="64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610600" cy="5334000"/>
          </a:xfrm>
        </p:spPr>
        <p:txBody>
          <a:bodyPr/>
          <a:lstStyle/>
          <a:p>
            <a:pPr>
              <a:buFont typeface="Wingdings" pitchFamily="2" charset="2"/>
              <a:buChar char="§"/>
              <a:defRPr/>
            </a:pPr>
            <a:r>
              <a:rPr lang="en-US" sz="2000" dirty="0"/>
              <a:t>Trained personnel with a variety of duties: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US" sz="2000" dirty="0"/>
              <a:t>Checking employee identification, handling visitors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US" sz="2000" dirty="0"/>
              <a:t>Checking parcels and incoming/outgoing equipment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US" sz="2000" dirty="0"/>
              <a:t>Manage deliveries, apprehend suspicious persons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US" sz="2000" dirty="0"/>
              <a:t>Call additional security personnel or law enforcement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US" sz="2000" dirty="0"/>
              <a:t>Assist persons as needed</a:t>
            </a:r>
          </a:p>
          <a:p>
            <a:pPr lvl="1">
              <a:lnSpc>
                <a:spcPct val="150000"/>
              </a:lnSpc>
              <a:buFontTx/>
              <a:buNone/>
              <a:defRPr/>
            </a:pPr>
            <a:endParaRPr lang="en-US" sz="2000" dirty="0"/>
          </a:p>
          <a:p>
            <a:pPr lvl="1" indent="-742950">
              <a:lnSpc>
                <a:spcPct val="150000"/>
              </a:lnSpc>
              <a:buFontTx/>
              <a:buNone/>
              <a:defRPr/>
            </a:pPr>
            <a:r>
              <a:rPr lang="en-US" sz="2000" b="1" dirty="0">
                <a:solidFill>
                  <a:srgbClr val="C00000"/>
                </a:solidFill>
              </a:rPr>
              <a:t>Advantages</a:t>
            </a:r>
            <a:r>
              <a:rPr lang="en-US" sz="2000" dirty="0"/>
              <a:t>: flexible, employ judgment, mobile</a:t>
            </a:r>
          </a:p>
        </p:txBody>
      </p:sp>
    </p:spTree>
    <p:extLst>
      <p:ext uri="{BB962C8B-B14F-4D97-AF65-F5344CB8AC3E}">
        <p14:creationId xmlns:p14="http://schemas.microsoft.com/office/powerpoint/2010/main" val="2074233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457200"/>
          </a:xfrm>
        </p:spPr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Guard Dogs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382000" cy="518160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Serve as detective, preventive, and deterrent controls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Apprehend suspects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Detect substances</a:t>
            </a:r>
          </a:p>
        </p:txBody>
      </p:sp>
    </p:spTree>
    <p:extLst>
      <p:ext uri="{BB962C8B-B14F-4D97-AF65-F5344CB8AC3E}">
        <p14:creationId xmlns:p14="http://schemas.microsoft.com/office/powerpoint/2010/main" val="3293729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077200" cy="685800"/>
          </a:xfrm>
        </p:spPr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Access Logs (Log Register)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077200" cy="5181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2000"/>
              <a:t>Record of events e.g., 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/>
              <a:t>Personnel entrance and exit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/>
              <a:t>Visitors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/>
              <a:t>Vehicles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/>
              <a:t>Packages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/>
              <a:t>Equipment moved in or out</a:t>
            </a:r>
          </a:p>
        </p:txBody>
      </p:sp>
    </p:spTree>
    <p:extLst>
      <p:ext uri="{BB962C8B-B14F-4D97-AF65-F5344CB8AC3E}">
        <p14:creationId xmlns:p14="http://schemas.microsoft.com/office/powerpoint/2010/main" val="3121717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8" descr="razorwire750x140i"/>
          <p:cNvPicPr>
            <a:picLocks noChangeAspect="1" noChangeArrowheads="1"/>
          </p:cNvPicPr>
          <p:nvPr/>
        </p:nvPicPr>
        <p:blipFill>
          <a:blip r:embed="rId2">
            <a:lum brigh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381000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Fences and Walls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990600"/>
            <a:ext cx="8763000" cy="342900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/>
              <a:t>Effective preventive and deterrent control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/>
              <a:t>Keep unwanted persons from accessing specific areas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/>
              <a:t>Better when used with motion detectors, alarms, and/or surveillance cameras</a:t>
            </a:r>
          </a:p>
        </p:txBody>
      </p:sp>
      <p:graphicFrame>
        <p:nvGraphicFramePr>
          <p:cNvPr id="645157" name="Group 37"/>
          <p:cNvGraphicFramePr>
            <a:graphicFrameLocks noGrp="1"/>
          </p:cNvGraphicFramePr>
          <p:nvPr>
            <p:ph sz="half" idx="2"/>
          </p:nvPr>
        </p:nvGraphicFramePr>
        <p:xfrm>
          <a:off x="685800" y="4572000"/>
          <a:ext cx="7696200" cy="188964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1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itchFamily="34" charset="0"/>
                        </a:rPr>
                        <a:t>Height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itchFamily="34" charset="0"/>
                        </a:rPr>
                        <a:t>Effectiveness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1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itchFamily="34" charset="0"/>
                        </a:rPr>
                        <a:t>3-4 ft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itchFamily="34" charset="0"/>
                        </a:rPr>
                        <a:t>Deters casual trespassers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1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itchFamily="34" charset="0"/>
                        </a:rPr>
                        <a:t>6-7 ft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itchFamily="34" charset="0"/>
                        </a:rPr>
                        <a:t>Too difficult to climb easily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08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itchFamily="34" charset="0"/>
                        </a:rPr>
                        <a:t>8 ft plus 3 strands of barbed or razor wire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itchFamily="34" charset="0"/>
                        </a:rPr>
                        <a:t>Deters determined trespassers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2670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382000" cy="533400"/>
          </a:xfrm>
        </p:spPr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Video Surveillance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8458200" cy="525780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Supplements security guards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Provide points of view not easily achieved with guards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Locations (i.e., Where are they placed?)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000"/>
              <a:t>Entrances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000"/>
              <a:t>Exits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000"/>
              <a:t>Loading bays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000"/>
              <a:t>Stairwells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000"/>
              <a:t>Refuse collection areas</a:t>
            </a:r>
          </a:p>
        </p:txBody>
      </p:sp>
      <p:pic>
        <p:nvPicPr>
          <p:cNvPr id="17412" name="Picture 4" descr="Untit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75" y="2971800"/>
            <a:ext cx="248602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69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458200" cy="533400"/>
          </a:xfrm>
        </p:spPr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Video Surveillance (cont.)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5410200" cy="57150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Camera types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en-US" sz="2000"/>
              <a:t>CCTV, IP wired, IP wireless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en-US" sz="2000"/>
              <a:t>Night vision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en-US" sz="2000"/>
              <a:t>Fixed, Pan / tilt / zoom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en-US" sz="2000"/>
              <a:t>Hidden / disguised</a:t>
            </a:r>
          </a:p>
          <a:p>
            <a:pPr lvl="1">
              <a:lnSpc>
                <a:spcPct val="90000"/>
              </a:lnSpc>
            </a:pPr>
            <a:endParaRPr lang="en-US" altLang="en-US" sz="2000"/>
          </a:p>
          <a:p>
            <a:pPr lvl="1">
              <a:lnSpc>
                <a:spcPct val="90000"/>
              </a:lnSpc>
            </a:pPr>
            <a:endParaRPr lang="en-US" altLang="en-US" sz="200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Recording capabilities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en-US" sz="2000"/>
              <a:t>None; motion-activated; periodic still images; continuous</a:t>
            </a:r>
          </a:p>
        </p:txBody>
      </p:sp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685800" y="4800600"/>
            <a:ext cx="7772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endParaRPr lang="en-US" altLang="en-US" sz="320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18437" name="Picture 8" descr="43808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76400"/>
            <a:ext cx="2971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7156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305800" cy="609600"/>
          </a:xfrm>
        </p:spPr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Intrusion, Motion, and Alarm Systems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86800" cy="5486400"/>
          </a:xfrm>
        </p:spPr>
        <p:txBody>
          <a:bodyPr/>
          <a:lstStyle/>
          <a:p>
            <a:pPr lvl="1">
              <a:lnSpc>
                <a:spcPct val="150000"/>
              </a:lnSpc>
              <a:spcBef>
                <a:spcPts val="225"/>
              </a:spcBef>
              <a:buFont typeface="Wingdings" panose="05000000000000000000" pitchFamily="2" charset="2"/>
              <a:buChar char="§"/>
            </a:pPr>
            <a:r>
              <a:rPr lang="en-US" altLang="en-US" sz="2000" b="1"/>
              <a:t>Automatic detection of intruders</a:t>
            </a:r>
          </a:p>
          <a:p>
            <a:pPr lvl="1">
              <a:lnSpc>
                <a:spcPct val="150000"/>
              </a:lnSpc>
              <a:spcBef>
                <a:spcPts val="225"/>
              </a:spcBef>
              <a:buFontTx/>
              <a:buNone/>
            </a:pPr>
            <a:endParaRPr lang="en-US" altLang="en-US" sz="2000"/>
          </a:p>
          <a:p>
            <a:pPr lvl="1">
              <a:lnSpc>
                <a:spcPct val="150000"/>
              </a:lnSpc>
              <a:spcBef>
                <a:spcPts val="225"/>
              </a:spcBef>
              <a:buFont typeface="Wingdings" panose="05000000000000000000" pitchFamily="2" charset="2"/>
              <a:buChar char="§"/>
            </a:pPr>
            <a:r>
              <a:rPr lang="en-US" altLang="en-US" sz="2000" b="1"/>
              <a:t>Central controller and remote sensors</a:t>
            </a:r>
          </a:p>
          <a:p>
            <a:pPr lvl="2">
              <a:lnSpc>
                <a:spcPct val="150000"/>
              </a:lnSpc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en-US" altLang="en-US" sz="2000"/>
              <a:t>Door and window sensors</a:t>
            </a:r>
          </a:p>
          <a:p>
            <a:pPr lvl="2">
              <a:lnSpc>
                <a:spcPct val="150000"/>
              </a:lnSpc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en-US" altLang="en-US" sz="2000"/>
              <a:t>Motion sensors</a:t>
            </a:r>
          </a:p>
          <a:p>
            <a:pPr lvl="2">
              <a:lnSpc>
                <a:spcPct val="150000"/>
              </a:lnSpc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en-US" altLang="en-US" sz="2000"/>
              <a:t>Glass break sensors</a:t>
            </a:r>
          </a:p>
          <a:p>
            <a:pPr lvl="2">
              <a:lnSpc>
                <a:spcPct val="150000"/>
              </a:lnSpc>
              <a:spcBef>
                <a:spcPts val="225"/>
              </a:spcBef>
              <a:buFontTx/>
              <a:buNone/>
            </a:pPr>
            <a:endParaRPr lang="en-US" altLang="en-US" sz="2000"/>
          </a:p>
          <a:p>
            <a:pPr lvl="1">
              <a:lnSpc>
                <a:spcPct val="150000"/>
              </a:lnSpc>
              <a:spcBef>
                <a:spcPts val="225"/>
              </a:spcBef>
              <a:buFont typeface="Wingdings" panose="05000000000000000000" pitchFamily="2" charset="2"/>
              <a:buChar char="§"/>
            </a:pPr>
            <a:r>
              <a:rPr lang="en-US" altLang="en-US" sz="2000" b="1"/>
              <a:t>Alarming and alerting</a:t>
            </a:r>
          </a:p>
          <a:p>
            <a:pPr lvl="2">
              <a:lnSpc>
                <a:spcPct val="150000"/>
              </a:lnSpc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en-US" altLang="en-US" sz="2000"/>
              <a:t>Audible alarms</a:t>
            </a:r>
          </a:p>
          <a:p>
            <a:pPr lvl="2">
              <a:lnSpc>
                <a:spcPct val="150000"/>
              </a:lnSpc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en-US" altLang="en-US" sz="2000"/>
              <a:t>Alert to central monitoring center or law enforcement</a:t>
            </a:r>
          </a:p>
        </p:txBody>
      </p:sp>
    </p:spTree>
    <p:extLst>
      <p:ext uri="{BB962C8B-B14F-4D97-AF65-F5344CB8AC3E}">
        <p14:creationId xmlns:p14="http://schemas.microsoft.com/office/powerpoint/2010/main" val="3423351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458200" cy="533400"/>
          </a:xfrm>
        </p:spPr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Visible Notices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5638800" cy="53340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175"/>
              </a:spcBef>
              <a:buFont typeface="Wingdings" panose="05000000000000000000" pitchFamily="2" charset="2"/>
              <a:buChar char="§"/>
            </a:pPr>
            <a:r>
              <a:rPr lang="en-US" altLang="en-US" sz="2000"/>
              <a:t>No Trespassing signs</a:t>
            </a:r>
          </a:p>
          <a:p>
            <a:pPr>
              <a:lnSpc>
                <a:spcPct val="150000"/>
              </a:lnSpc>
              <a:spcBef>
                <a:spcPts val="175"/>
              </a:spcBef>
              <a:buFont typeface="Wingdings" panose="05000000000000000000" pitchFamily="2" charset="2"/>
              <a:buChar char="§"/>
            </a:pPr>
            <a:r>
              <a:rPr lang="en-US" altLang="en-US" sz="2000"/>
              <a:t>Surveillance notices</a:t>
            </a:r>
          </a:p>
          <a:p>
            <a:pPr lvl="1">
              <a:lnSpc>
                <a:spcPct val="150000"/>
              </a:lnSpc>
              <a:spcBef>
                <a:spcPts val="175"/>
              </a:spcBef>
              <a:buFont typeface="Courier New" panose="02070309020205020404" pitchFamily="49" charset="0"/>
              <a:buChar char="o"/>
            </a:pPr>
            <a:r>
              <a:rPr lang="en-US" altLang="en-US" sz="2000"/>
              <a:t>Sometimes required by law</a:t>
            </a:r>
          </a:p>
          <a:p>
            <a:pPr>
              <a:lnSpc>
                <a:spcPct val="150000"/>
              </a:lnSpc>
              <a:spcBef>
                <a:spcPts val="175"/>
              </a:spcBef>
              <a:buFont typeface="Wingdings" panose="05000000000000000000" pitchFamily="2" charset="2"/>
              <a:buChar char="§"/>
            </a:pPr>
            <a:r>
              <a:rPr lang="en-US" altLang="en-US" sz="2000"/>
              <a:t>Surveillance monitors</a:t>
            </a:r>
          </a:p>
          <a:p>
            <a:pPr>
              <a:lnSpc>
                <a:spcPct val="150000"/>
              </a:lnSpc>
              <a:spcBef>
                <a:spcPts val="175"/>
              </a:spcBef>
              <a:buFont typeface="Wingdings" panose="05000000000000000000" pitchFamily="2" charset="2"/>
              <a:buChar char="§"/>
            </a:pPr>
            <a:r>
              <a:rPr lang="en-US" altLang="en-US" sz="2000"/>
              <a:t>These are deterrent controls</a:t>
            </a:r>
          </a:p>
        </p:txBody>
      </p:sp>
      <p:pic>
        <p:nvPicPr>
          <p:cNvPr id="20484" name="Picture 4" descr="800px-OxfordCCTV200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0" y="3810000"/>
            <a:ext cx="29718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 descr="area51_sig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174750"/>
            <a:ext cx="28956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7" descr="473925675_df7857f2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733800"/>
            <a:ext cx="29718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978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382000" cy="533400"/>
          </a:xfrm>
        </p:spPr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Exterior Lighting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8610600" cy="541020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Discourage intruders during nighttime hours, by lighting intruders’ actions so that others will call authorities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en-US" sz="200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000"/>
              <a:t>NIST standards require 2 foot-candles of power to a height of 8 ft</a:t>
            </a:r>
          </a:p>
          <a:p>
            <a:pPr>
              <a:buFontTx/>
              <a:buNone/>
            </a:pPr>
            <a:endParaRPr lang="en-US" altLang="en-US" sz="2000"/>
          </a:p>
          <a:p>
            <a:pPr>
              <a:buFontTx/>
              <a:buNone/>
            </a:pPr>
            <a:r>
              <a:rPr lang="en-US" altLang="en-US" sz="2000" b="1" u="sng"/>
              <a:t>Note:</a:t>
            </a:r>
            <a:r>
              <a:rPr lang="en-US" altLang="en-US" sz="2000" b="1"/>
              <a:t> </a:t>
            </a:r>
            <a:r>
              <a:rPr lang="en-US" altLang="en-US" sz="2000"/>
              <a:t>This is a deterrent control</a:t>
            </a:r>
          </a:p>
        </p:txBody>
      </p:sp>
    </p:spTree>
    <p:extLst>
      <p:ext uri="{BB962C8B-B14F-4D97-AF65-F5344CB8AC3E}">
        <p14:creationId xmlns:p14="http://schemas.microsoft.com/office/powerpoint/2010/main" val="32261532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382000" cy="533400"/>
          </a:xfrm>
        </p:spPr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Other Physical Controls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077200" cy="5181600"/>
          </a:xfrm>
        </p:spPr>
        <p:txBody>
          <a:bodyPr/>
          <a:lstStyle/>
          <a:p>
            <a:r>
              <a:rPr lang="en-US" altLang="en-US" sz="2000"/>
              <a:t>Bollards</a:t>
            </a:r>
          </a:p>
          <a:p>
            <a:endParaRPr lang="en-US" altLang="en-US" sz="2000"/>
          </a:p>
          <a:p>
            <a:endParaRPr lang="en-US" altLang="en-US" sz="2000"/>
          </a:p>
          <a:p>
            <a:endParaRPr lang="en-US" altLang="en-US" sz="2000"/>
          </a:p>
          <a:p>
            <a:endParaRPr lang="en-US" altLang="en-US" sz="2000"/>
          </a:p>
          <a:p>
            <a:r>
              <a:rPr lang="en-US" altLang="en-US" sz="2000"/>
              <a:t>Crash gates</a:t>
            </a:r>
          </a:p>
          <a:p>
            <a:pPr lvl="1"/>
            <a:r>
              <a:rPr lang="en-US" altLang="en-US" sz="2000"/>
              <a:t>Prevent vehicle entry</a:t>
            </a:r>
          </a:p>
          <a:p>
            <a:pPr lvl="1"/>
            <a:r>
              <a:rPr lang="en-US" altLang="en-US" sz="2000"/>
              <a:t>Retractable</a:t>
            </a:r>
          </a:p>
        </p:txBody>
      </p:sp>
      <p:pic>
        <p:nvPicPr>
          <p:cNvPr id="22532" name="Picture 4" descr="deltascientificSINGAPORE_PARLIA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276600"/>
            <a:ext cx="3200400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8697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305800" cy="457200"/>
          </a:xfrm>
        </p:spPr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Crash Gates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3810000" cy="4800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2000"/>
              <a:t>Some are so strong they can stop a truck at 50 mph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057400"/>
            <a:ext cx="4495800" cy="374967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1199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C00000"/>
                </a:solidFill>
              </a:rPr>
              <a:t>Secure Siting</a:t>
            </a:r>
          </a:p>
        </p:txBody>
      </p:sp>
    </p:spTree>
    <p:extLst>
      <p:ext uri="{BB962C8B-B14F-4D97-AF65-F5344CB8AC3E}">
        <p14:creationId xmlns:p14="http://schemas.microsoft.com/office/powerpoint/2010/main" val="10581189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77200" cy="838200"/>
          </a:xfrm>
        </p:spPr>
        <p:txBody>
          <a:bodyPr/>
          <a:lstStyle/>
          <a:p>
            <a:r>
              <a:rPr lang="en-US" altLang="en-US" sz="2800" b="1">
                <a:solidFill>
                  <a:srgbClr val="C00000"/>
                </a:solidFill>
              </a:rPr>
              <a:t>Secure Siting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382000" cy="533400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Locating a business at a site that is </a:t>
            </a:r>
            <a:r>
              <a:rPr lang="en-US" altLang="en-US" sz="2000" i="1"/>
              <a:t>reasonably</a:t>
            </a:r>
            <a:r>
              <a:rPr lang="en-US" altLang="en-US" sz="2000"/>
              <a:t> free from hazards that could threaten ongoing operations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en-US" sz="200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000"/>
              <a:t>Identify threats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 b="1"/>
              <a:t>Natural: </a:t>
            </a:r>
            <a:r>
              <a:rPr lang="en-US" altLang="en-US" sz="2000"/>
              <a:t>flooding, landslides, earthquakes, volcanoes, waves, high tides, severe weather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 b="1"/>
              <a:t>Man-made:</a:t>
            </a:r>
            <a:r>
              <a:rPr lang="en-US" altLang="en-US" sz="2000"/>
              <a:t> chemical spills, transportation accidents, utilities, military base, social unrest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87382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382000" cy="914400"/>
          </a:xfrm>
        </p:spPr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Secure Siting (cont.)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458200" cy="5257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>
                <a:solidFill>
                  <a:srgbClr val="C00000"/>
                </a:solidFill>
              </a:rPr>
              <a:t>Other siting factors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Building construction techniques and materials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Building marking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Loading and unloading areas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Shared-tenant facilities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Nearby neighbors</a:t>
            </a:r>
          </a:p>
        </p:txBody>
      </p:sp>
    </p:spTree>
    <p:extLst>
      <p:ext uri="{BB962C8B-B14F-4D97-AF65-F5344CB8AC3E}">
        <p14:creationId xmlns:p14="http://schemas.microsoft.com/office/powerpoint/2010/main" val="37835484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30595" y="1828800"/>
            <a:ext cx="5826719" cy="1646302"/>
          </a:xfrm>
        </p:spPr>
        <p:txBody>
          <a:bodyPr/>
          <a:lstStyle/>
          <a:p>
            <a:r>
              <a:rPr lang="en-US" altLang="en-US" sz="3200" b="1" dirty="0">
                <a:solidFill>
                  <a:srgbClr val="C00000"/>
                </a:solidFill>
              </a:rPr>
              <a:t>Protection of Equipment</a:t>
            </a:r>
          </a:p>
        </p:txBody>
      </p:sp>
    </p:spTree>
    <p:extLst>
      <p:ext uri="{BB962C8B-B14F-4D97-AF65-F5344CB8AC3E}">
        <p14:creationId xmlns:p14="http://schemas.microsoft.com/office/powerpoint/2010/main" val="3551911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rgbClr val="C00000"/>
                </a:solidFill>
              </a:rPr>
              <a:t>Asset Protection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599" y="1676400"/>
            <a:ext cx="6347714" cy="3880773"/>
          </a:xfrm>
        </p:spPr>
        <p:txBody>
          <a:bodyPr/>
          <a:lstStyle/>
          <a:p>
            <a:r>
              <a:rPr lang="en-US" altLang="en-US" sz="2400" b="1" dirty="0">
                <a:solidFill>
                  <a:srgbClr val="C00000"/>
                </a:solidFill>
              </a:rPr>
              <a:t>Laptop computers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/>
              <a:t>Anti-theft cables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/>
              <a:t>Defensive software (firewalls, anti-virus, location tracking, destruct-if-stolen)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/>
              <a:t>Strong authentication such as fingerprint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/>
              <a:t>Full encryption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/>
              <a:t>Training</a:t>
            </a:r>
          </a:p>
        </p:txBody>
      </p:sp>
    </p:spTree>
    <p:extLst>
      <p:ext uri="{BB962C8B-B14F-4D97-AF65-F5344CB8AC3E}">
        <p14:creationId xmlns:p14="http://schemas.microsoft.com/office/powerpoint/2010/main" val="27436208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077200" cy="1143000"/>
          </a:xfrm>
        </p:spPr>
        <p:txBody>
          <a:bodyPr/>
          <a:lstStyle/>
          <a:p>
            <a:r>
              <a:rPr lang="en-US" altLang="en-US" sz="2400" b="1" dirty="0">
                <a:solidFill>
                  <a:srgbClr val="C00000"/>
                </a:solidFill>
              </a:rPr>
              <a:t>Asset Protection (cont.)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077200" cy="5029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2400" b="1">
                <a:solidFill>
                  <a:srgbClr val="C00000"/>
                </a:solidFill>
              </a:rPr>
              <a:t>Servers and backup media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Keep behind locked doors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Locking cabinets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Video surveillance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Off-site storage for backup media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en-US" sz="2000"/>
              <a:t>Secure transportation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en-US" sz="2000"/>
              <a:t>Secure storage</a:t>
            </a:r>
          </a:p>
        </p:txBody>
      </p:sp>
    </p:spTree>
    <p:extLst>
      <p:ext uri="{BB962C8B-B14F-4D97-AF65-F5344CB8AC3E}">
        <p14:creationId xmlns:p14="http://schemas.microsoft.com/office/powerpoint/2010/main" val="30445676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76200"/>
            <a:ext cx="8382000" cy="1143000"/>
          </a:xfrm>
        </p:spPr>
        <p:txBody>
          <a:bodyPr/>
          <a:lstStyle/>
          <a:p>
            <a:r>
              <a:rPr lang="en-US" altLang="en-US" sz="2400" b="1">
                <a:solidFill>
                  <a:srgbClr val="C00000"/>
                </a:solidFill>
              </a:rPr>
              <a:t>Asset Protection (cont.)</a:t>
            </a:r>
          </a:p>
        </p:txBody>
      </p:sp>
      <p:sp>
        <p:nvSpPr>
          <p:cNvPr id="70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915400" cy="52578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sz="2000" b="1" dirty="0">
                <a:solidFill>
                  <a:srgbClr val="C00000"/>
                </a:solidFill>
              </a:rPr>
              <a:t>Protection of sensitive documents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000" dirty="0"/>
              <a:t>Locked rooms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000" dirty="0"/>
              <a:t>Locking, fire-resistant cabinets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000" dirty="0"/>
              <a:t>“Clean desk” policy (Reduced chance that a passer-by will see and remove a document containing sensitive information)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000" dirty="0"/>
              <a:t>Secure destruction of unneeded documents (e.g., by shredding)</a:t>
            </a:r>
          </a:p>
          <a:p>
            <a:pPr lvl="1">
              <a:lnSpc>
                <a:spcPct val="150000"/>
              </a:lnSpc>
              <a:buFontTx/>
              <a:buNone/>
              <a:defRPr/>
            </a:pPr>
            <a:endParaRPr lang="en-US" sz="2000" dirty="0"/>
          </a:p>
          <a:p>
            <a:pPr>
              <a:buFont typeface="Wingdings" pitchFamily="2" charset="2"/>
              <a:buChar char="§"/>
              <a:defRPr/>
            </a:pPr>
            <a:r>
              <a:rPr lang="en-US" sz="2000" b="1" dirty="0">
                <a:solidFill>
                  <a:srgbClr val="C00000"/>
                </a:solidFill>
              </a:rPr>
              <a:t>Equipment check-in / check-out</a:t>
            </a:r>
          </a:p>
          <a:p>
            <a:pPr marL="740664" lvl="1">
              <a:lnSpc>
                <a:spcPct val="150000"/>
              </a:lnSpc>
              <a:spcBef>
                <a:spcPts val="80"/>
              </a:spcBef>
              <a:buFont typeface="Arial" pitchFamily="34" charset="0"/>
              <a:buChar char="•"/>
              <a:defRPr/>
            </a:pPr>
            <a:r>
              <a:rPr lang="en-US" sz="2000" dirty="0"/>
              <a:t>Keep records of company owned equipment leaving the premises</a:t>
            </a:r>
          </a:p>
          <a:p>
            <a:pPr marL="740664" lvl="1">
              <a:lnSpc>
                <a:spcPct val="150000"/>
              </a:lnSpc>
              <a:spcBef>
                <a:spcPts val="80"/>
              </a:spcBef>
              <a:buFont typeface="Arial" pitchFamily="34" charset="0"/>
              <a:buChar char="•"/>
              <a:defRPr/>
            </a:pPr>
            <a:r>
              <a:rPr lang="en-US" sz="2000" dirty="0"/>
              <a:t>Improves accountability</a:t>
            </a:r>
          </a:p>
          <a:p>
            <a:pPr marL="740664" lvl="1">
              <a:lnSpc>
                <a:spcPct val="150000"/>
              </a:lnSpc>
              <a:spcBef>
                <a:spcPts val="80"/>
              </a:spcBef>
              <a:buFont typeface="Arial" pitchFamily="34" charset="0"/>
              <a:buChar char="•"/>
              <a:defRPr/>
            </a:pPr>
            <a:r>
              <a:rPr lang="en-US" sz="2000" dirty="0"/>
              <a:t>Recovery of assets upon termination of employment</a:t>
            </a:r>
          </a:p>
        </p:txBody>
      </p:sp>
    </p:spTree>
    <p:extLst>
      <p:ext uri="{BB962C8B-B14F-4D97-AF65-F5344CB8AC3E}">
        <p14:creationId xmlns:p14="http://schemas.microsoft.com/office/powerpoint/2010/main" val="3728389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05800" cy="685800"/>
          </a:xfrm>
        </p:spPr>
        <p:txBody>
          <a:bodyPr/>
          <a:lstStyle/>
          <a:p>
            <a:r>
              <a:rPr lang="en-US" altLang="en-US" sz="2400" b="1">
                <a:solidFill>
                  <a:srgbClr val="C00000"/>
                </a:solidFill>
              </a:rPr>
              <a:t>Asset Protection (cont.)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839200" cy="5257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2000" b="1">
                <a:solidFill>
                  <a:srgbClr val="C00000"/>
                </a:solidFill>
              </a:rPr>
              <a:t>Damage protection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Earthquake bracing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/>
              <a:t>Required in some settings (environment, locales, locality)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/>
              <a:t>Equipment racks, storage racks, cabinets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/>
              <a:t>Water detection and drainage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/>
              <a:t>Alarms</a:t>
            </a:r>
          </a:p>
        </p:txBody>
      </p:sp>
    </p:spTree>
    <p:extLst>
      <p:ext uri="{BB962C8B-B14F-4D97-AF65-F5344CB8AC3E}">
        <p14:creationId xmlns:p14="http://schemas.microsoft.com/office/powerpoint/2010/main" val="40759198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305800" cy="533400"/>
          </a:xfrm>
        </p:spPr>
        <p:txBody>
          <a:bodyPr/>
          <a:lstStyle/>
          <a:p>
            <a:r>
              <a:rPr lang="en-US" altLang="en-US" sz="2400" b="1">
                <a:solidFill>
                  <a:srgbClr val="C00000"/>
                </a:solidFill>
              </a:rPr>
              <a:t>Asset Protection (cont.)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686800" cy="5486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2000" b="1">
                <a:solidFill>
                  <a:srgbClr val="C00000"/>
                </a:solidFill>
              </a:rPr>
              <a:t>Fire protection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Fire detection: smoke alarms, pull stations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Fire extinguishment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/>
              <a:t>Fire sprinklers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/>
              <a:t>Inert gas systems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/>
              <a:t>Fire extinguishers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6809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077200" cy="1143000"/>
          </a:xfrm>
        </p:spPr>
        <p:txBody>
          <a:bodyPr/>
          <a:lstStyle/>
          <a:p>
            <a:pPr algn="l"/>
            <a:r>
              <a:rPr lang="en-US" altLang="en-US" sz="2400" b="1">
                <a:solidFill>
                  <a:srgbClr val="C00000"/>
                </a:solidFill>
              </a:rPr>
              <a:t>Sprinkler Systems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458200" cy="518160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b="1"/>
              <a:t>Wet pipe   </a:t>
            </a:r>
            <a:r>
              <a:rPr lang="en-US" altLang="en-US" sz="2000"/>
              <a:t> - filled with pressurized water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b="1"/>
              <a:t>Dry</a:t>
            </a:r>
            <a:r>
              <a:rPr lang="en-US" altLang="en-US" sz="2000"/>
              <a:t> </a:t>
            </a:r>
            <a:r>
              <a:rPr lang="en-US" altLang="en-US" sz="2000" b="1"/>
              <a:t>pipe    </a:t>
            </a:r>
            <a:r>
              <a:rPr lang="en-US" altLang="en-US" sz="2000"/>
              <a:t> - fills with water only when activated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b="1"/>
              <a:t>Deluge       </a:t>
            </a:r>
            <a:r>
              <a:rPr lang="en-US" altLang="en-US" sz="2000"/>
              <a:t>- discharges water from all sprinklers when activated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b="1"/>
              <a:t>Pre-Action</a:t>
            </a:r>
            <a:r>
              <a:rPr lang="en-US" altLang="en-US" sz="2000"/>
              <a:t> - Dry pipe that converts to a wet pipe when an alarms is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altLang="en-US" sz="2000"/>
              <a:t>                           activated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b="1"/>
              <a:t>Foam water sprinkler         </a:t>
            </a:r>
            <a:r>
              <a:rPr lang="en-US" altLang="en-US" sz="2000"/>
              <a:t>- Uses water and fire-retardant foam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b="1"/>
              <a:t>Gaseous fire suppression </a:t>
            </a:r>
            <a:r>
              <a:rPr lang="en-US" altLang="en-US" sz="2000"/>
              <a:t>- displaces oxygen</a:t>
            </a:r>
          </a:p>
        </p:txBody>
      </p:sp>
    </p:spTree>
    <p:extLst>
      <p:ext uri="{BB962C8B-B14F-4D97-AF65-F5344CB8AC3E}">
        <p14:creationId xmlns:p14="http://schemas.microsoft.com/office/powerpoint/2010/main" val="20029988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533400"/>
          </a:xfrm>
        </p:spPr>
        <p:txBody>
          <a:bodyPr/>
          <a:lstStyle/>
          <a:p>
            <a:r>
              <a:rPr lang="en-US" altLang="en-US" sz="2400" b="1">
                <a:solidFill>
                  <a:srgbClr val="C00000"/>
                </a:solidFill>
              </a:rPr>
              <a:t>Asset Protection (cont.)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610600" cy="525780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000" b="1">
                <a:solidFill>
                  <a:srgbClr val="C00000"/>
                </a:solidFill>
              </a:rPr>
              <a:t>Cabling security 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altLang="en-US" sz="2000" b="1"/>
              <a:t>On-premises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Place cabling in conduits or away from exposed areas</a:t>
            </a:r>
          </a:p>
          <a:p>
            <a:pPr lvl="1">
              <a:lnSpc>
                <a:spcPct val="150000"/>
              </a:lnSpc>
              <a:buFontTx/>
              <a:buNone/>
            </a:pPr>
            <a:endParaRPr lang="en-US" altLang="en-US" sz="2000"/>
          </a:p>
          <a:p>
            <a:pPr>
              <a:lnSpc>
                <a:spcPct val="150000"/>
              </a:lnSpc>
              <a:buFontTx/>
              <a:buNone/>
            </a:pPr>
            <a:r>
              <a:rPr lang="en-US" altLang="en-US" sz="2000" b="1"/>
              <a:t>Off-premises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Select a different carrier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Utilize diverse / redundant network routing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Utilize encryption</a:t>
            </a:r>
          </a:p>
        </p:txBody>
      </p:sp>
    </p:spTree>
    <p:extLst>
      <p:ext uri="{BB962C8B-B14F-4D97-AF65-F5344CB8AC3E}">
        <p14:creationId xmlns:p14="http://schemas.microsoft.com/office/powerpoint/2010/main" val="11387792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172200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3234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200" y="470689"/>
            <a:ext cx="876300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800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0800" y="2695133"/>
            <a:ext cx="89916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1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 of Lecture 4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INS303 (Information Resource Management - IRM)</a:t>
            </a:r>
            <a:endParaRPr lang="en-US" dirty="0"/>
          </a:p>
        </p:txBody>
      </p:sp>
      <p:sp>
        <p:nvSpPr>
          <p:cNvPr id="9" name="Date Placeholder 8"/>
          <p:cNvSpPr txBox="1">
            <a:spLocks/>
          </p:cNvSpPr>
          <p:nvPr/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F61B89-D85C-45C6-A159-BD60C65F7415}" type="datetime3">
              <a:rPr lang="en-GM" smtClean="0"/>
              <a:pPr/>
              <a:t>10.20.20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95913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1213</TotalTime>
  <Words>1319</Words>
  <Application>Microsoft Office PowerPoint</Application>
  <PresentationFormat>On-screen Show (4:3)</PresentationFormat>
  <Paragraphs>270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Calibri</vt:lpstr>
      <vt:lpstr>Courier New</vt:lpstr>
      <vt:lpstr>Times New Roman</vt:lpstr>
      <vt:lpstr>Trebuchet MS</vt:lpstr>
      <vt:lpstr>Verdana</vt:lpstr>
      <vt:lpstr>Wingdings</vt:lpstr>
      <vt:lpstr>Wingdings 3</vt:lpstr>
      <vt:lpstr>Facet</vt:lpstr>
      <vt:lpstr>Providing Physical Security  for Information Assets/Systems</vt:lpstr>
      <vt:lpstr>PowerPoint Presentation</vt:lpstr>
      <vt:lpstr>PowerPoint Presentation</vt:lpstr>
      <vt:lpstr>PowerPoint Presentation</vt:lpstr>
      <vt:lpstr>PowerPoint Presentation</vt:lpstr>
      <vt:lpstr>Site Access Security</vt:lpstr>
      <vt:lpstr>Site Access Controls </vt:lpstr>
      <vt:lpstr>Categories of Controls</vt:lpstr>
      <vt:lpstr>Types of site access controls</vt:lpstr>
      <vt:lpstr>Key Card System</vt:lpstr>
      <vt:lpstr>PowerPoint Presentation</vt:lpstr>
      <vt:lpstr>Biometric Access Controls</vt:lpstr>
      <vt:lpstr>Metal Keys</vt:lpstr>
      <vt:lpstr>Man Trap</vt:lpstr>
      <vt:lpstr>Guards</vt:lpstr>
      <vt:lpstr>Guard Dogs</vt:lpstr>
      <vt:lpstr>Access Logs (Log Register)</vt:lpstr>
      <vt:lpstr>Fences and Walls</vt:lpstr>
      <vt:lpstr>Video Surveillance</vt:lpstr>
      <vt:lpstr>Video Surveillance (cont.)</vt:lpstr>
      <vt:lpstr>Intrusion, Motion, and Alarm Systems</vt:lpstr>
      <vt:lpstr>Visible Notices</vt:lpstr>
      <vt:lpstr>Exterior Lighting</vt:lpstr>
      <vt:lpstr>Other Physical Controls</vt:lpstr>
      <vt:lpstr>Crash Gates</vt:lpstr>
      <vt:lpstr>Secure Siting</vt:lpstr>
      <vt:lpstr>Secure Siting</vt:lpstr>
      <vt:lpstr>Secure Siting (cont.)</vt:lpstr>
      <vt:lpstr>Protection of Equipment</vt:lpstr>
      <vt:lpstr>Asset Protection</vt:lpstr>
      <vt:lpstr>Asset Protection (cont.)</vt:lpstr>
      <vt:lpstr>Asset Protection (cont.)</vt:lpstr>
      <vt:lpstr>Asset Protection (cont.)</vt:lpstr>
      <vt:lpstr>Asset Protection (cont.)</vt:lpstr>
      <vt:lpstr>Sprinkler Systems</vt:lpstr>
      <vt:lpstr>Asset Protection (cont.)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Resource  Management</dc:title>
  <dc:creator>AIU</dc:creator>
  <cp:lastModifiedBy>USER</cp:lastModifiedBy>
  <cp:revision>74</cp:revision>
  <dcterms:created xsi:type="dcterms:W3CDTF">2019-09-25T18:22:11Z</dcterms:created>
  <dcterms:modified xsi:type="dcterms:W3CDTF">2020-10-20T02:05:23Z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2015-03-17T00:00:00Z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2019-09-25T00:00:00Z</vt:filetime>
  </property>
</Properties>
</file>