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34"/>
  </p:notesMasterIdLst>
  <p:sldIdLst>
    <p:sldId id="287" r:id="rId2"/>
    <p:sldId id="259" r:id="rId3"/>
    <p:sldId id="322" r:id="rId4"/>
    <p:sldId id="288" r:id="rId5"/>
    <p:sldId id="289" r:id="rId6"/>
    <p:sldId id="290" r:id="rId7"/>
    <p:sldId id="291" r:id="rId8"/>
    <p:sldId id="292" r:id="rId9"/>
    <p:sldId id="293" r:id="rId10"/>
    <p:sldId id="294" r:id="rId11"/>
    <p:sldId id="295" r:id="rId12"/>
    <p:sldId id="296" r:id="rId13"/>
    <p:sldId id="297" r:id="rId14"/>
    <p:sldId id="298" r:id="rId15"/>
    <p:sldId id="299" r:id="rId16"/>
    <p:sldId id="300" r:id="rId17"/>
    <p:sldId id="302" r:id="rId18"/>
    <p:sldId id="301" r:id="rId19"/>
    <p:sldId id="303" r:id="rId20"/>
    <p:sldId id="304" r:id="rId21"/>
    <p:sldId id="305" r:id="rId22"/>
    <p:sldId id="306" r:id="rId23"/>
    <p:sldId id="312" r:id="rId24"/>
    <p:sldId id="313" r:id="rId25"/>
    <p:sldId id="314" r:id="rId26"/>
    <p:sldId id="307" r:id="rId27"/>
    <p:sldId id="318" r:id="rId28"/>
    <p:sldId id="308" r:id="rId29"/>
    <p:sldId id="315" r:id="rId30"/>
    <p:sldId id="319" r:id="rId31"/>
    <p:sldId id="320" r:id="rId32"/>
    <p:sldId id="321" r:id="rId33"/>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88" autoAdjust="0"/>
    <p:restoredTop sz="94660"/>
  </p:normalViewPr>
  <p:slideViewPr>
    <p:cSldViewPr>
      <p:cViewPr varScale="1">
        <p:scale>
          <a:sx n="66" d="100"/>
          <a:sy n="66" d="100"/>
        </p:scale>
        <p:origin x="1472" y="4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3527AD1C-B429-498E-92B5-42E0A69A38D1}" type="datetimeFigureOut">
              <a:rPr lang="en-US" smtClean="0"/>
              <a:t>3/12/2024</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AFB2E8FC-F756-4D94-9BD1-1A3584237178}" type="slidenum">
              <a:rPr lang="en-US" smtClean="0"/>
              <a:t>‹#›</a:t>
            </a:fld>
            <a:endParaRPr lang="en-US"/>
          </a:p>
        </p:txBody>
      </p:sp>
    </p:spTree>
    <p:extLst>
      <p:ext uri="{BB962C8B-B14F-4D97-AF65-F5344CB8AC3E}">
        <p14:creationId xmlns:p14="http://schemas.microsoft.com/office/powerpoint/2010/main" val="3842305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B2E8FC-F756-4D94-9BD1-1A3584237178}" type="slidenum">
              <a:rPr lang="en-US" smtClean="0"/>
              <a:t>1</a:t>
            </a:fld>
            <a:endParaRPr lang="en-US"/>
          </a:p>
        </p:txBody>
      </p:sp>
    </p:spTree>
    <p:extLst>
      <p:ext uri="{BB962C8B-B14F-4D97-AF65-F5344CB8AC3E}">
        <p14:creationId xmlns:p14="http://schemas.microsoft.com/office/powerpoint/2010/main" val="3755356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E9145D-4588-4A7A-A807-1E6B32546914}" type="datetime3">
              <a:rPr lang="aa-ET" smtClean="0"/>
              <a:t>12.03.24</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365891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54C39C-972B-459B-A5D3-F4286E4BFC47}" type="datetime3">
              <a:rPr lang="aa-ET" smtClean="0"/>
              <a:t>12.03.24</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542652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F55E2C0-0758-41FF-9619-7C8D4A78B968}" type="datetime3">
              <a:rPr lang="aa-ET" smtClean="0"/>
              <a:t>12.03.24</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049445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C0303B5-F59D-4016-91FA-4B669421B679}" type="datetime3">
              <a:rPr lang="aa-ET" smtClean="0"/>
              <a:t>12.03.24</a:t>
            </a:fld>
            <a:endParaRPr lang="en-US"/>
          </a:p>
        </p:txBody>
      </p:sp>
      <p:sp>
        <p:nvSpPr>
          <p:cNvPr id="6" name="Footer Placeholder 5"/>
          <p:cNvSpPr>
            <a:spLocks noGrp="1"/>
          </p:cNvSpPr>
          <p:nvPr>
            <p:ph type="ftr" sz="quarter" idx="11"/>
          </p:nvPr>
        </p:nvSpPr>
        <p:spPr/>
        <p:txBody>
          <a:bodyPr/>
          <a:lstStyle/>
          <a:p>
            <a:r>
              <a:rPr lang="fr-FR"/>
              <a:t>INS303 (Information Resource Management - IRM)</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826035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633AF5-AED7-4397-B2A9-7A8183C61DC8}" type="datetime3">
              <a:rPr lang="aa-ET" smtClean="0"/>
              <a:t>12.03.24</a:t>
            </a:fld>
            <a:endParaRPr lang="en-US"/>
          </a:p>
        </p:txBody>
      </p:sp>
      <p:sp>
        <p:nvSpPr>
          <p:cNvPr id="8" name="Footer Placeholder 7"/>
          <p:cNvSpPr>
            <a:spLocks noGrp="1"/>
          </p:cNvSpPr>
          <p:nvPr>
            <p:ph type="ftr" sz="quarter" idx="11"/>
          </p:nvPr>
        </p:nvSpPr>
        <p:spPr/>
        <p:txBody>
          <a:bodyPr/>
          <a:lstStyle/>
          <a:p>
            <a:r>
              <a:rPr lang="fr-FR"/>
              <a:t>INS303 (Information Resource Management - IRM)</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040717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A833F1-050F-4B8D-9B27-69627F74544B}" type="datetime3">
              <a:rPr lang="aa-ET" smtClean="0"/>
              <a:t>12.03.24</a:t>
            </a:fld>
            <a:endParaRPr lang="en-US"/>
          </a:p>
        </p:txBody>
      </p:sp>
      <p:sp>
        <p:nvSpPr>
          <p:cNvPr id="4" name="Footer Placeholder 3"/>
          <p:cNvSpPr>
            <a:spLocks noGrp="1"/>
          </p:cNvSpPr>
          <p:nvPr>
            <p:ph type="ftr" sz="quarter" idx="11"/>
          </p:nvPr>
        </p:nvSpPr>
        <p:spPr/>
        <p:txBody>
          <a:bodyPr/>
          <a:lstStyle/>
          <a:p>
            <a:r>
              <a:rPr lang="fr-FR"/>
              <a:t>INS303 (Information Resource Management - IRM)</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796650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389E21-1FEA-4C35-AF6C-8219AEC75750}" type="datetime3">
              <a:rPr lang="aa-ET" smtClean="0"/>
              <a:t>12.03.24</a:t>
            </a:fld>
            <a:endParaRPr lang="en-US"/>
          </a:p>
        </p:txBody>
      </p:sp>
      <p:sp>
        <p:nvSpPr>
          <p:cNvPr id="3" name="Footer Placeholder 2"/>
          <p:cNvSpPr>
            <a:spLocks noGrp="1"/>
          </p:cNvSpPr>
          <p:nvPr>
            <p:ph type="ftr" sz="quarter" idx="11"/>
          </p:nvPr>
        </p:nvSpPr>
        <p:spPr/>
        <p:txBody>
          <a:bodyPr/>
          <a:lstStyle/>
          <a:p>
            <a:r>
              <a:rPr lang="fr-FR"/>
              <a:t>INS303 (Information Resource Management - IRM)</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605167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04E370F-53DC-4758-8DF0-8621AA25A252}" type="datetime3">
              <a:rPr lang="aa-ET" smtClean="0"/>
              <a:t>12.03.24</a:t>
            </a:fld>
            <a:endParaRPr lang="en-US"/>
          </a:p>
        </p:txBody>
      </p:sp>
      <p:sp>
        <p:nvSpPr>
          <p:cNvPr id="6" name="Footer Placeholder 5"/>
          <p:cNvSpPr>
            <a:spLocks noGrp="1"/>
          </p:cNvSpPr>
          <p:nvPr>
            <p:ph type="ftr" sz="quarter" idx="11"/>
          </p:nvPr>
        </p:nvSpPr>
        <p:spPr/>
        <p:txBody>
          <a:bodyPr/>
          <a:lstStyle/>
          <a:p>
            <a:r>
              <a:rPr lang="fr-FR"/>
              <a:t>INS303 (Information Resource Management - IRM)</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549394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646734E-CECA-45A5-BE46-938B3B0805F8}" type="datetime3">
              <a:rPr lang="aa-ET" smtClean="0"/>
              <a:t>12.03.24</a:t>
            </a:fld>
            <a:endParaRPr lang="en-US"/>
          </a:p>
        </p:txBody>
      </p:sp>
      <p:sp>
        <p:nvSpPr>
          <p:cNvPr id="6" name="Footer Placeholder 5"/>
          <p:cNvSpPr>
            <a:spLocks noGrp="1"/>
          </p:cNvSpPr>
          <p:nvPr>
            <p:ph type="ftr" sz="quarter" idx="11"/>
          </p:nvPr>
        </p:nvSpPr>
        <p:spPr/>
        <p:txBody>
          <a:bodyPr/>
          <a:lstStyle/>
          <a:p>
            <a:r>
              <a:rPr lang="fr-FR"/>
              <a:t>INS303 (Information Resource Management - IRM)</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753079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438B10D-1267-4A95-B133-1B75A889D5DE}" type="datetime3">
              <a:rPr lang="aa-ET" smtClean="0"/>
              <a:t>12.03.24</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326577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E16B97-2011-4707-9ECD-85E29D9ED32E}" type="datetime3">
              <a:rPr lang="aa-ET" smtClean="0"/>
              <a:t>12.03.24</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98848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954370F-4AC1-48FF-9D5B-C900D53F1BB1}" type="datetime3">
              <a:rPr lang="aa-ET" smtClean="0"/>
              <a:t>12.03.24</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187533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8A8AAEA-DA45-4614-97A2-AE5D4130D070}" type="datetime3">
              <a:rPr lang="aa-ET" smtClean="0"/>
              <a:t>12.03.24</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70854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9284031-5927-4D85-A910-C949ED016D06}" type="datetime3">
              <a:rPr lang="aa-ET" smtClean="0"/>
              <a:t>12.03.24</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9702754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CC735A-AF1D-42C8-906A-5D1B12E0C865}" type="datetime3">
              <a:rPr lang="aa-ET" smtClean="0"/>
              <a:t>12.03.24</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156580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14D18-0BDC-4802-B2FE-419580937AE5}" type="datetime3">
              <a:rPr lang="aa-ET" smtClean="0"/>
              <a:t>12.03.24</a:t>
            </a:fld>
            <a:endParaRPr lang="en-US"/>
          </a:p>
        </p:txBody>
      </p:sp>
      <p:sp>
        <p:nvSpPr>
          <p:cNvPr id="5" name="Footer Placeholder 4"/>
          <p:cNvSpPr>
            <a:spLocks noGrp="1"/>
          </p:cNvSpPr>
          <p:nvPr>
            <p:ph type="ftr" sz="quarter" idx="11"/>
          </p:nvPr>
        </p:nvSpPr>
        <p:spPr/>
        <p:txBody>
          <a:bodyPr/>
          <a:lstStyle/>
          <a:p>
            <a:r>
              <a:rPr lang="fr-FR"/>
              <a:t>INS303 (Information Resource Management - IRM)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6306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6E914A4-5A3D-42C0-B380-E8C39D790E2A}" type="datetime3">
              <a:rPr lang="aa-ET" smtClean="0"/>
              <a:t>12.03.24</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fr-FR"/>
              <a:t>INS303 (Information Resource Management - IRM)</a:t>
            </a:r>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590588653"/>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hf sldNum="0"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6" name="object 6"/>
          <p:cNvSpPr txBox="1"/>
          <p:nvPr/>
        </p:nvSpPr>
        <p:spPr>
          <a:xfrm>
            <a:off x="0" y="4737889"/>
            <a:ext cx="8637640" cy="443711"/>
          </a:xfrm>
          <a:prstGeom prst="rect">
            <a:avLst/>
          </a:prstGeom>
        </p:spPr>
        <p:txBody>
          <a:bodyPr vert="horz" wrap="square" lIns="0" tIns="12700" rIns="0" bIns="0" rtlCol="0">
            <a:spAutoFit/>
          </a:bodyPr>
          <a:lstStyle/>
          <a:p>
            <a:pPr marL="12700" marR="5080" algn="ctr">
              <a:lnSpc>
                <a:spcPct val="99900"/>
              </a:lnSpc>
              <a:spcBef>
                <a:spcPts val="100"/>
              </a:spcBef>
              <a:tabLst>
                <a:tab pos="2854325" algn="l"/>
                <a:tab pos="3469004" algn="l"/>
              </a:tabLst>
            </a:pPr>
            <a:r>
              <a:rPr lang="en-US" sz="2800" b="1" spc="-5" dirty="0">
                <a:solidFill>
                  <a:srgbClr val="C00000"/>
                </a:solidFill>
                <a:latin typeface="Verdana"/>
                <a:cs typeface="Verdana"/>
              </a:rPr>
              <a:t>Lecture 2 </a:t>
            </a:r>
            <a:endParaRPr sz="2800" dirty="0">
              <a:solidFill>
                <a:srgbClr val="C00000"/>
              </a:solidFill>
              <a:latin typeface="Verdana"/>
              <a:cs typeface="Verdana"/>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6"/>
          <p:cNvSpPr txBox="1"/>
          <p:nvPr/>
        </p:nvSpPr>
        <p:spPr>
          <a:xfrm>
            <a:off x="-103240" y="2726655"/>
            <a:ext cx="8637640" cy="397545"/>
          </a:xfrm>
          <a:prstGeom prst="rect">
            <a:avLst/>
          </a:prstGeom>
        </p:spPr>
        <p:txBody>
          <a:bodyPr vert="horz" wrap="square" lIns="0" tIns="12700" rIns="0" bIns="0" rtlCol="0">
            <a:spAutoFit/>
          </a:bodyPr>
          <a:lstStyle/>
          <a:p>
            <a:pPr marL="12700" marR="5080" algn="ctr">
              <a:lnSpc>
                <a:spcPct val="99900"/>
              </a:lnSpc>
              <a:spcBef>
                <a:spcPts val="100"/>
              </a:spcBef>
              <a:tabLst>
                <a:tab pos="2854325" algn="l"/>
                <a:tab pos="3469004" algn="l"/>
              </a:tabLst>
            </a:pPr>
            <a:r>
              <a:rPr lang="en-US" sz="2500" b="1" spc="-5" dirty="0">
                <a:latin typeface="Verdana"/>
                <a:cs typeface="Verdana"/>
              </a:rPr>
              <a:t>Week 3</a:t>
            </a:r>
            <a:endParaRPr sz="2500" dirty="0">
              <a:latin typeface="Verdana"/>
              <a:cs typeface="Verdana"/>
            </a:endParaRPr>
          </a:p>
        </p:txBody>
      </p:sp>
      <p:sp>
        <p:nvSpPr>
          <p:cNvPr id="11" name="object 3"/>
          <p:cNvSpPr txBox="1">
            <a:spLocks noGrp="1"/>
          </p:cNvSpPr>
          <p:nvPr>
            <p:ph type="title"/>
          </p:nvPr>
        </p:nvSpPr>
        <p:spPr>
          <a:xfrm>
            <a:off x="533401" y="76200"/>
            <a:ext cx="7696200" cy="443711"/>
          </a:xfrm>
          <a:prstGeom prst="rect">
            <a:avLst/>
          </a:prstGeom>
        </p:spPr>
        <p:txBody>
          <a:bodyPr vert="horz" wrap="square" lIns="0" tIns="12700" rIns="0" bIns="0" rtlCol="0">
            <a:spAutoFit/>
          </a:bodyPr>
          <a:lstStyle/>
          <a:p>
            <a:pPr marL="12700" algn="ctr">
              <a:lnSpc>
                <a:spcPct val="100000"/>
              </a:lnSpc>
              <a:spcBef>
                <a:spcPts val="100"/>
              </a:spcBef>
            </a:pPr>
            <a:r>
              <a:rPr lang="en-US" sz="2800" b="1" spc="-5" dirty="0">
                <a:solidFill>
                  <a:srgbClr val="C00000"/>
                </a:solidFill>
              </a:rPr>
              <a:t>Ethical &amp; Social Issues in Information Systems </a:t>
            </a:r>
            <a:endParaRPr sz="2800" b="1" dirty="0">
              <a:solidFill>
                <a:srgbClr val="C00000"/>
              </a:solidFill>
            </a:endParaRPr>
          </a:p>
        </p:txBody>
      </p:sp>
    </p:spTree>
    <p:extLst>
      <p:ext uri="{BB962C8B-B14F-4D97-AF65-F5344CB8AC3E}">
        <p14:creationId xmlns:p14="http://schemas.microsoft.com/office/powerpoint/2010/main" val="2340610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228600" y="958999"/>
            <a:ext cx="8763001" cy="1010533"/>
          </a:xfrm>
          <a:prstGeom prst="rect">
            <a:avLst/>
          </a:prstGeom>
        </p:spPr>
        <p:txBody>
          <a:bodyPr vert="horz" wrap="square" lIns="0" tIns="12700" rIns="0" bIns="0" rtlCol="0">
            <a:spAutoFit/>
          </a:bodyPr>
          <a:lstStyle/>
          <a:p>
            <a:pPr marL="12700">
              <a:spcBef>
                <a:spcPts val="100"/>
              </a:spcBef>
            </a:pPr>
            <a:r>
              <a:rPr lang="en-US" sz="2200" b="1" spc="-5" dirty="0">
                <a:solidFill>
                  <a:srgbClr val="C00000"/>
                </a:solidFill>
                <a:latin typeface="Verdana"/>
                <a:cs typeface="Verdana"/>
              </a:rPr>
              <a:t>What ethical, social, and political issues are raised by Information Systems? </a:t>
            </a:r>
            <a:endParaRPr lang="en-US" sz="2200" dirty="0">
              <a:solidFill>
                <a:srgbClr val="C00000"/>
              </a:solidFill>
              <a:latin typeface="Verdana"/>
              <a:cs typeface="Verdana"/>
            </a:endParaRPr>
          </a:p>
          <a:p>
            <a:pPr marL="12700">
              <a:lnSpc>
                <a:spcPct val="100000"/>
              </a:lnSpc>
              <a:spcBef>
                <a:spcPts val="100"/>
              </a:spcBef>
            </a:pPr>
            <a:endParaRPr sz="2000" dirty="0">
              <a:solidFill>
                <a:srgbClr val="C00000"/>
              </a:solidFill>
              <a:latin typeface="Verdana"/>
              <a:cs typeface="Verdana"/>
            </a:endParaRPr>
          </a:p>
        </p:txBody>
      </p:sp>
      <p:sp>
        <p:nvSpPr>
          <p:cNvPr id="6" name="object 6"/>
          <p:cNvSpPr txBox="1"/>
          <p:nvPr/>
        </p:nvSpPr>
        <p:spPr>
          <a:xfrm>
            <a:off x="29028" y="1982093"/>
            <a:ext cx="9114972" cy="3090590"/>
          </a:xfrm>
          <a:prstGeom prst="rect">
            <a:avLst/>
          </a:prstGeom>
        </p:spPr>
        <p:txBody>
          <a:bodyPr vert="horz" wrap="square" lIns="0" tIns="12700" rIns="0" bIns="0" rtlCol="0">
            <a:spAutoFit/>
          </a:bodyPr>
          <a:lstStyle/>
          <a:p>
            <a:pPr marL="285750" indent="-28575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In the past 10 years, we have witnessed, arguably, one of the most ethically challenging periods for U.S. and global business. </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Lapses in ethical and business judgment occurred across a broad spectrum of </a:t>
            </a:r>
            <a:r>
              <a:rPr lang="en-US" sz="2000" dirty="0" smtClean="0">
                <a:latin typeface="Times New Roman" panose="02020603050405020304" pitchFamily="18" charset="0"/>
                <a:cs typeface="Times New Roman" panose="02020603050405020304" pitchFamily="18" charset="0"/>
              </a:rPr>
              <a:t>industries</a:t>
            </a:r>
            <a:r>
              <a:rPr lang="en-US" sz="20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2000" dirty="0">
                <a:highlight>
                  <a:srgbClr val="FFFF00"/>
                </a:highlight>
                <a:latin typeface="Times New Roman" panose="02020603050405020304" pitchFamily="18" charset="0"/>
                <a:cs typeface="Times New Roman" panose="02020603050405020304" pitchFamily="18" charset="0"/>
              </a:rPr>
              <a:t>In today’s new global legal environment, managers who violate the law and are convicted may spend time in prison. </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endParaRPr sz="2000"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p:cNvSpPr>
          <p:nvPr/>
        </p:nvSpPr>
        <p:spPr>
          <a:xfrm>
            <a:off x="533401" y="76200"/>
            <a:ext cx="7696200" cy="443711"/>
          </a:xfrm>
          <a:prstGeom prst="rect">
            <a:avLst/>
          </a:prstGeom>
        </p:spPr>
        <p:txBody>
          <a:bodyPr vert="horz" wrap="square" lIns="0" tIns="12700"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spcBef>
                <a:spcPts val="100"/>
              </a:spcBef>
            </a:pPr>
            <a:r>
              <a:rPr lang="en-US" sz="2800" b="1" spc="-5" dirty="0">
                <a:solidFill>
                  <a:srgbClr val="C00000"/>
                </a:solidFill>
              </a:rPr>
              <a:t>Ethical &amp; Social Issues in Information Systems </a:t>
            </a:r>
            <a:endParaRPr lang="en-US" sz="2800" b="1" dirty="0">
              <a:solidFill>
                <a:srgbClr val="C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1C7739-C795-4469-A62E-DED209D85477}"/>
              </a:ext>
            </a:extLst>
          </p:cNvPr>
          <p:cNvSpPr>
            <a:spLocks noGrp="1"/>
          </p:cNvSpPr>
          <p:nvPr>
            <p:ph type="title"/>
          </p:nvPr>
        </p:nvSpPr>
        <p:spPr>
          <a:xfrm>
            <a:off x="228600" y="304800"/>
            <a:ext cx="6347713" cy="1320800"/>
          </a:xfrm>
        </p:spPr>
        <p:txBody>
          <a:bodyPr/>
          <a:lstStyle/>
          <a:p>
            <a:r>
              <a:rPr lang="en-US" sz="3200" b="1" spc="-5" dirty="0">
                <a:solidFill>
                  <a:srgbClr val="C00000"/>
                </a:solidFill>
                <a:latin typeface="Verdana"/>
                <a:cs typeface="Verdana"/>
              </a:rPr>
              <a:t>IT standards </a:t>
            </a:r>
            <a:r>
              <a:rPr lang="en-US" sz="3600" dirty="0">
                <a:solidFill>
                  <a:srgbClr val="C00000"/>
                </a:solidFill>
                <a:latin typeface="Verdana"/>
                <a:cs typeface="Verdana"/>
              </a:rPr>
              <a:t/>
            </a:r>
            <a:br>
              <a:rPr lang="en-US" sz="3600" dirty="0">
                <a:solidFill>
                  <a:srgbClr val="C00000"/>
                </a:solidFill>
                <a:latin typeface="Verdana"/>
                <a:cs typeface="Verdana"/>
              </a:rPr>
            </a:br>
            <a:endParaRPr lang="en-US" dirty="0"/>
          </a:p>
        </p:txBody>
      </p:sp>
      <p:sp>
        <p:nvSpPr>
          <p:cNvPr id="3" name="Content Placeholder 2">
            <a:extLst>
              <a:ext uri="{FF2B5EF4-FFF2-40B4-BE49-F238E27FC236}">
                <a16:creationId xmlns:a16="http://schemas.microsoft.com/office/drawing/2014/main" xmlns="" id="{953FC269-D7A6-4613-B1F8-76202DDAE996}"/>
              </a:ext>
            </a:extLst>
          </p:cNvPr>
          <p:cNvSpPr>
            <a:spLocks noGrp="1"/>
          </p:cNvSpPr>
          <p:nvPr>
            <p:ph idx="1"/>
          </p:nvPr>
        </p:nvSpPr>
        <p:spPr>
          <a:xfrm>
            <a:off x="228600" y="1066800"/>
            <a:ext cx="8000999" cy="6096000"/>
          </a:xfrm>
        </p:spPr>
        <p:txBody>
          <a:bodyPr>
            <a:noAutofit/>
          </a:bodyPr>
          <a:lstStyle/>
          <a:p>
            <a:pPr marL="285750" indent="-28575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manageability of your technology environment will depend to a large extent on how well you are able to define and adhere to a set of standards.</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What requires Standards? </a:t>
            </a:r>
          </a:p>
          <a:p>
            <a:pPr marL="285750" indent="-28575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 You need to define your standards across the entire IT environment, including</a:t>
            </a:r>
          </a:p>
          <a:p>
            <a:pPr marL="742950" lvl="1" indent="-285750">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the different types of Hardware (server, desktop/laptop, storage, network, etc.), </a:t>
            </a:r>
          </a:p>
          <a:p>
            <a:pPr marL="742950" lvl="1" indent="-285750">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Software</a:t>
            </a:r>
          </a:p>
          <a:p>
            <a:pPr marL="742950" lvl="1" indent="-285750">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Peripherals</a:t>
            </a:r>
          </a:p>
          <a:p>
            <a:pPr marL="742950" lvl="1" indent="-285750">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Operating Systems</a:t>
            </a:r>
          </a:p>
          <a:p>
            <a:pPr marL="742950" lvl="1" indent="-285750">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Network Protocols</a:t>
            </a:r>
          </a:p>
          <a:p>
            <a:pPr marL="742950" lvl="1" indent="-285750">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Development Languages</a:t>
            </a:r>
          </a:p>
          <a:p>
            <a:pPr marL="742950" lvl="1" indent="-285750">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Telephony and Conferencing </a:t>
            </a:r>
            <a:r>
              <a:rPr lang="en-US" sz="2000" dirty="0" err="1">
                <a:latin typeface="Times New Roman" panose="02020603050405020304" pitchFamily="18" charset="0"/>
                <a:cs typeface="Times New Roman" panose="02020603050405020304" pitchFamily="18" charset="0"/>
              </a:rPr>
              <a:t>etc</a:t>
            </a:r>
            <a:endParaRPr lang="en-US" sz="2000" dirty="0">
              <a:latin typeface="Times New Roman" panose="02020603050405020304" pitchFamily="18" charset="0"/>
              <a:cs typeface="Times New Roman" panose="02020603050405020304" pitchFamily="18" charset="0"/>
            </a:endParaRPr>
          </a:p>
          <a:p>
            <a:endParaRPr lang="en-US" sz="2000" dirty="0"/>
          </a:p>
        </p:txBody>
      </p:sp>
      <p:sp>
        <p:nvSpPr>
          <p:cNvPr id="4" name="Date Placeholder 3">
            <a:extLst>
              <a:ext uri="{FF2B5EF4-FFF2-40B4-BE49-F238E27FC236}">
                <a16:creationId xmlns:a16="http://schemas.microsoft.com/office/drawing/2014/main" xmlns="" id="{6F68A783-F23C-45A5-8C72-C12B9C303674}"/>
              </a:ext>
            </a:extLst>
          </p:cNvPr>
          <p:cNvSpPr>
            <a:spLocks noGrp="1"/>
          </p:cNvSpPr>
          <p:nvPr>
            <p:ph type="dt" sz="half" idx="10"/>
          </p:nvPr>
        </p:nvSpPr>
        <p:spPr/>
        <p:txBody>
          <a:bodyPr/>
          <a:lstStyle/>
          <a:p>
            <a:fld id="{5054C39C-972B-459B-A5D3-F4286E4BFC47}" type="datetime3">
              <a:rPr lang="aa-ET" smtClean="0"/>
              <a:t>12.03.24</a:t>
            </a:fld>
            <a:endParaRPr lang="en-US"/>
          </a:p>
        </p:txBody>
      </p:sp>
      <p:sp>
        <p:nvSpPr>
          <p:cNvPr id="5" name="Footer Placeholder 4">
            <a:extLst>
              <a:ext uri="{FF2B5EF4-FFF2-40B4-BE49-F238E27FC236}">
                <a16:creationId xmlns:a16="http://schemas.microsoft.com/office/drawing/2014/main" xmlns="" id="{8F47171D-6C2B-45CD-A40B-D177C0F1FE48}"/>
              </a:ext>
            </a:extLst>
          </p:cNvPr>
          <p:cNvSpPr>
            <a:spLocks noGrp="1"/>
          </p:cNvSpPr>
          <p:nvPr>
            <p:ph type="ftr" sz="quarter" idx="11"/>
          </p:nvPr>
        </p:nvSpPr>
        <p:spPr/>
        <p:txBody>
          <a:bodyPr/>
          <a:lstStyle/>
          <a:p>
            <a:r>
              <a:rPr lang="fr-FR" dirty="0"/>
              <a:t>INS303 (Information Resource Management - IRM)</a:t>
            </a:r>
            <a:endParaRPr lang="en-US" dirty="0"/>
          </a:p>
        </p:txBody>
      </p:sp>
      <p:sp>
        <p:nvSpPr>
          <p:cNvPr id="7" name="object 3">
            <a:extLst>
              <a:ext uri="{FF2B5EF4-FFF2-40B4-BE49-F238E27FC236}">
                <a16:creationId xmlns:a16="http://schemas.microsoft.com/office/drawing/2014/main" xmlns="" id="{7F3050CF-5AC2-44AA-86FA-71E0D2207C20}"/>
              </a:ext>
            </a:extLst>
          </p:cNvPr>
          <p:cNvSpPr txBox="1">
            <a:spLocks/>
          </p:cNvSpPr>
          <p:nvPr/>
        </p:nvSpPr>
        <p:spPr>
          <a:xfrm>
            <a:off x="609599" y="-76200"/>
            <a:ext cx="6968491" cy="505267"/>
          </a:xfrm>
          <a:prstGeom prst="rect">
            <a:avLst/>
          </a:prstGeom>
        </p:spPr>
        <p:txBody>
          <a:bodyPr vert="horz" wrap="square" lIns="0" tIns="12700"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spcBef>
                <a:spcPts val="100"/>
              </a:spcBef>
            </a:pPr>
            <a:r>
              <a:rPr lang="en-US" sz="3200" b="1" spc="-5" dirty="0">
                <a:solidFill>
                  <a:srgbClr val="C00000"/>
                </a:solidFill>
              </a:rPr>
              <a:t>Technology Management</a:t>
            </a:r>
            <a:endParaRPr lang="en-US" sz="3200" b="1" dirty="0">
              <a:solidFill>
                <a:srgbClr val="C00000"/>
              </a:solidFill>
            </a:endParaRPr>
          </a:p>
        </p:txBody>
      </p:sp>
    </p:spTree>
    <p:extLst>
      <p:ext uri="{BB962C8B-B14F-4D97-AF65-F5344CB8AC3E}">
        <p14:creationId xmlns:p14="http://schemas.microsoft.com/office/powerpoint/2010/main" val="256245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685800"/>
            <a:ext cx="8763001" cy="702756"/>
          </a:xfrm>
          <a:prstGeom prst="rect">
            <a:avLst/>
          </a:prstGeom>
        </p:spPr>
        <p:txBody>
          <a:bodyPr vert="horz" wrap="square" lIns="0" tIns="12700" rIns="0" bIns="0" rtlCol="0">
            <a:spAutoFit/>
          </a:bodyPr>
          <a:lstStyle/>
          <a:p>
            <a:pPr marL="12700">
              <a:spcBef>
                <a:spcPts val="100"/>
              </a:spcBef>
            </a:pPr>
            <a:r>
              <a:rPr lang="en-US" sz="2400" b="1" spc="-5" dirty="0">
                <a:solidFill>
                  <a:srgbClr val="C00000"/>
                </a:solidFill>
                <a:latin typeface="Verdana"/>
                <a:cs typeface="Verdana"/>
              </a:rPr>
              <a:t>IT standards  (Cont’d) </a:t>
            </a:r>
            <a:endParaRPr lang="en-US" sz="2400" dirty="0">
              <a:solidFill>
                <a:srgbClr val="C00000"/>
              </a:solidFill>
              <a:latin typeface="Verdana"/>
              <a:cs typeface="Verdana"/>
            </a:endParaRPr>
          </a:p>
          <a:p>
            <a:pPr marL="12700">
              <a:lnSpc>
                <a:spcPct val="100000"/>
              </a:lnSpc>
              <a:spcBef>
                <a:spcPts val="100"/>
              </a:spcBef>
            </a:pPr>
            <a:endParaRPr sz="2000" dirty="0">
              <a:solidFill>
                <a:srgbClr val="C00000"/>
              </a:solidFill>
              <a:latin typeface="Verdana"/>
              <a:cs typeface="Verdana"/>
            </a:endParaRPr>
          </a:p>
        </p:txBody>
      </p:sp>
      <p:sp>
        <p:nvSpPr>
          <p:cNvPr id="6" name="object 6"/>
          <p:cNvSpPr txBox="1"/>
          <p:nvPr/>
        </p:nvSpPr>
        <p:spPr>
          <a:xfrm>
            <a:off x="29028" y="1371600"/>
            <a:ext cx="8610600" cy="2782813"/>
          </a:xfrm>
          <a:prstGeom prst="rect">
            <a:avLst/>
          </a:prstGeom>
        </p:spPr>
        <p:txBody>
          <a:bodyPr vert="horz" wrap="square" lIns="0" tIns="12700" rIns="0" bIns="0" rtlCol="0">
            <a:spAutoFit/>
          </a:bodyPr>
          <a:lstStyle/>
          <a:p>
            <a:r>
              <a:rPr lang="en-US" sz="2000" b="1" u="sng" dirty="0">
                <a:latin typeface="Times New Roman" panose="02020603050405020304" pitchFamily="18" charset="0"/>
                <a:cs typeface="Times New Roman" panose="02020603050405020304" pitchFamily="18" charset="0"/>
              </a:rPr>
              <a:t>Note</a:t>
            </a:r>
            <a:r>
              <a:rPr lang="en-US" sz="2000" dirty="0">
                <a:latin typeface="Times New Roman" panose="02020603050405020304" pitchFamily="18" charset="0"/>
                <a:cs typeface="Times New Roman" panose="02020603050405020304" pitchFamily="18" charset="0"/>
              </a:rPr>
              <a:t>:</a:t>
            </a:r>
          </a:p>
          <a:p>
            <a:endParaRPr lang="en-US"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This will undoubtedly be one of the more challenging efforts you will undertake in transforming your organization. </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That said, the resulting impact on the efficiency and effectiveness of your team will make this well worth the effort.</a:t>
            </a:r>
          </a:p>
          <a:p>
            <a:endParaRPr lang="en-US" sz="2000" dirty="0">
              <a:latin typeface="Times New Roman" panose="02020603050405020304" pitchFamily="18" charset="0"/>
              <a:cs typeface="Times New Roman" panose="02020603050405020304" pitchFamily="18" charset="0"/>
            </a:endParaRPr>
          </a:p>
          <a:p>
            <a:endParaRPr sz="2000"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1" name="object 3"/>
          <p:cNvSpPr txBox="1">
            <a:spLocks/>
          </p:cNvSpPr>
          <p:nvPr/>
        </p:nvSpPr>
        <p:spPr>
          <a:xfrm>
            <a:off x="609599" y="0"/>
            <a:ext cx="6968491" cy="505267"/>
          </a:xfrm>
          <a:prstGeom prst="rect">
            <a:avLst/>
          </a:prstGeom>
        </p:spPr>
        <p:txBody>
          <a:bodyPr vert="horz" wrap="square" lIns="0" tIns="12700" rIns="0" bIns="0" rtlCol="0" anchor="t">
            <a:sp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spcBef>
                <a:spcPts val="100"/>
              </a:spcBef>
            </a:pPr>
            <a:r>
              <a:rPr lang="en-US" sz="3200" b="1" spc="-5" dirty="0">
                <a:solidFill>
                  <a:srgbClr val="C00000"/>
                </a:solidFill>
              </a:rPr>
              <a:t>Technology Management</a:t>
            </a:r>
            <a:endParaRPr lang="en-US" sz="3200" b="1" dirty="0">
              <a:solidFill>
                <a:srgbClr val="C00000"/>
              </a:solidFill>
            </a:endParaRPr>
          </a:p>
        </p:txBody>
      </p:sp>
    </p:spTree>
    <p:extLst>
      <p:ext uri="{BB962C8B-B14F-4D97-AF65-F5344CB8AC3E}">
        <p14:creationId xmlns:p14="http://schemas.microsoft.com/office/powerpoint/2010/main" val="1311008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685800"/>
            <a:ext cx="8763001" cy="702756"/>
          </a:xfrm>
          <a:prstGeom prst="rect">
            <a:avLst/>
          </a:prstGeom>
        </p:spPr>
        <p:txBody>
          <a:bodyPr vert="horz" wrap="square" lIns="0" tIns="12700" rIns="0" bIns="0" rtlCol="0">
            <a:spAutoFit/>
          </a:bodyPr>
          <a:lstStyle/>
          <a:p>
            <a:pPr marL="12700">
              <a:spcBef>
                <a:spcPts val="100"/>
              </a:spcBef>
            </a:pPr>
            <a:r>
              <a:rPr lang="en-US" sz="2400" b="1" spc="-5" dirty="0">
                <a:solidFill>
                  <a:srgbClr val="C00000"/>
                </a:solidFill>
                <a:latin typeface="Verdana"/>
                <a:cs typeface="Verdana"/>
              </a:rPr>
              <a:t>IT standards  (Cont’d) </a:t>
            </a:r>
            <a:endParaRPr lang="en-US" sz="2400" dirty="0">
              <a:solidFill>
                <a:srgbClr val="C00000"/>
              </a:solidFill>
              <a:latin typeface="Verdana"/>
              <a:cs typeface="Verdana"/>
            </a:endParaRPr>
          </a:p>
          <a:p>
            <a:pPr marL="12700">
              <a:lnSpc>
                <a:spcPct val="100000"/>
              </a:lnSpc>
              <a:spcBef>
                <a:spcPts val="100"/>
              </a:spcBef>
            </a:pPr>
            <a:endParaRPr sz="2000" dirty="0">
              <a:solidFill>
                <a:srgbClr val="C00000"/>
              </a:solidFill>
              <a:latin typeface="Verdana"/>
              <a:cs typeface="Verdana"/>
            </a:endParaRPr>
          </a:p>
        </p:txBody>
      </p:sp>
      <p:sp>
        <p:nvSpPr>
          <p:cNvPr id="6" name="object 6"/>
          <p:cNvSpPr txBox="1"/>
          <p:nvPr/>
        </p:nvSpPr>
        <p:spPr>
          <a:xfrm>
            <a:off x="152400" y="1219200"/>
            <a:ext cx="9220200" cy="4814138"/>
          </a:xfrm>
          <a:prstGeom prst="rect">
            <a:avLst/>
          </a:prstGeom>
        </p:spPr>
        <p:txBody>
          <a:bodyPr vert="horz" wrap="square" lIns="0" tIns="12700" rIns="0" bIns="0" rtlCol="0">
            <a:spAutoFit/>
          </a:bodyPr>
          <a:lstStyle/>
          <a:p>
            <a:pPr algn="ctr"/>
            <a:r>
              <a:rPr lang="en-US" sz="2400" b="1" spc="-5" dirty="0">
                <a:latin typeface="Times New Roman" panose="02020603050405020304" pitchFamily="18" charset="0"/>
                <a:cs typeface="Times New Roman" panose="02020603050405020304" pitchFamily="18" charset="0"/>
              </a:rPr>
              <a:t>Consequences of not defining or enforcing standards</a:t>
            </a:r>
          </a:p>
          <a:p>
            <a:pPr marL="342900" indent="-342900">
              <a:buFont typeface="Wingdings" panose="05000000000000000000" pitchFamily="2" charset="2"/>
              <a:buChar char="§"/>
            </a:pPr>
            <a:r>
              <a:rPr lang="en-US" sz="2000" b="1" u="sng" dirty="0">
                <a:latin typeface="Times New Roman" panose="02020603050405020304" pitchFamily="18" charset="0"/>
                <a:cs typeface="Times New Roman" panose="02020603050405020304" pitchFamily="18" charset="0"/>
              </a:rPr>
              <a:t>Disaster (E.g., System Crash or Malfunction)</a:t>
            </a:r>
          </a:p>
          <a:p>
            <a:r>
              <a:rPr lang="en-US" sz="2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Not managing the standardization of the user workstation platform can cause havoc when</a:t>
            </a:r>
          </a:p>
          <a:p>
            <a:r>
              <a:rPr lang="en-US" dirty="0">
                <a:latin typeface="Times New Roman" panose="02020603050405020304" pitchFamily="18" charset="0"/>
                <a:cs typeface="Times New Roman" panose="02020603050405020304" pitchFamily="18" charset="0"/>
              </a:rPr>
              <a:t> 	deploying a new application or an application upgrade. </a:t>
            </a:r>
          </a:p>
          <a:p>
            <a:r>
              <a:rPr lang="en-US" dirty="0">
                <a:latin typeface="Times New Roman" panose="02020603050405020304" pitchFamily="18" charset="0"/>
                <a:cs typeface="Times New Roman" panose="02020603050405020304" pitchFamily="18" charset="0"/>
              </a:rPr>
              <a:t>	E.g., Different processor speeds, different memory configurations and disk capacities, as well</a:t>
            </a:r>
          </a:p>
          <a:p>
            <a:r>
              <a:rPr lang="en-US" dirty="0">
                <a:latin typeface="Times New Roman" panose="02020603050405020304" pitchFamily="18" charset="0"/>
                <a:cs typeface="Times New Roman" panose="02020603050405020304" pitchFamily="18" charset="0"/>
              </a:rPr>
              <a:t>   	as different operating system versions can all cause programs to crash or behave badly.</a:t>
            </a:r>
          </a:p>
          <a:p>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2000" b="1" u="sng" dirty="0">
                <a:latin typeface="Times New Roman" panose="02020603050405020304" pitchFamily="18" charset="0"/>
                <a:cs typeface="Times New Roman" panose="02020603050405020304" pitchFamily="18" charset="0"/>
              </a:rPr>
              <a:t>Security Risk</a:t>
            </a:r>
          </a:p>
          <a:p>
            <a:r>
              <a:rPr lang="en-US" sz="2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Different types or levels of software on different machines can cause all sorts of issues. </a:t>
            </a:r>
          </a:p>
          <a:p>
            <a:r>
              <a:rPr lang="en-US" dirty="0">
                <a:latin typeface="Times New Roman" panose="02020603050405020304" pitchFamily="18" charset="0"/>
                <a:cs typeface="Times New Roman" panose="02020603050405020304" pitchFamily="18" charset="0"/>
              </a:rPr>
              <a:t>	Issues that may have been corrected on a later version will be present on the older versions.</a:t>
            </a:r>
          </a:p>
          <a:p>
            <a:r>
              <a:rPr lang="en-US" dirty="0">
                <a:latin typeface="Times New Roman" panose="02020603050405020304" pitchFamily="18" charset="0"/>
                <a:cs typeface="Times New Roman" panose="02020603050405020304" pitchFamily="18" charset="0"/>
              </a:rPr>
              <a:t>	Security exposures may exist and put the entire organization at risk.</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b="1" u="sng" dirty="0">
                <a:latin typeface="Times New Roman" panose="02020603050405020304" pitchFamily="18" charset="0"/>
                <a:cs typeface="Times New Roman" panose="02020603050405020304" pitchFamily="18" charset="0"/>
              </a:rPr>
              <a:t>Budgetary Impact</a:t>
            </a:r>
          </a:p>
          <a:p>
            <a:r>
              <a:rPr lang="en-US" sz="24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An entity may lose the price advantage of the single large purchase. You will need to </a:t>
            </a:r>
          </a:p>
          <a:p>
            <a:r>
              <a:rPr lang="en-US" dirty="0">
                <a:latin typeface="Times New Roman" panose="02020603050405020304" pitchFamily="18" charset="0"/>
                <a:cs typeface="Times New Roman" panose="02020603050405020304" pitchFamily="18" charset="0"/>
              </a:rPr>
              <a:t>	purchase support for a multitude of different pieces of hardware and software, increasing</a:t>
            </a:r>
          </a:p>
          <a:p>
            <a:r>
              <a:rPr lang="en-US" dirty="0">
                <a:latin typeface="Times New Roman" panose="02020603050405020304" pitchFamily="18" charset="0"/>
                <a:cs typeface="Times New Roman" panose="02020603050405020304" pitchFamily="18" charset="0"/>
              </a:rPr>
              <a:t>	the overall cost.</a:t>
            </a:r>
            <a:endParaRPr sz="2000"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1466146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6858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standards  (Cont’d)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219200"/>
            <a:ext cx="9220200" cy="3059812"/>
          </a:xfrm>
          <a:prstGeom prst="rect">
            <a:avLst/>
          </a:prstGeom>
        </p:spPr>
        <p:txBody>
          <a:bodyPr vert="horz" wrap="square" lIns="0" tIns="12700" rIns="0" bIns="0" rtlCol="0">
            <a:spAutoFit/>
          </a:bodyPr>
          <a:lstStyle/>
          <a:p>
            <a:pPr algn="ctr"/>
            <a:r>
              <a:rPr lang="en-US" sz="2400" b="1" spc="-5" dirty="0">
                <a:latin typeface="Times New Roman" panose="02020603050405020304" pitchFamily="18" charset="0"/>
                <a:cs typeface="Times New Roman" panose="02020603050405020304" pitchFamily="18" charset="0"/>
              </a:rPr>
              <a:t>Consequences of not defining or enforcing standards</a:t>
            </a:r>
          </a:p>
          <a:p>
            <a:endParaRPr lang="en-US" sz="2400" b="1" spc="-5"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b="1" u="sng" dirty="0">
                <a:latin typeface="Times New Roman" panose="02020603050405020304" pitchFamily="18" charset="0"/>
                <a:cs typeface="Times New Roman" panose="02020603050405020304" pitchFamily="18" charset="0"/>
              </a:rPr>
              <a:t>Business related issues </a:t>
            </a:r>
          </a:p>
          <a:p>
            <a:r>
              <a:rPr lang="en-US" sz="2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Different Applications being used for the same function in different organizations may appear</a:t>
            </a:r>
          </a:p>
          <a:p>
            <a:r>
              <a:rPr lang="en-US" dirty="0">
                <a:latin typeface="Times New Roman" panose="02020603050405020304" pitchFamily="18" charset="0"/>
                <a:cs typeface="Times New Roman" panose="02020603050405020304" pitchFamily="18" charset="0"/>
              </a:rPr>
              <a:t>	to work well at a purely functional level but they may cause more business related issues at a</a:t>
            </a:r>
          </a:p>
          <a:p>
            <a:r>
              <a:rPr lang="en-US" dirty="0">
                <a:latin typeface="Times New Roman" panose="02020603050405020304" pitchFamily="18" charset="0"/>
                <a:cs typeface="Times New Roman" panose="02020603050405020304" pitchFamily="18" charset="0"/>
              </a:rPr>
              <a:t>	higher level.</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For example, multiple financial systems is the usual CIO’s nightmare. You can almost be</a:t>
            </a:r>
          </a:p>
          <a:p>
            <a:r>
              <a:rPr lang="en-US" dirty="0">
                <a:latin typeface="Times New Roman" panose="02020603050405020304" pitchFamily="18" charset="0"/>
                <a:cs typeface="Times New Roman" panose="02020603050405020304" pitchFamily="18" charset="0"/>
              </a:rPr>
              <a:t>	guaranteed that multiple financial systems will result in differences in charts of accounts.</a:t>
            </a:r>
          </a:p>
          <a:p>
            <a:endParaRPr lang="en-US" sz="2000"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2121862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6858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standards  (Cont’d)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219200"/>
            <a:ext cx="9220200" cy="4106252"/>
          </a:xfrm>
          <a:prstGeom prst="rect">
            <a:avLst/>
          </a:prstGeom>
        </p:spPr>
        <p:txBody>
          <a:bodyPr vert="horz" wrap="square" lIns="0" tIns="12700" rIns="0" bIns="0" rtlCol="0">
            <a:spAutoFit/>
          </a:bodyPr>
          <a:lstStyle/>
          <a:p>
            <a:pPr algn="ctr"/>
            <a:r>
              <a:rPr lang="en-US" sz="2600" b="1" spc="-5" dirty="0">
                <a:latin typeface="Times New Roman" panose="02020603050405020304" pitchFamily="18" charset="0"/>
                <a:cs typeface="Times New Roman" panose="02020603050405020304" pitchFamily="18" charset="0"/>
              </a:rPr>
              <a:t>Choosing Standards</a:t>
            </a:r>
          </a:p>
          <a:p>
            <a:endParaRPr lang="en-US" sz="2400" b="1" spc="-5"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 some cases, choosing standards will be a trivial exercise. </a:t>
            </a:r>
          </a:p>
          <a:p>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 good example might be selecting Microsoft Office as the standard Office productivity platform.</a:t>
            </a:r>
          </a:p>
          <a:p>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 slightly more difficult issue will be that ongoing quasi-religious war … Apple vs. PC.</a:t>
            </a:r>
          </a:p>
          <a:p>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Do you select PC only? Apple Only? PC with some Apple in managed deployments</a:t>
            </a:r>
          </a:p>
          <a:p>
            <a:r>
              <a:rPr lang="en-US" dirty="0">
                <a:latin typeface="Times New Roman" panose="02020603050405020304" pitchFamily="18" charset="0"/>
                <a:cs typeface="Times New Roman" panose="02020603050405020304" pitchFamily="18" charset="0"/>
              </a:rPr>
              <a:t>where they are specifically needed (imaging, video, and web design)? </a:t>
            </a:r>
          </a:p>
          <a:p>
            <a:endParaRPr lang="en-US"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Note:</a:t>
            </a:r>
          </a:p>
          <a:p>
            <a:r>
              <a:rPr lang="en-US" dirty="0">
                <a:latin typeface="Times New Roman" panose="02020603050405020304" pitchFamily="18" charset="0"/>
                <a:cs typeface="Times New Roman" panose="02020603050405020304" pitchFamily="18" charset="0"/>
              </a:rPr>
              <a:t>You can see how this starts getting a bit more complex.</a:t>
            </a:r>
            <a:endParaRPr lang="en-US" sz="2000"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72933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6858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standards  (Cont’d)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219200"/>
            <a:ext cx="8991600" cy="2929007"/>
          </a:xfrm>
          <a:prstGeom prst="rect">
            <a:avLst/>
          </a:prstGeom>
        </p:spPr>
        <p:txBody>
          <a:bodyPr vert="horz" wrap="square" lIns="0" tIns="12700" rIns="0" bIns="0" rtlCol="0">
            <a:spAutoFit/>
          </a:bodyPr>
          <a:lstStyle/>
          <a:p>
            <a:pPr algn="ctr"/>
            <a:r>
              <a:rPr lang="en-US" sz="2600" b="1" spc="-5" dirty="0">
                <a:latin typeface="Times New Roman" panose="02020603050405020304" pitchFamily="18" charset="0"/>
                <a:cs typeface="Times New Roman" panose="02020603050405020304" pitchFamily="18" charset="0"/>
              </a:rPr>
              <a:t>Choosing Standards</a:t>
            </a:r>
          </a:p>
          <a:p>
            <a:pPr marL="285750" indent="-285750">
              <a:buFont typeface="Wingdings" panose="05000000000000000000" pitchFamily="2" charset="2"/>
              <a:buChar char="§"/>
            </a:pPr>
            <a:r>
              <a:rPr lang="en-US" spc="-5" dirty="0">
                <a:latin typeface="Times New Roman" panose="02020603050405020304" pitchFamily="18" charset="0"/>
                <a:cs typeface="Times New Roman" panose="02020603050405020304" pitchFamily="18" charset="0"/>
              </a:rPr>
              <a:t>We may Group standards into 5 classes thus</a:t>
            </a:r>
          </a:p>
          <a:p>
            <a:pPr marL="800100" lvl="1" indent="-342900">
              <a:lnSpc>
                <a:spcPct val="150000"/>
              </a:lnSpc>
              <a:buFont typeface="+mj-lt"/>
              <a:buAutoNum type="alphaLcParenR"/>
            </a:pPr>
            <a:r>
              <a:rPr lang="en-US" sz="1700" b="1" dirty="0">
                <a:latin typeface="Times New Roman" panose="02020603050405020304" pitchFamily="18" charset="0"/>
                <a:cs typeface="Times New Roman" panose="02020603050405020304" pitchFamily="18" charset="0"/>
              </a:rPr>
              <a:t>Absolute Standards </a:t>
            </a:r>
            <a:r>
              <a:rPr lang="en-US" sz="1700" dirty="0">
                <a:latin typeface="Times New Roman" panose="02020603050405020304" pitchFamily="18" charset="0"/>
                <a:cs typeface="Times New Roman" panose="02020603050405020304" pitchFamily="18" charset="0"/>
              </a:rPr>
              <a:t>– E.g., Model of a PC, Browser, Network OS, Server/Database platform</a:t>
            </a:r>
          </a:p>
          <a:p>
            <a:pPr marL="800100" lvl="1" indent="-342900">
              <a:lnSpc>
                <a:spcPct val="150000"/>
              </a:lnSpc>
              <a:buFont typeface="+mj-lt"/>
              <a:buAutoNum type="alphaLcParenR"/>
            </a:pPr>
            <a:r>
              <a:rPr lang="en-US" sz="1700" b="1" dirty="0">
                <a:latin typeface="Times New Roman" panose="02020603050405020304" pitchFamily="18" charset="0"/>
                <a:cs typeface="Times New Roman" panose="02020603050405020304" pitchFamily="18" charset="0"/>
              </a:rPr>
              <a:t>Non-Standard Standards </a:t>
            </a:r>
            <a:r>
              <a:rPr lang="en-US" sz="1700" dirty="0">
                <a:latin typeface="Times New Roman" panose="02020603050405020304" pitchFamily="18" charset="0"/>
                <a:cs typeface="Times New Roman" panose="02020603050405020304" pitchFamily="18" charset="0"/>
              </a:rPr>
              <a:t>– Items on the list of supported products e.g., Adobe Photoshop</a:t>
            </a:r>
          </a:p>
          <a:p>
            <a:pPr marL="800100" lvl="1" indent="-342900">
              <a:lnSpc>
                <a:spcPct val="150000"/>
              </a:lnSpc>
              <a:buFont typeface="+mj-lt"/>
              <a:buAutoNum type="alphaLcParenR"/>
            </a:pPr>
            <a:r>
              <a:rPr lang="en-US" sz="1700" b="1" dirty="0">
                <a:latin typeface="Times New Roman" panose="02020603050405020304" pitchFamily="18" charset="0"/>
                <a:cs typeface="Times New Roman" panose="02020603050405020304" pitchFamily="18" charset="0"/>
              </a:rPr>
              <a:t>Special request Standards </a:t>
            </a:r>
            <a:r>
              <a:rPr lang="en-US" sz="1700" dirty="0">
                <a:latin typeface="Times New Roman" panose="02020603050405020304" pitchFamily="18" charset="0"/>
                <a:cs typeface="Times New Roman" panose="02020603050405020304" pitchFamily="18" charset="0"/>
              </a:rPr>
              <a:t>– Based on special request by management/customer/vendor</a:t>
            </a:r>
          </a:p>
          <a:p>
            <a:pPr marL="800100" lvl="1" indent="-342900">
              <a:lnSpc>
                <a:spcPct val="150000"/>
              </a:lnSpc>
              <a:buFont typeface="+mj-lt"/>
              <a:buAutoNum type="alphaLcParenR"/>
            </a:pPr>
            <a:r>
              <a:rPr lang="en-US" sz="1700" b="1" dirty="0">
                <a:latin typeface="Times New Roman" panose="02020603050405020304" pitchFamily="18" charset="0"/>
                <a:cs typeface="Times New Roman" panose="02020603050405020304" pitchFamily="18" charset="0"/>
              </a:rPr>
              <a:t>Don’t care </a:t>
            </a:r>
            <a:r>
              <a:rPr lang="en-US" sz="1700" dirty="0">
                <a:latin typeface="Times New Roman" panose="02020603050405020304" pitchFamily="18" charset="0"/>
                <a:cs typeface="Times New Roman" panose="02020603050405020304" pitchFamily="18" charset="0"/>
              </a:rPr>
              <a:t>– Have no meaningful impact on operations in the entity</a:t>
            </a:r>
          </a:p>
          <a:p>
            <a:pPr marL="800100" lvl="1" indent="-342900">
              <a:lnSpc>
                <a:spcPct val="150000"/>
              </a:lnSpc>
              <a:buFont typeface="+mj-lt"/>
              <a:buAutoNum type="alphaLcParenR"/>
            </a:pPr>
            <a:r>
              <a:rPr lang="en-US" sz="1700" b="1" dirty="0">
                <a:latin typeface="Times New Roman" panose="02020603050405020304" pitchFamily="18" charset="0"/>
                <a:cs typeface="Times New Roman" panose="02020603050405020304" pitchFamily="18" charset="0"/>
              </a:rPr>
              <a:t>Not Allowed </a:t>
            </a:r>
            <a:r>
              <a:rPr lang="en-US" sz="1700" dirty="0">
                <a:latin typeface="Times New Roman" panose="02020603050405020304" pitchFamily="18" charset="0"/>
                <a:cs typeface="Times New Roman" panose="02020603050405020304" pitchFamily="18" charset="0"/>
              </a:rPr>
              <a:t>– E.g., Personal hotspots or connecting a personal wireless router to the network</a:t>
            </a:r>
          </a:p>
          <a:p>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910967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standards … (Cont’d)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143000"/>
            <a:ext cx="9753600" cy="3736920"/>
          </a:xfrm>
          <a:prstGeom prst="rect">
            <a:avLst/>
          </a:prstGeom>
        </p:spPr>
        <p:txBody>
          <a:bodyPr vert="horz" wrap="square" lIns="0" tIns="12700" rIns="0" bIns="0" rtlCol="0">
            <a:spAutoFit/>
          </a:bodyPr>
          <a:lstStyle/>
          <a:p>
            <a:pPr algn="ctr"/>
            <a:r>
              <a:rPr lang="en-US" sz="2600" b="1" spc="-5" dirty="0">
                <a:latin typeface="Times New Roman" panose="02020603050405020304" pitchFamily="18" charset="0"/>
                <a:cs typeface="Times New Roman" panose="02020603050405020304" pitchFamily="18" charset="0"/>
              </a:rPr>
              <a:t>Criteria for selecting Standards</a:t>
            </a:r>
            <a:endParaRPr lang="en-US" spc="-5" dirty="0">
              <a:latin typeface="Times New Roman" panose="02020603050405020304" pitchFamily="18" charset="0"/>
              <a:cs typeface="Times New Roman" panose="02020603050405020304" pitchFamily="18" charset="0"/>
            </a:endParaRPr>
          </a:p>
          <a:p>
            <a:pPr lvl="3"/>
            <a:endParaRPr lang="en-US" spc="-5" dirty="0">
              <a:latin typeface="Times New Roman" panose="02020603050405020304" pitchFamily="18" charset="0"/>
              <a:cs typeface="Times New Roman" panose="02020603050405020304" pitchFamily="18" charset="0"/>
            </a:endParaRP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Fitness for purpose</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Adoption by the industry</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Percent of the organization that will need this</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Criticality of the item to the business</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Reliability</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Manageability</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Scalability</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Skill set requirements</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Outside Support Availability</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Ease of upgrade or migration to the standard</a:t>
            </a:r>
          </a:p>
          <a:p>
            <a:pPr marL="1200150" lvl="2"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Level of Customization Required</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4263215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Standard Operating Procedures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143000"/>
            <a:ext cx="8839200" cy="3521477"/>
          </a:xfrm>
          <a:prstGeom prst="rect">
            <a:avLst/>
          </a:prstGeom>
        </p:spPr>
        <p:txBody>
          <a:bodyPr vert="horz" wrap="square" lIns="0" tIns="12700" rIns="0" bIns="0" rtlCol="0">
            <a:spAutoFit/>
          </a:bodyPr>
          <a:lstStyle/>
          <a:p>
            <a:pPr marL="285750" indent="-28575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need for defined and documented Standard Operating Procedures cannot be overstated. You will undoubtedly find this to be one of the more challenging aspects of managing an IT organization.</a:t>
            </a:r>
          </a:p>
          <a:p>
            <a:endParaRPr lang="en-US" sz="2400" b="1" spc="-5" dirty="0">
              <a:latin typeface="Times New Roman" panose="02020603050405020304" pitchFamily="18" charset="0"/>
              <a:cs typeface="Times New Roman" panose="02020603050405020304" pitchFamily="18" charset="0"/>
            </a:endParaRPr>
          </a:p>
          <a:p>
            <a:r>
              <a:rPr lang="en-US" sz="2400" b="1" spc="-5" dirty="0">
                <a:latin typeface="Times New Roman" panose="02020603050405020304" pitchFamily="18" charset="0"/>
                <a:cs typeface="Times New Roman" panose="02020603050405020304" pitchFamily="18" charset="0"/>
              </a:rPr>
              <a:t>The place of POLICIES</a:t>
            </a:r>
          </a:p>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IT Policies must flexibly address an ever changing technology landscape, and therefore must be reviewed and updated at least on an annual basis. </a:t>
            </a:r>
          </a:p>
          <a:p>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If you happen to work in an industry that is required to comply with various Federal regulations and International Standards, (such as Sarbanes-Oxley, COBIT, ITIL,ISO 27000, ISO 2000 </a:t>
            </a:r>
            <a:r>
              <a:rPr lang="en-US" dirty="0" err="1">
                <a:latin typeface="Times New Roman" panose="02020603050405020304" pitchFamily="18" charset="0"/>
                <a:cs typeface="Times New Roman" panose="02020603050405020304" pitchFamily="18" charset="0"/>
              </a:rPr>
              <a:t>etc</a:t>
            </a:r>
            <a:r>
              <a:rPr lang="en-US" dirty="0">
                <a:latin typeface="Times New Roman" panose="02020603050405020304" pitchFamily="18" charset="0"/>
                <a:cs typeface="Times New Roman" panose="02020603050405020304" pitchFamily="18" charset="0"/>
              </a:rPr>
              <a:t>), a comprehensive set of well defined policies is a requirement.</a:t>
            </a:r>
          </a:p>
          <a:p>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95964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Standard Operating Procedures … (Cont’d)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253554"/>
            <a:ext cx="9753600" cy="3013646"/>
          </a:xfrm>
          <a:prstGeom prst="rect">
            <a:avLst/>
          </a:prstGeom>
        </p:spPr>
        <p:txBody>
          <a:bodyPr vert="horz" wrap="square" lIns="0" tIns="12700" rIns="0" bIns="0" rtlCol="0">
            <a:spAutoFit/>
          </a:bodyPr>
          <a:lstStyle/>
          <a:p>
            <a:r>
              <a:rPr lang="en-US" sz="2400" b="1" spc="-5" dirty="0">
                <a:latin typeface="Times New Roman" panose="02020603050405020304" pitchFamily="18" charset="0"/>
                <a:cs typeface="Times New Roman" panose="02020603050405020304" pitchFamily="18" charset="0"/>
              </a:rPr>
              <a:t>Benefits/Purpose of IT Policies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Beyond the regulator aspect, IT Policies are essential to:</a:t>
            </a:r>
          </a:p>
          <a:p>
            <a:pPr marL="742950" lvl="1" indent="-285750">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Successfully managing your IT environment</a:t>
            </a:r>
          </a:p>
          <a:p>
            <a:pPr marL="742950" lvl="1" indent="-285750">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They will define what types of hardware and software can be used in the organization</a:t>
            </a:r>
          </a:p>
          <a:p>
            <a:pPr marL="742950" lvl="1" indent="-285750">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 processes for adding or removing users, adding accounts</a:t>
            </a:r>
          </a:p>
          <a:p>
            <a:pPr marL="742950" lvl="1" indent="-285750">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 acceptable use of company assets</a:t>
            </a:r>
          </a:p>
          <a:p>
            <a:pPr marL="742950" lvl="1" indent="-285750">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How to report security incidents </a:t>
            </a:r>
            <a:r>
              <a:rPr lang="en-US" dirty="0" err="1">
                <a:latin typeface="Times New Roman" panose="02020603050405020304" pitchFamily="18" charset="0"/>
                <a:cs typeface="Times New Roman" panose="02020603050405020304" pitchFamily="18" charset="0"/>
              </a:rPr>
              <a:t>etc</a:t>
            </a:r>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680831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Standard Operating Procedures … (Cont’d)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143000"/>
            <a:ext cx="9753600" cy="5583580"/>
          </a:xfrm>
          <a:prstGeom prst="rect">
            <a:avLst/>
          </a:prstGeom>
        </p:spPr>
        <p:txBody>
          <a:bodyPr vert="horz" wrap="square" lIns="0" tIns="12700" rIns="0" bIns="0" rtlCol="0">
            <a:spAutoFit/>
          </a:bodyPr>
          <a:lstStyle/>
          <a:p>
            <a:r>
              <a:rPr lang="en-US" sz="2400" b="1" spc="-5" dirty="0">
                <a:latin typeface="Times New Roman" panose="02020603050405020304" pitchFamily="18" charset="0"/>
                <a:cs typeface="Times New Roman" panose="02020603050405020304" pitchFamily="18" charset="0"/>
              </a:rPr>
              <a:t>Typical set of POLICIES an Organization must create</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Acceptable User of Information Technology Resources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Desktop Computer Standards Policy (IT Infrastructure Standards)</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Software License Compliance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EMAIL Use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Cell Phone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Password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Internet Use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Bring Your Own Device (BYOD)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Mobile Security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Mobile Data Synchronization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Wireless Network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Technology Incident Notification and Escalation Procedure</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IT Security Incident Reporting Policy</a:t>
            </a:r>
          </a:p>
          <a:p>
            <a:pPr marL="1620000" lvl="2" indent="-43200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IT Security Standards and Policy</a:t>
            </a:r>
          </a:p>
          <a:p>
            <a:pPr marL="1620000" lvl="2" indent="-432000">
              <a:spcBef>
                <a:spcPts val="200"/>
              </a:spcBef>
              <a:spcAft>
                <a:spcPts val="200"/>
              </a:spcAft>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marL="1200150" lvl="2" indent="-285750">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54555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Standard Operating Procedures … (Cont’d)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143000"/>
            <a:ext cx="9753600" cy="4952638"/>
          </a:xfrm>
          <a:prstGeom prst="rect">
            <a:avLst/>
          </a:prstGeom>
        </p:spPr>
        <p:txBody>
          <a:bodyPr vert="horz" wrap="square" lIns="0" tIns="12700" rIns="0" bIns="0" rtlCol="0">
            <a:spAutoFit/>
          </a:bodyPr>
          <a:lstStyle/>
          <a:p>
            <a:r>
              <a:rPr lang="en-US" sz="2400" b="1" spc="-5" dirty="0">
                <a:latin typeface="Times New Roman" panose="02020603050405020304" pitchFamily="18" charset="0"/>
                <a:cs typeface="Times New Roman" panose="02020603050405020304" pitchFamily="18" charset="0"/>
              </a:rPr>
              <a:t>Typical set of POLICIES an Organization must create</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Information Privacy Policy</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New Equipment Request Procedure</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New Employee Setup Procedure</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Employee Termination Procedure</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EMAIL Account Request Form</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Change Management Procedure</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Data Center Access Policy</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Equipment Disposal Policy</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Records Management and Retention Policy</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Software Installation Request Procedure</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Event and Media Support Request Form</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Interactive Video Room Scheduling and Support Procedure</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Macintosh Support Procedures</a:t>
            </a:r>
          </a:p>
          <a:p>
            <a:pPr marL="1200150" lvl="2" indent="-285750">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Inventory Control Procedure</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642008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Standard Operating Procedures … (Cont’d)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143000"/>
            <a:ext cx="8991600" cy="3983142"/>
          </a:xfrm>
          <a:prstGeom prst="rect">
            <a:avLst/>
          </a:prstGeom>
        </p:spPr>
        <p:txBody>
          <a:bodyPr vert="horz" wrap="square" lIns="0" tIns="12700" rIns="0" bIns="0" rtlCol="0">
            <a:spAutoFit/>
          </a:bodyPr>
          <a:lstStyle/>
          <a:p>
            <a:r>
              <a:rPr lang="en-US" sz="2400" b="1" spc="-5" dirty="0">
                <a:solidFill>
                  <a:schemeClr val="accent1">
                    <a:lumMod val="75000"/>
                  </a:schemeClr>
                </a:solidFill>
                <a:latin typeface="Times New Roman" panose="02020603050405020304" pitchFamily="18" charset="0"/>
                <a:cs typeface="Times New Roman" panose="02020603050405020304" pitchFamily="18" charset="0"/>
              </a:rPr>
              <a:t>Points to note</a:t>
            </a:r>
          </a:p>
          <a:p>
            <a:pPr marL="742950" lvl="1" indent="-285750">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As a first step, a check of what IT policies that already exists in an entity is mandatory</a:t>
            </a:r>
          </a:p>
          <a:p>
            <a:pPr marL="742950" lvl="1" indent="-285750">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If any IT policies exist, then when they were written and last updated and</a:t>
            </a:r>
          </a:p>
          <a:p>
            <a:pPr marL="742950" lvl="1" indent="-285750">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When and how they have been communicated to the staff. </a:t>
            </a:r>
          </a:p>
          <a:p>
            <a:pPr marL="742950" lvl="1" indent="-285750">
              <a:lnSpc>
                <a:spcPct val="150000"/>
              </a:lnSpc>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a:p>
            <a:pPr marL="0" lvl="1">
              <a:lnSpc>
                <a:spcPct val="150000"/>
              </a:lnSpc>
            </a:pPr>
            <a:r>
              <a:rPr lang="en-US" sz="2000" b="1" u="sng" dirty="0">
                <a:solidFill>
                  <a:schemeClr val="accent1">
                    <a:lumMod val="75000"/>
                  </a:schemeClr>
                </a:solidFill>
                <a:latin typeface="Times New Roman" panose="02020603050405020304" pitchFamily="18" charset="0"/>
                <a:cs typeface="Times New Roman" panose="02020603050405020304" pitchFamily="18" charset="0"/>
              </a:rPr>
              <a:t>Suggestion/Hint</a:t>
            </a:r>
            <a:r>
              <a:rPr lang="en-US" b="1" dirty="0">
                <a:solidFill>
                  <a:schemeClr val="accent1">
                    <a:lumMod val="75000"/>
                  </a:schemeClr>
                </a:solidFill>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If you find your organization has few documented policies you can purchase IT Policy template packages from a number of sources.</a:t>
            </a:r>
          </a:p>
          <a:p>
            <a:endParaRPr lang="en-US" dirty="0">
              <a:latin typeface="Times New Roman" panose="02020603050405020304" pitchFamily="18" charset="0"/>
              <a:cs typeface="Times New Roman" panose="02020603050405020304" pitchFamily="18" charset="0"/>
            </a:endParaRPr>
          </a:p>
          <a:p>
            <a:endParaRPr lang="en-US" sz="2400" b="1" spc="-5"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868140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Communicating and Enforcing IT Standards &amp; Policies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143000"/>
            <a:ext cx="8991600" cy="5814412"/>
          </a:xfrm>
          <a:prstGeom prst="rect">
            <a:avLst/>
          </a:prstGeom>
        </p:spPr>
        <p:txBody>
          <a:bodyPr vert="horz" wrap="square" lIns="0" tIns="12700" rIns="0" bIns="0" rtlCol="0">
            <a:spAutoFit/>
          </a:bodyPr>
          <a:lstStyle/>
          <a:p>
            <a:r>
              <a:rPr lang="en-US" sz="2000" b="1" dirty="0">
                <a:latin typeface="Times New Roman" panose="02020603050405020304" pitchFamily="18" charset="0"/>
                <a:cs typeface="Times New Roman" panose="02020603050405020304" pitchFamily="18" charset="0"/>
              </a:rPr>
              <a:t>Quick Facts</a:t>
            </a:r>
          </a:p>
          <a:p>
            <a:pPr marL="742950" lvl="1" indent="-285750">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Standards and Policies are worthless without the proper enforcement. </a:t>
            </a:r>
          </a:p>
          <a:p>
            <a:pPr lvl="1">
              <a:lnSpc>
                <a:spcPct val="150000"/>
              </a:lnSpc>
            </a:pPr>
            <a:endParaRPr lang="en-US" dirty="0">
              <a:latin typeface="Times New Roman" panose="02020603050405020304" pitchFamily="18" charset="0"/>
              <a:cs typeface="Times New Roman" panose="02020603050405020304" pitchFamily="18" charset="0"/>
            </a:endParaRPr>
          </a:p>
          <a:p>
            <a:pPr marL="742950" lvl="1" indent="-285750">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You need to be able to deliver a rational and articulate argument on why the standards and policies are in place and why they need to be enforced.</a:t>
            </a:r>
          </a:p>
          <a:p>
            <a:pPr lvl="1">
              <a:lnSpc>
                <a:spcPct val="150000"/>
              </a:lnSpc>
            </a:pPr>
            <a:endParaRPr lang="en-US" dirty="0">
              <a:latin typeface="Times New Roman" panose="02020603050405020304" pitchFamily="18" charset="0"/>
              <a:cs typeface="Times New Roman" panose="02020603050405020304" pitchFamily="18" charset="0"/>
            </a:endParaRPr>
          </a:p>
          <a:p>
            <a:pPr marL="742950" lvl="1" indent="-285750">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That said, you will need a commonsense approach to making exceptions.</a:t>
            </a:r>
          </a:p>
          <a:p>
            <a:pPr lvl="1">
              <a:lnSpc>
                <a:spcPct val="150000"/>
              </a:lnSpc>
            </a:pPr>
            <a:endParaRPr lang="en-US" dirty="0">
              <a:latin typeface="Times New Roman" panose="02020603050405020304" pitchFamily="18" charset="0"/>
              <a:cs typeface="Times New Roman" panose="02020603050405020304" pitchFamily="18" charset="0"/>
            </a:endParaRPr>
          </a:p>
          <a:p>
            <a:pPr marL="742950" lvl="1" indent="-285750">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 There will be circumstances when someone cannot do their job without utilizing a piece of technology that is not on your standards list. </a:t>
            </a:r>
            <a:r>
              <a:rPr lang="en-US" b="1" dirty="0">
                <a:solidFill>
                  <a:srgbClr val="FF0000"/>
                </a:solidFill>
                <a:latin typeface="Times New Roman" panose="02020603050405020304" pitchFamily="18" charset="0"/>
                <a:cs typeface="Times New Roman" panose="02020603050405020304" pitchFamily="18" charset="0"/>
              </a:rPr>
              <a:t>You should include a process for vetting the reasons why people are asking for a standard or policy exception and receiving the proper approvals to get that exception. </a:t>
            </a:r>
          </a:p>
          <a:p>
            <a:pPr lvl="1"/>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endParaRPr lang="en-US" sz="2400" b="1" spc="-5"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4047405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6" name="object 6"/>
          <p:cNvSpPr txBox="1"/>
          <p:nvPr/>
        </p:nvSpPr>
        <p:spPr>
          <a:xfrm>
            <a:off x="152400" y="1143000"/>
            <a:ext cx="9753600" cy="3572773"/>
          </a:xfrm>
          <a:prstGeom prst="rect">
            <a:avLst/>
          </a:prstGeom>
        </p:spPr>
        <p:txBody>
          <a:bodyPr vert="horz" wrap="square" lIns="0" tIns="12700" rIns="0" bIns="0" rtlCol="0">
            <a:spAutoFit/>
          </a:bodyPr>
          <a:lstStyle/>
          <a:p>
            <a:r>
              <a:rPr lang="en-US" sz="2400" b="1" spc="-5" dirty="0">
                <a:latin typeface="Times New Roman" panose="02020603050405020304" pitchFamily="18" charset="0"/>
                <a:cs typeface="Times New Roman" panose="02020603050405020304" pitchFamily="18" charset="0"/>
              </a:rPr>
              <a:t>Steps to follow in Enforcing Standards</a:t>
            </a:r>
          </a:p>
          <a:p>
            <a:pPr marL="1200150" lvl="2" indent="-285750">
              <a:lnSpc>
                <a:spcPct val="150000"/>
              </a:lnSpc>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Get approval of Senior IT and Management &amp; communicate to staff &amp; customers</a:t>
            </a:r>
          </a:p>
          <a:p>
            <a:pPr marL="1200150" lvl="2" indent="-285750">
              <a:lnSpc>
                <a:spcPct val="150000"/>
              </a:lnSpc>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Document standards and Policies</a:t>
            </a:r>
          </a:p>
          <a:p>
            <a:pPr marL="1200150" lvl="2" indent="-285750">
              <a:lnSpc>
                <a:spcPct val="150000"/>
              </a:lnSpc>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Document reasons behind the standards</a:t>
            </a:r>
          </a:p>
          <a:p>
            <a:pPr marL="1200150" lvl="2" indent="-285750">
              <a:lnSpc>
                <a:spcPct val="150000"/>
              </a:lnSpc>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Provide for periodic re-distribution &amp; communication of standards (Always with a confirmation feedback) </a:t>
            </a:r>
          </a:p>
          <a:p>
            <a:pPr marL="1200150" lvl="2" indent="-285750">
              <a:lnSpc>
                <a:spcPct val="150000"/>
              </a:lnSpc>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Ensure standards are updated periodically</a:t>
            </a:r>
          </a:p>
          <a:p>
            <a:pPr marL="1200150" lvl="2" indent="-285750">
              <a:lnSpc>
                <a:spcPct val="150000"/>
              </a:lnSpc>
              <a:spcBef>
                <a:spcPts val="200"/>
              </a:spcBef>
              <a:spcAft>
                <a:spcPts val="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Apply a ‘</a:t>
            </a:r>
            <a:r>
              <a:rPr lang="en-US" i="1" dirty="0">
                <a:latin typeface="Times New Roman" panose="02020603050405020304" pitchFamily="18" charset="0"/>
                <a:cs typeface="Times New Roman" panose="02020603050405020304" pitchFamily="18" charset="0"/>
              </a:rPr>
              <a:t>common sense</a:t>
            </a:r>
            <a:r>
              <a:rPr lang="en-US" dirty="0">
                <a:latin typeface="Times New Roman" panose="02020603050405020304" pitchFamily="18" charset="0"/>
                <a:cs typeface="Times New Roman" panose="02020603050405020304" pitchFamily="18" charset="0"/>
              </a:rPr>
              <a:t>’ approach to approving standards</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
        <p:nvSpPr>
          <p:cNvPr id="11" name="object 5"/>
          <p:cNvSpPr txBox="1"/>
          <p:nvPr/>
        </p:nvSpPr>
        <p:spPr>
          <a:xfrm>
            <a:off x="76200" y="533400"/>
            <a:ext cx="8763001" cy="887422"/>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Communicating and Enforcing IT Standards &amp; Policies </a:t>
            </a:r>
            <a:endParaRPr lang="en-US" sz="2800" dirty="0">
              <a:solidFill>
                <a:srgbClr val="C00000"/>
              </a:solidFill>
              <a:latin typeface="Times New Roman" panose="02020603050405020304" pitchFamily="18" charset="0"/>
              <a:cs typeface="Times New Roman" panose="02020603050405020304" pitchFamily="18" charset="0"/>
            </a:endParaRPr>
          </a:p>
          <a:p>
            <a:pPr marL="12700">
              <a:lnSpc>
                <a:spcPct val="100000"/>
              </a:lnSpc>
              <a:spcBef>
                <a:spcPts val="100"/>
              </a:spcBef>
            </a:pPr>
            <a:endParaRPr sz="28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2807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Service Level Agreements (SLAs)</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143000"/>
            <a:ext cx="8991600" cy="5091137"/>
          </a:xfrm>
          <a:prstGeom prst="rect">
            <a:avLst/>
          </a:prstGeom>
        </p:spPr>
        <p:txBody>
          <a:bodyPr vert="horz" wrap="square" lIns="0" tIns="12700" rIns="0" bIns="0" rtlCol="0">
            <a:spAutoFit/>
          </a:bodyPr>
          <a:lstStyle/>
          <a:p>
            <a:pPr marL="285750" indent="-285750">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 Service Level Agreement (SLA) is the service contract component between a service provider and customer. A SLA provides specific and measurable aspects related to service offerings. E.g., SLAs are often included in signed agreements between ISPs  and customers.</a:t>
            </a:r>
          </a:p>
          <a:p>
            <a:pPr>
              <a:lnSpc>
                <a:spcPct val="150000"/>
              </a:lnSpc>
            </a:pPr>
            <a:endParaRPr lang="en-US" sz="2000" b="1" dirty="0">
              <a:latin typeface="Times New Roman" panose="02020603050405020304" pitchFamily="18" charset="0"/>
              <a:cs typeface="Times New Roman" panose="02020603050405020304" pitchFamily="18" charset="0"/>
            </a:endParaRPr>
          </a:p>
          <a:p>
            <a:pPr>
              <a:lnSpc>
                <a:spcPct val="150000"/>
              </a:lnSpc>
            </a:pPr>
            <a:r>
              <a:rPr lang="en-US" sz="2000" b="1" dirty="0">
                <a:latin typeface="Times New Roman" panose="02020603050405020304" pitchFamily="18" charset="0"/>
                <a:cs typeface="Times New Roman" panose="02020603050405020304" pitchFamily="18" charset="0"/>
              </a:rPr>
              <a:t>Features of SLAs</a:t>
            </a:r>
          </a:p>
          <a:p>
            <a:pPr>
              <a:lnSpc>
                <a:spcPct val="150000"/>
              </a:lnSpc>
            </a:pPr>
            <a:r>
              <a:rPr lang="en-US" dirty="0">
                <a:latin typeface="Times New Roman" panose="02020603050405020304" pitchFamily="18" charset="0"/>
                <a:cs typeface="Times New Roman" panose="02020603050405020304" pitchFamily="18" charset="0"/>
              </a:rPr>
              <a:t>SLA features include:</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Specific details and scope of provided services, including priorities and guarantees</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Specific, expected and measurable services at minimum or target levels</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Informal or legally binding</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Descriptive tracking and reporting guidelines </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Detailed problem management procedures</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Detailed fees and expenses</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Customer duties and responsibilities</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Disaster recovery procedures</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Agreement termination clauses</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898526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Service Level Agreements (SLAs)</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914400"/>
            <a:ext cx="8991600" cy="5414303"/>
          </a:xfrm>
          <a:prstGeom prst="rect">
            <a:avLst/>
          </a:prstGeom>
        </p:spPr>
        <p:txBody>
          <a:bodyPr vert="horz" wrap="square" lIns="0" tIns="12700" rIns="0" bIns="0" rtlCol="0">
            <a:spAutoFit/>
          </a:bodyPr>
          <a:lstStyle/>
          <a:p>
            <a:pPr>
              <a:lnSpc>
                <a:spcPct val="150000"/>
              </a:lnSpc>
            </a:pPr>
            <a:r>
              <a:rPr lang="en-US" sz="2400" b="1" dirty="0">
                <a:latin typeface="Times New Roman" panose="02020603050405020304" pitchFamily="18" charset="0"/>
                <a:cs typeface="Times New Roman" panose="02020603050405020304" pitchFamily="18" charset="0"/>
              </a:rPr>
              <a:t>Types of SLAs</a:t>
            </a:r>
          </a:p>
          <a:p>
            <a:pPr>
              <a:lnSpc>
                <a:spcPct val="150000"/>
              </a:lnSpc>
            </a:pPr>
            <a:r>
              <a:rPr lang="en-US" dirty="0">
                <a:latin typeface="Times New Roman" panose="02020603050405020304" pitchFamily="18" charset="0"/>
                <a:cs typeface="Times New Roman" panose="02020603050405020304" pitchFamily="18" charset="0"/>
              </a:rPr>
              <a:t>SLA  types include:</a:t>
            </a:r>
          </a:p>
          <a:p>
            <a:pPr marL="800100" lvl="1" indent="-342900">
              <a:buFont typeface="+mj-lt"/>
              <a:buAutoNum type="alphaLcParenR"/>
            </a:pPr>
            <a:r>
              <a:rPr lang="en-US" b="1" dirty="0">
                <a:latin typeface="Times New Roman" panose="02020603050405020304" pitchFamily="18" charset="0"/>
                <a:cs typeface="Times New Roman" panose="02020603050405020304" pitchFamily="18" charset="0"/>
              </a:rPr>
              <a:t>Services TO YOU from Equipment vendors and other service providers</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Equipment vendors will provide guarantees for such items as Time to Respond, Time to Repair/Resolution, time to provide replacement parts, etc. </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A Data Center colocation site will provide guarantees around such items as power and cooling availability, temperature range, humidity range, </a:t>
            </a:r>
            <a:r>
              <a:rPr lang="en-US" dirty="0" err="1">
                <a:latin typeface="Times New Roman" panose="02020603050405020304" pitchFamily="18" charset="0"/>
                <a:cs typeface="Times New Roman" panose="02020603050405020304" pitchFamily="18" charset="0"/>
              </a:rPr>
              <a:t>etc</a:t>
            </a: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lvl="1"/>
            <a:r>
              <a:rPr lang="en-US" b="1" dirty="0">
                <a:latin typeface="Times New Roman" panose="02020603050405020304" pitchFamily="18" charset="0"/>
                <a:cs typeface="Times New Roman" panose="02020603050405020304" pitchFamily="18" charset="0"/>
              </a:rPr>
              <a:t>b) Services FROM YOU to your customers</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This group of SLAs is more important for you to fully understand and to focus on meeting or exceeding them (Service level)</a:t>
            </a:r>
          </a:p>
          <a:p>
            <a:pPr lvl="2"/>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The SLA to your users is the definition of what services and service levels they can expect from you. </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At one level this is defined to manage the expectations of your user community. </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2726215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Service Level Agreements (SLAs)</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066800"/>
            <a:ext cx="8915400" cy="3429144"/>
          </a:xfrm>
          <a:prstGeom prst="rect">
            <a:avLst/>
          </a:prstGeom>
        </p:spPr>
        <p:txBody>
          <a:bodyPr vert="horz" wrap="square" lIns="0" tIns="12700" rIns="0" bIns="0" rtlCol="0">
            <a:spAutoFit/>
          </a:bodyPr>
          <a:lstStyle/>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88900" lvl="2">
              <a:tabLst>
                <a:tab pos="88900" algn="l"/>
              </a:tabLst>
            </a:pPr>
            <a:r>
              <a:rPr lang="en-US" sz="2400" b="1" dirty="0">
                <a:latin typeface="Times New Roman" panose="02020603050405020304" pitchFamily="18" charset="0"/>
                <a:cs typeface="Times New Roman" panose="02020603050405020304" pitchFamily="18" charset="0"/>
              </a:rPr>
              <a:t>Benefits of SLAs</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The SLA provides a bar that can deflect undue criticism. </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The SLA also is used to define to your technical staff what the minimum acceptable performance is for the things that they do.</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Setting a reasonable SLA allows the business to manage the tradeoff between cost and speed.</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It reduces the level of uncertainty the customer has with the process.</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9490844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533400"/>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Asset Management</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1066800"/>
            <a:ext cx="8915400" cy="4167808"/>
          </a:xfrm>
          <a:prstGeom prst="rect">
            <a:avLst/>
          </a:prstGeom>
        </p:spPr>
        <p:txBody>
          <a:bodyPr vert="horz" wrap="square" lIns="0" tIns="12700" rIns="0" bIns="0" rtlCol="0">
            <a:spAutoFit/>
          </a:bodyPr>
          <a:lstStyle/>
          <a:p>
            <a:pPr marL="374650" lvl="2" indent="-285750">
              <a:lnSpc>
                <a:spcPct val="150000"/>
              </a:lnSpc>
              <a:buFont typeface="Wingdings" panose="05000000000000000000" pitchFamily="2" charset="2"/>
              <a:buChar char="Ø"/>
              <a:tabLst>
                <a:tab pos="88900" algn="l"/>
              </a:tabLst>
            </a:pPr>
            <a:r>
              <a:rPr lang="en-US" dirty="0"/>
              <a:t>IT asset management (ITAM) is the set of business practices that join </a:t>
            </a:r>
            <a:r>
              <a:rPr lang="en-US" b="1" dirty="0"/>
              <a:t>financial,</a:t>
            </a:r>
            <a:r>
              <a:rPr lang="en-US" dirty="0"/>
              <a:t> </a:t>
            </a:r>
            <a:r>
              <a:rPr lang="en-US" b="1" dirty="0"/>
              <a:t>contractual</a:t>
            </a:r>
            <a:r>
              <a:rPr lang="en-US" dirty="0"/>
              <a:t> and </a:t>
            </a:r>
            <a:r>
              <a:rPr lang="en-US" b="1" dirty="0"/>
              <a:t>inventory</a:t>
            </a:r>
            <a:r>
              <a:rPr lang="en-US" dirty="0"/>
              <a:t> functions to support life cycle management and strategic decision making for the IT environment.</a:t>
            </a:r>
          </a:p>
          <a:p>
            <a:pPr marL="374650" lvl="2" indent="-285750">
              <a:lnSpc>
                <a:spcPct val="150000"/>
              </a:lnSpc>
              <a:buFont typeface="Wingdings" panose="05000000000000000000" pitchFamily="2" charset="2"/>
              <a:buChar char="Ø"/>
              <a:tabLst>
                <a:tab pos="88900" algn="l"/>
              </a:tabLst>
            </a:pPr>
            <a:endParaRPr lang="en-US" dirty="0"/>
          </a:p>
          <a:p>
            <a:pPr marL="374650" lvl="2" indent="-285750">
              <a:lnSpc>
                <a:spcPct val="150000"/>
              </a:lnSpc>
              <a:buFont typeface="Wingdings" panose="05000000000000000000" pitchFamily="2" charset="2"/>
              <a:buChar char="Ø"/>
              <a:tabLst>
                <a:tab pos="88900" algn="l"/>
              </a:tabLst>
            </a:pPr>
            <a:r>
              <a:rPr lang="en-US" dirty="0"/>
              <a:t> Assets include all elements of software and hardware that are found in the business environment.</a:t>
            </a:r>
          </a:p>
          <a:p>
            <a:pPr marL="285750" indent="-285750">
              <a:lnSpc>
                <a:spcPct val="150000"/>
              </a:lnSpc>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Ø"/>
            </a:pPr>
            <a:r>
              <a:rPr lang="en-US" dirty="0"/>
              <a:t>IT asset management (also called IT inventory management) usually involves gathering detailed hardware and software inventory information which is then used to make decisions about hardware and software purchases and redistribution</a:t>
            </a:r>
            <a:r>
              <a:rPr lang="en-US" i="1" dirty="0"/>
              <a:t>.</a:t>
            </a:r>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1451360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914400"/>
            <a:ext cx="8915400" cy="5275803"/>
          </a:xfrm>
          <a:prstGeom prst="rect">
            <a:avLst/>
          </a:prstGeom>
        </p:spPr>
        <p:txBody>
          <a:bodyPr vert="horz" wrap="square" lIns="0" tIns="12700" rIns="0" bIns="0" rtlCol="0">
            <a:spAutoFit/>
          </a:bodyPr>
          <a:lstStyle/>
          <a:p>
            <a:r>
              <a:rPr lang="en-US" sz="2400" b="1" dirty="0">
                <a:latin typeface="Times New Roman" panose="02020603050405020304" pitchFamily="18" charset="0"/>
                <a:cs typeface="Times New Roman" panose="02020603050405020304" pitchFamily="18" charset="0"/>
              </a:rPr>
              <a:t>Questions an Asset Management system should be able to answer</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How many of each type of device do I have deployed across the enterprise? </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How many are deployed by site?</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What is the cost of all of the assets I have deployed? </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What is their current value?</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What is the lease expiration date of each of the leased assets?</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How many copies of each type of software do I have deployed across the enterprise?</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How many licenses do I own for each type of software?</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What is the function that each device I have deployed is performing in the environment?</a:t>
            </a:r>
          </a:p>
          <a:p>
            <a:pPr lvl="1">
              <a:lnSpc>
                <a:spcPct val="150000"/>
              </a:lnSpc>
            </a:pPr>
            <a:r>
              <a:rPr lang="en-US" dirty="0">
                <a:latin typeface="Times New Roman" panose="02020603050405020304" pitchFamily="18" charset="0"/>
                <a:cs typeface="Times New Roman" panose="02020603050405020304" pitchFamily="18" charset="0"/>
              </a:rPr>
              <a:t>     For example, if the device is a server, what application or applications reside on the box?</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How many virtualized servers do I have in my environment?</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What operating system resides on each device in the environment?</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What is the serial number of the asset deployed at each location (extra credit)</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385691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914400"/>
            <a:ext cx="8915400" cy="3890809"/>
          </a:xfrm>
          <a:prstGeom prst="rect">
            <a:avLst/>
          </a:prstGeom>
        </p:spPr>
        <p:txBody>
          <a:bodyPr vert="horz" wrap="square" lIns="0" tIns="12700" rIns="0" bIns="0" rtlCol="0">
            <a:spAutoFit/>
          </a:bodyPr>
          <a:lstStyle/>
          <a:p>
            <a:endParaRPr lang="en-US" sz="2400" b="1"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Asset Management is a Collection of Processes</a:t>
            </a:r>
          </a:p>
          <a:p>
            <a:endParaRPr lang="en-US" sz="24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	Implementing Asset Management can be accomplished in a variety of ways, but it comes</a:t>
            </a:r>
          </a:p>
          <a:p>
            <a:r>
              <a:rPr lang="en-US" dirty="0">
                <a:latin typeface="Times New Roman" panose="02020603050405020304" pitchFamily="18" charset="0"/>
                <a:cs typeface="Times New Roman" panose="02020603050405020304" pitchFamily="18" charset="0"/>
              </a:rPr>
              <a:t>	down to Tools and Processes.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From a process standpoint, Asset Management is focused in three areas:</a:t>
            </a:r>
          </a:p>
          <a:p>
            <a:pPr marL="800100" lvl="1" indent="-342900">
              <a:lnSpc>
                <a:spcPct val="200000"/>
              </a:lnSpc>
              <a:buFont typeface="+mj-lt"/>
              <a:buAutoNum type="alphaLcParenR"/>
            </a:pPr>
            <a:r>
              <a:rPr lang="en-US" dirty="0">
                <a:latin typeface="Times New Roman" panose="02020603050405020304" pitchFamily="18" charset="0"/>
                <a:cs typeface="Times New Roman" panose="02020603050405020304" pitchFamily="18" charset="0"/>
              </a:rPr>
              <a:t>Physical Inventory of Devices</a:t>
            </a:r>
          </a:p>
          <a:p>
            <a:pPr marL="800100" lvl="1" indent="-342900">
              <a:lnSpc>
                <a:spcPct val="200000"/>
              </a:lnSpc>
              <a:buFont typeface="+mj-lt"/>
              <a:buAutoNum type="alphaLcParenR"/>
            </a:pPr>
            <a:r>
              <a:rPr lang="en-US" dirty="0">
                <a:latin typeface="Times New Roman" panose="02020603050405020304" pitchFamily="18" charset="0"/>
                <a:cs typeface="Times New Roman" panose="02020603050405020304" pitchFamily="18" charset="0"/>
              </a:rPr>
              <a:t>Contracts and Finance</a:t>
            </a:r>
          </a:p>
          <a:p>
            <a:pPr marL="800100" lvl="1" indent="-342900">
              <a:lnSpc>
                <a:spcPct val="200000"/>
              </a:lnSpc>
              <a:buFont typeface="+mj-lt"/>
              <a:buAutoNum type="alphaLcParenR"/>
            </a:pPr>
            <a:r>
              <a:rPr lang="en-US" dirty="0">
                <a:latin typeface="Times New Roman" panose="02020603050405020304" pitchFamily="18" charset="0"/>
                <a:cs typeface="Times New Roman" panose="02020603050405020304" pitchFamily="18" charset="0"/>
              </a:rPr>
              <a:t>Software Compliance</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089785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914400"/>
            <a:ext cx="8915400" cy="5091137"/>
          </a:xfrm>
          <a:prstGeom prst="rect">
            <a:avLst/>
          </a:prstGeom>
        </p:spPr>
        <p:txBody>
          <a:bodyPr vert="horz" wrap="square" lIns="0" tIns="12700" rIns="0" bIns="0" rtlCol="0">
            <a:spAutoFit/>
          </a:bodyPr>
          <a:lstStyle/>
          <a:p>
            <a:endParaRPr lang="en-US" b="1" dirty="0">
              <a:latin typeface="Times New Roman" panose="02020603050405020304" pitchFamily="18" charset="0"/>
              <a:cs typeface="Times New Roman" panose="02020603050405020304" pitchFamily="18" charset="0"/>
            </a:endParaRPr>
          </a:p>
          <a:p>
            <a:pPr marL="342900" lvl="1" indent="-342900">
              <a:buAutoNum type="alphaLcParenBoth"/>
            </a:pPr>
            <a:r>
              <a:rPr lang="en-US" sz="2400" b="1" dirty="0">
                <a:latin typeface="Times New Roman" panose="02020603050405020304" pitchFamily="18" charset="0"/>
                <a:cs typeface="Times New Roman" panose="02020603050405020304" pitchFamily="18" charset="0"/>
              </a:rPr>
              <a:t> Physical Inventory of Devices</a:t>
            </a: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 precise inventory is almost a foundational requirement onto which other management processes are built. </a:t>
            </a:r>
          </a:p>
          <a:p>
            <a:pPr lvl="1"/>
            <a:endParaRPr lang="en-US"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This is about capturing the basics: </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What assets are on hand</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Where they reside and who owns them</a:t>
            </a:r>
          </a:p>
          <a:p>
            <a:pPr lvl="2"/>
            <a:endParaRPr lang="en-US" dirty="0">
              <a:latin typeface="Times New Roman" panose="02020603050405020304" pitchFamily="18" charset="0"/>
              <a:cs typeface="Times New Roman" panose="02020603050405020304" pitchFamily="18" charset="0"/>
            </a:endParaRPr>
          </a:p>
          <a:p>
            <a:pPr marL="723900" lvl="2" indent="-27940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It’s about maintaining an accurate, up-to-date view of deployed hardware and software assets, so that at any time you can see an “actual state” of the components that comprise your infrastructure.</a:t>
            </a: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590365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914400"/>
            <a:ext cx="8915400" cy="6199133"/>
          </a:xfrm>
          <a:prstGeom prst="rect">
            <a:avLst/>
          </a:prstGeom>
        </p:spPr>
        <p:txBody>
          <a:bodyPr vert="horz" wrap="square" lIns="0" tIns="12700" rIns="0" bIns="0" rtlCol="0">
            <a:spAutoFit/>
          </a:bodyPr>
          <a:lstStyle/>
          <a:p>
            <a:endParaRPr lang="en-US" b="1" dirty="0">
              <a:latin typeface="Times New Roman" panose="02020603050405020304" pitchFamily="18" charset="0"/>
              <a:cs typeface="Times New Roman" panose="02020603050405020304" pitchFamily="18" charset="0"/>
            </a:endParaRPr>
          </a:p>
          <a:p>
            <a:pPr marL="0" lvl="1"/>
            <a:r>
              <a:rPr lang="en-US" sz="2400" b="1" dirty="0">
                <a:latin typeface="Times New Roman" panose="02020603050405020304" pitchFamily="18" charset="0"/>
                <a:cs typeface="Times New Roman" panose="02020603050405020304" pitchFamily="18" charset="0"/>
              </a:rPr>
              <a:t>(b) Contracts and Finance</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This involves Costs control and reduction</a:t>
            </a:r>
          </a:p>
          <a:p>
            <a:pPr lvl="1">
              <a:lnSpc>
                <a:spcPct val="150000"/>
              </a:lnSpc>
            </a:pPr>
            <a:endParaRPr lang="en-US" dirty="0">
              <a:latin typeface="Times New Roman" panose="02020603050405020304" pitchFamily="18" charset="0"/>
              <a:cs typeface="Times New Roman" panose="02020603050405020304" pitchFamily="18" charset="0"/>
            </a:endParaRP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This layer allows you to control IT spend, optimize purchasing strategies, as well as laying the foundation for Software Compliance Management. </a:t>
            </a:r>
          </a:p>
          <a:p>
            <a:pPr lvl="1">
              <a:lnSpc>
                <a:spcPct val="150000"/>
              </a:lnSpc>
            </a:pPr>
            <a:endParaRPr lang="en-US" dirty="0">
              <a:latin typeface="Times New Roman" panose="02020603050405020304" pitchFamily="18" charset="0"/>
              <a:cs typeface="Times New Roman" panose="02020603050405020304" pitchFamily="18" charset="0"/>
            </a:endParaRP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This component of the IT Asset Management process is what distinguishes it from a simple inventory system.</a:t>
            </a:r>
          </a:p>
          <a:p>
            <a:pPr lvl="1">
              <a:lnSpc>
                <a:spcPct val="150000"/>
              </a:lnSpc>
            </a:pPr>
            <a:endParaRPr lang="en-US" dirty="0">
              <a:latin typeface="Times New Roman" panose="02020603050405020304" pitchFamily="18" charset="0"/>
              <a:cs typeface="Times New Roman" panose="02020603050405020304" pitchFamily="18" charset="0"/>
            </a:endParaRP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When Contracts and Finance information is added to the database, you are positioned to manage the assets from initial purchase through decommissioning and disposal.</a:t>
            </a: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976688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152400" y="914400"/>
            <a:ext cx="8915400" cy="4814138"/>
          </a:xfrm>
          <a:prstGeom prst="rect">
            <a:avLst/>
          </a:prstGeom>
        </p:spPr>
        <p:txBody>
          <a:bodyPr vert="horz" wrap="square" lIns="0" tIns="12700" rIns="0" bIns="0" rtlCol="0">
            <a:spAutoFit/>
          </a:bodyPr>
          <a:lstStyle/>
          <a:p>
            <a:endParaRPr lang="en-US" b="1" dirty="0">
              <a:latin typeface="Times New Roman" panose="02020603050405020304" pitchFamily="18" charset="0"/>
              <a:cs typeface="Times New Roman" panose="02020603050405020304" pitchFamily="18" charset="0"/>
            </a:endParaRPr>
          </a:p>
          <a:p>
            <a:pPr marL="0" lvl="1"/>
            <a:r>
              <a:rPr lang="en-US" sz="2400" b="1" dirty="0">
                <a:latin typeface="Times New Roman" panose="02020603050405020304" pitchFamily="18" charset="0"/>
                <a:cs typeface="Times New Roman" panose="02020603050405020304" pitchFamily="18" charset="0"/>
              </a:rPr>
              <a:t>(c) Software Compliance</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Software Compliance layer enables the organization to respond to an audit, control the licensing position, and avoid uncontrolled costs. </a:t>
            </a:r>
          </a:p>
          <a:p>
            <a:pPr lvl="1">
              <a:lnSpc>
                <a:spcPct val="150000"/>
              </a:lnSpc>
            </a:pPr>
            <a:endParaRPr lang="en-US" dirty="0">
              <a:latin typeface="Times New Roman" panose="02020603050405020304" pitchFamily="18" charset="0"/>
              <a:cs typeface="Times New Roman" panose="02020603050405020304" pitchFamily="18" charset="0"/>
            </a:endParaRP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This layer also enables Software License Management which includes the full capability around purchasing and deployment strategies to actually reduce the overall spend on expensive IT software.</a:t>
            </a: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a:p>
            <a:pPr marL="0" lvl="1"/>
            <a:endParaRPr lang="en-US" dirty="0">
              <a:latin typeface="Times New Roman" panose="02020603050405020304" pitchFamily="18" charset="0"/>
              <a:cs typeface="Times New Roman" panose="02020603050405020304" pitchFamily="18" charset="0"/>
            </a:endParaRPr>
          </a:p>
          <a:p>
            <a:pPr marL="342900" lvl="1" indent="-342900">
              <a:buAutoNum type="alphaLcParenBoth"/>
            </a:pPr>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720429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pic>
        <p:nvPicPr>
          <p:cNvPr id="4" name="Picture 3"/>
          <p:cNvPicPr>
            <a:picLocks noChangeAspect="1"/>
          </p:cNvPicPr>
          <p:nvPr/>
        </p:nvPicPr>
        <p:blipFill>
          <a:blip r:embed="rId2"/>
          <a:stretch>
            <a:fillRect/>
          </a:stretch>
        </p:blipFill>
        <p:spPr>
          <a:xfrm>
            <a:off x="609598" y="958793"/>
            <a:ext cx="6790959" cy="5289607"/>
          </a:xfrm>
          <a:prstGeom prst="rect">
            <a:avLst/>
          </a:prstGeom>
        </p:spPr>
      </p:pic>
      <p:sp>
        <p:nvSpPr>
          <p:cNvPr id="11" name="object 5"/>
          <p:cNvSpPr txBox="1"/>
          <p:nvPr/>
        </p:nvSpPr>
        <p:spPr>
          <a:xfrm>
            <a:off x="76200" y="3944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IT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0642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Best practices for </a:t>
            </a:r>
            <a:r>
              <a:rPr lang="en-US" sz="2800" b="1" spc="-5">
                <a:solidFill>
                  <a:srgbClr val="C00000"/>
                </a:solidFill>
                <a:latin typeface="Times New Roman" panose="02020603050405020304" pitchFamily="18" charset="0"/>
                <a:cs typeface="Times New Roman" panose="02020603050405020304" pitchFamily="18" charset="0"/>
              </a:rPr>
              <a:t>Asset Management</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76200" y="1081777"/>
            <a:ext cx="8991600" cy="2456057"/>
          </a:xfrm>
          <a:prstGeom prst="rect">
            <a:avLst/>
          </a:prstGeom>
        </p:spPr>
        <p:txBody>
          <a:bodyPr vert="horz" wrap="square" lIns="0" tIns="12700" rIns="0" bIns="0" rtlCol="0">
            <a:spAutoFit/>
          </a:bodyPr>
          <a:lstStyle/>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Have a Process Owner </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Ensure Stakeholder Alignment </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Establish IT Asset Management project milestones</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Set specific operational and financial goals</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Standardize on hardware configurations and software license titles</a:t>
            </a:r>
          </a:p>
          <a:p>
            <a:pPr marL="742950" lvl="1" indent="-28575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Conduct internal audits </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4966111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Best practices for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76200" y="1081777"/>
            <a:ext cx="8991600" cy="4167808"/>
          </a:xfrm>
          <a:prstGeom prst="rect">
            <a:avLst/>
          </a:prstGeom>
        </p:spPr>
        <p:txBody>
          <a:bodyPr vert="horz" wrap="square" lIns="0" tIns="12700" rIns="0" bIns="0" rtlCol="0">
            <a:spAutoFit/>
          </a:bodyPr>
          <a:lstStyle/>
          <a:p>
            <a:pPr marL="742950" lvl="1"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Good Inventory Practices Start With An Accurate Baseline</a:t>
            </a:r>
          </a:p>
          <a:p>
            <a:r>
              <a:rPr lang="en-US" dirty="0">
                <a:latin typeface="Times New Roman" panose="02020603050405020304" pitchFamily="18" charset="0"/>
                <a:cs typeface="Times New Roman" panose="02020603050405020304" pitchFamily="18" charset="0"/>
              </a:rPr>
              <a:t>	     (A baseline identifies in ITAM which assets need to be redeployed, </a:t>
            </a:r>
            <a:r>
              <a:rPr lang="en-US">
                <a:latin typeface="Times New Roman" panose="02020603050405020304" pitchFamily="18" charset="0"/>
                <a:cs typeface="Times New Roman" panose="02020603050405020304" pitchFamily="18" charset="0"/>
              </a:rPr>
              <a:t>reused </a:t>
            </a:r>
            <a:r>
              <a:rPr lang="en-US" smtClean="0">
                <a:latin typeface="Times New Roman" panose="02020603050405020304" pitchFamily="18" charset="0"/>
                <a:cs typeface="Times New Roman" panose="02020603050405020304" pitchFamily="18" charset="0"/>
              </a:rPr>
              <a:t>or </a:t>
            </a:r>
            <a:r>
              <a:rPr lang="en-US" dirty="0">
                <a:latin typeface="Times New Roman" panose="02020603050405020304" pitchFamily="18" charset="0"/>
                <a:cs typeface="Times New Roman" panose="02020603050405020304" pitchFamily="18" charset="0"/>
              </a:rPr>
              <a:t>retired.)</a:t>
            </a:r>
          </a:p>
          <a:p>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Doing a physical baseline is a first necessary step to make sure you have all  connected and non-connected IT assets in your repository. </a:t>
            </a:r>
          </a:p>
          <a:p>
            <a:pPr marL="742950" lvl="1" indent="-285750">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Perform an automated inventory first, which you will validate during the physical Inventory. In this fashion you only need to manually add the items that were not captured during the automated sweep.</a:t>
            </a:r>
          </a:p>
          <a:p>
            <a:pPr marL="742950" lvl="1" indent="-285750">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Go deep and then go Wide</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A winning strategy for companies is the start of an inventory practice around one asset class, such as servers. This way, you can put processes in place to capture and reconcile the detail you need and test the processes though regularly scheduled updates to ensure they are thorough and yield the right results. </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508102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Best practices for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76200" y="1081777"/>
            <a:ext cx="8991600" cy="4721805"/>
          </a:xfrm>
          <a:prstGeom prst="rect">
            <a:avLst/>
          </a:prstGeom>
        </p:spPr>
        <p:txBody>
          <a:bodyPr vert="horz" wrap="square" lIns="0" tIns="12700" rIns="0" bIns="0" rtlCol="0">
            <a:spAutoFit/>
          </a:bodyPr>
          <a:lstStyle/>
          <a:p>
            <a:pPr marL="742950" lvl="1"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Have a Process Owner</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Inventory management needs a single process owner who can consider the needs and requirements from all stakeholders and assure accountability throughout the entire process.</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Ensure Stakeholder Alignment</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Going beyond stakeholders in IT operations, IT Asset Management has stakeholders in contracts, procurement, finance and compliance. Because each department is involved in discrete parts of the IT Asset Management lifecycle, defining cross-departmental processes upfront helps meet multiple goals.</a:t>
            </a:r>
          </a:p>
          <a:p>
            <a:pPr lvl="2"/>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Establish IT Asset Management project milestones</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Best practices call for setting project milestones for process definition, software implementation, integrations, training, testing and rollout.</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13190282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Best practices for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76200" y="1081777"/>
            <a:ext cx="8991600" cy="3336811"/>
          </a:xfrm>
          <a:prstGeom prst="rect">
            <a:avLst/>
          </a:prstGeom>
        </p:spPr>
        <p:txBody>
          <a:bodyPr vert="horz" wrap="square" lIns="0" tIns="12700" rIns="0" bIns="0" rtlCol="0">
            <a:spAutoFit/>
          </a:bodyPr>
          <a:lstStyle/>
          <a:p>
            <a:pPr marL="742950" lvl="1"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Set specific operational and financial goals</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Most IT Organizations initiate IT Asset Management projects to gain specific, measurable results in three areas: (a) Cost control (b) Risk mitigation and (c) Service level improvement. </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You must set specific operational and financial goals to show incremental progress against each of these. </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Defining, collecting and communicating a comprehensive set of metrics around IT budget impact assessments, service quality levels and decreased risk of compliance irregularities attributable to the IT Asset Management process will demonstrate the impact.</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3919109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Best practices for Asset Management … (Cont’d)</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76200" y="1081777"/>
            <a:ext cx="8991600" cy="3336811"/>
          </a:xfrm>
          <a:prstGeom prst="rect">
            <a:avLst/>
          </a:prstGeom>
        </p:spPr>
        <p:txBody>
          <a:bodyPr vert="horz" wrap="square" lIns="0" tIns="12700" rIns="0" bIns="0" rtlCol="0">
            <a:spAutoFit/>
          </a:bodyPr>
          <a:lstStyle/>
          <a:p>
            <a:pPr marL="742950" lvl="1"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Standardize on hardware configurations and software license titles </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Instituting standardized configurations means selecting fewer hardware configurations and software titles, which enables significant volume purchase leverage and also reduces the burden on the service desk and End User Support.</a:t>
            </a: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Conduct internal audits</a:t>
            </a:r>
          </a:p>
          <a:p>
            <a:pPr marL="1200150" lvl="2"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Regularly review asset management practices to ensure cross-functional processes are supported by automation as much as possible.</a:t>
            </a:r>
          </a:p>
          <a:p>
            <a:pPr lvl="2"/>
            <a:endParaRPr lang="en-US" dirty="0">
              <a:latin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dirty="0">
                <a:solidFill>
                  <a:srgbClr val="FF0000"/>
                </a:solidFill>
                <a:latin typeface="Times New Roman" panose="02020603050405020304" pitchFamily="18" charset="0"/>
                <a:cs typeface="Times New Roman" panose="02020603050405020304" pitchFamily="18" charset="0"/>
              </a:rPr>
              <a:t>Regular physical audit of asset inventory of Computers in University of The Gambia for example, will lead to </a:t>
            </a:r>
            <a:r>
              <a:rPr lang="en-US" b="1" dirty="0">
                <a:solidFill>
                  <a:srgbClr val="0070C0"/>
                </a:solidFill>
                <a:latin typeface="Times New Roman" panose="02020603050405020304" pitchFamily="18" charset="0"/>
                <a:cs typeface="Times New Roman" panose="02020603050405020304" pitchFamily="18" charset="0"/>
              </a:rPr>
              <a:t>early detection </a:t>
            </a:r>
            <a:r>
              <a:rPr lang="en-US" dirty="0">
                <a:solidFill>
                  <a:srgbClr val="FF0000"/>
                </a:solidFill>
                <a:latin typeface="Times New Roman" panose="02020603050405020304" pitchFamily="18" charset="0"/>
                <a:cs typeface="Times New Roman" panose="02020603050405020304" pitchFamily="18" charset="0"/>
              </a:rPr>
              <a:t>of theft of PCs from the Computer Labs</a:t>
            </a:r>
            <a:r>
              <a:rPr lang="en-US" dirty="0">
                <a:latin typeface="Times New Roman" panose="02020603050405020304" pitchFamily="18" charset="0"/>
                <a:cs typeface="Times New Roman" panose="02020603050405020304" pitchFamily="18" charset="0"/>
              </a:rPr>
              <a:t>. </a:t>
            </a: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609599" y="-76200"/>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20640469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172200"/>
            <a:ext cx="7924800" cy="0"/>
          </a:xfrm>
          <a:custGeom>
            <a:avLst/>
            <a:gdLst/>
            <a:ahLst/>
            <a:cxnLst/>
            <a:rect l="l" t="t" r="r" b="b"/>
            <a:pathLst>
              <a:path w="7924800">
                <a:moveTo>
                  <a:pt x="0" y="0"/>
                </a:moveTo>
                <a:lnTo>
                  <a:pt x="7924800" y="0"/>
                </a:lnTo>
              </a:path>
            </a:pathLst>
          </a:custGeom>
          <a:ln w="3234">
            <a:solidFill>
              <a:srgbClr val="CC0000"/>
            </a:solidFill>
          </a:ln>
        </p:spPr>
        <p:txBody>
          <a:bodyPr wrap="square" lIns="0" tIns="0" rIns="0" bIns="0" rtlCol="0"/>
          <a:lstStyle/>
          <a:p>
            <a:endParaRPr/>
          </a:p>
        </p:txBody>
      </p:sp>
      <p:sp>
        <p:nvSpPr>
          <p:cNvPr id="5" name="object 5"/>
          <p:cNvSpPr txBox="1"/>
          <p:nvPr/>
        </p:nvSpPr>
        <p:spPr>
          <a:xfrm>
            <a:off x="76200" y="470689"/>
            <a:ext cx="8763001" cy="443711"/>
          </a:xfrm>
          <a:prstGeom prst="rect">
            <a:avLst/>
          </a:prstGeom>
        </p:spPr>
        <p:txBody>
          <a:bodyPr vert="horz" wrap="square" lIns="0" tIns="12700" rIns="0" bIns="0" rtlCol="0">
            <a:spAutoFit/>
          </a:bodyPr>
          <a:lstStyle/>
          <a:p>
            <a:pPr marL="12700">
              <a:spcBef>
                <a:spcPts val="100"/>
              </a:spcBef>
            </a:pPr>
            <a:r>
              <a:rPr lang="en-US" sz="2800" b="1" spc="-5" dirty="0">
                <a:solidFill>
                  <a:srgbClr val="C00000"/>
                </a:solidFill>
                <a:latin typeface="Times New Roman" panose="02020603050405020304" pitchFamily="18" charset="0"/>
                <a:cs typeface="Times New Roman" panose="02020603050405020304" pitchFamily="18" charset="0"/>
              </a:rPr>
              <a:t> </a:t>
            </a:r>
            <a:endParaRPr sz="2800" dirty="0">
              <a:solidFill>
                <a:srgbClr val="C00000"/>
              </a:solidFill>
              <a:latin typeface="Times New Roman" panose="02020603050405020304" pitchFamily="18" charset="0"/>
              <a:cs typeface="Times New Roman" panose="02020603050405020304" pitchFamily="18" charset="0"/>
            </a:endParaRPr>
          </a:p>
        </p:txBody>
      </p:sp>
      <p:sp>
        <p:nvSpPr>
          <p:cNvPr id="6" name="object 6"/>
          <p:cNvSpPr txBox="1"/>
          <p:nvPr/>
        </p:nvSpPr>
        <p:spPr>
          <a:xfrm>
            <a:off x="2590800" y="2695133"/>
            <a:ext cx="8991600" cy="505267"/>
          </a:xfrm>
          <a:prstGeom prst="rect">
            <a:avLst/>
          </a:prstGeom>
        </p:spPr>
        <p:txBody>
          <a:bodyPr vert="horz" wrap="square" lIns="0" tIns="12700" rIns="0" bIns="0" rtlCol="0">
            <a:spAutoFit/>
          </a:bodyPr>
          <a:lstStyle/>
          <a:p>
            <a:pPr lvl="1"/>
            <a:r>
              <a:rPr lang="en-US" sz="3200" b="1" dirty="0">
                <a:latin typeface="Times New Roman" panose="02020603050405020304" pitchFamily="18" charset="0"/>
                <a:cs typeface="Times New Roman" panose="02020603050405020304" pitchFamily="18" charset="0"/>
              </a:rPr>
              <a:t>End of Lecture 2</a:t>
            </a:r>
            <a:endParaRPr lang="en-US" sz="3200" dirty="0">
              <a:latin typeface="Times New Roman" panose="02020603050405020304" pitchFamily="18" charset="0"/>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fr-FR" dirty="0"/>
              <a:t>INS303 (Information Resource Management - IRM)</a:t>
            </a:r>
            <a:endParaRPr lang="en-US" dirty="0"/>
          </a:p>
        </p:txBody>
      </p:sp>
      <p:sp>
        <p:nvSpPr>
          <p:cNvPr id="9" name="Date Placeholder 8"/>
          <p:cNvSpPr txBox="1">
            <a:spLocks/>
          </p:cNvSpPr>
          <p:nvPr/>
        </p:nvSpPr>
        <p:spPr>
          <a:xfrm>
            <a:off x="5405258" y="6041363"/>
            <a:ext cx="684132"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2F61B89-D85C-45C6-A159-BD60C65F7415}" type="datetime3">
              <a:rPr lang="aa-ET" smtClean="0"/>
              <a:pPr/>
              <a:t>12.03.24</a:t>
            </a:fld>
            <a:endParaRPr lang="en-US" dirty="0"/>
          </a:p>
        </p:txBody>
      </p:sp>
      <p:sp>
        <p:nvSpPr>
          <p:cNvPr id="10" name="object 3"/>
          <p:cNvSpPr txBox="1">
            <a:spLocks noGrp="1"/>
          </p:cNvSpPr>
          <p:nvPr>
            <p:ph type="title"/>
          </p:nvPr>
        </p:nvSpPr>
        <p:spPr>
          <a:xfrm>
            <a:off x="880109" y="180533"/>
            <a:ext cx="6968491"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C00000"/>
                </a:solidFill>
              </a:rPr>
              <a:t>Technology Management</a:t>
            </a:r>
            <a:endParaRPr sz="3200" b="1" dirty="0">
              <a:solidFill>
                <a:srgbClr val="C00000"/>
              </a:solidFill>
            </a:endParaRPr>
          </a:p>
        </p:txBody>
      </p:sp>
    </p:spTree>
    <p:extLst>
      <p:ext uri="{BB962C8B-B14F-4D97-AF65-F5344CB8AC3E}">
        <p14:creationId xmlns:p14="http://schemas.microsoft.com/office/powerpoint/2010/main" val="409795913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1472</TotalTime>
  <Words>2657</Words>
  <Application>Microsoft Office PowerPoint</Application>
  <PresentationFormat>On-screen Show (4:3)</PresentationFormat>
  <Paragraphs>412</Paragraphs>
  <Slides>32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Calibri</vt:lpstr>
      <vt:lpstr>Courier New</vt:lpstr>
      <vt:lpstr>Times New Roman</vt:lpstr>
      <vt:lpstr>Trebuchet MS</vt:lpstr>
      <vt:lpstr>Verdana</vt:lpstr>
      <vt:lpstr>Wingdings</vt:lpstr>
      <vt:lpstr>Wingdings 3</vt:lpstr>
      <vt:lpstr>Facet</vt:lpstr>
      <vt:lpstr>Ethical &amp; Social Issues in Information Systems </vt:lpstr>
      <vt:lpstr>PowerPoint Presentation</vt:lpstr>
      <vt:lpstr>IT standards  </vt:lpstr>
      <vt:lpstr>PowerPoint Presentation</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lpstr>Technology Management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Resource  Management</dc:title>
  <dc:creator>AIU</dc:creator>
  <cp:lastModifiedBy>Microsoft account</cp:lastModifiedBy>
  <cp:revision>71</cp:revision>
  <dcterms:created xsi:type="dcterms:W3CDTF">2019-09-25T18:22:11Z</dcterms:created>
  <dcterms:modified xsi:type="dcterms:W3CDTF">2024-03-12T09:12:19Z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2015-03-17T00:00:00Z</vt:filetime>
  </property>
  <property fmtid="{D5CDD505-2E9C-101B-9397-08002B2CF9AE}" pid="3" name="Creator">
    <vt:lpwstr>pdftk 1.44 - www.pdftk.com</vt:lpwstr>
  </property>
  <property fmtid="{D5CDD505-2E9C-101B-9397-08002B2CF9AE}" pid="4" name="LastSaved">
    <vt:filetime>2019-09-25T00:00:00Z</vt:filetime>
  </property>
</Properties>
</file>