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26"/>
  </p:notesMasterIdLst>
  <p:sldIdLst>
    <p:sldId id="256" r:id="rId2"/>
    <p:sldId id="259" r:id="rId3"/>
    <p:sldId id="260" r:id="rId4"/>
    <p:sldId id="261" r:id="rId5"/>
    <p:sldId id="285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86" r:id="rId23"/>
    <p:sldId id="281" r:id="rId24"/>
    <p:sldId id="283" r:id="rId25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122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27AD1C-B429-498E-92B5-42E0A69A38D1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B2E8FC-F756-4D94-9BD1-1A3584237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05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B2E8FC-F756-4D94-9BD1-1A358423717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95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B2E8FC-F756-4D94-9BD1-1A358423717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012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9145D-4588-4A7A-A807-1E6B32546914}" type="datetime3">
              <a:rPr lang="en-GM" smtClean="0"/>
              <a:t>28.09.19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91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4C39C-972B-459B-A5D3-F4286E4BFC47}" type="datetime3">
              <a:rPr lang="en-GM" smtClean="0"/>
              <a:t>28.09.19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52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5E2C0-0758-41FF-9619-7C8D4A78B968}" type="datetime3">
              <a:rPr lang="en-GM" smtClean="0"/>
              <a:t>28.09.19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45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03B5-F59D-4016-91FA-4B669421B679}" type="datetime3">
              <a:rPr lang="en-GM" smtClean="0"/>
              <a:t>28.09.19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035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3AF5-AED7-4397-B2A9-7A8183C61DC8}" type="datetime3">
              <a:rPr lang="en-GM" smtClean="0"/>
              <a:t>28.09.19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7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833F1-050F-4B8D-9B27-69627F74544B}" type="datetime3">
              <a:rPr lang="en-GM" smtClean="0"/>
              <a:t>28.09.19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650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9E21-1FEA-4C35-AF6C-8219AEC75750}" type="datetime3">
              <a:rPr lang="en-GM" smtClean="0"/>
              <a:t>28.09.19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167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E370F-53DC-4758-8DF0-8621AA25A252}" type="datetime3">
              <a:rPr lang="en-GM" smtClean="0"/>
              <a:t>28.09.19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94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6734E-CECA-45A5-BE46-938B3B0805F8}" type="datetime3">
              <a:rPr lang="en-GM" smtClean="0"/>
              <a:t>28.09.19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079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8B10D-1267-4A95-B133-1B75A889D5DE}" type="datetime3">
              <a:rPr lang="en-GM" smtClean="0"/>
              <a:t>28.09.19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77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6B97-2011-4707-9ECD-85E29D9ED32E}" type="datetime3">
              <a:rPr lang="en-GM" smtClean="0"/>
              <a:t>28.09.19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8848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370F-4AC1-48FF-9D5B-C900D53F1BB1}" type="datetime3">
              <a:rPr lang="en-GM" smtClean="0"/>
              <a:t>28.09.19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3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8AAEA-DA45-4614-97A2-AE5D4130D070}" type="datetime3">
              <a:rPr lang="en-GM" smtClean="0"/>
              <a:t>28.09.19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0854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84031-5927-4D85-A910-C949ED016D06}" type="datetime3">
              <a:rPr lang="en-GM" smtClean="0"/>
              <a:t>28.09.19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275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735A-AF1D-42C8-906A-5D1B12E0C865}" type="datetime3">
              <a:rPr lang="en-GM" smtClean="0"/>
              <a:t>28.09.19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580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14D18-0BDC-4802-B2FE-419580937AE5}" type="datetime3">
              <a:rPr lang="en-GM" smtClean="0"/>
              <a:t>28.09.19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60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63269" y="1083309"/>
            <a:ext cx="7617460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INS303 (Information Resource Management - IRM)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F8CA9-26FC-4DA9-AA17-AEB35311634D}" type="datetime3">
              <a:rPr lang="en-GM" smtClean="0"/>
              <a:t>28.09.19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3573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914A4-5A3D-42C0-B380-E8C39D790E2A}" type="datetime3">
              <a:rPr lang="en-GM" smtClean="0"/>
              <a:t>28.09.19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58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0" y="1083309"/>
            <a:ext cx="952499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Information</a:t>
            </a:r>
            <a:r>
              <a:rPr spc="-55" dirty="0"/>
              <a:t> </a:t>
            </a:r>
            <a:r>
              <a:rPr spc="-20" dirty="0"/>
              <a:t>Resource  </a:t>
            </a:r>
            <a:r>
              <a:rPr spc="-10" dirty="0"/>
              <a:t>Management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86200" y="3886200"/>
            <a:ext cx="13430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40" dirty="0">
                <a:latin typeface="Verdana"/>
                <a:cs typeface="Verdana"/>
              </a:rPr>
              <a:t>Week</a:t>
            </a:r>
            <a:r>
              <a:rPr sz="2800" spc="-9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1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8494FE47-2B99-4DFC-8ED5-8ED245176D22}" type="datetime3">
              <a:rPr lang="en-GM" smtClean="0"/>
              <a:t>28.09.19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1509" y="882650"/>
            <a:ext cx="240347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What is</a:t>
            </a:r>
            <a:r>
              <a:rPr spc="-100" dirty="0"/>
              <a:t> </a:t>
            </a:r>
            <a:r>
              <a:rPr dirty="0"/>
              <a:t>…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13789" y="1447800"/>
            <a:ext cx="26092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0" dirty="0">
                <a:latin typeface="Verdana"/>
                <a:cs typeface="Verdana"/>
              </a:rPr>
              <a:t>In</a:t>
            </a:r>
            <a:r>
              <a:rPr sz="3000" b="1" spc="10" dirty="0">
                <a:latin typeface="Verdana"/>
                <a:cs typeface="Verdana"/>
              </a:rPr>
              <a:t>f</a:t>
            </a:r>
            <a:r>
              <a:rPr sz="3000" b="1" spc="-5" dirty="0">
                <a:latin typeface="Verdana"/>
                <a:cs typeface="Verdana"/>
              </a:rPr>
              <a:t>or</a:t>
            </a:r>
            <a:r>
              <a:rPr sz="3000" b="1" dirty="0">
                <a:latin typeface="Verdana"/>
                <a:cs typeface="Verdana"/>
              </a:rPr>
              <a:t>m</a:t>
            </a:r>
            <a:r>
              <a:rPr sz="3000" b="1" spc="-5" dirty="0">
                <a:latin typeface="Verdana"/>
                <a:cs typeface="Verdana"/>
              </a:rPr>
              <a:t>a</a:t>
            </a:r>
            <a:r>
              <a:rPr sz="3000" b="1" dirty="0">
                <a:latin typeface="Verdana"/>
                <a:cs typeface="Verdana"/>
              </a:rPr>
              <a:t>t</a:t>
            </a:r>
            <a:r>
              <a:rPr sz="3000" b="1" spc="-10" dirty="0">
                <a:latin typeface="Verdana"/>
                <a:cs typeface="Verdana"/>
              </a:rPr>
              <a:t>i</a:t>
            </a:r>
            <a:r>
              <a:rPr sz="3000" b="1" spc="-5" dirty="0">
                <a:latin typeface="Verdana"/>
                <a:cs typeface="Verdana"/>
              </a:rPr>
              <a:t>on</a:t>
            </a:r>
            <a:endParaRPr sz="30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1001" y="2890520"/>
            <a:ext cx="8610600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99900"/>
              </a:lnSpc>
              <a:spcBef>
                <a:spcPts val="100"/>
              </a:spcBef>
              <a:buFont typeface="Wingdings" panose="05000000000000000000" pitchFamily="2" charset="2"/>
              <a:buChar char="Ø"/>
              <a:tabLst>
                <a:tab pos="2854325" algn="l"/>
                <a:tab pos="3469004" algn="l"/>
              </a:tabLst>
            </a:pPr>
            <a:r>
              <a:rPr sz="2500" b="1" spc="-5" dirty="0" smtClean="0">
                <a:latin typeface="Verdana"/>
                <a:cs typeface="Verdana"/>
              </a:rPr>
              <a:t>Information</a:t>
            </a:r>
            <a:r>
              <a:rPr lang="en-US" sz="2500" b="1" spc="-5" dirty="0" smtClean="0">
                <a:latin typeface="Verdana"/>
                <a:cs typeface="Verdana"/>
              </a:rPr>
              <a:t> </a:t>
            </a:r>
            <a:r>
              <a:rPr sz="2500" b="1" spc="-5" dirty="0" smtClean="0">
                <a:latin typeface="Verdana"/>
                <a:cs typeface="Verdana"/>
              </a:rPr>
              <a:t>is</a:t>
            </a:r>
            <a:r>
              <a:rPr lang="en-US" sz="2500" b="1" spc="-5" dirty="0">
                <a:latin typeface="Verdana"/>
                <a:cs typeface="Verdana"/>
              </a:rPr>
              <a:t> </a:t>
            </a:r>
            <a:r>
              <a:rPr sz="2500" b="1" spc="-5" dirty="0" smtClean="0">
                <a:latin typeface="Verdana"/>
                <a:cs typeface="Verdana"/>
              </a:rPr>
              <a:t>data </a:t>
            </a:r>
            <a:r>
              <a:rPr sz="2500" b="1" spc="-5" dirty="0">
                <a:latin typeface="Verdana"/>
                <a:cs typeface="Verdana"/>
              </a:rPr>
              <a:t>that have  been collected and processed</a:t>
            </a:r>
            <a:r>
              <a:rPr sz="2500" b="1" spc="-90" dirty="0">
                <a:latin typeface="Verdana"/>
                <a:cs typeface="Verdana"/>
              </a:rPr>
              <a:t> </a:t>
            </a:r>
            <a:r>
              <a:rPr sz="2500" b="1" spc="-5" dirty="0">
                <a:latin typeface="Verdana"/>
                <a:cs typeface="Verdana"/>
              </a:rPr>
              <a:t>into  </a:t>
            </a:r>
            <a:r>
              <a:rPr sz="2500" b="1" dirty="0">
                <a:latin typeface="Verdana"/>
                <a:cs typeface="Verdana"/>
              </a:rPr>
              <a:t>a </a:t>
            </a:r>
            <a:r>
              <a:rPr sz="2500" b="1" spc="-5" dirty="0">
                <a:latin typeface="Verdana"/>
                <a:cs typeface="Verdana"/>
              </a:rPr>
              <a:t>meaningful</a:t>
            </a:r>
            <a:r>
              <a:rPr sz="2500" b="1" spc="-35" dirty="0">
                <a:latin typeface="Verdana"/>
                <a:cs typeface="Verdana"/>
              </a:rPr>
              <a:t> </a:t>
            </a:r>
            <a:r>
              <a:rPr sz="2500" b="1" spc="-5" dirty="0">
                <a:latin typeface="Verdana"/>
                <a:cs typeface="Verdana"/>
              </a:rPr>
              <a:t>form.</a:t>
            </a:r>
            <a:endParaRPr sz="2500" dirty="0">
              <a:latin typeface="Verdana"/>
              <a:cs typeface="Verdana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INS303 (Information Resource Management - IRM)</a:t>
            </a:r>
            <a:endParaRPr lang="en-US" dirty="0"/>
          </a:p>
        </p:txBody>
      </p:sp>
      <p:sp>
        <p:nvSpPr>
          <p:cNvPr id="9" name="Date Placeholder 8"/>
          <p:cNvSpPr txBox="1">
            <a:spLocks/>
          </p:cNvSpPr>
          <p:nvPr/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F61B89-D85C-45C6-A159-BD60C65F7415}" type="datetime3">
              <a:rPr lang="en-GM" smtClean="0"/>
              <a:pPr/>
              <a:t>28.09.19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1509" y="882650"/>
            <a:ext cx="637540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Why Information</a:t>
            </a:r>
            <a:r>
              <a:rPr spc="-55" dirty="0"/>
              <a:t> </a:t>
            </a:r>
            <a:r>
              <a:rPr spc="-5" dirty="0"/>
              <a:t>Needed?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3890" y="1840229"/>
            <a:ext cx="249554" cy="2531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spc="690" dirty="0">
                <a:solidFill>
                  <a:srgbClr val="CC0000"/>
                </a:solidFill>
                <a:latin typeface="Symbol"/>
                <a:cs typeface="Symbol"/>
              </a:rPr>
              <a:t></a:t>
            </a:r>
            <a:endParaRPr sz="195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2010"/>
              </a:spcBef>
            </a:pPr>
            <a:r>
              <a:rPr sz="1950" spc="690" dirty="0">
                <a:solidFill>
                  <a:srgbClr val="CC0000"/>
                </a:solidFill>
                <a:latin typeface="Symbol"/>
                <a:cs typeface="Symbol"/>
              </a:rPr>
              <a:t></a:t>
            </a:r>
            <a:endParaRPr sz="195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1950" spc="690" dirty="0">
                <a:solidFill>
                  <a:srgbClr val="CC0000"/>
                </a:solidFill>
                <a:latin typeface="Symbol"/>
                <a:cs typeface="Symbol"/>
              </a:rPr>
              <a:t></a:t>
            </a:r>
            <a:endParaRPr sz="195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2010"/>
              </a:spcBef>
            </a:pPr>
            <a:r>
              <a:rPr sz="1950" spc="690" dirty="0">
                <a:solidFill>
                  <a:srgbClr val="CC0000"/>
                </a:solidFill>
                <a:latin typeface="Symbol"/>
                <a:cs typeface="Symbol"/>
              </a:rPr>
              <a:t></a:t>
            </a:r>
            <a:endParaRPr sz="195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2010"/>
              </a:spcBef>
            </a:pPr>
            <a:r>
              <a:rPr sz="1950" spc="690" dirty="0">
                <a:solidFill>
                  <a:srgbClr val="CC0000"/>
                </a:solidFill>
                <a:latin typeface="Symbol"/>
                <a:cs typeface="Symbol"/>
              </a:rPr>
              <a:t>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13789" y="1692910"/>
            <a:ext cx="3997960" cy="2783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0600"/>
              </a:lnSpc>
              <a:spcBef>
                <a:spcPts val="95"/>
              </a:spcBef>
            </a:pPr>
            <a:r>
              <a:rPr sz="3000" spc="-5" dirty="0">
                <a:latin typeface="Verdana"/>
                <a:cs typeface="Verdana"/>
              </a:rPr>
              <a:t>To perform</a:t>
            </a:r>
            <a:r>
              <a:rPr sz="3000" spc="-55" dirty="0">
                <a:latin typeface="Verdana"/>
                <a:cs typeface="Verdana"/>
              </a:rPr>
              <a:t> </a:t>
            </a:r>
            <a:r>
              <a:rPr sz="3000" spc="-5" dirty="0">
                <a:latin typeface="Verdana"/>
                <a:cs typeface="Verdana"/>
              </a:rPr>
              <a:t>task/job.  To </a:t>
            </a:r>
            <a:r>
              <a:rPr sz="3000" spc="-5" dirty="0" smtClean="0">
                <a:latin typeface="Verdana"/>
                <a:cs typeface="Verdana"/>
              </a:rPr>
              <a:t>p</a:t>
            </a:r>
            <a:r>
              <a:rPr lang="en-US" sz="3000" spc="-5" dirty="0" smtClean="0">
                <a:latin typeface="Verdana"/>
                <a:cs typeface="Verdana"/>
              </a:rPr>
              <a:t>l</a:t>
            </a:r>
            <a:r>
              <a:rPr sz="3000" spc="-5" dirty="0" smtClean="0">
                <a:latin typeface="Verdana"/>
                <a:cs typeface="Verdana"/>
              </a:rPr>
              <a:t>an</a:t>
            </a:r>
            <a:r>
              <a:rPr sz="3000" spc="-5" dirty="0">
                <a:latin typeface="Verdana"/>
                <a:cs typeface="Verdana"/>
              </a:rPr>
              <a:t>.</a:t>
            </a:r>
            <a:endParaRPr sz="3000" dirty="0">
              <a:latin typeface="Verdana"/>
              <a:cs typeface="Verdana"/>
            </a:endParaRPr>
          </a:p>
          <a:p>
            <a:pPr marL="12700" marR="348615">
              <a:lnSpc>
                <a:spcPct val="120600"/>
              </a:lnSpc>
              <a:spcBef>
                <a:spcPts val="10"/>
              </a:spcBef>
            </a:pPr>
            <a:r>
              <a:rPr sz="3000" spc="-5" dirty="0">
                <a:latin typeface="Verdana"/>
                <a:cs typeface="Verdana"/>
              </a:rPr>
              <a:t>To solve</a:t>
            </a:r>
            <a:r>
              <a:rPr sz="3000" spc="-60" dirty="0">
                <a:latin typeface="Verdana"/>
                <a:cs typeface="Verdana"/>
              </a:rPr>
              <a:t> </a:t>
            </a:r>
            <a:r>
              <a:rPr sz="3000" spc="-5" dirty="0">
                <a:latin typeface="Verdana"/>
                <a:cs typeface="Verdana"/>
              </a:rPr>
              <a:t>problems.  To make</a:t>
            </a:r>
            <a:r>
              <a:rPr sz="3000" spc="-55" dirty="0">
                <a:latin typeface="Verdana"/>
                <a:cs typeface="Verdana"/>
              </a:rPr>
              <a:t> </a:t>
            </a:r>
            <a:r>
              <a:rPr sz="3000" spc="-5" dirty="0">
                <a:latin typeface="Verdana"/>
                <a:cs typeface="Verdana"/>
              </a:rPr>
              <a:t>decision.</a:t>
            </a:r>
            <a:endParaRPr sz="3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3000" spc="-5" dirty="0">
                <a:latin typeface="Verdana"/>
                <a:cs typeface="Verdana"/>
              </a:rPr>
              <a:t>To </a:t>
            </a:r>
            <a:r>
              <a:rPr sz="3000" dirty="0">
                <a:latin typeface="Verdana"/>
                <a:cs typeface="Verdana"/>
              </a:rPr>
              <a:t>take</a:t>
            </a:r>
            <a:r>
              <a:rPr sz="3000" spc="-20" dirty="0">
                <a:latin typeface="Verdana"/>
                <a:cs typeface="Verdana"/>
              </a:rPr>
              <a:t> </a:t>
            </a:r>
            <a:r>
              <a:rPr sz="3000" spc="-5" dirty="0">
                <a:latin typeface="Verdana"/>
                <a:cs typeface="Verdana"/>
              </a:rPr>
              <a:t>action</a:t>
            </a:r>
            <a:endParaRPr sz="3000" dirty="0">
              <a:latin typeface="Verdana"/>
              <a:cs typeface="Verdana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9D005-C19C-45C5-8F26-6929D3565836}" type="datetime3">
              <a:rPr lang="en-GM" smtClean="0"/>
              <a:t>28.09.19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1509" y="304800"/>
            <a:ext cx="560260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/>
              <a:t>Sources of</a:t>
            </a:r>
            <a:r>
              <a:rPr b="1" spc="-85" dirty="0"/>
              <a:t> </a:t>
            </a:r>
            <a:r>
              <a:rPr b="1" spc="-5" dirty="0"/>
              <a:t>Information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idx="1"/>
          </p:nvPr>
        </p:nvSpPr>
        <p:spPr>
          <a:xfrm>
            <a:off x="152400" y="1524000"/>
            <a:ext cx="9753600" cy="912879"/>
          </a:xfrm>
          <a:prstGeom prst="rect">
            <a:avLst/>
          </a:prstGeom>
        </p:spPr>
        <p:txBody>
          <a:bodyPr vert="horz" wrap="square" lIns="0" tIns="468630" rIns="0" bIns="0" rtlCol="0">
            <a:spAutoFit/>
          </a:bodyPr>
          <a:lstStyle/>
          <a:p>
            <a:pPr marL="765810" marR="286385">
              <a:lnSpc>
                <a:spcPct val="120800"/>
              </a:lnSpc>
              <a:spcBef>
                <a:spcPts val="100"/>
              </a:spcBef>
            </a:pPr>
            <a:endParaRPr lang="en-US" sz="2600" dirty="0" smtClean="0"/>
          </a:p>
        </p:txBody>
      </p:sp>
      <p:sp>
        <p:nvSpPr>
          <p:cNvPr id="5" name="object 5"/>
          <p:cNvSpPr txBox="1"/>
          <p:nvPr/>
        </p:nvSpPr>
        <p:spPr>
          <a:xfrm>
            <a:off x="676404" y="990600"/>
            <a:ext cx="4886196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0" lvl="2" indent="-342900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en-US" sz="2500" b="1" spc="-5" dirty="0" smtClean="0">
                <a:latin typeface="Verdana"/>
                <a:cs typeface="Verdana"/>
              </a:rPr>
              <a:t> </a:t>
            </a:r>
            <a:r>
              <a:rPr sz="2500" b="1" spc="-5" dirty="0" smtClean="0">
                <a:latin typeface="Verdana"/>
                <a:cs typeface="Verdana"/>
              </a:rPr>
              <a:t>Internal</a:t>
            </a:r>
            <a:r>
              <a:rPr sz="2500" b="1" spc="-70" dirty="0" smtClean="0">
                <a:latin typeface="Verdana"/>
                <a:cs typeface="Verdana"/>
              </a:rPr>
              <a:t> </a:t>
            </a:r>
            <a:r>
              <a:rPr sz="2500" b="1" spc="-5" dirty="0">
                <a:latin typeface="Verdana"/>
                <a:cs typeface="Verdana"/>
              </a:rPr>
              <a:t>Sources</a:t>
            </a:r>
            <a:endParaRPr sz="2500" b="1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5060" y="4204970"/>
            <a:ext cx="189230" cy="7620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endParaRPr sz="1700" dirty="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730"/>
              </a:spcBef>
            </a:pPr>
            <a:endParaRPr sz="1700" dirty="0">
              <a:latin typeface="Symbol"/>
              <a:cs typeface="Symbol"/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61B89-D85C-45C6-A159-BD60C65F7415}" type="datetime3">
              <a:rPr lang="en-GM" smtClean="0"/>
              <a:t>28.09.19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1100" smtClean="0"/>
              <a:t>INS303 (Information Resource Management - IRM)</a:t>
            </a:r>
            <a:endParaRPr lang="en-US" sz="1100" dirty="0"/>
          </a:p>
        </p:txBody>
      </p:sp>
      <p:sp>
        <p:nvSpPr>
          <p:cNvPr id="11" name="object 5"/>
          <p:cNvSpPr txBox="1"/>
          <p:nvPr/>
        </p:nvSpPr>
        <p:spPr>
          <a:xfrm>
            <a:off x="1600200" y="2142965"/>
            <a:ext cx="4728853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en-US" sz="2500" b="1" spc="-5" dirty="0" smtClean="0">
                <a:latin typeface="Verdana"/>
                <a:cs typeface="Verdana"/>
              </a:rPr>
              <a:t>External Sources </a:t>
            </a:r>
            <a:endParaRPr sz="2500" b="1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1509" y="304800"/>
            <a:ext cx="560260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/>
              <a:t>Sources of</a:t>
            </a:r>
            <a:r>
              <a:rPr b="1" spc="-85" dirty="0"/>
              <a:t> </a:t>
            </a:r>
            <a:r>
              <a:rPr b="1" spc="-5" dirty="0"/>
              <a:t>Information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idx="1"/>
          </p:nvPr>
        </p:nvSpPr>
        <p:spPr>
          <a:xfrm>
            <a:off x="152400" y="1524000"/>
            <a:ext cx="9753600" cy="3407984"/>
          </a:xfrm>
          <a:prstGeom prst="rect">
            <a:avLst/>
          </a:prstGeom>
        </p:spPr>
        <p:txBody>
          <a:bodyPr vert="horz" wrap="square" lIns="0" tIns="468630" rIns="0" bIns="0" rtlCol="0">
            <a:spAutoFit/>
          </a:bodyPr>
          <a:lstStyle/>
          <a:p>
            <a:pPr marL="765810" marR="286385">
              <a:lnSpc>
                <a:spcPct val="120800"/>
              </a:lnSpc>
              <a:spcBef>
                <a:spcPts val="100"/>
              </a:spcBef>
            </a:pPr>
            <a:r>
              <a:rPr sz="2600" spc="-5" dirty="0"/>
              <a:t>Organizational chart </a:t>
            </a:r>
            <a:r>
              <a:rPr sz="2600" dirty="0"/>
              <a:t>– </a:t>
            </a:r>
            <a:r>
              <a:rPr sz="2600" spc="-5" dirty="0"/>
              <a:t>who </a:t>
            </a:r>
            <a:r>
              <a:rPr sz="2600" dirty="0"/>
              <a:t>does what?  </a:t>
            </a:r>
            <a:r>
              <a:rPr sz="2600" spc="-5" dirty="0"/>
              <a:t>Reports and annual </a:t>
            </a:r>
            <a:r>
              <a:rPr sz="2600" spc="-5" dirty="0" smtClean="0"/>
              <a:t>accounts</a:t>
            </a:r>
            <a:endParaRPr lang="en-US" sz="2600" spc="-5" dirty="0" smtClean="0"/>
          </a:p>
          <a:p>
            <a:pPr marL="765810" marR="286385">
              <a:lnSpc>
                <a:spcPct val="120800"/>
              </a:lnSpc>
              <a:spcBef>
                <a:spcPts val="100"/>
              </a:spcBef>
            </a:pPr>
            <a:endParaRPr lang="en-US" sz="2600" spc="-5" dirty="0"/>
          </a:p>
          <a:p>
            <a:pPr marL="765810" marR="5080">
              <a:lnSpc>
                <a:spcPct val="100000"/>
              </a:lnSpc>
              <a:spcBef>
                <a:spcPts val="650"/>
              </a:spcBef>
            </a:pPr>
            <a:r>
              <a:rPr sz="2600" dirty="0" smtClean="0"/>
              <a:t>List </a:t>
            </a:r>
            <a:r>
              <a:rPr sz="2600" dirty="0"/>
              <a:t>of </a:t>
            </a:r>
            <a:r>
              <a:rPr sz="2600" spc="-5" dirty="0"/>
              <a:t>directors and managers </a:t>
            </a:r>
            <a:r>
              <a:rPr sz="2600" dirty="0"/>
              <a:t>with their  </a:t>
            </a:r>
            <a:r>
              <a:rPr sz="2600" spc="-5" dirty="0"/>
              <a:t>responsibilities</a:t>
            </a:r>
            <a:r>
              <a:rPr sz="2600" spc="-5" dirty="0" smtClean="0"/>
              <a:t>.</a:t>
            </a:r>
            <a:endParaRPr lang="en-US" sz="2600" spc="-5" dirty="0" smtClean="0"/>
          </a:p>
          <a:p>
            <a:pPr marL="765810" marR="5080">
              <a:lnSpc>
                <a:spcPct val="100000"/>
              </a:lnSpc>
              <a:spcBef>
                <a:spcPts val="650"/>
              </a:spcBef>
            </a:pPr>
            <a:endParaRPr lang="en-US" sz="2600" dirty="0" smtClean="0"/>
          </a:p>
          <a:p>
            <a:pPr marL="765810" marR="5080">
              <a:spcBef>
                <a:spcPts val="650"/>
              </a:spcBef>
            </a:pPr>
            <a:r>
              <a:rPr lang="en-US" sz="2600" dirty="0" smtClean="0"/>
              <a:t>Telephone directories, Personnel departments 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600" y="990600"/>
            <a:ext cx="319278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-5" dirty="0">
                <a:latin typeface="Verdana"/>
                <a:cs typeface="Verdana"/>
              </a:rPr>
              <a:t>Internal</a:t>
            </a:r>
            <a:r>
              <a:rPr sz="2500" b="1" spc="-70" dirty="0">
                <a:latin typeface="Verdana"/>
                <a:cs typeface="Verdana"/>
              </a:rPr>
              <a:t> </a:t>
            </a:r>
            <a:r>
              <a:rPr sz="2500" b="1" spc="-5" dirty="0">
                <a:latin typeface="Verdana"/>
                <a:cs typeface="Verdana"/>
              </a:rPr>
              <a:t>Sources</a:t>
            </a:r>
            <a:endParaRPr sz="2500" b="1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5060" y="4204970"/>
            <a:ext cx="189230" cy="7620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endParaRPr sz="1700" dirty="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730"/>
              </a:spcBef>
            </a:pPr>
            <a:endParaRPr sz="1700" dirty="0">
              <a:latin typeface="Symbol"/>
              <a:cs typeface="Symbol"/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93E93-3E44-4EAF-A9A4-3AFFEE89AF92}" type="datetime3">
              <a:rPr lang="en-GM" smtClean="0"/>
              <a:t>28.09.19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1100" smtClean="0"/>
              <a:t>INS303 (Information Resource Management - IRM)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84828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800" y="76200"/>
            <a:ext cx="560260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/>
              <a:t>Sources of</a:t>
            </a:r>
            <a:r>
              <a:rPr b="1" spc="-85" dirty="0"/>
              <a:t> </a:t>
            </a:r>
            <a:r>
              <a:rPr b="1" spc="-5" dirty="0"/>
              <a:t>Information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7200" y="838200"/>
            <a:ext cx="325755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-5" dirty="0">
                <a:latin typeface="Verdana"/>
                <a:cs typeface="Verdana"/>
              </a:rPr>
              <a:t>External</a:t>
            </a:r>
            <a:r>
              <a:rPr sz="2500" b="1" spc="-65" dirty="0">
                <a:latin typeface="Verdana"/>
                <a:cs typeface="Verdana"/>
              </a:rPr>
              <a:t> </a:t>
            </a:r>
            <a:r>
              <a:rPr sz="2500" b="1" spc="-5" dirty="0">
                <a:latin typeface="Verdana"/>
                <a:cs typeface="Verdana"/>
              </a:rPr>
              <a:t>Sources</a:t>
            </a:r>
            <a:endParaRPr sz="2500" b="1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9600" y="1371600"/>
            <a:ext cx="8610599" cy="4695516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750"/>
              </a:spcBef>
              <a:buFont typeface="Wingdings" panose="05000000000000000000" pitchFamily="2" charset="2"/>
              <a:buChar char="§"/>
            </a:pPr>
            <a:r>
              <a:rPr sz="2600" spc="-5" dirty="0">
                <a:latin typeface="Verdana"/>
                <a:cs typeface="Verdana"/>
              </a:rPr>
              <a:t>Reference</a:t>
            </a:r>
            <a:r>
              <a:rPr sz="2600" spc="-15" dirty="0">
                <a:latin typeface="Verdana"/>
                <a:cs typeface="Verdana"/>
              </a:rPr>
              <a:t> </a:t>
            </a:r>
            <a:r>
              <a:rPr sz="2600" spc="-5" dirty="0" smtClean="0">
                <a:latin typeface="Verdana"/>
                <a:cs typeface="Verdana"/>
              </a:rPr>
              <a:t>books</a:t>
            </a:r>
            <a:endParaRPr lang="en-US" sz="2600" spc="-5" dirty="0" smtClean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endParaRPr sz="2600" dirty="0">
              <a:latin typeface="Verdana"/>
              <a:cs typeface="Verdana"/>
            </a:endParaRPr>
          </a:p>
          <a:p>
            <a:pPr marL="469900" marR="1502410" indent="-457200">
              <a:lnSpc>
                <a:spcPct val="120800"/>
              </a:lnSpc>
              <a:buFont typeface="Wingdings" panose="05000000000000000000" pitchFamily="2" charset="2"/>
              <a:buChar char="§"/>
            </a:pPr>
            <a:r>
              <a:rPr sz="2600" spc="-5" dirty="0">
                <a:latin typeface="Verdana"/>
                <a:cs typeface="Verdana"/>
              </a:rPr>
              <a:t>Quality newspapers </a:t>
            </a:r>
            <a:r>
              <a:rPr sz="2600" dirty="0">
                <a:latin typeface="Verdana"/>
                <a:cs typeface="Verdana"/>
              </a:rPr>
              <a:t>/ </a:t>
            </a:r>
            <a:r>
              <a:rPr sz="2600" spc="-5" dirty="0">
                <a:latin typeface="Verdana"/>
                <a:cs typeface="Verdana"/>
              </a:rPr>
              <a:t>magazines  Public </a:t>
            </a:r>
            <a:r>
              <a:rPr sz="2600" dirty="0">
                <a:latin typeface="Verdana"/>
                <a:cs typeface="Verdana"/>
              </a:rPr>
              <a:t>/ </a:t>
            </a:r>
            <a:r>
              <a:rPr sz="2600" spc="-5" dirty="0">
                <a:latin typeface="Verdana"/>
                <a:cs typeface="Verdana"/>
              </a:rPr>
              <a:t>academic</a:t>
            </a:r>
            <a:r>
              <a:rPr sz="2600" spc="-20" dirty="0">
                <a:latin typeface="Verdana"/>
                <a:cs typeface="Verdana"/>
              </a:rPr>
              <a:t> </a:t>
            </a:r>
            <a:r>
              <a:rPr sz="2600" spc="-5" dirty="0" smtClean="0">
                <a:latin typeface="Verdana"/>
                <a:cs typeface="Verdana"/>
              </a:rPr>
              <a:t>libraries</a:t>
            </a:r>
            <a:endParaRPr lang="en-US" sz="2600" spc="-5" dirty="0" smtClean="0">
              <a:latin typeface="Verdana"/>
              <a:cs typeface="Verdana"/>
            </a:endParaRPr>
          </a:p>
          <a:p>
            <a:pPr marL="12700" marR="1502410">
              <a:lnSpc>
                <a:spcPct val="120800"/>
              </a:lnSpc>
            </a:pPr>
            <a:endParaRPr sz="2600" dirty="0">
              <a:latin typeface="Verdana"/>
              <a:cs typeface="Verdana"/>
            </a:endParaRPr>
          </a:p>
          <a:p>
            <a:pPr marL="469900" indent="-457200">
              <a:lnSpc>
                <a:spcPct val="100000"/>
              </a:lnSpc>
              <a:spcBef>
                <a:spcPts val="640"/>
              </a:spcBef>
              <a:buFont typeface="Wingdings" panose="05000000000000000000" pitchFamily="2" charset="2"/>
              <a:buChar char="§"/>
            </a:pPr>
            <a:r>
              <a:rPr sz="2600" spc="-5" dirty="0">
                <a:latin typeface="Verdana"/>
                <a:cs typeface="Verdana"/>
              </a:rPr>
              <a:t>Public </a:t>
            </a:r>
            <a:r>
              <a:rPr sz="2600" dirty="0">
                <a:latin typeface="Verdana"/>
                <a:cs typeface="Verdana"/>
              </a:rPr>
              <a:t>relation </a:t>
            </a:r>
            <a:r>
              <a:rPr sz="2600" spc="-5" dirty="0">
                <a:latin typeface="Verdana"/>
                <a:cs typeface="Verdana"/>
              </a:rPr>
              <a:t>department </a:t>
            </a:r>
            <a:r>
              <a:rPr sz="2600" dirty="0">
                <a:latin typeface="Verdana"/>
                <a:cs typeface="Verdana"/>
              </a:rPr>
              <a:t>of a</a:t>
            </a:r>
            <a:r>
              <a:rPr sz="2600" spc="-50" dirty="0">
                <a:latin typeface="Verdana"/>
                <a:cs typeface="Verdana"/>
              </a:rPr>
              <a:t> </a:t>
            </a:r>
            <a:r>
              <a:rPr sz="2600" spc="-5" dirty="0" smtClean="0">
                <a:latin typeface="Verdana"/>
                <a:cs typeface="Verdana"/>
              </a:rPr>
              <a:t>company</a:t>
            </a:r>
            <a:endParaRPr lang="en-US" sz="2600" spc="-5" dirty="0" smtClean="0">
              <a:latin typeface="Verdana"/>
              <a:cs typeface="Verdana"/>
            </a:endParaRPr>
          </a:p>
          <a:p>
            <a:pPr marL="469900" indent="-457200">
              <a:lnSpc>
                <a:spcPct val="100000"/>
              </a:lnSpc>
              <a:spcBef>
                <a:spcPts val="640"/>
              </a:spcBef>
              <a:buFont typeface="Wingdings" panose="05000000000000000000" pitchFamily="2" charset="2"/>
              <a:buChar char="§"/>
            </a:pPr>
            <a:endParaRPr sz="2600" dirty="0">
              <a:latin typeface="Verdana"/>
              <a:cs typeface="Verdana"/>
            </a:endParaRPr>
          </a:p>
          <a:p>
            <a:pPr marL="469900" marR="5080" indent="-457200">
              <a:lnSpc>
                <a:spcPct val="100000"/>
              </a:lnSpc>
              <a:spcBef>
                <a:spcPts val="650"/>
              </a:spcBef>
              <a:buFont typeface="Wingdings" panose="05000000000000000000" pitchFamily="2" charset="2"/>
              <a:buChar char="§"/>
            </a:pPr>
            <a:r>
              <a:rPr sz="2600" spc="-5" dirty="0">
                <a:latin typeface="Verdana"/>
                <a:cs typeface="Verdana"/>
              </a:rPr>
              <a:t>Commercial </a:t>
            </a:r>
            <a:r>
              <a:rPr sz="2600" spc="-5" dirty="0" smtClean="0">
                <a:latin typeface="Verdana"/>
                <a:cs typeface="Verdana"/>
              </a:rPr>
              <a:t>organization</a:t>
            </a:r>
            <a:r>
              <a:rPr lang="en-US" sz="2600" spc="-5" dirty="0" smtClean="0">
                <a:latin typeface="Verdana"/>
                <a:cs typeface="Verdana"/>
              </a:rPr>
              <a:t> (w</a:t>
            </a:r>
            <a:r>
              <a:rPr sz="2600" spc="-5" dirty="0" smtClean="0">
                <a:latin typeface="Verdana"/>
                <a:cs typeface="Verdana"/>
              </a:rPr>
              <a:t>ho </a:t>
            </a:r>
            <a:r>
              <a:rPr sz="2600" dirty="0">
                <a:latin typeface="Verdana"/>
                <a:cs typeface="Verdana"/>
              </a:rPr>
              <a:t>is </a:t>
            </a:r>
            <a:r>
              <a:rPr sz="2600" spc="-5" dirty="0">
                <a:latin typeface="Verdana"/>
                <a:cs typeface="Verdana"/>
              </a:rPr>
              <a:t>expert </a:t>
            </a:r>
            <a:r>
              <a:rPr sz="2600" dirty="0">
                <a:latin typeface="Verdana"/>
                <a:cs typeface="Verdana"/>
              </a:rPr>
              <a:t>in  </a:t>
            </a:r>
            <a:r>
              <a:rPr sz="2600" spc="-5" dirty="0">
                <a:latin typeface="Verdana"/>
                <a:cs typeface="Verdana"/>
              </a:rPr>
              <a:t>providing companies </a:t>
            </a:r>
            <a:r>
              <a:rPr sz="2600" dirty="0">
                <a:latin typeface="Verdana"/>
                <a:cs typeface="Verdana"/>
              </a:rPr>
              <a:t>information </a:t>
            </a:r>
            <a:r>
              <a:rPr sz="2600" spc="-5" dirty="0">
                <a:latin typeface="Verdana"/>
                <a:cs typeface="Verdana"/>
              </a:rPr>
              <a:t>through  </a:t>
            </a:r>
            <a:r>
              <a:rPr sz="2600" spc="-5" dirty="0" smtClean="0">
                <a:latin typeface="Verdana"/>
                <a:cs typeface="Verdana"/>
              </a:rPr>
              <a:t>computer</a:t>
            </a:r>
            <a:r>
              <a:rPr lang="en-US" sz="2600" spc="-5" dirty="0" smtClean="0">
                <a:latin typeface="Verdana"/>
                <a:cs typeface="Verdana"/>
              </a:rPr>
              <a:t>)</a:t>
            </a:r>
            <a:endParaRPr sz="2600" dirty="0">
              <a:latin typeface="Verdana"/>
              <a:cs typeface="Verdana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09EA7-1325-427B-8215-E8DDA962E73E}" type="datetime3">
              <a:rPr lang="en-GM" smtClean="0"/>
              <a:t>28.09.19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8600" y="157480"/>
            <a:ext cx="240347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What is</a:t>
            </a:r>
            <a:r>
              <a:rPr spc="-100" dirty="0"/>
              <a:t> </a:t>
            </a:r>
            <a:r>
              <a:rPr dirty="0"/>
              <a:t>…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idx="1"/>
          </p:nvPr>
        </p:nvSpPr>
        <p:spPr>
          <a:xfrm>
            <a:off x="609598" y="762000"/>
            <a:ext cx="8229601" cy="4976106"/>
          </a:xfrm>
          <a:prstGeom prst="rect">
            <a:avLst/>
          </a:prstGeom>
        </p:spPr>
        <p:txBody>
          <a:bodyPr vert="horz" wrap="square" lIns="0" tIns="890905" rIns="0" bIns="0" rtlCol="0">
            <a:spAutoFit/>
          </a:bodyPr>
          <a:lstStyle/>
          <a:p>
            <a:pPr marR="5080">
              <a:lnSpc>
                <a:spcPct val="89900"/>
              </a:lnSpc>
              <a:spcBef>
                <a:spcPts val="415"/>
              </a:spcBef>
              <a:buClrTx/>
              <a:buFont typeface="Wingdings" panose="05000000000000000000" pitchFamily="2" charset="2"/>
              <a:buChar char="Ø"/>
            </a:pPr>
            <a:r>
              <a:rPr sz="2500" dirty="0"/>
              <a:t>A </a:t>
            </a:r>
            <a:r>
              <a:rPr sz="2500" spc="-5" dirty="0"/>
              <a:t>re-usable source </a:t>
            </a:r>
            <a:r>
              <a:rPr sz="2500" spc="5" dirty="0"/>
              <a:t>of </a:t>
            </a:r>
            <a:r>
              <a:rPr sz="2500" spc="-5" dirty="0"/>
              <a:t>supply </a:t>
            </a:r>
            <a:r>
              <a:rPr sz="2500" dirty="0"/>
              <a:t>to </a:t>
            </a:r>
            <a:r>
              <a:rPr sz="2500" spc="-5" dirty="0"/>
              <a:t>produce  something. </a:t>
            </a:r>
            <a:endParaRPr lang="en-US" sz="2500" spc="-5" dirty="0" smtClean="0"/>
          </a:p>
          <a:p>
            <a:pPr marL="0" marR="5080" indent="0">
              <a:lnSpc>
                <a:spcPct val="89900"/>
              </a:lnSpc>
              <a:spcBef>
                <a:spcPts val="415"/>
              </a:spcBef>
              <a:buNone/>
            </a:pPr>
            <a:endParaRPr lang="en-US" sz="2500" spc="-5" dirty="0"/>
          </a:p>
          <a:p>
            <a:pPr marL="0" marR="5080" indent="0">
              <a:lnSpc>
                <a:spcPct val="89900"/>
              </a:lnSpc>
              <a:spcBef>
                <a:spcPts val="415"/>
              </a:spcBef>
              <a:buNone/>
            </a:pPr>
            <a:r>
              <a:rPr sz="2500" spc="-5" dirty="0" smtClean="0"/>
              <a:t>Examples include</a:t>
            </a:r>
            <a:r>
              <a:rPr lang="en-US" sz="2500" spc="-5" dirty="0" smtClean="0"/>
              <a:t>:</a:t>
            </a:r>
          </a:p>
          <a:p>
            <a:pPr marR="5080" lvl="1">
              <a:lnSpc>
                <a:spcPct val="89900"/>
              </a:lnSpc>
              <a:spcBef>
                <a:spcPts val="415"/>
              </a:spcBef>
              <a:buClrTx/>
              <a:buFont typeface="Wingdings" panose="05000000000000000000" pitchFamily="2" charset="2"/>
              <a:buChar char="§"/>
            </a:pPr>
            <a:r>
              <a:rPr sz="2300" spc="-5" dirty="0" smtClean="0"/>
              <a:t>human</a:t>
            </a:r>
            <a:r>
              <a:rPr sz="2300" spc="-5" dirty="0"/>
              <a:t>,  </a:t>
            </a:r>
            <a:endParaRPr lang="en-US" sz="2300" spc="-5" dirty="0" smtClean="0"/>
          </a:p>
          <a:p>
            <a:pPr marR="5080" lvl="1">
              <a:lnSpc>
                <a:spcPct val="89900"/>
              </a:lnSpc>
              <a:spcBef>
                <a:spcPts val="415"/>
              </a:spcBef>
              <a:buClrTx/>
              <a:buFont typeface="Wingdings" panose="05000000000000000000" pitchFamily="2" charset="2"/>
              <a:buChar char="§"/>
            </a:pPr>
            <a:r>
              <a:rPr sz="2300" spc="-5" dirty="0" smtClean="0"/>
              <a:t>financial</a:t>
            </a:r>
            <a:r>
              <a:rPr sz="2300" spc="-5" dirty="0"/>
              <a:t>, </a:t>
            </a:r>
            <a:endParaRPr lang="en-US" sz="2300" spc="-5" dirty="0" smtClean="0"/>
          </a:p>
          <a:p>
            <a:pPr marR="5080" lvl="1">
              <a:lnSpc>
                <a:spcPct val="89900"/>
              </a:lnSpc>
              <a:spcBef>
                <a:spcPts val="415"/>
              </a:spcBef>
              <a:buClrTx/>
              <a:buFont typeface="Wingdings" panose="05000000000000000000" pitchFamily="2" charset="2"/>
              <a:buChar char="§"/>
            </a:pPr>
            <a:r>
              <a:rPr sz="2300" spc="-5" dirty="0" smtClean="0"/>
              <a:t>material</a:t>
            </a:r>
            <a:r>
              <a:rPr sz="2300" spc="-5" dirty="0"/>
              <a:t>, and </a:t>
            </a:r>
            <a:endParaRPr lang="en-US" sz="2300" spc="-5" dirty="0" smtClean="0"/>
          </a:p>
          <a:p>
            <a:pPr marR="5080" lvl="1">
              <a:lnSpc>
                <a:spcPct val="89900"/>
              </a:lnSpc>
              <a:spcBef>
                <a:spcPts val="415"/>
              </a:spcBef>
              <a:buClrTx/>
              <a:buFont typeface="Wingdings" panose="05000000000000000000" pitchFamily="2" charset="2"/>
              <a:buChar char="§"/>
            </a:pPr>
            <a:r>
              <a:rPr sz="2300" spc="-5" dirty="0" smtClean="0"/>
              <a:t>information  </a:t>
            </a:r>
            <a:r>
              <a:rPr sz="2300" spc="-5" dirty="0"/>
              <a:t>resources. </a:t>
            </a:r>
            <a:endParaRPr lang="en-US" sz="2300" spc="-5" dirty="0" smtClean="0"/>
          </a:p>
          <a:p>
            <a:pPr marL="457200" marR="5080" lvl="1" indent="0">
              <a:lnSpc>
                <a:spcPct val="89900"/>
              </a:lnSpc>
              <a:spcBef>
                <a:spcPts val="415"/>
              </a:spcBef>
              <a:buClrTx/>
              <a:buNone/>
            </a:pPr>
            <a:endParaRPr lang="en-US" sz="2300" b="1" u="sng" spc="-5" dirty="0" smtClean="0"/>
          </a:p>
          <a:p>
            <a:pPr marL="457200" marR="5080" lvl="1" indent="0">
              <a:lnSpc>
                <a:spcPct val="89900"/>
              </a:lnSpc>
              <a:spcBef>
                <a:spcPts val="415"/>
              </a:spcBef>
              <a:buClrTx/>
              <a:buNone/>
            </a:pPr>
            <a:r>
              <a:rPr lang="en-US" sz="2300" b="1" u="sng" spc="-5" dirty="0" smtClean="0"/>
              <a:t>Note</a:t>
            </a:r>
            <a:endParaRPr lang="en-US" sz="2300" b="1" u="sng" spc="-5" dirty="0"/>
          </a:p>
          <a:p>
            <a:pPr marL="457200" marR="5080" lvl="1" indent="0">
              <a:lnSpc>
                <a:spcPct val="89900"/>
              </a:lnSpc>
              <a:spcBef>
                <a:spcPts val="415"/>
              </a:spcBef>
              <a:buClrTx/>
              <a:buNone/>
            </a:pPr>
            <a:r>
              <a:rPr i="1" dirty="0" smtClean="0"/>
              <a:t>To </a:t>
            </a:r>
            <a:r>
              <a:rPr i="1" spc="-5" dirty="0"/>
              <a:t>maximize </a:t>
            </a:r>
            <a:r>
              <a:rPr i="1" dirty="0"/>
              <a:t>the </a:t>
            </a:r>
            <a:r>
              <a:rPr i="1" spc="-5" dirty="0"/>
              <a:t>efficient and  effective use </a:t>
            </a:r>
            <a:r>
              <a:rPr i="1" spc="5" dirty="0"/>
              <a:t>of </a:t>
            </a:r>
            <a:r>
              <a:rPr i="1" spc="-5" dirty="0"/>
              <a:t>resources, they must be  classified </a:t>
            </a:r>
            <a:r>
              <a:rPr i="1" dirty="0"/>
              <a:t>in </a:t>
            </a:r>
            <a:r>
              <a:rPr i="1" spc="-5" dirty="0"/>
              <a:t>order </a:t>
            </a:r>
            <a:r>
              <a:rPr i="1" dirty="0"/>
              <a:t>to </a:t>
            </a:r>
            <a:r>
              <a:rPr i="1" spc="-5" dirty="0"/>
              <a:t>share </a:t>
            </a:r>
            <a:r>
              <a:rPr i="1" dirty="0"/>
              <a:t>them </a:t>
            </a:r>
            <a:r>
              <a:rPr i="1" spc="-5" dirty="0"/>
              <a:t>and  eliminate unwanted redundancy, and  controlled </a:t>
            </a:r>
            <a:r>
              <a:rPr i="1" dirty="0"/>
              <a:t>in </a:t>
            </a:r>
            <a:r>
              <a:rPr i="1" spc="-5" dirty="0"/>
              <a:t>order </a:t>
            </a:r>
            <a:r>
              <a:rPr i="1" spc="5" dirty="0"/>
              <a:t>to </a:t>
            </a:r>
            <a:r>
              <a:rPr i="1" spc="-5" dirty="0"/>
              <a:t>receive, </a:t>
            </a:r>
            <a:r>
              <a:rPr i="1" dirty="0"/>
              <a:t>store </a:t>
            </a:r>
            <a:r>
              <a:rPr i="1" spc="-5" dirty="0"/>
              <a:t>and  distribute them</a:t>
            </a:r>
            <a:r>
              <a:rPr i="1" spc="-20" dirty="0"/>
              <a:t> </a:t>
            </a:r>
            <a:r>
              <a:rPr i="1" spc="-5" dirty="0"/>
              <a:t>properly.</a:t>
            </a:r>
            <a:endParaRPr i="1" dirty="0"/>
          </a:p>
        </p:txBody>
      </p:sp>
      <p:sp>
        <p:nvSpPr>
          <p:cNvPr id="5" name="object 5"/>
          <p:cNvSpPr txBox="1"/>
          <p:nvPr/>
        </p:nvSpPr>
        <p:spPr>
          <a:xfrm>
            <a:off x="1797686" y="762000"/>
            <a:ext cx="1936114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5" dirty="0">
                <a:latin typeface="Verdana"/>
                <a:cs typeface="Verdana"/>
              </a:rPr>
              <a:t>Resources</a:t>
            </a:r>
            <a:endParaRPr sz="2600" dirty="0">
              <a:latin typeface="Verdana"/>
              <a:cs typeface="Verdana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6EA1-3D74-4CCB-9728-D4D6A437D29E}" type="datetime3">
              <a:rPr lang="en-GM" smtClean="0"/>
              <a:t>28.09.19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1509" y="381000"/>
            <a:ext cx="240347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What is</a:t>
            </a:r>
            <a:r>
              <a:rPr spc="-100" dirty="0"/>
              <a:t> </a:t>
            </a:r>
            <a:r>
              <a:rPr dirty="0"/>
              <a:t>…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idx="1"/>
          </p:nvPr>
        </p:nvSpPr>
        <p:spPr>
          <a:xfrm>
            <a:off x="609598" y="1143000"/>
            <a:ext cx="8534401" cy="3379129"/>
          </a:xfrm>
          <a:prstGeom prst="rect">
            <a:avLst/>
          </a:prstGeom>
        </p:spPr>
        <p:txBody>
          <a:bodyPr vert="horz" wrap="square" lIns="0" tIns="969009" rIns="0" bIns="0" rtlCol="0">
            <a:spAutoFit/>
          </a:bodyPr>
          <a:lstStyle/>
          <a:p>
            <a:pPr marL="327660" marR="5080">
              <a:lnSpc>
                <a:spcPct val="99900"/>
              </a:lnSpc>
              <a:spcBef>
                <a:spcPts val="100"/>
              </a:spcBef>
            </a:pPr>
            <a:r>
              <a:rPr sz="2600" dirty="0"/>
              <a:t>A </a:t>
            </a:r>
            <a:r>
              <a:rPr sz="2600" spc="-5" dirty="0"/>
              <a:t>set </a:t>
            </a:r>
            <a:r>
              <a:rPr sz="2600" spc="5" dirty="0"/>
              <a:t>of </a:t>
            </a:r>
            <a:r>
              <a:rPr sz="2600" spc="-5" dirty="0"/>
              <a:t>activities (including planning and  decision making, organizing, leading, and  controlling) directed at an organization’s  resources (human, financial, physical, and  information) </a:t>
            </a:r>
            <a:r>
              <a:rPr sz="2600" dirty="0"/>
              <a:t>with the </a:t>
            </a:r>
            <a:r>
              <a:rPr sz="2600" spc="-5" dirty="0"/>
              <a:t>aim </a:t>
            </a:r>
            <a:r>
              <a:rPr sz="2600" dirty="0"/>
              <a:t>of </a:t>
            </a:r>
            <a:r>
              <a:rPr sz="2600" spc="-5" dirty="0"/>
              <a:t>achieving  organizational </a:t>
            </a:r>
            <a:r>
              <a:rPr sz="2600" dirty="0"/>
              <a:t>goals in </a:t>
            </a:r>
            <a:r>
              <a:rPr sz="2600" spc="-5" dirty="0"/>
              <a:t>an efficient and  effective</a:t>
            </a:r>
            <a:r>
              <a:rPr sz="2600" spc="-15" dirty="0"/>
              <a:t> </a:t>
            </a:r>
            <a:r>
              <a:rPr sz="2600" spc="-5" dirty="0"/>
              <a:t>manner.</a:t>
            </a:r>
            <a:endParaRPr sz="2600" dirty="0"/>
          </a:p>
        </p:txBody>
      </p:sp>
      <p:sp>
        <p:nvSpPr>
          <p:cNvPr id="5" name="object 5"/>
          <p:cNvSpPr txBox="1"/>
          <p:nvPr/>
        </p:nvSpPr>
        <p:spPr>
          <a:xfrm>
            <a:off x="1692910" y="1295400"/>
            <a:ext cx="242189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5" dirty="0">
                <a:latin typeface="Verdana"/>
                <a:cs typeface="Verdana"/>
              </a:rPr>
              <a:t>Management</a:t>
            </a:r>
            <a:endParaRPr sz="2600" dirty="0">
              <a:latin typeface="Verdana"/>
              <a:cs typeface="Verdana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0C598-AE90-485A-A8CB-896F82445CA7}" type="datetime3">
              <a:rPr lang="en-GM" smtClean="0"/>
              <a:t>28.09.19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1509" y="882650"/>
            <a:ext cx="374332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What is</a:t>
            </a:r>
            <a:r>
              <a:rPr spc="-90" dirty="0"/>
              <a:t> </a:t>
            </a:r>
            <a:r>
              <a:rPr spc="-5" dirty="0"/>
              <a:t>IRM???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4669" y="1642110"/>
            <a:ext cx="21971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00" spc="590" dirty="0">
                <a:solidFill>
                  <a:srgbClr val="CC0000"/>
                </a:solidFill>
                <a:latin typeface="Symbol"/>
                <a:cs typeface="Symbol"/>
              </a:rPr>
              <a:t>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4569" y="1593850"/>
            <a:ext cx="760349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42010" algn="l"/>
                <a:tab pos="1603375" algn="l"/>
                <a:tab pos="2188210" algn="l"/>
                <a:tab pos="3403600" algn="l"/>
                <a:tab pos="4662170" algn="l"/>
                <a:tab pos="5215890" algn="l"/>
                <a:tab pos="5603875" algn="l"/>
                <a:tab pos="7212330" algn="l"/>
              </a:tabLst>
            </a:pPr>
            <a:r>
              <a:rPr sz="2600" spc="-5" dirty="0">
                <a:latin typeface="Verdana"/>
                <a:cs typeface="Verdana"/>
              </a:rPr>
              <a:t>IR</a:t>
            </a:r>
            <a:r>
              <a:rPr sz="2600" dirty="0">
                <a:latin typeface="Verdana"/>
                <a:cs typeface="Verdana"/>
              </a:rPr>
              <a:t>M	c</a:t>
            </a:r>
            <a:r>
              <a:rPr sz="2600" spc="-5" dirty="0">
                <a:latin typeface="Verdana"/>
                <a:cs typeface="Verdana"/>
              </a:rPr>
              <a:t>a</a:t>
            </a:r>
            <a:r>
              <a:rPr sz="2600" dirty="0">
                <a:latin typeface="Verdana"/>
                <a:cs typeface="Verdana"/>
              </a:rPr>
              <a:t>n	</a:t>
            </a:r>
            <a:r>
              <a:rPr sz="2600" spc="-5" dirty="0">
                <a:latin typeface="Verdana"/>
                <a:cs typeface="Verdana"/>
              </a:rPr>
              <a:t>b</a:t>
            </a:r>
            <a:r>
              <a:rPr sz="2600" dirty="0">
                <a:latin typeface="Verdana"/>
                <a:cs typeface="Verdana"/>
              </a:rPr>
              <a:t>e	st</a:t>
            </a:r>
            <a:r>
              <a:rPr sz="2600" spc="-5" dirty="0">
                <a:latin typeface="Verdana"/>
                <a:cs typeface="Verdana"/>
              </a:rPr>
              <a:t>a</a:t>
            </a:r>
            <a:r>
              <a:rPr sz="2600" dirty="0">
                <a:latin typeface="Verdana"/>
                <a:cs typeface="Verdana"/>
              </a:rPr>
              <a:t>t</a:t>
            </a:r>
            <a:r>
              <a:rPr sz="2600" spc="-5" dirty="0">
                <a:latin typeface="Verdana"/>
                <a:cs typeface="Verdana"/>
              </a:rPr>
              <a:t>e</a:t>
            </a:r>
            <a:r>
              <a:rPr sz="2600" dirty="0">
                <a:latin typeface="Verdana"/>
                <a:cs typeface="Verdana"/>
              </a:rPr>
              <a:t>d	si</a:t>
            </a:r>
            <a:r>
              <a:rPr sz="2600" spc="-5" dirty="0">
                <a:latin typeface="Verdana"/>
                <a:cs typeface="Verdana"/>
              </a:rPr>
              <a:t>mp</a:t>
            </a:r>
            <a:r>
              <a:rPr sz="2600" dirty="0">
                <a:latin typeface="Verdana"/>
                <a:cs typeface="Verdana"/>
              </a:rPr>
              <a:t>ly	</a:t>
            </a:r>
            <a:r>
              <a:rPr sz="2600" spc="-5" dirty="0">
                <a:latin typeface="Verdana"/>
                <a:cs typeface="Verdana"/>
              </a:rPr>
              <a:t>a</a:t>
            </a:r>
            <a:r>
              <a:rPr sz="2600" dirty="0">
                <a:latin typeface="Verdana"/>
                <a:cs typeface="Verdana"/>
              </a:rPr>
              <a:t>s	a	</a:t>
            </a:r>
            <a:r>
              <a:rPr sz="2600" b="1" spc="-5" dirty="0">
                <a:latin typeface="Verdana"/>
                <a:cs typeface="Verdana"/>
              </a:rPr>
              <a:t>p</a:t>
            </a:r>
            <a:r>
              <a:rPr sz="2600" b="1" dirty="0">
                <a:latin typeface="Verdana"/>
                <a:cs typeface="Verdana"/>
              </a:rPr>
              <a:t>r</a:t>
            </a:r>
            <a:r>
              <a:rPr sz="2600" b="1" spc="-5" dirty="0">
                <a:latin typeface="Verdana"/>
                <a:cs typeface="Verdana"/>
              </a:rPr>
              <a:t>o</a:t>
            </a:r>
            <a:r>
              <a:rPr sz="2600" b="1" spc="5" dirty="0">
                <a:latin typeface="Verdana"/>
                <a:cs typeface="Verdana"/>
              </a:rPr>
              <a:t>c</a:t>
            </a:r>
            <a:r>
              <a:rPr sz="2600" b="1" spc="-5" dirty="0">
                <a:latin typeface="Verdana"/>
                <a:cs typeface="Verdana"/>
              </a:rPr>
              <a:t>e</a:t>
            </a:r>
            <a:r>
              <a:rPr sz="2600" b="1" spc="5" dirty="0">
                <a:latin typeface="Verdana"/>
                <a:cs typeface="Verdana"/>
              </a:rPr>
              <a:t>s</a:t>
            </a:r>
            <a:r>
              <a:rPr sz="2600" b="1" dirty="0">
                <a:latin typeface="Verdana"/>
                <a:cs typeface="Verdana"/>
              </a:rPr>
              <a:t>s	to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04569" y="1950720"/>
            <a:ext cx="7592695" cy="113411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 marR="5080" algn="just">
              <a:lnSpc>
                <a:spcPct val="89900"/>
              </a:lnSpc>
              <a:spcBef>
                <a:spcPts val="415"/>
              </a:spcBef>
            </a:pPr>
            <a:r>
              <a:rPr sz="2600" b="1" dirty="0">
                <a:latin typeface="Verdana"/>
                <a:cs typeface="Verdana"/>
              </a:rPr>
              <a:t>manage </a:t>
            </a:r>
            <a:r>
              <a:rPr sz="2600" b="1" spc="-5" dirty="0">
                <a:latin typeface="Verdana"/>
                <a:cs typeface="Verdana"/>
              </a:rPr>
              <a:t>information efficiently </a:t>
            </a:r>
            <a:r>
              <a:rPr sz="2600" b="1" dirty="0">
                <a:latin typeface="Verdana"/>
                <a:cs typeface="Verdana"/>
              </a:rPr>
              <a:t>and  </a:t>
            </a:r>
            <a:r>
              <a:rPr sz="2600" b="1" spc="-5" dirty="0">
                <a:latin typeface="Verdana"/>
                <a:cs typeface="Verdana"/>
              </a:rPr>
              <a:t>effectively in fulfilling </a:t>
            </a:r>
            <a:r>
              <a:rPr sz="2600" b="1" dirty="0">
                <a:latin typeface="Verdana"/>
                <a:cs typeface="Verdana"/>
              </a:rPr>
              <a:t>the </a:t>
            </a:r>
            <a:r>
              <a:rPr sz="2600" b="1" spc="-5" dirty="0">
                <a:latin typeface="Verdana"/>
                <a:cs typeface="Verdana"/>
              </a:rPr>
              <a:t>objectives </a:t>
            </a:r>
            <a:r>
              <a:rPr sz="2600" b="1" dirty="0">
                <a:latin typeface="Verdana"/>
                <a:cs typeface="Verdana"/>
              </a:rPr>
              <a:t>of  the</a:t>
            </a:r>
            <a:r>
              <a:rPr sz="2600" b="1" spc="-15" dirty="0">
                <a:latin typeface="Verdana"/>
                <a:cs typeface="Verdana"/>
              </a:rPr>
              <a:t> </a:t>
            </a:r>
            <a:r>
              <a:rPr sz="2600" b="1" dirty="0">
                <a:latin typeface="Verdana"/>
                <a:cs typeface="Verdana"/>
              </a:rPr>
              <a:t>firm.</a:t>
            </a:r>
            <a:endParaRPr sz="26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4669" y="3589020"/>
            <a:ext cx="21971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00" spc="590" dirty="0">
                <a:solidFill>
                  <a:srgbClr val="CC0000"/>
                </a:solidFill>
                <a:latin typeface="Symbol"/>
                <a:cs typeface="Symbol"/>
              </a:rPr>
              <a:t>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04569" y="3540759"/>
            <a:ext cx="7562850" cy="220345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 marR="5080">
              <a:lnSpc>
                <a:spcPct val="89900"/>
              </a:lnSpc>
              <a:spcBef>
                <a:spcPts val="415"/>
              </a:spcBef>
            </a:pPr>
            <a:r>
              <a:rPr sz="2600" spc="-5" dirty="0">
                <a:latin typeface="Verdana"/>
                <a:cs typeface="Verdana"/>
              </a:rPr>
              <a:t>IRM concepts rest under the premise that  </a:t>
            </a:r>
            <a:r>
              <a:rPr sz="2600" b="1" spc="-5" dirty="0">
                <a:latin typeface="Verdana"/>
                <a:cs typeface="Verdana"/>
              </a:rPr>
              <a:t>information, information related  activities, technologies </a:t>
            </a:r>
            <a:r>
              <a:rPr sz="2600" b="1" dirty="0">
                <a:latin typeface="Verdana"/>
                <a:cs typeface="Verdana"/>
              </a:rPr>
              <a:t>and </a:t>
            </a:r>
            <a:r>
              <a:rPr sz="2600" b="1" spc="-5" dirty="0">
                <a:latin typeface="Verdana"/>
                <a:cs typeface="Verdana"/>
              </a:rPr>
              <a:t>personnel  are important organizational </a:t>
            </a:r>
            <a:r>
              <a:rPr sz="2600" b="1" dirty="0">
                <a:latin typeface="Verdana"/>
                <a:cs typeface="Verdana"/>
              </a:rPr>
              <a:t>resources  </a:t>
            </a:r>
            <a:r>
              <a:rPr sz="2600" spc="-5" dirty="0">
                <a:latin typeface="Verdana"/>
                <a:cs typeface="Verdana"/>
              </a:rPr>
              <a:t>that deserve </a:t>
            </a:r>
            <a:r>
              <a:rPr sz="2600" dirty="0">
                <a:latin typeface="Verdana"/>
                <a:cs typeface="Verdana"/>
              </a:rPr>
              <a:t>to </a:t>
            </a:r>
            <a:r>
              <a:rPr sz="2600" spc="-5" dirty="0">
                <a:latin typeface="Verdana"/>
                <a:cs typeface="Verdana"/>
              </a:rPr>
              <a:t>be managed like any other  resources </a:t>
            </a:r>
            <a:r>
              <a:rPr sz="2600" dirty="0">
                <a:latin typeface="Verdana"/>
                <a:cs typeface="Verdana"/>
              </a:rPr>
              <a:t>in the </a:t>
            </a:r>
            <a:r>
              <a:rPr sz="2600" spc="-5" dirty="0">
                <a:latin typeface="Verdana"/>
                <a:cs typeface="Verdana"/>
              </a:rPr>
              <a:t>organization (Trauth,</a:t>
            </a:r>
            <a:r>
              <a:rPr sz="2600" spc="-15" dirty="0">
                <a:latin typeface="Verdana"/>
                <a:cs typeface="Verdana"/>
              </a:rPr>
              <a:t> </a:t>
            </a:r>
            <a:r>
              <a:rPr sz="2600" spc="-5" dirty="0">
                <a:latin typeface="Verdana"/>
                <a:cs typeface="Verdana"/>
              </a:rPr>
              <a:t>1989).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929E0-AC13-4757-9E6D-38ECDD8C6E19}" type="datetime3">
              <a:rPr lang="en-GM" smtClean="0"/>
              <a:t>28.09.19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1509" y="882650"/>
            <a:ext cx="433959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Definitions of</a:t>
            </a:r>
            <a:r>
              <a:rPr spc="-85" dirty="0"/>
              <a:t> </a:t>
            </a:r>
            <a:r>
              <a:rPr spc="-10" dirty="0"/>
              <a:t>IRM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0" y="1676400"/>
            <a:ext cx="9982200" cy="402738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779463" marR="5080" indent="-342900">
              <a:lnSpc>
                <a:spcPts val="3240"/>
              </a:lnSpc>
              <a:spcBef>
                <a:spcPts val="505"/>
              </a:spcBef>
              <a:buFont typeface="Wingdings" panose="05000000000000000000" pitchFamily="2" charset="2"/>
              <a:buChar char="Ø"/>
            </a:pPr>
            <a:r>
              <a:rPr sz="2500" dirty="0">
                <a:latin typeface="Verdana"/>
                <a:cs typeface="Verdana"/>
              </a:rPr>
              <a:t>IRM </a:t>
            </a:r>
            <a:r>
              <a:rPr sz="2500" spc="-5" dirty="0">
                <a:latin typeface="Verdana"/>
                <a:cs typeface="Verdana"/>
              </a:rPr>
              <a:t>is </a:t>
            </a:r>
            <a:r>
              <a:rPr sz="2500" dirty="0">
                <a:latin typeface="Verdana"/>
                <a:cs typeface="Verdana"/>
              </a:rPr>
              <a:t>the </a:t>
            </a:r>
            <a:r>
              <a:rPr sz="2500" spc="-5" dirty="0">
                <a:latin typeface="Verdana"/>
                <a:cs typeface="Verdana"/>
              </a:rPr>
              <a:t>management </a:t>
            </a:r>
            <a:r>
              <a:rPr sz="2500" spc="-5" dirty="0" smtClean="0">
                <a:latin typeface="Verdana"/>
                <a:cs typeface="Verdana"/>
              </a:rPr>
              <a:t>of</a:t>
            </a:r>
            <a:r>
              <a:rPr lang="en-US" sz="2500" spc="-5" dirty="0" smtClean="0">
                <a:latin typeface="Verdana"/>
                <a:cs typeface="Verdana"/>
              </a:rPr>
              <a:t> </a:t>
            </a:r>
            <a:r>
              <a:rPr sz="2500" spc="-5" dirty="0" smtClean="0">
                <a:latin typeface="Verdana"/>
                <a:cs typeface="Verdana"/>
              </a:rPr>
              <a:t>the </a:t>
            </a:r>
            <a:r>
              <a:rPr sz="2500" spc="-5" dirty="0">
                <a:latin typeface="Verdana"/>
                <a:cs typeface="Verdana"/>
              </a:rPr>
              <a:t>resources (human and</a:t>
            </a:r>
            <a:r>
              <a:rPr sz="2500" spc="-40" dirty="0">
                <a:latin typeface="Verdana"/>
                <a:cs typeface="Verdana"/>
              </a:rPr>
              <a:t> </a:t>
            </a:r>
            <a:r>
              <a:rPr sz="2500" spc="-5" dirty="0" smtClean="0">
                <a:latin typeface="Verdana"/>
                <a:cs typeface="Verdana"/>
              </a:rPr>
              <a:t>physical)concerned </a:t>
            </a:r>
            <a:r>
              <a:rPr sz="2500" dirty="0">
                <a:latin typeface="Verdana"/>
                <a:cs typeface="Verdana"/>
              </a:rPr>
              <a:t>with the </a:t>
            </a:r>
            <a:r>
              <a:rPr sz="2500" spc="-5" dirty="0">
                <a:latin typeface="Verdana"/>
                <a:cs typeface="Verdana"/>
              </a:rPr>
              <a:t>systems support  (development, enhancement and  maintenance) and </a:t>
            </a:r>
            <a:r>
              <a:rPr sz="2500" dirty="0">
                <a:latin typeface="Verdana"/>
                <a:cs typeface="Verdana"/>
              </a:rPr>
              <a:t>the </a:t>
            </a:r>
            <a:r>
              <a:rPr sz="2500" spc="-5" dirty="0">
                <a:latin typeface="Verdana"/>
                <a:cs typeface="Verdana"/>
              </a:rPr>
              <a:t>servicing </a:t>
            </a:r>
            <a:r>
              <a:rPr sz="2500" spc="-5" dirty="0" smtClean="0">
                <a:latin typeface="Verdana"/>
                <a:cs typeface="Verdana"/>
              </a:rPr>
              <a:t>(</a:t>
            </a:r>
            <a:r>
              <a:rPr sz="2500" spc="-5" dirty="0">
                <a:latin typeface="Verdana"/>
                <a:cs typeface="Verdana"/>
              </a:rPr>
              <a:t>processing, transformation,  distribution, storage and retrieval) of  information (data, text, voice, image)  for an</a:t>
            </a:r>
            <a:r>
              <a:rPr sz="2500" spc="-15" dirty="0">
                <a:latin typeface="Verdana"/>
                <a:cs typeface="Verdana"/>
              </a:rPr>
              <a:t> </a:t>
            </a:r>
            <a:r>
              <a:rPr sz="2500" spc="-5" dirty="0">
                <a:latin typeface="Verdana"/>
                <a:cs typeface="Verdana"/>
              </a:rPr>
              <a:t>enterprise</a:t>
            </a:r>
            <a:r>
              <a:rPr sz="2500" spc="-5" dirty="0" smtClean="0">
                <a:latin typeface="Verdana"/>
                <a:cs typeface="Verdana"/>
              </a:rPr>
              <a:t>.</a:t>
            </a:r>
            <a:r>
              <a:rPr lang="en-US" sz="2500" spc="-5" dirty="0">
                <a:latin typeface="Verdana"/>
                <a:cs typeface="Verdana"/>
              </a:rPr>
              <a:t> </a:t>
            </a:r>
            <a:endParaRPr lang="en-US" sz="2500" spc="-5" dirty="0" smtClean="0">
              <a:latin typeface="Verdana"/>
              <a:cs typeface="Verdana"/>
            </a:endParaRPr>
          </a:p>
          <a:p>
            <a:pPr marL="436563" marR="5080" indent="14288">
              <a:lnSpc>
                <a:spcPts val="3240"/>
              </a:lnSpc>
              <a:spcBef>
                <a:spcPts val="505"/>
              </a:spcBef>
            </a:pPr>
            <a:r>
              <a:rPr lang="en-US" sz="2500" spc="-5" dirty="0">
                <a:latin typeface="Verdana"/>
                <a:cs typeface="Verdana"/>
              </a:rPr>
              <a:t> </a:t>
            </a:r>
            <a:r>
              <a:rPr lang="en-US" sz="2500" spc="-5" dirty="0" smtClean="0">
                <a:latin typeface="Verdana"/>
                <a:cs typeface="Verdana"/>
              </a:rPr>
              <a:t>                       ----</a:t>
            </a:r>
            <a:r>
              <a:rPr sz="2500" spc="-5" dirty="0" smtClean="0">
                <a:uFill>
                  <a:solidFill>
                    <a:srgbClr val="CC0000"/>
                  </a:solidFill>
                </a:uFill>
                <a:latin typeface="Verdana"/>
                <a:cs typeface="Verdana"/>
              </a:rPr>
              <a:t>(</a:t>
            </a:r>
            <a:r>
              <a:rPr sz="2500" spc="-5" dirty="0">
                <a:uFill>
                  <a:solidFill>
                    <a:srgbClr val="CC0000"/>
                  </a:solidFill>
                </a:uFill>
                <a:latin typeface="Verdana"/>
                <a:cs typeface="Verdana"/>
              </a:rPr>
              <a:t>Schneyman,</a:t>
            </a:r>
            <a:r>
              <a:rPr sz="2500" spc="-70" dirty="0">
                <a:uFill>
                  <a:solidFill>
                    <a:srgbClr val="CC0000"/>
                  </a:solidFill>
                </a:uFill>
                <a:latin typeface="Verdana"/>
                <a:cs typeface="Verdana"/>
              </a:rPr>
              <a:t> </a:t>
            </a:r>
            <a:r>
              <a:rPr sz="2500" spc="-5" dirty="0">
                <a:uFill>
                  <a:solidFill>
                    <a:srgbClr val="CC0000"/>
                  </a:solidFill>
                </a:uFill>
                <a:latin typeface="Verdana"/>
                <a:cs typeface="Verdana"/>
              </a:rPr>
              <a:t>1985</a:t>
            </a:r>
            <a:r>
              <a:rPr sz="2500" spc="-5" dirty="0" smtClean="0">
                <a:uFill>
                  <a:solidFill>
                    <a:srgbClr val="CC0000"/>
                  </a:solidFill>
                </a:uFill>
                <a:latin typeface="Verdana"/>
                <a:cs typeface="Verdana"/>
              </a:rPr>
              <a:t>)</a:t>
            </a:r>
            <a:endParaRPr lang="en-US" sz="2500" spc="-5" dirty="0" smtClean="0">
              <a:uFill>
                <a:solidFill>
                  <a:srgbClr val="CC0000"/>
                </a:solidFill>
              </a:uFill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  <a:tabLst>
                <a:tab pos="1947545" algn="l"/>
                <a:tab pos="7936865" algn="l"/>
              </a:tabLst>
            </a:pPr>
            <a:endParaRPr lang="en-US" sz="3000" spc="-5" dirty="0">
              <a:uFill>
                <a:solidFill>
                  <a:srgbClr val="CC0000"/>
                </a:solidFill>
              </a:uFill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  <a:tabLst>
                <a:tab pos="1947545" algn="l"/>
                <a:tab pos="7936865" algn="l"/>
              </a:tabLst>
            </a:pPr>
            <a:r>
              <a:rPr sz="3000" spc="-5" dirty="0">
                <a:uFill>
                  <a:solidFill>
                    <a:srgbClr val="CC0000"/>
                  </a:solidFill>
                </a:uFill>
                <a:latin typeface="Verdana"/>
                <a:cs typeface="Verdana"/>
              </a:rPr>
              <a:t>	</a:t>
            </a:r>
            <a:endParaRPr sz="3000" dirty="0">
              <a:latin typeface="Verdana"/>
              <a:cs typeface="Verdana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24E69-CCA4-4897-A44E-C0F6F68512A4}" type="datetime3">
              <a:rPr lang="en-GM" smtClean="0"/>
              <a:t>28.09.19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1000" y="228600"/>
            <a:ext cx="316039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Definitions</a:t>
            </a:r>
            <a:r>
              <a:rPr spc="-85" dirty="0"/>
              <a:t> </a:t>
            </a:r>
            <a:r>
              <a:rPr dirty="0"/>
              <a:t>…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600" y="1066800"/>
            <a:ext cx="7573011" cy="2164823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55600" marR="5080" indent="-342900">
              <a:lnSpc>
                <a:spcPct val="80000"/>
              </a:lnSpc>
              <a:spcBef>
                <a:spcPts val="725"/>
              </a:spcBef>
              <a:buFont typeface="Wingdings" panose="05000000000000000000" pitchFamily="2" charset="2"/>
              <a:buChar char="Ø"/>
            </a:pPr>
            <a:r>
              <a:rPr sz="2300" spc="-5" dirty="0">
                <a:latin typeface="Verdana"/>
                <a:cs typeface="Verdana"/>
              </a:rPr>
              <a:t>IRM </a:t>
            </a:r>
            <a:r>
              <a:rPr sz="2300" dirty="0">
                <a:latin typeface="Verdana"/>
                <a:cs typeface="Verdana"/>
              </a:rPr>
              <a:t>is </a:t>
            </a:r>
            <a:r>
              <a:rPr sz="2300" spc="-5" dirty="0">
                <a:latin typeface="Verdana"/>
                <a:cs typeface="Verdana"/>
              </a:rPr>
              <a:t>the </a:t>
            </a:r>
            <a:r>
              <a:rPr sz="2300" dirty="0">
                <a:latin typeface="Verdana"/>
                <a:cs typeface="Verdana"/>
              </a:rPr>
              <a:t>recognition </a:t>
            </a:r>
            <a:r>
              <a:rPr sz="2300" spc="-5" dirty="0">
                <a:latin typeface="Verdana"/>
                <a:cs typeface="Verdana"/>
              </a:rPr>
              <a:t>by an organization  that </a:t>
            </a:r>
            <a:r>
              <a:rPr sz="2300" b="1" spc="-5" dirty="0">
                <a:latin typeface="Verdana"/>
                <a:cs typeface="Verdana"/>
              </a:rPr>
              <a:t>data </a:t>
            </a:r>
            <a:r>
              <a:rPr sz="2300" b="1" dirty="0">
                <a:latin typeface="Verdana"/>
                <a:cs typeface="Verdana"/>
              </a:rPr>
              <a:t>and </a:t>
            </a:r>
            <a:r>
              <a:rPr sz="2300" b="1" spc="-5" dirty="0">
                <a:latin typeface="Verdana"/>
                <a:cs typeface="Verdana"/>
              </a:rPr>
              <a:t>information are valuable  resources </a:t>
            </a:r>
            <a:r>
              <a:rPr sz="2300" spc="-5" dirty="0">
                <a:latin typeface="Verdana"/>
                <a:cs typeface="Verdana"/>
              </a:rPr>
              <a:t>and </a:t>
            </a:r>
            <a:r>
              <a:rPr sz="2300" dirty="0">
                <a:latin typeface="Verdana"/>
                <a:cs typeface="Verdana"/>
              </a:rPr>
              <a:t>the </a:t>
            </a:r>
            <a:r>
              <a:rPr sz="2300" spc="-5" dirty="0">
                <a:latin typeface="Verdana"/>
                <a:cs typeface="Verdana"/>
              </a:rPr>
              <a:t>application </a:t>
            </a:r>
            <a:r>
              <a:rPr sz="2300" dirty="0">
                <a:latin typeface="Verdana"/>
                <a:cs typeface="Verdana"/>
              </a:rPr>
              <a:t>of </a:t>
            </a:r>
            <a:r>
              <a:rPr sz="2300" spc="-5" dirty="0">
                <a:latin typeface="Verdana"/>
                <a:cs typeface="Verdana"/>
              </a:rPr>
              <a:t>the same  principles an managing data and  information as are used </a:t>
            </a:r>
            <a:r>
              <a:rPr sz="2300" dirty="0">
                <a:latin typeface="Verdana"/>
                <a:cs typeface="Verdana"/>
              </a:rPr>
              <a:t>in </a:t>
            </a:r>
            <a:r>
              <a:rPr sz="2300" spc="-5" dirty="0">
                <a:latin typeface="Verdana"/>
                <a:cs typeface="Verdana"/>
              </a:rPr>
              <a:t>managing  physical resources such as personnel.  </a:t>
            </a:r>
            <a:endParaRPr lang="en-US" sz="2300" spc="-5" dirty="0" smtClean="0">
              <a:latin typeface="Verdana"/>
              <a:cs typeface="Verdana"/>
            </a:endParaRPr>
          </a:p>
          <a:p>
            <a:pPr marL="12700" marR="5080">
              <a:lnSpc>
                <a:spcPct val="80000"/>
              </a:lnSpc>
              <a:spcBef>
                <a:spcPts val="725"/>
              </a:spcBef>
            </a:pPr>
            <a:r>
              <a:rPr lang="en-US" sz="2300" spc="-5" dirty="0" smtClean="0">
                <a:latin typeface="Verdana"/>
                <a:cs typeface="Verdana"/>
              </a:rPr>
              <a:t>          ----</a:t>
            </a:r>
            <a:r>
              <a:rPr sz="2300" spc="-5" dirty="0" smtClean="0">
                <a:latin typeface="Verdana"/>
                <a:cs typeface="Verdana"/>
              </a:rPr>
              <a:t>(</a:t>
            </a:r>
            <a:r>
              <a:rPr sz="2300" spc="-5" dirty="0">
                <a:latin typeface="Verdana"/>
                <a:cs typeface="Verdana"/>
              </a:rPr>
              <a:t>McLeod and Brittain-White,</a:t>
            </a:r>
            <a:r>
              <a:rPr sz="2300" dirty="0">
                <a:latin typeface="Verdana"/>
                <a:cs typeface="Verdana"/>
              </a:rPr>
              <a:t> </a:t>
            </a:r>
            <a:r>
              <a:rPr sz="2300" spc="-5" dirty="0">
                <a:latin typeface="Verdana"/>
                <a:cs typeface="Verdana"/>
              </a:rPr>
              <a:t>1988).</a:t>
            </a:r>
            <a:endParaRPr sz="23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6589" y="3733800"/>
            <a:ext cx="7725411" cy="159851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55600" marR="5080" indent="-342900">
              <a:lnSpc>
                <a:spcPct val="79900"/>
              </a:lnSpc>
              <a:spcBef>
                <a:spcPts val="725"/>
              </a:spcBef>
              <a:buFont typeface="Wingdings" panose="05000000000000000000" pitchFamily="2" charset="2"/>
              <a:buChar char="Ø"/>
            </a:pPr>
            <a:r>
              <a:rPr sz="2300" spc="-5" dirty="0">
                <a:latin typeface="Verdana"/>
                <a:cs typeface="Verdana"/>
              </a:rPr>
              <a:t>IRM, simply </a:t>
            </a:r>
            <a:r>
              <a:rPr sz="2300" dirty="0">
                <a:latin typeface="Verdana"/>
                <a:cs typeface="Verdana"/>
              </a:rPr>
              <a:t>put, is </a:t>
            </a:r>
            <a:r>
              <a:rPr sz="2300" spc="-5" dirty="0">
                <a:latin typeface="Verdana"/>
                <a:cs typeface="Verdana"/>
              </a:rPr>
              <a:t>the belief that  </a:t>
            </a:r>
            <a:r>
              <a:rPr sz="2300" b="1" spc="-5" dirty="0">
                <a:latin typeface="Verdana"/>
                <a:cs typeface="Verdana"/>
              </a:rPr>
              <a:t>information is </a:t>
            </a:r>
            <a:r>
              <a:rPr sz="2300" b="1" dirty="0">
                <a:latin typeface="Verdana"/>
                <a:cs typeface="Verdana"/>
              </a:rPr>
              <a:t>an </a:t>
            </a:r>
            <a:r>
              <a:rPr sz="2300" b="1" spc="-5" dirty="0">
                <a:latin typeface="Verdana"/>
                <a:cs typeface="Verdana"/>
              </a:rPr>
              <a:t>asset that should be  managed rigorously </a:t>
            </a:r>
            <a:r>
              <a:rPr sz="2300" spc="-5" dirty="0">
                <a:latin typeface="Verdana"/>
                <a:cs typeface="Verdana"/>
              </a:rPr>
              <a:t>and can </a:t>
            </a:r>
            <a:r>
              <a:rPr sz="2300" dirty="0">
                <a:latin typeface="Verdana"/>
                <a:cs typeface="Verdana"/>
              </a:rPr>
              <a:t>contribute  to </a:t>
            </a:r>
            <a:r>
              <a:rPr sz="2300" spc="-5" dirty="0">
                <a:latin typeface="Verdana"/>
                <a:cs typeface="Verdana"/>
              </a:rPr>
              <a:t>the success </a:t>
            </a:r>
            <a:r>
              <a:rPr sz="2300" spc="5" dirty="0">
                <a:latin typeface="Verdana"/>
                <a:cs typeface="Verdana"/>
              </a:rPr>
              <a:t>of </a:t>
            </a:r>
            <a:r>
              <a:rPr sz="2300" spc="-5" dirty="0">
                <a:latin typeface="Verdana"/>
                <a:cs typeface="Verdana"/>
              </a:rPr>
              <a:t>businesses. </a:t>
            </a:r>
            <a:endParaRPr lang="en-US" sz="2300" spc="-5" dirty="0" smtClean="0">
              <a:latin typeface="Verdana"/>
              <a:cs typeface="Verdana"/>
            </a:endParaRPr>
          </a:p>
          <a:p>
            <a:pPr marL="12700" marR="5080">
              <a:lnSpc>
                <a:spcPct val="79900"/>
              </a:lnSpc>
              <a:spcBef>
                <a:spcPts val="725"/>
              </a:spcBef>
            </a:pPr>
            <a:r>
              <a:rPr lang="en-US" sz="2300" spc="-5" dirty="0" smtClean="0">
                <a:latin typeface="Verdana"/>
                <a:cs typeface="Verdana"/>
              </a:rPr>
              <a:t>           ----</a:t>
            </a:r>
            <a:r>
              <a:rPr sz="2300" spc="-5" dirty="0" smtClean="0">
                <a:latin typeface="Verdana"/>
                <a:cs typeface="Verdana"/>
              </a:rPr>
              <a:t>(</a:t>
            </a:r>
            <a:r>
              <a:rPr sz="2300" spc="-5" dirty="0">
                <a:latin typeface="Verdana"/>
                <a:cs typeface="Verdana"/>
              </a:rPr>
              <a:t>Kerr,</a:t>
            </a:r>
            <a:r>
              <a:rPr sz="2300" spc="-45" dirty="0">
                <a:latin typeface="Verdana"/>
                <a:cs typeface="Verdana"/>
              </a:rPr>
              <a:t> </a:t>
            </a:r>
            <a:r>
              <a:rPr sz="2300" spc="-5" dirty="0">
                <a:latin typeface="Verdana"/>
                <a:cs typeface="Verdana"/>
              </a:rPr>
              <a:t>1991)</a:t>
            </a:r>
            <a:endParaRPr sz="2300" dirty="0">
              <a:latin typeface="Verdana"/>
              <a:cs typeface="Verdana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875DF-9919-4CA5-A1FB-384CBC90DEDC}" type="datetime3">
              <a:rPr lang="en-GM" smtClean="0"/>
              <a:t>28.09.19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1000" y="381000"/>
            <a:ext cx="316039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Definitions</a:t>
            </a:r>
            <a:r>
              <a:rPr spc="-85" dirty="0"/>
              <a:t> </a:t>
            </a:r>
            <a:r>
              <a:rPr dirty="0"/>
              <a:t>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3890" y="1840229"/>
            <a:ext cx="249554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spc="690" dirty="0">
                <a:solidFill>
                  <a:srgbClr val="CC0000"/>
                </a:solidFill>
                <a:latin typeface="Symbol"/>
                <a:cs typeface="Symbol"/>
              </a:rPr>
              <a:t>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3891" y="1371600"/>
            <a:ext cx="7822564" cy="43216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0"/>
              </a:spcBef>
            </a:pPr>
            <a:r>
              <a:rPr sz="2500" dirty="0">
                <a:latin typeface="Verdana"/>
                <a:cs typeface="Verdana"/>
              </a:rPr>
              <a:t>IRM is </a:t>
            </a:r>
            <a:r>
              <a:rPr sz="2500" spc="-5" dirty="0">
                <a:latin typeface="Verdana"/>
                <a:cs typeface="Verdana"/>
              </a:rPr>
              <a:t>an activity that </a:t>
            </a:r>
            <a:r>
              <a:rPr sz="2500" dirty="0">
                <a:latin typeface="Verdana"/>
                <a:cs typeface="Verdana"/>
              </a:rPr>
              <a:t>is </a:t>
            </a:r>
            <a:r>
              <a:rPr sz="2500" spc="-5" dirty="0">
                <a:latin typeface="Verdana"/>
                <a:cs typeface="Verdana"/>
              </a:rPr>
              <a:t>pursued by  managers on all levels </a:t>
            </a:r>
            <a:r>
              <a:rPr sz="2500" dirty="0">
                <a:latin typeface="Verdana"/>
                <a:cs typeface="Verdana"/>
              </a:rPr>
              <a:t>of </a:t>
            </a:r>
            <a:r>
              <a:rPr sz="2500" spc="-5" dirty="0">
                <a:latin typeface="Verdana"/>
                <a:cs typeface="Verdana"/>
              </a:rPr>
              <a:t>the firm for  the purpose of </a:t>
            </a:r>
            <a:r>
              <a:rPr sz="2500" b="1" spc="-10" dirty="0">
                <a:latin typeface="Verdana"/>
                <a:cs typeface="Verdana"/>
              </a:rPr>
              <a:t>identifying,  </a:t>
            </a:r>
            <a:r>
              <a:rPr sz="2500" b="1" spc="-5" dirty="0">
                <a:latin typeface="Verdana"/>
                <a:cs typeface="Verdana"/>
              </a:rPr>
              <a:t>acquiring, and managing </a:t>
            </a:r>
            <a:r>
              <a:rPr sz="2500" b="1" spc="-10" dirty="0">
                <a:latin typeface="Verdana"/>
                <a:cs typeface="Verdana"/>
              </a:rPr>
              <a:t>the  </a:t>
            </a:r>
            <a:r>
              <a:rPr sz="2500" b="1" spc="-5" dirty="0">
                <a:latin typeface="Verdana"/>
                <a:cs typeface="Verdana"/>
              </a:rPr>
              <a:t>information resources needed to  </a:t>
            </a:r>
            <a:r>
              <a:rPr sz="2500" b="1" spc="-10" dirty="0">
                <a:latin typeface="Verdana"/>
                <a:cs typeface="Verdana"/>
              </a:rPr>
              <a:t>satisfy </a:t>
            </a:r>
            <a:r>
              <a:rPr sz="2500" b="1" spc="-5" dirty="0">
                <a:latin typeface="Verdana"/>
                <a:cs typeface="Verdana"/>
              </a:rPr>
              <a:t>information </a:t>
            </a:r>
            <a:r>
              <a:rPr sz="2500" b="1" dirty="0">
                <a:latin typeface="Verdana"/>
                <a:cs typeface="Verdana"/>
              </a:rPr>
              <a:t>needs</a:t>
            </a:r>
            <a:r>
              <a:rPr sz="2500" dirty="0" smtClean="0">
                <a:latin typeface="Verdana"/>
                <a:cs typeface="Verdana"/>
              </a:rPr>
              <a:t>.</a:t>
            </a:r>
            <a:endParaRPr lang="en-US" sz="2500" dirty="0" smtClean="0">
              <a:latin typeface="Verdana"/>
              <a:cs typeface="Verdana"/>
            </a:endParaRPr>
          </a:p>
          <a:p>
            <a:pPr marL="12700" marR="5080">
              <a:lnSpc>
                <a:spcPct val="99900"/>
              </a:lnSpc>
              <a:spcBef>
                <a:spcPts val="100"/>
              </a:spcBef>
            </a:pPr>
            <a:endParaRPr lang="en-US" sz="2500" dirty="0">
              <a:latin typeface="Verdana"/>
              <a:cs typeface="Verdana"/>
            </a:endParaRPr>
          </a:p>
          <a:p>
            <a:pPr marL="12700" marR="5080">
              <a:lnSpc>
                <a:spcPct val="99900"/>
              </a:lnSpc>
              <a:spcBef>
                <a:spcPts val="100"/>
              </a:spcBef>
            </a:pPr>
            <a:r>
              <a:rPr lang="en-US" sz="2500" dirty="0" smtClean="0">
                <a:latin typeface="Verdana"/>
                <a:cs typeface="Verdana"/>
              </a:rPr>
              <a:t>-----</a:t>
            </a:r>
            <a:r>
              <a:rPr sz="2500" dirty="0" smtClean="0">
                <a:latin typeface="Verdana"/>
                <a:cs typeface="Verdana"/>
              </a:rPr>
              <a:t> </a:t>
            </a:r>
            <a:r>
              <a:rPr sz="2500" spc="-5" dirty="0">
                <a:latin typeface="Verdana"/>
                <a:cs typeface="Verdana"/>
              </a:rPr>
              <a:t>(McLeod  and Schell, 2001</a:t>
            </a:r>
            <a:r>
              <a:rPr sz="2500" spc="-5" dirty="0" smtClean="0">
                <a:latin typeface="Verdana"/>
                <a:cs typeface="Verdana"/>
              </a:rPr>
              <a:t>).</a:t>
            </a:r>
            <a:endParaRPr lang="en-US" sz="2500" spc="-5" dirty="0" smtClean="0">
              <a:latin typeface="Verdana"/>
              <a:cs typeface="Verdana"/>
            </a:endParaRPr>
          </a:p>
          <a:p>
            <a:pPr marL="12700" marR="5080">
              <a:lnSpc>
                <a:spcPct val="99900"/>
              </a:lnSpc>
              <a:spcBef>
                <a:spcPts val="100"/>
              </a:spcBef>
            </a:pPr>
            <a:endParaRPr lang="en-US" sz="2500" spc="-5" dirty="0">
              <a:latin typeface="Verdana"/>
              <a:cs typeface="Verdana"/>
            </a:endParaRPr>
          </a:p>
          <a:p>
            <a:pPr marL="12700" marR="5080">
              <a:lnSpc>
                <a:spcPct val="99900"/>
              </a:lnSpc>
              <a:spcBef>
                <a:spcPts val="100"/>
              </a:spcBef>
            </a:pPr>
            <a:endParaRPr lang="en-US" sz="2500" spc="-5" dirty="0" smtClean="0">
              <a:latin typeface="Verdana"/>
              <a:cs typeface="Verdana"/>
            </a:endParaRPr>
          </a:p>
          <a:p>
            <a:pPr marL="12700" marR="5080">
              <a:lnSpc>
                <a:spcPct val="99900"/>
              </a:lnSpc>
              <a:spcBef>
                <a:spcPts val="100"/>
              </a:spcBef>
            </a:pPr>
            <a:endParaRPr lang="en-US" sz="2500" spc="-5" dirty="0">
              <a:latin typeface="Verdana"/>
              <a:cs typeface="Verdana"/>
            </a:endParaRPr>
          </a:p>
          <a:p>
            <a:pPr marL="12700" marR="5080">
              <a:lnSpc>
                <a:spcPct val="99900"/>
              </a:lnSpc>
              <a:spcBef>
                <a:spcPts val="100"/>
              </a:spcBef>
            </a:pPr>
            <a:endParaRPr sz="2500" dirty="0">
              <a:latin typeface="Verdana"/>
              <a:cs typeface="Verdana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63C2-A987-4AF3-A654-2E4E35FC128F}" type="datetime3">
              <a:rPr lang="en-GM" smtClean="0"/>
              <a:t>28.09.19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77200" y="6172200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9600" y="6172200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Components of </a:t>
            </a:r>
            <a:r>
              <a:rPr spc="-10" dirty="0"/>
              <a:t>IRM </a:t>
            </a:r>
            <a:r>
              <a:rPr spc="-5" dirty="0"/>
              <a:t>in Modern  Organization</a:t>
            </a:r>
          </a:p>
        </p:txBody>
      </p:sp>
      <p:sp>
        <p:nvSpPr>
          <p:cNvPr id="5" name="object 5"/>
          <p:cNvSpPr/>
          <p:nvPr/>
        </p:nvSpPr>
        <p:spPr>
          <a:xfrm>
            <a:off x="914400" y="1905000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89">
                <a:moveTo>
                  <a:pt x="0" y="59690"/>
                </a:moveTo>
                <a:lnTo>
                  <a:pt x="7162800" y="59690"/>
                </a:lnTo>
                <a:lnTo>
                  <a:pt x="7162800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5631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4400" y="1964689"/>
            <a:ext cx="7162800" cy="63500"/>
          </a:xfrm>
          <a:custGeom>
            <a:avLst/>
            <a:gdLst/>
            <a:ahLst/>
            <a:cxnLst/>
            <a:rect l="l" t="t" r="r" b="b"/>
            <a:pathLst>
              <a:path w="7162800" h="63500">
                <a:moveTo>
                  <a:pt x="0" y="63500"/>
                </a:moveTo>
                <a:lnTo>
                  <a:pt x="7162800" y="63500"/>
                </a:lnTo>
                <a:lnTo>
                  <a:pt x="71628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5631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4400" y="2028189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89">
                <a:moveTo>
                  <a:pt x="0" y="59690"/>
                </a:moveTo>
                <a:lnTo>
                  <a:pt x="7162800" y="59690"/>
                </a:lnTo>
                <a:lnTo>
                  <a:pt x="7162800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5633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14400" y="2087879"/>
            <a:ext cx="7162800" cy="62230"/>
          </a:xfrm>
          <a:custGeom>
            <a:avLst/>
            <a:gdLst/>
            <a:ahLst/>
            <a:cxnLst/>
            <a:rect l="l" t="t" r="r" b="b"/>
            <a:pathLst>
              <a:path w="7162800" h="62230">
                <a:moveTo>
                  <a:pt x="0" y="62230"/>
                </a:moveTo>
                <a:lnTo>
                  <a:pt x="7162800" y="62230"/>
                </a:lnTo>
                <a:lnTo>
                  <a:pt x="7162800" y="0"/>
                </a:lnTo>
                <a:lnTo>
                  <a:pt x="0" y="0"/>
                </a:lnTo>
                <a:lnTo>
                  <a:pt x="0" y="62230"/>
                </a:lnTo>
                <a:close/>
              </a:path>
            </a:pathLst>
          </a:custGeom>
          <a:solidFill>
            <a:srgbClr val="5633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4400" y="2150110"/>
            <a:ext cx="7162800" cy="60960"/>
          </a:xfrm>
          <a:custGeom>
            <a:avLst/>
            <a:gdLst/>
            <a:ahLst/>
            <a:cxnLst/>
            <a:rect l="l" t="t" r="r" b="b"/>
            <a:pathLst>
              <a:path w="7162800" h="60960">
                <a:moveTo>
                  <a:pt x="0" y="60959"/>
                </a:moveTo>
                <a:lnTo>
                  <a:pt x="7162800" y="60959"/>
                </a:lnTo>
                <a:lnTo>
                  <a:pt x="7162800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5733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14400" y="2211070"/>
            <a:ext cx="7162800" cy="62230"/>
          </a:xfrm>
          <a:custGeom>
            <a:avLst/>
            <a:gdLst/>
            <a:ahLst/>
            <a:cxnLst/>
            <a:rect l="l" t="t" r="r" b="b"/>
            <a:pathLst>
              <a:path w="7162800" h="62230">
                <a:moveTo>
                  <a:pt x="0" y="62229"/>
                </a:moveTo>
                <a:lnTo>
                  <a:pt x="7162800" y="62229"/>
                </a:lnTo>
                <a:lnTo>
                  <a:pt x="716280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5733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4400" y="2273300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89">
                <a:moveTo>
                  <a:pt x="0" y="59690"/>
                </a:moveTo>
                <a:lnTo>
                  <a:pt x="7162800" y="59690"/>
                </a:lnTo>
                <a:lnTo>
                  <a:pt x="7162800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5734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14400" y="2332989"/>
            <a:ext cx="7162800" cy="60960"/>
          </a:xfrm>
          <a:custGeom>
            <a:avLst/>
            <a:gdLst/>
            <a:ahLst/>
            <a:cxnLst/>
            <a:rect l="l" t="t" r="r" b="b"/>
            <a:pathLst>
              <a:path w="7162800" h="60960">
                <a:moveTo>
                  <a:pt x="0" y="60959"/>
                </a:moveTo>
                <a:lnTo>
                  <a:pt x="7162800" y="60959"/>
                </a:lnTo>
                <a:lnTo>
                  <a:pt x="7162800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5835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14400" y="2393950"/>
            <a:ext cx="7162800" cy="62230"/>
          </a:xfrm>
          <a:custGeom>
            <a:avLst/>
            <a:gdLst/>
            <a:ahLst/>
            <a:cxnLst/>
            <a:rect l="l" t="t" r="r" b="b"/>
            <a:pathLst>
              <a:path w="7162800" h="62230">
                <a:moveTo>
                  <a:pt x="0" y="62229"/>
                </a:moveTo>
                <a:lnTo>
                  <a:pt x="7162800" y="62229"/>
                </a:lnTo>
                <a:lnTo>
                  <a:pt x="716280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5835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14400" y="2456179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89">
                <a:moveTo>
                  <a:pt x="0" y="59690"/>
                </a:moveTo>
                <a:lnTo>
                  <a:pt x="7162800" y="59690"/>
                </a:lnTo>
                <a:lnTo>
                  <a:pt x="7162800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593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14400" y="2515870"/>
            <a:ext cx="7162800" cy="62230"/>
          </a:xfrm>
          <a:custGeom>
            <a:avLst/>
            <a:gdLst/>
            <a:ahLst/>
            <a:cxnLst/>
            <a:rect l="l" t="t" r="r" b="b"/>
            <a:pathLst>
              <a:path w="7162800" h="62230">
                <a:moveTo>
                  <a:pt x="0" y="62229"/>
                </a:moveTo>
                <a:lnTo>
                  <a:pt x="7162800" y="62229"/>
                </a:lnTo>
                <a:lnTo>
                  <a:pt x="716280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5937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14400" y="2578100"/>
            <a:ext cx="7162800" cy="60960"/>
          </a:xfrm>
          <a:custGeom>
            <a:avLst/>
            <a:gdLst/>
            <a:ahLst/>
            <a:cxnLst/>
            <a:rect l="l" t="t" r="r" b="b"/>
            <a:pathLst>
              <a:path w="7162800" h="60960">
                <a:moveTo>
                  <a:pt x="0" y="60959"/>
                </a:moveTo>
                <a:lnTo>
                  <a:pt x="7162800" y="60959"/>
                </a:lnTo>
                <a:lnTo>
                  <a:pt x="7162800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593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14400" y="2639060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89">
                <a:moveTo>
                  <a:pt x="0" y="59690"/>
                </a:moveTo>
                <a:lnTo>
                  <a:pt x="7162800" y="59690"/>
                </a:lnTo>
                <a:lnTo>
                  <a:pt x="7162800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5A39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14400" y="2698750"/>
            <a:ext cx="7162800" cy="62230"/>
          </a:xfrm>
          <a:custGeom>
            <a:avLst/>
            <a:gdLst/>
            <a:ahLst/>
            <a:cxnLst/>
            <a:rect l="l" t="t" r="r" b="b"/>
            <a:pathLst>
              <a:path w="7162800" h="62230">
                <a:moveTo>
                  <a:pt x="0" y="62229"/>
                </a:moveTo>
                <a:lnTo>
                  <a:pt x="7162800" y="62229"/>
                </a:lnTo>
                <a:lnTo>
                  <a:pt x="716280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5B3A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14400" y="2760979"/>
            <a:ext cx="7162800" cy="60960"/>
          </a:xfrm>
          <a:custGeom>
            <a:avLst/>
            <a:gdLst/>
            <a:ahLst/>
            <a:cxnLst/>
            <a:rect l="l" t="t" r="r" b="b"/>
            <a:pathLst>
              <a:path w="7162800" h="60960">
                <a:moveTo>
                  <a:pt x="0" y="60959"/>
                </a:moveTo>
                <a:lnTo>
                  <a:pt x="7162800" y="60959"/>
                </a:lnTo>
                <a:lnTo>
                  <a:pt x="7162800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5B3B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14400" y="2821939"/>
            <a:ext cx="7162800" cy="62230"/>
          </a:xfrm>
          <a:custGeom>
            <a:avLst/>
            <a:gdLst/>
            <a:ahLst/>
            <a:cxnLst/>
            <a:rect l="l" t="t" r="r" b="b"/>
            <a:pathLst>
              <a:path w="7162800" h="62230">
                <a:moveTo>
                  <a:pt x="0" y="62230"/>
                </a:moveTo>
                <a:lnTo>
                  <a:pt x="7162800" y="62230"/>
                </a:lnTo>
                <a:lnTo>
                  <a:pt x="7162800" y="0"/>
                </a:lnTo>
                <a:lnTo>
                  <a:pt x="0" y="0"/>
                </a:lnTo>
                <a:lnTo>
                  <a:pt x="0" y="62230"/>
                </a:lnTo>
                <a:close/>
              </a:path>
            </a:pathLst>
          </a:custGeom>
          <a:solidFill>
            <a:srgbClr val="5C3C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14400" y="2884170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89">
                <a:moveTo>
                  <a:pt x="0" y="59690"/>
                </a:moveTo>
                <a:lnTo>
                  <a:pt x="7162800" y="59690"/>
                </a:lnTo>
                <a:lnTo>
                  <a:pt x="7162800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5D3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14400" y="2943860"/>
            <a:ext cx="7162800" cy="63500"/>
          </a:xfrm>
          <a:custGeom>
            <a:avLst/>
            <a:gdLst/>
            <a:ahLst/>
            <a:cxnLst/>
            <a:rect l="l" t="t" r="r" b="b"/>
            <a:pathLst>
              <a:path w="7162800" h="63500">
                <a:moveTo>
                  <a:pt x="0" y="63500"/>
                </a:moveTo>
                <a:lnTo>
                  <a:pt x="7162800" y="63500"/>
                </a:lnTo>
                <a:lnTo>
                  <a:pt x="71628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5D3E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14400" y="3007360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89">
                <a:moveTo>
                  <a:pt x="0" y="59690"/>
                </a:moveTo>
                <a:lnTo>
                  <a:pt x="7162800" y="59690"/>
                </a:lnTo>
                <a:lnTo>
                  <a:pt x="7162800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5E40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14400" y="3067050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89">
                <a:moveTo>
                  <a:pt x="0" y="59690"/>
                </a:moveTo>
                <a:lnTo>
                  <a:pt x="7162800" y="59690"/>
                </a:lnTo>
                <a:lnTo>
                  <a:pt x="7162800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5F41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14400" y="3126739"/>
            <a:ext cx="7162800" cy="63500"/>
          </a:xfrm>
          <a:custGeom>
            <a:avLst/>
            <a:gdLst/>
            <a:ahLst/>
            <a:cxnLst/>
            <a:rect l="l" t="t" r="r" b="b"/>
            <a:pathLst>
              <a:path w="7162800" h="63500">
                <a:moveTo>
                  <a:pt x="0" y="63500"/>
                </a:moveTo>
                <a:lnTo>
                  <a:pt x="7162800" y="63500"/>
                </a:lnTo>
                <a:lnTo>
                  <a:pt x="71628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6043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14400" y="3190239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89">
                <a:moveTo>
                  <a:pt x="0" y="59690"/>
                </a:moveTo>
                <a:lnTo>
                  <a:pt x="7162800" y="59690"/>
                </a:lnTo>
                <a:lnTo>
                  <a:pt x="7162800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6144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14400" y="3249929"/>
            <a:ext cx="7162800" cy="62230"/>
          </a:xfrm>
          <a:custGeom>
            <a:avLst/>
            <a:gdLst/>
            <a:ahLst/>
            <a:cxnLst/>
            <a:rect l="l" t="t" r="r" b="b"/>
            <a:pathLst>
              <a:path w="7162800" h="62229">
                <a:moveTo>
                  <a:pt x="0" y="62230"/>
                </a:moveTo>
                <a:lnTo>
                  <a:pt x="7162800" y="62230"/>
                </a:lnTo>
                <a:lnTo>
                  <a:pt x="7162800" y="0"/>
                </a:lnTo>
                <a:lnTo>
                  <a:pt x="0" y="0"/>
                </a:lnTo>
                <a:lnTo>
                  <a:pt x="0" y="62230"/>
                </a:lnTo>
                <a:close/>
              </a:path>
            </a:pathLst>
          </a:custGeom>
          <a:solidFill>
            <a:srgbClr val="6245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149850" y="3342640"/>
            <a:ext cx="2927350" cy="0"/>
          </a:xfrm>
          <a:custGeom>
            <a:avLst/>
            <a:gdLst/>
            <a:ahLst/>
            <a:cxnLst/>
            <a:rect l="l" t="t" r="r" b="b"/>
            <a:pathLst>
              <a:path w="2927350">
                <a:moveTo>
                  <a:pt x="0" y="0"/>
                </a:moveTo>
                <a:lnTo>
                  <a:pt x="2927350" y="0"/>
                </a:lnTo>
              </a:path>
            </a:pathLst>
          </a:custGeom>
          <a:ln w="60959">
            <a:solidFill>
              <a:srgbClr val="6347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764789" y="3312159"/>
            <a:ext cx="1079500" cy="60960"/>
          </a:xfrm>
          <a:custGeom>
            <a:avLst/>
            <a:gdLst/>
            <a:ahLst/>
            <a:cxnLst/>
            <a:rect l="l" t="t" r="r" b="b"/>
            <a:pathLst>
              <a:path w="1079500" h="60960">
                <a:moveTo>
                  <a:pt x="0" y="60959"/>
                </a:moveTo>
                <a:lnTo>
                  <a:pt x="1079500" y="60959"/>
                </a:lnTo>
                <a:lnTo>
                  <a:pt x="1079500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6347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14400" y="3312159"/>
            <a:ext cx="775970" cy="60960"/>
          </a:xfrm>
          <a:custGeom>
            <a:avLst/>
            <a:gdLst/>
            <a:ahLst/>
            <a:cxnLst/>
            <a:rect l="l" t="t" r="r" b="b"/>
            <a:pathLst>
              <a:path w="775969" h="60960">
                <a:moveTo>
                  <a:pt x="0" y="60959"/>
                </a:moveTo>
                <a:lnTo>
                  <a:pt x="775969" y="60959"/>
                </a:lnTo>
                <a:lnTo>
                  <a:pt x="775969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6347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122159" y="3373120"/>
            <a:ext cx="955040" cy="62230"/>
          </a:xfrm>
          <a:custGeom>
            <a:avLst/>
            <a:gdLst/>
            <a:ahLst/>
            <a:cxnLst/>
            <a:rect l="l" t="t" r="r" b="b"/>
            <a:pathLst>
              <a:path w="955040" h="62229">
                <a:moveTo>
                  <a:pt x="0" y="62229"/>
                </a:moveTo>
                <a:lnTo>
                  <a:pt x="955040" y="62229"/>
                </a:lnTo>
                <a:lnTo>
                  <a:pt x="95504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644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149850" y="3373120"/>
            <a:ext cx="897890" cy="62230"/>
          </a:xfrm>
          <a:custGeom>
            <a:avLst/>
            <a:gdLst/>
            <a:ahLst/>
            <a:cxnLst/>
            <a:rect l="l" t="t" r="r" b="b"/>
            <a:pathLst>
              <a:path w="897889" h="62229">
                <a:moveTo>
                  <a:pt x="0" y="62229"/>
                </a:moveTo>
                <a:lnTo>
                  <a:pt x="897889" y="62229"/>
                </a:lnTo>
                <a:lnTo>
                  <a:pt x="897889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644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764789" y="3373120"/>
            <a:ext cx="1079500" cy="62230"/>
          </a:xfrm>
          <a:custGeom>
            <a:avLst/>
            <a:gdLst/>
            <a:ahLst/>
            <a:cxnLst/>
            <a:rect l="l" t="t" r="r" b="b"/>
            <a:pathLst>
              <a:path w="1079500" h="62229">
                <a:moveTo>
                  <a:pt x="0" y="62229"/>
                </a:moveTo>
                <a:lnTo>
                  <a:pt x="1079500" y="62229"/>
                </a:lnTo>
                <a:lnTo>
                  <a:pt x="107950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644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14400" y="3373120"/>
            <a:ext cx="775970" cy="62230"/>
          </a:xfrm>
          <a:custGeom>
            <a:avLst/>
            <a:gdLst/>
            <a:ahLst/>
            <a:cxnLst/>
            <a:rect l="l" t="t" r="r" b="b"/>
            <a:pathLst>
              <a:path w="775969" h="62229">
                <a:moveTo>
                  <a:pt x="0" y="62229"/>
                </a:moveTo>
                <a:lnTo>
                  <a:pt x="775969" y="62229"/>
                </a:lnTo>
                <a:lnTo>
                  <a:pt x="775969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644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122159" y="3435350"/>
            <a:ext cx="955040" cy="59690"/>
          </a:xfrm>
          <a:custGeom>
            <a:avLst/>
            <a:gdLst/>
            <a:ahLst/>
            <a:cxnLst/>
            <a:rect l="l" t="t" r="r" b="b"/>
            <a:pathLst>
              <a:path w="955040" h="59689">
                <a:moveTo>
                  <a:pt x="0" y="59690"/>
                </a:moveTo>
                <a:lnTo>
                  <a:pt x="955040" y="59690"/>
                </a:lnTo>
                <a:lnTo>
                  <a:pt x="955040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644A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149850" y="3435350"/>
            <a:ext cx="897890" cy="59690"/>
          </a:xfrm>
          <a:custGeom>
            <a:avLst/>
            <a:gdLst/>
            <a:ahLst/>
            <a:cxnLst/>
            <a:rect l="l" t="t" r="r" b="b"/>
            <a:pathLst>
              <a:path w="897889" h="59689">
                <a:moveTo>
                  <a:pt x="0" y="59690"/>
                </a:moveTo>
                <a:lnTo>
                  <a:pt x="897889" y="59690"/>
                </a:lnTo>
                <a:lnTo>
                  <a:pt x="897889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644A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764789" y="3435350"/>
            <a:ext cx="1079500" cy="59690"/>
          </a:xfrm>
          <a:custGeom>
            <a:avLst/>
            <a:gdLst/>
            <a:ahLst/>
            <a:cxnLst/>
            <a:rect l="l" t="t" r="r" b="b"/>
            <a:pathLst>
              <a:path w="1079500" h="59689">
                <a:moveTo>
                  <a:pt x="0" y="59690"/>
                </a:moveTo>
                <a:lnTo>
                  <a:pt x="1079500" y="59690"/>
                </a:lnTo>
                <a:lnTo>
                  <a:pt x="1079500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644A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14400" y="3435350"/>
            <a:ext cx="775970" cy="59690"/>
          </a:xfrm>
          <a:custGeom>
            <a:avLst/>
            <a:gdLst/>
            <a:ahLst/>
            <a:cxnLst/>
            <a:rect l="l" t="t" r="r" b="b"/>
            <a:pathLst>
              <a:path w="775969" h="59689">
                <a:moveTo>
                  <a:pt x="0" y="59690"/>
                </a:moveTo>
                <a:lnTo>
                  <a:pt x="775969" y="59690"/>
                </a:lnTo>
                <a:lnTo>
                  <a:pt x="775969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644A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122159" y="3495040"/>
            <a:ext cx="955040" cy="60960"/>
          </a:xfrm>
          <a:custGeom>
            <a:avLst/>
            <a:gdLst/>
            <a:ahLst/>
            <a:cxnLst/>
            <a:rect l="l" t="t" r="r" b="b"/>
            <a:pathLst>
              <a:path w="955040" h="60960">
                <a:moveTo>
                  <a:pt x="0" y="60959"/>
                </a:moveTo>
                <a:lnTo>
                  <a:pt x="955040" y="60959"/>
                </a:lnTo>
                <a:lnTo>
                  <a:pt x="955040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664C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149850" y="3495040"/>
            <a:ext cx="897890" cy="60960"/>
          </a:xfrm>
          <a:custGeom>
            <a:avLst/>
            <a:gdLst/>
            <a:ahLst/>
            <a:cxnLst/>
            <a:rect l="l" t="t" r="r" b="b"/>
            <a:pathLst>
              <a:path w="897889" h="60960">
                <a:moveTo>
                  <a:pt x="0" y="60959"/>
                </a:moveTo>
                <a:lnTo>
                  <a:pt x="897889" y="60959"/>
                </a:lnTo>
                <a:lnTo>
                  <a:pt x="897889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664C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764789" y="3495040"/>
            <a:ext cx="1079500" cy="60960"/>
          </a:xfrm>
          <a:custGeom>
            <a:avLst/>
            <a:gdLst/>
            <a:ahLst/>
            <a:cxnLst/>
            <a:rect l="l" t="t" r="r" b="b"/>
            <a:pathLst>
              <a:path w="1079500" h="60960">
                <a:moveTo>
                  <a:pt x="0" y="60959"/>
                </a:moveTo>
                <a:lnTo>
                  <a:pt x="1079500" y="60959"/>
                </a:lnTo>
                <a:lnTo>
                  <a:pt x="1079500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664C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14400" y="3495040"/>
            <a:ext cx="775970" cy="60960"/>
          </a:xfrm>
          <a:custGeom>
            <a:avLst/>
            <a:gdLst/>
            <a:ahLst/>
            <a:cxnLst/>
            <a:rect l="l" t="t" r="r" b="b"/>
            <a:pathLst>
              <a:path w="775969" h="60960">
                <a:moveTo>
                  <a:pt x="0" y="60959"/>
                </a:moveTo>
                <a:lnTo>
                  <a:pt x="775969" y="60959"/>
                </a:lnTo>
                <a:lnTo>
                  <a:pt x="775969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664C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122159" y="3556000"/>
            <a:ext cx="955040" cy="62230"/>
          </a:xfrm>
          <a:custGeom>
            <a:avLst/>
            <a:gdLst/>
            <a:ahLst/>
            <a:cxnLst/>
            <a:rect l="l" t="t" r="r" b="b"/>
            <a:pathLst>
              <a:path w="955040" h="62229">
                <a:moveTo>
                  <a:pt x="0" y="62229"/>
                </a:moveTo>
                <a:lnTo>
                  <a:pt x="955040" y="62229"/>
                </a:lnTo>
                <a:lnTo>
                  <a:pt x="95504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674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149850" y="3556000"/>
            <a:ext cx="897890" cy="62230"/>
          </a:xfrm>
          <a:custGeom>
            <a:avLst/>
            <a:gdLst/>
            <a:ahLst/>
            <a:cxnLst/>
            <a:rect l="l" t="t" r="r" b="b"/>
            <a:pathLst>
              <a:path w="897889" h="62229">
                <a:moveTo>
                  <a:pt x="0" y="62229"/>
                </a:moveTo>
                <a:lnTo>
                  <a:pt x="897889" y="62229"/>
                </a:lnTo>
                <a:lnTo>
                  <a:pt x="897889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674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764789" y="3556000"/>
            <a:ext cx="1079500" cy="62230"/>
          </a:xfrm>
          <a:custGeom>
            <a:avLst/>
            <a:gdLst/>
            <a:ahLst/>
            <a:cxnLst/>
            <a:rect l="l" t="t" r="r" b="b"/>
            <a:pathLst>
              <a:path w="1079500" h="62229">
                <a:moveTo>
                  <a:pt x="0" y="62229"/>
                </a:moveTo>
                <a:lnTo>
                  <a:pt x="1079500" y="62229"/>
                </a:lnTo>
                <a:lnTo>
                  <a:pt x="107950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674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14400" y="3556000"/>
            <a:ext cx="775970" cy="62230"/>
          </a:xfrm>
          <a:custGeom>
            <a:avLst/>
            <a:gdLst/>
            <a:ahLst/>
            <a:cxnLst/>
            <a:rect l="l" t="t" r="r" b="b"/>
            <a:pathLst>
              <a:path w="775969" h="62229">
                <a:moveTo>
                  <a:pt x="0" y="62229"/>
                </a:moveTo>
                <a:lnTo>
                  <a:pt x="775969" y="62229"/>
                </a:lnTo>
                <a:lnTo>
                  <a:pt x="775969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674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122159" y="3618229"/>
            <a:ext cx="955040" cy="59690"/>
          </a:xfrm>
          <a:custGeom>
            <a:avLst/>
            <a:gdLst/>
            <a:ahLst/>
            <a:cxnLst/>
            <a:rect l="l" t="t" r="r" b="b"/>
            <a:pathLst>
              <a:path w="955040" h="59689">
                <a:moveTo>
                  <a:pt x="0" y="59690"/>
                </a:moveTo>
                <a:lnTo>
                  <a:pt x="955040" y="59690"/>
                </a:lnTo>
                <a:lnTo>
                  <a:pt x="955040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684F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149850" y="3618229"/>
            <a:ext cx="897890" cy="59690"/>
          </a:xfrm>
          <a:custGeom>
            <a:avLst/>
            <a:gdLst/>
            <a:ahLst/>
            <a:cxnLst/>
            <a:rect l="l" t="t" r="r" b="b"/>
            <a:pathLst>
              <a:path w="897889" h="59689">
                <a:moveTo>
                  <a:pt x="0" y="59690"/>
                </a:moveTo>
                <a:lnTo>
                  <a:pt x="897889" y="59690"/>
                </a:lnTo>
                <a:lnTo>
                  <a:pt x="897889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684F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764789" y="3618229"/>
            <a:ext cx="1079500" cy="59690"/>
          </a:xfrm>
          <a:custGeom>
            <a:avLst/>
            <a:gdLst/>
            <a:ahLst/>
            <a:cxnLst/>
            <a:rect l="l" t="t" r="r" b="b"/>
            <a:pathLst>
              <a:path w="1079500" h="59689">
                <a:moveTo>
                  <a:pt x="0" y="59690"/>
                </a:moveTo>
                <a:lnTo>
                  <a:pt x="1079500" y="59690"/>
                </a:lnTo>
                <a:lnTo>
                  <a:pt x="1079500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684F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14400" y="3618229"/>
            <a:ext cx="775970" cy="59690"/>
          </a:xfrm>
          <a:custGeom>
            <a:avLst/>
            <a:gdLst/>
            <a:ahLst/>
            <a:cxnLst/>
            <a:rect l="l" t="t" r="r" b="b"/>
            <a:pathLst>
              <a:path w="775969" h="59689">
                <a:moveTo>
                  <a:pt x="0" y="59690"/>
                </a:moveTo>
                <a:lnTo>
                  <a:pt x="775969" y="59690"/>
                </a:lnTo>
                <a:lnTo>
                  <a:pt x="775969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684F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122159" y="3677920"/>
            <a:ext cx="955040" cy="62230"/>
          </a:xfrm>
          <a:custGeom>
            <a:avLst/>
            <a:gdLst/>
            <a:ahLst/>
            <a:cxnLst/>
            <a:rect l="l" t="t" r="r" b="b"/>
            <a:pathLst>
              <a:path w="955040" h="62229">
                <a:moveTo>
                  <a:pt x="0" y="62229"/>
                </a:moveTo>
                <a:lnTo>
                  <a:pt x="955040" y="62229"/>
                </a:lnTo>
                <a:lnTo>
                  <a:pt x="95504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6950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149850" y="3677920"/>
            <a:ext cx="897890" cy="62230"/>
          </a:xfrm>
          <a:custGeom>
            <a:avLst/>
            <a:gdLst/>
            <a:ahLst/>
            <a:cxnLst/>
            <a:rect l="l" t="t" r="r" b="b"/>
            <a:pathLst>
              <a:path w="897889" h="62229">
                <a:moveTo>
                  <a:pt x="0" y="62229"/>
                </a:moveTo>
                <a:lnTo>
                  <a:pt x="897889" y="62229"/>
                </a:lnTo>
                <a:lnTo>
                  <a:pt x="897889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6950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764789" y="3677920"/>
            <a:ext cx="1079500" cy="62230"/>
          </a:xfrm>
          <a:custGeom>
            <a:avLst/>
            <a:gdLst/>
            <a:ahLst/>
            <a:cxnLst/>
            <a:rect l="l" t="t" r="r" b="b"/>
            <a:pathLst>
              <a:path w="1079500" h="62229">
                <a:moveTo>
                  <a:pt x="0" y="62229"/>
                </a:moveTo>
                <a:lnTo>
                  <a:pt x="1079500" y="62229"/>
                </a:lnTo>
                <a:lnTo>
                  <a:pt x="107950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6950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14400" y="3677920"/>
            <a:ext cx="775970" cy="62230"/>
          </a:xfrm>
          <a:custGeom>
            <a:avLst/>
            <a:gdLst/>
            <a:ahLst/>
            <a:cxnLst/>
            <a:rect l="l" t="t" r="r" b="b"/>
            <a:pathLst>
              <a:path w="775969" h="62229">
                <a:moveTo>
                  <a:pt x="0" y="62229"/>
                </a:moveTo>
                <a:lnTo>
                  <a:pt x="775969" y="62229"/>
                </a:lnTo>
                <a:lnTo>
                  <a:pt x="775969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6950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122159" y="3740150"/>
            <a:ext cx="955040" cy="60960"/>
          </a:xfrm>
          <a:custGeom>
            <a:avLst/>
            <a:gdLst/>
            <a:ahLst/>
            <a:cxnLst/>
            <a:rect l="l" t="t" r="r" b="b"/>
            <a:pathLst>
              <a:path w="955040" h="60960">
                <a:moveTo>
                  <a:pt x="0" y="60960"/>
                </a:moveTo>
                <a:lnTo>
                  <a:pt x="955040" y="60960"/>
                </a:lnTo>
                <a:lnTo>
                  <a:pt x="955040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6A52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149850" y="3740150"/>
            <a:ext cx="897890" cy="60960"/>
          </a:xfrm>
          <a:custGeom>
            <a:avLst/>
            <a:gdLst/>
            <a:ahLst/>
            <a:cxnLst/>
            <a:rect l="l" t="t" r="r" b="b"/>
            <a:pathLst>
              <a:path w="897889" h="60960">
                <a:moveTo>
                  <a:pt x="0" y="60960"/>
                </a:moveTo>
                <a:lnTo>
                  <a:pt x="897889" y="60960"/>
                </a:lnTo>
                <a:lnTo>
                  <a:pt x="897889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6A52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764789" y="3740150"/>
            <a:ext cx="1079500" cy="60960"/>
          </a:xfrm>
          <a:custGeom>
            <a:avLst/>
            <a:gdLst/>
            <a:ahLst/>
            <a:cxnLst/>
            <a:rect l="l" t="t" r="r" b="b"/>
            <a:pathLst>
              <a:path w="1079500" h="60960">
                <a:moveTo>
                  <a:pt x="0" y="60960"/>
                </a:moveTo>
                <a:lnTo>
                  <a:pt x="1079500" y="60960"/>
                </a:lnTo>
                <a:lnTo>
                  <a:pt x="1079500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6A52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14400" y="3740150"/>
            <a:ext cx="775970" cy="60960"/>
          </a:xfrm>
          <a:custGeom>
            <a:avLst/>
            <a:gdLst/>
            <a:ahLst/>
            <a:cxnLst/>
            <a:rect l="l" t="t" r="r" b="b"/>
            <a:pathLst>
              <a:path w="775969" h="60960">
                <a:moveTo>
                  <a:pt x="0" y="60960"/>
                </a:moveTo>
                <a:lnTo>
                  <a:pt x="775969" y="60960"/>
                </a:lnTo>
                <a:lnTo>
                  <a:pt x="775969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6A52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122159" y="3801109"/>
            <a:ext cx="955040" cy="59690"/>
          </a:xfrm>
          <a:custGeom>
            <a:avLst/>
            <a:gdLst/>
            <a:ahLst/>
            <a:cxnLst/>
            <a:rect l="l" t="t" r="r" b="b"/>
            <a:pathLst>
              <a:path w="955040" h="59689">
                <a:moveTo>
                  <a:pt x="0" y="59689"/>
                </a:moveTo>
                <a:lnTo>
                  <a:pt x="955040" y="59689"/>
                </a:lnTo>
                <a:lnTo>
                  <a:pt x="955040" y="0"/>
                </a:lnTo>
                <a:lnTo>
                  <a:pt x="0" y="0"/>
                </a:lnTo>
                <a:lnTo>
                  <a:pt x="0" y="59689"/>
                </a:lnTo>
                <a:close/>
              </a:path>
            </a:pathLst>
          </a:custGeom>
          <a:solidFill>
            <a:srgbClr val="6B54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149850" y="3801109"/>
            <a:ext cx="897890" cy="59690"/>
          </a:xfrm>
          <a:custGeom>
            <a:avLst/>
            <a:gdLst/>
            <a:ahLst/>
            <a:cxnLst/>
            <a:rect l="l" t="t" r="r" b="b"/>
            <a:pathLst>
              <a:path w="897889" h="59689">
                <a:moveTo>
                  <a:pt x="0" y="59689"/>
                </a:moveTo>
                <a:lnTo>
                  <a:pt x="897889" y="59689"/>
                </a:lnTo>
                <a:lnTo>
                  <a:pt x="897889" y="0"/>
                </a:lnTo>
                <a:lnTo>
                  <a:pt x="0" y="0"/>
                </a:lnTo>
                <a:lnTo>
                  <a:pt x="0" y="59689"/>
                </a:lnTo>
                <a:close/>
              </a:path>
            </a:pathLst>
          </a:custGeom>
          <a:solidFill>
            <a:srgbClr val="6B54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764789" y="3801109"/>
            <a:ext cx="1079500" cy="59690"/>
          </a:xfrm>
          <a:custGeom>
            <a:avLst/>
            <a:gdLst/>
            <a:ahLst/>
            <a:cxnLst/>
            <a:rect l="l" t="t" r="r" b="b"/>
            <a:pathLst>
              <a:path w="1079500" h="59689">
                <a:moveTo>
                  <a:pt x="0" y="59689"/>
                </a:moveTo>
                <a:lnTo>
                  <a:pt x="1079500" y="59689"/>
                </a:lnTo>
                <a:lnTo>
                  <a:pt x="1079500" y="0"/>
                </a:lnTo>
                <a:lnTo>
                  <a:pt x="0" y="0"/>
                </a:lnTo>
                <a:lnTo>
                  <a:pt x="0" y="59689"/>
                </a:lnTo>
                <a:close/>
              </a:path>
            </a:pathLst>
          </a:custGeom>
          <a:solidFill>
            <a:srgbClr val="6B54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14400" y="3801109"/>
            <a:ext cx="775970" cy="59690"/>
          </a:xfrm>
          <a:custGeom>
            <a:avLst/>
            <a:gdLst/>
            <a:ahLst/>
            <a:cxnLst/>
            <a:rect l="l" t="t" r="r" b="b"/>
            <a:pathLst>
              <a:path w="775969" h="59689">
                <a:moveTo>
                  <a:pt x="0" y="59689"/>
                </a:moveTo>
                <a:lnTo>
                  <a:pt x="775969" y="59689"/>
                </a:lnTo>
                <a:lnTo>
                  <a:pt x="775969" y="0"/>
                </a:lnTo>
                <a:lnTo>
                  <a:pt x="0" y="0"/>
                </a:lnTo>
                <a:lnTo>
                  <a:pt x="0" y="59689"/>
                </a:lnTo>
                <a:close/>
              </a:path>
            </a:pathLst>
          </a:custGeom>
          <a:solidFill>
            <a:srgbClr val="6B54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122159" y="3860800"/>
            <a:ext cx="955040" cy="62230"/>
          </a:xfrm>
          <a:custGeom>
            <a:avLst/>
            <a:gdLst/>
            <a:ahLst/>
            <a:cxnLst/>
            <a:rect l="l" t="t" r="r" b="b"/>
            <a:pathLst>
              <a:path w="955040" h="62229">
                <a:moveTo>
                  <a:pt x="0" y="62229"/>
                </a:moveTo>
                <a:lnTo>
                  <a:pt x="955040" y="62229"/>
                </a:lnTo>
                <a:lnTo>
                  <a:pt x="95504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6C55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149850" y="3860800"/>
            <a:ext cx="897890" cy="62230"/>
          </a:xfrm>
          <a:custGeom>
            <a:avLst/>
            <a:gdLst/>
            <a:ahLst/>
            <a:cxnLst/>
            <a:rect l="l" t="t" r="r" b="b"/>
            <a:pathLst>
              <a:path w="897889" h="62229">
                <a:moveTo>
                  <a:pt x="0" y="62229"/>
                </a:moveTo>
                <a:lnTo>
                  <a:pt x="897889" y="62229"/>
                </a:lnTo>
                <a:lnTo>
                  <a:pt x="897889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6C55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764789" y="3860800"/>
            <a:ext cx="1079500" cy="62230"/>
          </a:xfrm>
          <a:custGeom>
            <a:avLst/>
            <a:gdLst/>
            <a:ahLst/>
            <a:cxnLst/>
            <a:rect l="l" t="t" r="r" b="b"/>
            <a:pathLst>
              <a:path w="1079500" h="62229">
                <a:moveTo>
                  <a:pt x="0" y="62229"/>
                </a:moveTo>
                <a:lnTo>
                  <a:pt x="1079500" y="62229"/>
                </a:lnTo>
                <a:lnTo>
                  <a:pt x="107950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6C55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14400" y="3860800"/>
            <a:ext cx="775970" cy="62230"/>
          </a:xfrm>
          <a:custGeom>
            <a:avLst/>
            <a:gdLst/>
            <a:ahLst/>
            <a:cxnLst/>
            <a:rect l="l" t="t" r="r" b="b"/>
            <a:pathLst>
              <a:path w="775969" h="62229">
                <a:moveTo>
                  <a:pt x="0" y="62229"/>
                </a:moveTo>
                <a:lnTo>
                  <a:pt x="775969" y="62229"/>
                </a:lnTo>
                <a:lnTo>
                  <a:pt x="775969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6C55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122159" y="3923029"/>
            <a:ext cx="955040" cy="60960"/>
          </a:xfrm>
          <a:custGeom>
            <a:avLst/>
            <a:gdLst/>
            <a:ahLst/>
            <a:cxnLst/>
            <a:rect l="l" t="t" r="r" b="b"/>
            <a:pathLst>
              <a:path w="955040" h="60960">
                <a:moveTo>
                  <a:pt x="0" y="60959"/>
                </a:moveTo>
                <a:lnTo>
                  <a:pt x="955040" y="60959"/>
                </a:lnTo>
                <a:lnTo>
                  <a:pt x="955040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6D5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149850" y="3923029"/>
            <a:ext cx="897890" cy="60960"/>
          </a:xfrm>
          <a:custGeom>
            <a:avLst/>
            <a:gdLst/>
            <a:ahLst/>
            <a:cxnLst/>
            <a:rect l="l" t="t" r="r" b="b"/>
            <a:pathLst>
              <a:path w="897889" h="60960">
                <a:moveTo>
                  <a:pt x="0" y="60959"/>
                </a:moveTo>
                <a:lnTo>
                  <a:pt x="897889" y="60959"/>
                </a:lnTo>
                <a:lnTo>
                  <a:pt x="897889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6D5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764789" y="3923029"/>
            <a:ext cx="1079500" cy="60960"/>
          </a:xfrm>
          <a:custGeom>
            <a:avLst/>
            <a:gdLst/>
            <a:ahLst/>
            <a:cxnLst/>
            <a:rect l="l" t="t" r="r" b="b"/>
            <a:pathLst>
              <a:path w="1079500" h="60960">
                <a:moveTo>
                  <a:pt x="0" y="60959"/>
                </a:moveTo>
                <a:lnTo>
                  <a:pt x="1079500" y="60959"/>
                </a:lnTo>
                <a:lnTo>
                  <a:pt x="1079500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6D5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14400" y="3923029"/>
            <a:ext cx="775970" cy="60960"/>
          </a:xfrm>
          <a:custGeom>
            <a:avLst/>
            <a:gdLst/>
            <a:ahLst/>
            <a:cxnLst/>
            <a:rect l="l" t="t" r="r" b="b"/>
            <a:pathLst>
              <a:path w="775969" h="60960">
                <a:moveTo>
                  <a:pt x="0" y="60959"/>
                </a:moveTo>
                <a:lnTo>
                  <a:pt x="775969" y="60959"/>
                </a:lnTo>
                <a:lnTo>
                  <a:pt x="775969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6D5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122159" y="3983990"/>
            <a:ext cx="955040" cy="62230"/>
          </a:xfrm>
          <a:custGeom>
            <a:avLst/>
            <a:gdLst/>
            <a:ahLst/>
            <a:cxnLst/>
            <a:rect l="l" t="t" r="r" b="b"/>
            <a:pathLst>
              <a:path w="955040" h="62229">
                <a:moveTo>
                  <a:pt x="0" y="62229"/>
                </a:moveTo>
                <a:lnTo>
                  <a:pt x="955040" y="62229"/>
                </a:lnTo>
                <a:lnTo>
                  <a:pt x="95504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6F5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149850" y="3983990"/>
            <a:ext cx="897890" cy="62230"/>
          </a:xfrm>
          <a:custGeom>
            <a:avLst/>
            <a:gdLst/>
            <a:ahLst/>
            <a:cxnLst/>
            <a:rect l="l" t="t" r="r" b="b"/>
            <a:pathLst>
              <a:path w="897889" h="62229">
                <a:moveTo>
                  <a:pt x="0" y="62229"/>
                </a:moveTo>
                <a:lnTo>
                  <a:pt x="897889" y="62229"/>
                </a:lnTo>
                <a:lnTo>
                  <a:pt x="897889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6F5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764789" y="3983990"/>
            <a:ext cx="1079500" cy="62230"/>
          </a:xfrm>
          <a:custGeom>
            <a:avLst/>
            <a:gdLst/>
            <a:ahLst/>
            <a:cxnLst/>
            <a:rect l="l" t="t" r="r" b="b"/>
            <a:pathLst>
              <a:path w="1079500" h="62229">
                <a:moveTo>
                  <a:pt x="0" y="62229"/>
                </a:moveTo>
                <a:lnTo>
                  <a:pt x="1079500" y="62229"/>
                </a:lnTo>
                <a:lnTo>
                  <a:pt x="107950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6F5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14400" y="3983990"/>
            <a:ext cx="775970" cy="62230"/>
          </a:xfrm>
          <a:custGeom>
            <a:avLst/>
            <a:gdLst/>
            <a:ahLst/>
            <a:cxnLst/>
            <a:rect l="l" t="t" r="r" b="b"/>
            <a:pathLst>
              <a:path w="775969" h="62229">
                <a:moveTo>
                  <a:pt x="0" y="62229"/>
                </a:moveTo>
                <a:lnTo>
                  <a:pt x="775969" y="62229"/>
                </a:lnTo>
                <a:lnTo>
                  <a:pt x="775969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6F5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122159" y="4046220"/>
            <a:ext cx="955040" cy="59690"/>
          </a:xfrm>
          <a:custGeom>
            <a:avLst/>
            <a:gdLst/>
            <a:ahLst/>
            <a:cxnLst/>
            <a:rect l="l" t="t" r="r" b="b"/>
            <a:pathLst>
              <a:path w="955040" h="59689">
                <a:moveTo>
                  <a:pt x="0" y="59690"/>
                </a:moveTo>
                <a:lnTo>
                  <a:pt x="955040" y="59690"/>
                </a:lnTo>
                <a:lnTo>
                  <a:pt x="955040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705A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149850" y="4046220"/>
            <a:ext cx="897890" cy="59690"/>
          </a:xfrm>
          <a:custGeom>
            <a:avLst/>
            <a:gdLst/>
            <a:ahLst/>
            <a:cxnLst/>
            <a:rect l="l" t="t" r="r" b="b"/>
            <a:pathLst>
              <a:path w="897889" h="59689">
                <a:moveTo>
                  <a:pt x="0" y="59690"/>
                </a:moveTo>
                <a:lnTo>
                  <a:pt x="897889" y="59690"/>
                </a:lnTo>
                <a:lnTo>
                  <a:pt x="897889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705A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764789" y="4046220"/>
            <a:ext cx="1079500" cy="59690"/>
          </a:xfrm>
          <a:custGeom>
            <a:avLst/>
            <a:gdLst/>
            <a:ahLst/>
            <a:cxnLst/>
            <a:rect l="l" t="t" r="r" b="b"/>
            <a:pathLst>
              <a:path w="1079500" h="59689">
                <a:moveTo>
                  <a:pt x="0" y="59690"/>
                </a:moveTo>
                <a:lnTo>
                  <a:pt x="1079500" y="59690"/>
                </a:lnTo>
                <a:lnTo>
                  <a:pt x="1079500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705A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14400" y="4046220"/>
            <a:ext cx="775970" cy="59690"/>
          </a:xfrm>
          <a:custGeom>
            <a:avLst/>
            <a:gdLst/>
            <a:ahLst/>
            <a:cxnLst/>
            <a:rect l="l" t="t" r="r" b="b"/>
            <a:pathLst>
              <a:path w="775969" h="59689">
                <a:moveTo>
                  <a:pt x="0" y="59690"/>
                </a:moveTo>
                <a:lnTo>
                  <a:pt x="775969" y="59690"/>
                </a:lnTo>
                <a:lnTo>
                  <a:pt x="775969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705A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122159" y="4105909"/>
            <a:ext cx="955040" cy="63500"/>
          </a:xfrm>
          <a:custGeom>
            <a:avLst/>
            <a:gdLst/>
            <a:ahLst/>
            <a:cxnLst/>
            <a:rect l="l" t="t" r="r" b="b"/>
            <a:pathLst>
              <a:path w="955040" h="63500">
                <a:moveTo>
                  <a:pt x="0" y="63500"/>
                </a:moveTo>
                <a:lnTo>
                  <a:pt x="955040" y="63500"/>
                </a:lnTo>
                <a:lnTo>
                  <a:pt x="95504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715B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149850" y="4105909"/>
            <a:ext cx="897890" cy="63500"/>
          </a:xfrm>
          <a:custGeom>
            <a:avLst/>
            <a:gdLst/>
            <a:ahLst/>
            <a:cxnLst/>
            <a:rect l="l" t="t" r="r" b="b"/>
            <a:pathLst>
              <a:path w="897889" h="63500">
                <a:moveTo>
                  <a:pt x="0" y="63500"/>
                </a:moveTo>
                <a:lnTo>
                  <a:pt x="897889" y="63500"/>
                </a:lnTo>
                <a:lnTo>
                  <a:pt x="897889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715B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764789" y="4105909"/>
            <a:ext cx="1079500" cy="63500"/>
          </a:xfrm>
          <a:custGeom>
            <a:avLst/>
            <a:gdLst/>
            <a:ahLst/>
            <a:cxnLst/>
            <a:rect l="l" t="t" r="r" b="b"/>
            <a:pathLst>
              <a:path w="1079500" h="63500">
                <a:moveTo>
                  <a:pt x="0" y="63500"/>
                </a:moveTo>
                <a:lnTo>
                  <a:pt x="1079500" y="63500"/>
                </a:lnTo>
                <a:lnTo>
                  <a:pt x="10795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715B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914400" y="4105909"/>
            <a:ext cx="775970" cy="63500"/>
          </a:xfrm>
          <a:custGeom>
            <a:avLst/>
            <a:gdLst/>
            <a:ahLst/>
            <a:cxnLst/>
            <a:rect l="l" t="t" r="r" b="b"/>
            <a:pathLst>
              <a:path w="775969" h="63500">
                <a:moveTo>
                  <a:pt x="0" y="63500"/>
                </a:moveTo>
                <a:lnTo>
                  <a:pt x="775969" y="63500"/>
                </a:lnTo>
                <a:lnTo>
                  <a:pt x="775969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715B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122159" y="4169409"/>
            <a:ext cx="955040" cy="59690"/>
          </a:xfrm>
          <a:custGeom>
            <a:avLst/>
            <a:gdLst/>
            <a:ahLst/>
            <a:cxnLst/>
            <a:rect l="l" t="t" r="r" b="b"/>
            <a:pathLst>
              <a:path w="955040" h="59689">
                <a:moveTo>
                  <a:pt x="0" y="59689"/>
                </a:moveTo>
                <a:lnTo>
                  <a:pt x="955040" y="59689"/>
                </a:lnTo>
                <a:lnTo>
                  <a:pt x="955040" y="0"/>
                </a:lnTo>
                <a:lnTo>
                  <a:pt x="0" y="0"/>
                </a:lnTo>
                <a:lnTo>
                  <a:pt x="0" y="59689"/>
                </a:lnTo>
                <a:close/>
              </a:path>
            </a:pathLst>
          </a:custGeom>
          <a:solidFill>
            <a:srgbClr val="725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149850" y="4169409"/>
            <a:ext cx="897890" cy="59690"/>
          </a:xfrm>
          <a:custGeom>
            <a:avLst/>
            <a:gdLst/>
            <a:ahLst/>
            <a:cxnLst/>
            <a:rect l="l" t="t" r="r" b="b"/>
            <a:pathLst>
              <a:path w="897889" h="59689">
                <a:moveTo>
                  <a:pt x="0" y="59689"/>
                </a:moveTo>
                <a:lnTo>
                  <a:pt x="897889" y="59689"/>
                </a:lnTo>
                <a:lnTo>
                  <a:pt x="897889" y="0"/>
                </a:lnTo>
                <a:lnTo>
                  <a:pt x="0" y="0"/>
                </a:lnTo>
                <a:lnTo>
                  <a:pt x="0" y="59689"/>
                </a:lnTo>
                <a:close/>
              </a:path>
            </a:pathLst>
          </a:custGeom>
          <a:solidFill>
            <a:srgbClr val="725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764789" y="4169409"/>
            <a:ext cx="1079500" cy="59690"/>
          </a:xfrm>
          <a:custGeom>
            <a:avLst/>
            <a:gdLst/>
            <a:ahLst/>
            <a:cxnLst/>
            <a:rect l="l" t="t" r="r" b="b"/>
            <a:pathLst>
              <a:path w="1079500" h="59689">
                <a:moveTo>
                  <a:pt x="0" y="59689"/>
                </a:moveTo>
                <a:lnTo>
                  <a:pt x="1079500" y="59689"/>
                </a:lnTo>
                <a:lnTo>
                  <a:pt x="1079500" y="0"/>
                </a:lnTo>
                <a:lnTo>
                  <a:pt x="0" y="0"/>
                </a:lnTo>
                <a:lnTo>
                  <a:pt x="0" y="59689"/>
                </a:lnTo>
                <a:close/>
              </a:path>
            </a:pathLst>
          </a:custGeom>
          <a:solidFill>
            <a:srgbClr val="725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14400" y="4169409"/>
            <a:ext cx="775970" cy="59690"/>
          </a:xfrm>
          <a:custGeom>
            <a:avLst/>
            <a:gdLst/>
            <a:ahLst/>
            <a:cxnLst/>
            <a:rect l="l" t="t" r="r" b="b"/>
            <a:pathLst>
              <a:path w="775969" h="59689">
                <a:moveTo>
                  <a:pt x="0" y="59689"/>
                </a:moveTo>
                <a:lnTo>
                  <a:pt x="775969" y="59689"/>
                </a:lnTo>
                <a:lnTo>
                  <a:pt x="775969" y="0"/>
                </a:lnTo>
                <a:lnTo>
                  <a:pt x="0" y="0"/>
                </a:lnTo>
                <a:lnTo>
                  <a:pt x="0" y="59689"/>
                </a:lnTo>
                <a:close/>
              </a:path>
            </a:pathLst>
          </a:custGeom>
          <a:solidFill>
            <a:srgbClr val="725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149850" y="4258945"/>
            <a:ext cx="2927350" cy="0"/>
          </a:xfrm>
          <a:custGeom>
            <a:avLst/>
            <a:gdLst/>
            <a:ahLst/>
            <a:cxnLst/>
            <a:rect l="l" t="t" r="r" b="b"/>
            <a:pathLst>
              <a:path w="2927350">
                <a:moveTo>
                  <a:pt x="0" y="0"/>
                </a:moveTo>
                <a:lnTo>
                  <a:pt x="2927350" y="0"/>
                </a:lnTo>
              </a:path>
            </a:pathLst>
          </a:custGeom>
          <a:ln w="59689">
            <a:solidFill>
              <a:srgbClr val="735E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14400" y="4258945"/>
            <a:ext cx="2929890" cy="0"/>
          </a:xfrm>
          <a:custGeom>
            <a:avLst/>
            <a:gdLst/>
            <a:ahLst/>
            <a:cxnLst/>
            <a:rect l="l" t="t" r="r" b="b"/>
            <a:pathLst>
              <a:path w="2929890">
                <a:moveTo>
                  <a:pt x="0" y="0"/>
                </a:moveTo>
                <a:lnTo>
                  <a:pt x="2929890" y="0"/>
                </a:lnTo>
              </a:path>
            </a:pathLst>
          </a:custGeom>
          <a:ln w="59689">
            <a:solidFill>
              <a:srgbClr val="735E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4400" y="4288790"/>
            <a:ext cx="7162800" cy="63500"/>
          </a:xfrm>
          <a:custGeom>
            <a:avLst/>
            <a:gdLst/>
            <a:ahLst/>
            <a:cxnLst/>
            <a:rect l="l" t="t" r="r" b="b"/>
            <a:pathLst>
              <a:path w="7162800" h="63500">
                <a:moveTo>
                  <a:pt x="0" y="63500"/>
                </a:moveTo>
                <a:lnTo>
                  <a:pt x="7162800" y="63500"/>
                </a:lnTo>
                <a:lnTo>
                  <a:pt x="71628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7460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4400" y="4352290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89">
                <a:moveTo>
                  <a:pt x="0" y="59690"/>
                </a:moveTo>
                <a:lnTo>
                  <a:pt x="7162800" y="59690"/>
                </a:lnTo>
                <a:lnTo>
                  <a:pt x="7162800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7561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14400" y="4411979"/>
            <a:ext cx="7162800" cy="62230"/>
          </a:xfrm>
          <a:custGeom>
            <a:avLst/>
            <a:gdLst/>
            <a:ahLst/>
            <a:cxnLst/>
            <a:rect l="l" t="t" r="r" b="b"/>
            <a:pathLst>
              <a:path w="7162800" h="62229">
                <a:moveTo>
                  <a:pt x="0" y="62229"/>
                </a:moveTo>
                <a:lnTo>
                  <a:pt x="7162800" y="62229"/>
                </a:lnTo>
                <a:lnTo>
                  <a:pt x="716280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7663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14400" y="4474209"/>
            <a:ext cx="7162800" cy="60960"/>
          </a:xfrm>
          <a:custGeom>
            <a:avLst/>
            <a:gdLst/>
            <a:ahLst/>
            <a:cxnLst/>
            <a:rect l="l" t="t" r="r" b="b"/>
            <a:pathLst>
              <a:path w="7162800" h="60960">
                <a:moveTo>
                  <a:pt x="0" y="60959"/>
                </a:moveTo>
                <a:lnTo>
                  <a:pt x="7162800" y="60959"/>
                </a:lnTo>
                <a:lnTo>
                  <a:pt x="7162800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7764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14400" y="4535170"/>
            <a:ext cx="7162800" cy="62230"/>
          </a:xfrm>
          <a:custGeom>
            <a:avLst/>
            <a:gdLst/>
            <a:ahLst/>
            <a:cxnLst/>
            <a:rect l="l" t="t" r="r" b="b"/>
            <a:pathLst>
              <a:path w="7162800" h="62229">
                <a:moveTo>
                  <a:pt x="0" y="62229"/>
                </a:moveTo>
                <a:lnTo>
                  <a:pt x="7162800" y="62229"/>
                </a:lnTo>
                <a:lnTo>
                  <a:pt x="716280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786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14400" y="4597400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89">
                <a:moveTo>
                  <a:pt x="0" y="59689"/>
                </a:moveTo>
                <a:lnTo>
                  <a:pt x="7162800" y="59689"/>
                </a:lnTo>
                <a:lnTo>
                  <a:pt x="7162800" y="0"/>
                </a:lnTo>
                <a:lnTo>
                  <a:pt x="0" y="0"/>
                </a:lnTo>
                <a:lnTo>
                  <a:pt x="0" y="59689"/>
                </a:lnTo>
                <a:close/>
              </a:path>
            </a:pathLst>
          </a:custGeom>
          <a:solidFill>
            <a:srgbClr val="7967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14400" y="4657090"/>
            <a:ext cx="7162800" cy="60960"/>
          </a:xfrm>
          <a:custGeom>
            <a:avLst/>
            <a:gdLst/>
            <a:ahLst/>
            <a:cxnLst/>
            <a:rect l="l" t="t" r="r" b="b"/>
            <a:pathLst>
              <a:path w="7162800" h="60960">
                <a:moveTo>
                  <a:pt x="0" y="60960"/>
                </a:moveTo>
                <a:lnTo>
                  <a:pt x="7162800" y="60960"/>
                </a:lnTo>
                <a:lnTo>
                  <a:pt x="7162800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7A6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14400" y="4718050"/>
            <a:ext cx="7162800" cy="62230"/>
          </a:xfrm>
          <a:custGeom>
            <a:avLst/>
            <a:gdLst/>
            <a:ahLst/>
            <a:cxnLst/>
            <a:rect l="l" t="t" r="r" b="b"/>
            <a:pathLst>
              <a:path w="7162800" h="62229">
                <a:moveTo>
                  <a:pt x="0" y="62229"/>
                </a:moveTo>
                <a:lnTo>
                  <a:pt x="7162800" y="62229"/>
                </a:lnTo>
                <a:lnTo>
                  <a:pt x="716280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7B69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14400" y="4780279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89">
                <a:moveTo>
                  <a:pt x="0" y="59690"/>
                </a:moveTo>
                <a:lnTo>
                  <a:pt x="7162800" y="59690"/>
                </a:lnTo>
                <a:lnTo>
                  <a:pt x="7162800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7C6B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14400" y="4839970"/>
            <a:ext cx="7162800" cy="62230"/>
          </a:xfrm>
          <a:custGeom>
            <a:avLst/>
            <a:gdLst/>
            <a:ahLst/>
            <a:cxnLst/>
            <a:rect l="l" t="t" r="r" b="b"/>
            <a:pathLst>
              <a:path w="7162800" h="62229">
                <a:moveTo>
                  <a:pt x="0" y="62229"/>
                </a:moveTo>
                <a:lnTo>
                  <a:pt x="7162800" y="62229"/>
                </a:lnTo>
                <a:lnTo>
                  <a:pt x="716280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7D6C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14400" y="4902200"/>
            <a:ext cx="7162800" cy="60960"/>
          </a:xfrm>
          <a:custGeom>
            <a:avLst/>
            <a:gdLst/>
            <a:ahLst/>
            <a:cxnLst/>
            <a:rect l="l" t="t" r="r" b="b"/>
            <a:pathLst>
              <a:path w="7162800" h="60960">
                <a:moveTo>
                  <a:pt x="0" y="60960"/>
                </a:moveTo>
                <a:lnTo>
                  <a:pt x="7162800" y="60960"/>
                </a:lnTo>
                <a:lnTo>
                  <a:pt x="7162800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7E6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14400" y="4963159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89">
                <a:moveTo>
                  <a:pt x="0" y="59689"/>
                </a:moveTo>
                <a:lnTo>
                  <a:pt x="7162800" y="59689"/>
                </a:lnTo>
                <a:lnTo>
                  <a:pt x="7162800" y="0"/>
                </a:lnTo>
                <a:lnTo>
                  <a:pt x="0" y="0"/>
                </a:lnTo>
                <a:lnTo>
                  <a:pt x="0" y="59689"/>
                </a:lnTo>
                <a:close/>
              </a:path>
            </a:pathLst>
          </a:custGeom>
          <a:solidFill>
            <a:srgbClr val="7F6E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14400" y="5022850"/>
            <a:ext cx="7162800" cy="62230"/>
          </a:xfrm>
          <a:custGeom>
            <a:avLst/>
            <a:gdLst/>
            <a:ahLst/>
            <a:cxnLst/>
            <a:rect l="l" t="t" r="r" b="b"/>
            <a:pathLst>
              <a:path w="7162800" h="62229">
                <a:moveTo>
                  <a:pt x="0" y="62229"/>
                </a:moveTo>
                <a:lnTo>
                  <a:pt x="7162800" y="62229"/>
                </a:lnTo>
                <a:lnTo>
                  <a:pt x="716280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806F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14400" y="5085079"/>
            <a:ext cx="7162800" cy="60960"/>
          </a:xfrm>
          <a:custGeom>
            <a:avLst/>
            <a:gdLst/>
            <a:ahLst/>
            <a:cxnLst/>
            <a:rect l="l" t="t" r="r" b="b"/>
            <a:pathLst>
              <a:path w="7162800" h="60960">
                <a:moveTo>
                  <a:pt x="0" y="60959"/>
                </a:moveTo>
                <a:lnTo>
                  <a:pt x="7162800" y="60959"/>
                </a:lnTo>
                <a:lnTo>
                  <a:pt x="7162800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8070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14400" y="5146040"/>
            <a:ext cx="7162800" cy="62230"/>
          </a:xfrm>
          <a:custGeom>
            <a:avLst/>
            <a:gdLst/>
            <a:ahLst/>
            <a:cxnLst/>
            <a:rect l="l" t="t" r="r" b="b"/>
            <a:pathLst>
              <a:path w="7162800" h="62229">
                <a:moveTo>
                  <a:pt x="0" y="62229"/>
                </a:moveTo>
                <a:lnTo>
                  <a:pt x="7162800" y="62229"/>
                </a:lnTo>
                <a:lnTo>
                  <a:pt x="716280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8171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14400" y="5208270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89">
                <a:moveTo>
                  <a:pt x="0" y="59689"/>
                </a:moveTo>
                <a:lnTo>
                  <a:pt x="7162800" y="59689"/>
                </a:lnTo>
                <a:lnTo>
                  <a:pt x="7162800" y="0"/>
                </a:lnTo>
                <a:lnTo>
                  <a:pt x="0" y="0"/>
                </a:lnTo>
                <a:lnTo>
                  <a:pt x="0" y="59689"/>
                </a:lnTo>
                <a:close/>
              </a:path>
            </a:pathLst>
          </a:custGeom>
          <a:solidFill>
            <a:srgbClr val="8272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14400" y="5267959"/>
            <a:ext cx="7162800" cy="63500"/>
          </a:xfrm>
          <a:custGeom>
            <a:avLst/>
            <a:gdLst/>
            <a:ahLst/>
            <a:cxnLst/>
            <a:rect l="l" t="t" r="r" b="b"/>
            <a:pathLst>
              <a:path w="7162800" h="63500">
                <a:moveTo>
                  <a:pt x="0" y="63499"/>
                </a:moveTo>
                <a:lnTo>
                  <a:pt x="7162800" y="63499"/>
                </a:lnTo>
                <a:lnTo>
                  <a:pt x="7162800" y="0"/>
                </a:lnTo>
                <a:lnTo>
                  <a:pt x="0" y="0"/>
                </a:lnTo>
                <a:lnTo>
                  <a:pt x="0" y="63499"/>
                </a:lnTo>
                <a:close/>
              </a:path>
            </a:pathLst>
          </a:custGeom>
          <a:solidFill>
            <a:srgbClr val="8273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14400" y="5331459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89">
                <a:moveTo>
                  <a:pt x="0" y="59689"/>
                </a:moveTo>
                <a:lnTo>
                  <a:pt x="7162800" y="59689"/>
                </a:lnTo>
                <a:lnTo>
                  <a:pt x="7162800" y="0"/>
                </a:lnTo>
                <a:lnTo>
                  <a:pt x="0" y="0"/>
                </a:lnTo>
                <a:lnTo>
                  <a:pt x="0" y="59689"/>
                </a:lnTo>
                <a:close/>
              </a:path>
            </a:pathLst>
          </a:custGeom>
          <a:solidFill>
            <a:srgbClr val="8374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14400" y="5391150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89">
                <a:moveTo>
                  <a:pt x="0" y="59689"/>
                </a:moveTo>
                <a:lnTo>
                  <a:pt x="7162800" y="59689"/>
                </a:lnTo>
                <a:lnTo>
                  <a:pt x="7162800" y="0"/>
                </a:lnTo>
                <a:lnTo>
                  <a:pt x="0" y="0"/>
                </a:lnTo>
                <a:lnTo>
                  <a:pt x="0" y="59689"/>
                </a:lnTo>
                <a:close/>
              </a:path>
            </a:pathLst>
          </a:custGeom>
          <a:solidFill>
            <a:srgbClr val="8474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14400" y="5450840"/>
            <a:ext cx="7162800" cy="63500"/>
          </a:xfrm>
          <a:custGeom>
            <a:avLst/>
            <a:gdLst/>
            <a:ahLst/>
            <a:cxnLst/>
            <a:rect l="l" t="t" r="r" b="b"/>
            <a:pathLst>
              <a:path w="7162800" h="63500">
                <a:moveTo>
                  <a:pt x="0" y="63500"/>
                </a:moveTo>
                <a:lnTo>
                  <a:pt x="7162800" y="63500"/>
                </a:lnTo>
                <a:lnTo>
                  <a:pt x="71628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8475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14400" y="5514340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89">
                <a:moveTo>
                  <a:pt x="0" y="59689"/>
                </a:moveTo>
                <a:lnTo>
                  <a:pt x="7162800" y="59689"/>
                </a:lnTo>
                <a:lnTo>
                  <a:pt x="7162800" y="0"/>
                </a:lnTo>
                <a:lnTo>
                  <a:pt x="0" y="0"/>
                </a:lnTo>
                <a:lnTo>
                  <a:pt x="0" y="59689"/>
                </a:lnTo>
                <a:close/>
              </a:path>
            </a:pathLst>
          </a:custGeom>
          <a:solidFill>
            <a:srgbClr val="857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14400" y="5574029"/>
            <a:ext cx="7162800" cy="62230"/>
          </a:xfrm>
          <a:custGeom>
            <a:avLst/>
            <a:gdLst/>
            <a:ahLst/>
            <a:cxnLst/>
            <a:rect l="l" t="t" r="r" b="b"/>
            <a:pathLst>
              <a:path w="7162800" h="62229">
                <a:moveTo>
                  <a:pt x="0" y="62230"/>
                </a:moveTo>
                <a:lnTo>
                  <a:pt x="7162800" y="62230"/>
                </a:lnTo>
                <a:lnTo>
                  <a:pt x="7162800" y="0"/>
                </a:lnTo>
                <a:lnTo>
                  <a:pt x="0" y="0"/>
                </a:lnTo>
                <a:lnTo>
                  <a:pt x="0" y="62230"/>
                </a:lnTo>
                <a:close/>
              </a:path>
            </a:pathLst>
          </a:custGeom>
          <a:solidFill>
            <a:srgbClr val="857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14400" y="5636259"/>
            <a:ext cx="7162800" cy="60960"/>
          </a:xfrm>
          <a:custGeom>
            <a:avLst/>
            <a:gdLst/>
            <a:ahLst/>
            <a:cxnLst/>
            <a:rect l="l" t="t" r="r" b="b"/>
            <a:pathLst>
              <a:path w="7162800" h="60960">
                <a:moveTo>
                  <a:pt x="0" y="60960"/>
                </a:moveTo>
                <a:lnTo>
                  <a:pt x="7162800" y="60960"/>
                </a:lnTo>
                <a:lnTo>
                  <a:pt x="7162800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8677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14400" y="5697220"/>
            <a:ext cx="7162800" cy="62230"/>
          </a:xfrm>
          <a:custGeom>
            <a:avLst/>
            <a:gdLst/>
            <a:ahLst/>
            <a:cxnLst/>
            <a:rect l="l" t="t" r="r" b="b"/>
            <a:pathLst>
              <a:path w="7162800" h="62229">
                <a:moveTo>
                  <a:pt x="0" y="62229"/>
                </a:moveTo>
                <a:lnTo>
                  <a:pt x="7162800" y="62229"/>
                </a:lnTo>
                <a:lnTo>
                  <a:pt x="716280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8677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14400" y="5759450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89">
                <a:moveTo>
                  <a:pt x="0" y="59689"/>
                </a:moveTo>
                <a:lnTo>
                  <a:pt x="7162800" y="59689"/>
                </a:lnTo>
                <a:lnTo>
                  <a:pt x="7162800" y="0"/>
                </a:lnTo>
                <a:lnTo>
                  <a:pt x="0" y="0"/>
                </a:lnTo>
                <a:lnTo>
                  <a:pt x="0" y="59689"/>
                </a:lnTo>
                <a:close/>
              </a:path>
            </a:pathLst>
          </a:custGeom>
          <a:solidFill>
            <a:srgbClr val="867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14400" y="5819140"/>
            <a:ext cx="7162800" cy="60960"/>
          </a:xfrm>
          <a:custGeom>
            <a:avLst/>
            <a:gdLst/>
            <a:ahLst/>
            <a:cxnLst/>
            <a:rect l="l" t="t" r="r" b="b"/>
            <a:pathLst>
              <a:path w="7162800" h="60960">
                <a:moveTo>
                  <a:pt x="0" y="60960"/>
                </a:moveTo>
                <a:lnTo>
                  <a:pt x="7162800" y="60960"/>
                </a:lnTo>
                <a:lnTo>
                  <a:pt x="7162800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877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14400" y="5880100"/>
            <a:ext cx="7162800" cy="62230"/>
          </a:xfrm>
          <a:custGeom>
            <a:avLst/>
            <a:gdLst/>
            <a:ahLst/>
            <a:cxnLst/>
            <a:rect l="l" t="t" r="r" b="b"/>
            <a:pathLst>
              <a:path w="7162800" h="62229">
                <a:moveTo>
                  <a:pt x="0" y="62230"/>
                </a:moveTo>
                <a:lnTo>
                  <a:pt x="7162800" y="62230"/>
                </a:lnTo>
                <a:lnTo>
                  <a:pt x="7162800" y="0"/>
                </a:lnTo>
                <a:lnTo>
                  <a:pt x="0" y="0"/>
                </a:lnTo>
                <a:lnTo>
                  <a:pt x="0" y="62230"/>
                </a:lnTo>
                <a:close/>
              </a:path>
            </a:pathLst>
          </a:custGeom>
          <a:solidFill>
            <a:srgbClr val="8779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14400" y="5942329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89">
                <a:moveTo>
                  <a:pt x="0" y="59690"/>
                </a:moveTo>
                <a:lnTo>
                  <a:pt x="7162800" y="59690"/>
                </a:lnTo>
                <a:lnTo>
                  <a:pt x="7162800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8879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14400" y="6002020"/>
            <a:ext cx="7162800" cy="62230"/>
          </a:xfrm>
          <a:custGeom>
            <a:avLst/>
            <a:gdLst/>
            <a:ahLst/>
            <a:cxnLst/>
            <a:rect l="l" t="t" r="r" b="b"/>
            <a:pathLst>
              <a:path w="7162800" h="62229">
                <a:moveTo>
                  <a:pt x="0" y="62229"/>
                </a:moveTo>
                <a:lnTo>
                  <a:pt x="7162800" y="62229"/>
                </a:lnTo>
                <a:lnTo>
                  <a:pt x="716280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8879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14400" y="6064250"/>
            <a:ext cx="7162800" cy="60960"/>
          </a:xfrm>
          <a:custGeom>
            <a:avLst/>
            <a:gdLst/>
            <a:ahLst/>
            <a:cxnLst/>
            <a:rect l="l" t="t" r="r" b="b"/>
            <a:pathLst>
              <a:path w="7162800" h="60960">
                <a:moveTo>
                  <a:pt x="0" y="60959"/>
                </a:moveTo>
                <a:lnTo>
                  <a:pt x="7162800" y="60959"/>
                </a:lnTo>
                <a:lnTo>
                  <a:pt x="7162800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887A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14400" y="6125209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89">
                <a:moveTo>
                  <a:pt x="0" y="59689"/>
                </a:moveTo>
                <a:lnTo>
                  <a:pt x="7162800" y="59689"/>
                </a:lnTo>
                <a:lnTo>
                  <a:pt x="7162800" y="0"/>
                </a:lnTo>
                <a:lnTo>
                  <a:pt x="0" y="0"/>
                </a:lnTo>
                <a:lnTo>
                  <a:pt x="0" y="59689"/>
                </a:lnTo>
                <a:close/>
              </a:path>
            </a:pathLst>
          </a:custGeom>
          <a:solidFill>
            <a:srgbClr val="887A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14400" y="6184900"/>
            <a:ext cx="7162800" cy="62230"/>
          </a:xfrm>
          <a:custGeom>
            <a:avLst/>
            <a:gdLst/>
            <a:ahLst/>
            <a:cxnLst/>
            <a:rect l="l" t="t" r="r" b="b"/>
            <a:pathLst>
              <a:path w="7162800" h="62229">
                <a:moveTo>
                  <a:pt x="0" y="62230"/>
                </a:moveTo>
                <a:lnTo>
                  <a:pt x="7162800" y="62230"/>
                </a:lnTo>
                <a:lnTo>
                  <a:pt x="7162800" y="0"/>
                </a:lnTo>
                <a:lnTo>
                  <a:pt x="0" y="0"/>
                </a:lnTo>
                <a:lnTo>
                  <a:pt x="0" y="62230"/>
                </a:lnTo>
                <a:close/>
              </a:path>
            </a:pathLst>
          </a:custGeom>
          <a:solidFill>
            <a:srgbClr val="897A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14400" y="6247129"/>
            <a:ext cx="7162800" cy="60960"/>
          </a:xfrm>
          <a:custGeom>
            <a:avLst/>
            <a:gdLst/>
            <a:ahLst/>
            <a:cxnLst/>
            <a:rect l="l" t="t" r="r" b="b"/>
            <a:pathLst>
              <a:path w="7162800" h="60960">
                <a:moveTo>
                  <a:pt x="0" y="60960"/>
                </a:moveTo>
                <a:lnTo>
                  <a:pt x="7162800" y="60960"/>
                </a:lnTo>
                <a:lnTo>
                  <a:pt x="7162800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897B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14400" y="6308090"/>
            <a:ext cx="7162800" cy="62230"/>
          </a:xfrm>
          <a:custGeom>
            <a:avLst/>
            <a:gdLst/>
            <a:ahLst/>
            <a:cxnLst/>
            <a:rect l="l" t="t" r="r" b="b"/>
            <a:pathLst>
              <a:path w="7162800" h="62229">
                <a:moveTo>
                  <a:pt x="0" y="62230"/>
                </a:moveTo>
                <a:lnTo>
                  <a:pt x="7162800" y="62230"/>
                </a:lnTo>
                <a:lnTo>
                  <a:pt x="7162800" y="0"/>
                </a:lnTo>
                <a:lnTo>
                  <a:pt x="0" y="0"/>
                </a:lnTo>
                <a:lnTo>
                  <a:pt x="0" y="62230"/>
                </a:lnTo>
                <a:close/>
              </a:path>
            </a:pathLst>
          </a:custGeom>
          <a:solidFill>
            <a:srgbClr val="897B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14400" y="6370320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89">
                <a:moveTo>
                  <a:pt x="0" y="59689"/>
                </a:moveTo>
                <a:lnTo>
                  <a:pt x="7162800" y="59689"/>
                </a:lnTo>
                <a:lnTo>
                  <a:pt x="7162800" y="0"/>
                </a:lnTo>
                <a:lnTo>
                  <a:pt x="0" y="0"/>
                </a:lnTo>
                <a:lnTo>
                  <a:pt x="0" y="59689"/>
                </a:lnTo>
                <a:close/>
              </a:path>
            </a:pathLst>
          </a:custGeom>
          <a:solidFill>
            <a:srgbClr val="897B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14400" y="6430009"/>
            <a:ext cx="7162800" cy="63500"/>
          </a:xfrm>
          <a:custGeom>
            <a:avLst/>
            <a:gdLst/>
            <a:ahLst/>
            <a:cxnLst/>
            <a:rect l="l" t="t" r="r" b="b"/>
            <a:pathLst>
              <a:path w="7162800" h="63500">
                <a:moveTo>
                  <a:pt x="0" y="63499"/>
                </a:moveTo>
                <a:lnTo>
                  <a:pt x="7162800" y="63499"/>
                </a:lnTo>
                <a:lnTo>
                  <a:pt x="7162800" y="0"/>
                </a:lnTo>
                <a:lnTo>
                  <a:pt x="0" y="0"/>
                </a:lnTo>
                <a:lnTo>
                  <a:pt x="0" y="63499"/>
                </a:lnTo>
                <a:close/>
              </a:path>
            </a:pathLst>
          </a:custGeom>
          <a:solidFill>
            <a:srgbClr val="897B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14400" y="6493509"/>
            <a:ext cx="7162800" cy="59690"/>
          </a:xfrm>
          <a:custGeom>
            <a:avLst/>
            <a:gdLst/>
            <a:ahLst/>
            <a:cxnLst/>
            <a:rect l="l" t="t" r="r" b="b"/>
            <a:pathLst>
              <a:path w="7162800" h="59690">
                <a:moveTo>
                  <a:pt x="0" y="59689"/>
                </a:moveTo>
                <a:lnTo>
                  <a:pt x="7162800" y="59689"/>
                </a:lnTo>
                <a:lnTo>
                  <a:pt x="7162800" y="0"/>
                </a:lnTo>
                <a:lnTo>
                  <a:pt x="0" y="0"/>
                </a:lnTo>
                <a:lnTo>
                  <a:pt x="0" y="59689"/>
                </a:lnTo>
                <a:close/>
              </a:path>
            </a:pathLst>
          </a:custGeom>
          <a:solidFill>
            <a:srgbClr val="8A7C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 txBox="1"/>
          <p:nvPr/>
        </p:nvSpPr>
        <p:spPr>
          <a:xfrm>
            <a:off x="914400" y="1934845"/>
            <a:ext cx="7162800" cy="918210"/>
          </a:xfrm>
          <a:prstGeom prst="rect">
            <a:avLst/>
          </a:prstGeom>
          <a:solidFill>
            <a:srgbClr val="5835A8"/>
          </a:solidFill>
        </p:spPr>
        <p:txBody>
          <a:bodyPr vert="horz" wrap="square" lIns="0" tIns="311785" rIns="0" bIns="0" rtlCol="0">
            <a:spAutoFit/>
          </a:bodyPr>
          <a:lstStyle/>
          <a:p>
            <a:pPr marL="1154430">
              <a:lnSpc>
                <a:spcPct val="100000"/>
              </a:lnSpc>
              <a:spcBef>
                <a:spcPts val="2455"/>
              </a:spcBef>
            </a:pPr>
            <a:r>
              <a:rPr sz="2950" spc="245" dirty="0">
                <a:solidFill>
                  <a:srgbClr val="FFFF84"/>
                </a:solidFill>
                <a:latin typeface="Impact"/>
                <a:cs typeface="Impact"/>
              </a:rPr>
              <a:t>The </a:t>
            </a:r>
            <a:r>
              <a:rPr sz="2950" spc="210" dirty="0">
                <a:solidFill>
                  <a:srgbClr val="FFFF84"/>
                </a:solidFill>
                <a:latin typeface="Impact"/>
                <a:cs typeface="Impact"/>
              </a:rPr>
              <a:t>Information</a:t>
            </a:r>
            <a:r>
              <a:rPr sz="2950" spc="-95" dirty="0">
                <a:solidFill>
                  <a:srgbClr val="FFFF84"/>
                </a:solidFill>
                <a:latin typeface="Impact"/>
                <a:cs typeface="Impact"/>
              </a:rPr>
              <a:t> </a:t>
            </a:r>
            <a:r>
              <a:rPr sz="2950" spc="235" dirty="0">
                <a:solidFill>
                  <a:srgbClr val="FFFF84"/>
                </a:solidFill>
                <a:latin typeface="Impact"/>
                <a:cs typeface="Impact"/>
              </a:rPr>
              <a:t>Resources</a:t>
            </a:r>
            <a:endParaRPr sz="2950">
              <a:latin typeface="Impact"/>
              <a:cs typeface="Impact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1600200" y="6088379"/>
            <a:ext cx="109093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spc="105" dirty="0">
                <a:solidFill>
                  <a:srgbClr val="FFFF84"/>
                </a:solidFill>
                <a:latin typeface="Times New Roman"/>
                <a:cs typeface="Times New Roman"/>
              </a:rPr>
              <a:t>Facilities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28" name="object 128"/>
          <p:cNvSpPr/>
          <p:nvPr/>
        </p:nvSpPr>
        <p:spPr>
          <a:xfrm>
            <a:off x="1452244" y="3143885"/>
            <a:ext cx="5908040" cy="32550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 txBox="1"/>
          <p:nvPr/>
        </p:nvSpPr>
        <p:spPr>
          <a:xfrm>
            <a:off x="1786889" y="3764279"/>
            <a:ext cx="942975" cy="2743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00" b="1" spc="130" dirty="0">
                <a:solidFill>
                  <a:srgbClr val="071C57"/>
                </a:solidFill>
                <a:latin typeface="Times New Roman"/>
                <a:cs typeface="Times New Roman"/>
              </a:rPr>
              <a:t>Software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6097270" y="3764279"/>
            <a:ext cx="968375" cy="2743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00" b="1" spc="160" dirty="0">
                <a:solidFill>
                  <a:srgbClr val="071C57"/>
                </a:solidFill>
                <a:latin typeface="Times New Roman"/>
                <a:cs typeface="Times New Roman"/>
              </a:rPr>
              <a:t>Da</a:t>
            </a:r>
            <a:r>
              <a:rPr sz="1600" b="1" spc="95" dirty="0">
                <a:solidFill>
                  <a:srgbClr val="071C57"/>
                </a:solidFill>
                <a:latin typeface="Times New Roman"/>
                <a:cs typeface="Times New Roman"/>
              </a:rPr>
              <a:t>t</a:t>
            </a:r>
            <a:r>
              <a:rPr sz="1600" b="1" spc="140" dirty="0">
                <a:solidFill>
                  <a:srgbClr val="071C57"/>
                </a:solidFill>
                <a:latin typeface="Times New Roman"/>
                <a:cs typeface="Times New Roman"/>
              </a:rPr>
              <a:t>ab</a:t>
            </a:r>
            <a:r>
              <a:rPr sz="1600" b="1" spc="155" dirty="0">
                <a:solidFill>
                  <a:srgbClr val="071C57"/>
                </a:solidFill>
                <a:latin typeface="Times New Roman"/>
                <a:cs typeface="Times New Roman"/>
              </a:rPr>
              <a:t>a</a:t>
            </a:r>
            <a:r>
              <a:rPr sz="1600" b="1" spc="105" dirty="0">
                <a:solidFill>
                  <a:srgbClr val="071C57"/>
                </a:solidFill>
                <a:latin typeface="Times New Roman"/>
                <a:cs typeface="Times New Roman"/>
              </a:rPr>
              <a:t>s</a:t>
            </a:r>
            <a:r>
              <a:rPr sz="1600" b="1" spc="125" dirty="0">
                <a:solidFill>
                  <a:srgbClr val="071C57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3961129" y="3609340"/>
            <a:ext cx="1073150" cy="2743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00" b="1" spc="220" dirty="0">
                <a:solidFill>
                  <a:srgbClr val="071C57"/>
                </a:solidFill>
                <a:latin typeface="Times New Roman"/>
                <a:cs typeface="Times New Roman"/>
              </a:rPr>
              <a:t>H</a:t>
            </a:r>
            <a:r>
              <a:rPr sz="1600" b="1" spc="130" dirty="0">
                <a:solidFill>
                  <a:srgbClr val="071C57"/>
                </a:solidFill>
                <a:latin typeface="Times New Roman"/>
                <a:cs typeface="Times New Roman"/>
              </a:rPr>
              <a:t>ar</a:t>
            </a:r>
            <a:r>
              <a:rPr sz="1600" b="1" spc="145" dirty="0">
                <a:solidFill>
                  <a:srgbClr val="071C57"/>
                </a:solidFill>
                <a:latin typeface="Times New Roman"/>
                <a:cs typeface="Times New Roman"/>
              </a:rPr>
              <a:t>d</a:t>
            </a:r>
            <a:r>
              <a:rPr sz="1600" b="1" spc="170" dirty="0">
                <a:solidFill>
                  <a:srgbClr val="071C57"/>
                </a:solidFill>
                <a:latin typeface="Times New Roman"/>
                <a:cs typeface="Times New Roman"/>
              </a:rPr>
              <a:t>wa</a:t>
            </a:r>
            <a:r>
              <a:rPr sz="1600" b="1" spc="110" dirty="0">
                <a:solidFill>
                  <a:srgbClr val="071C57"/>
                </a:solidFill>
                <a:latin typeface="Times New Roman"/>
                <a:cs typeface="Times New Roman"/>
              </a:rPr>
              <a:t>r</a:t>
            </a:r>
            <a:r>
              <a:rPr sz="1600" b="1" spc="125" dirty="0">
                <a:solidFill>
                  <a:srgbClr val="071C57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1545589" y="5158740"/>
            <a:ext cx="1261110" cy="521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615" marR="5080" indent="-95250">
              <a:lnSpc>
                <a:spcPct val="101600"/>
              </a:lnSpc>
              <a:spcBef>
                <a:spcPts val="100"/>
              </a:spcBef>
            </a:pPr>
            <a:r>
              <a:rPr sz="1600" b="1" spc="105" dirty="0">
                <a:solidFill>
                  <a:srgbClr val="071C57"/>
                </a:solidFill>
                <a:latin typeface="Times New Roman"/>
                <a:cs typeface="Times New Roman"/>
              </a:rPr>
              <a:t>I</a:t>
            </a:r>
            <a:r>
              <a:rPr sz="1600" b="1" spc="145" dirty="0">
                <a:solidFill>
                  <a:srgbClr val="071C57"/>
                </a:solidFill>
                <a:latin typeface="Times New Roman"/>
                <a:cs typeface="Times New Roman"/>
              </a:rPr>
              <a:t>n</a:t>
            </a:r>
            <a:r>
              <a:rPr sz="1600" b="1" spc="105" dirty="0">
                <a:solidFill>
                  <a:srgbClr val="071C57"/>
                </a:solidFill>
                <a:latin typeface="Times New Roman"/>
                <a:cs typeface="Times New Roman"/>
              </a:rPr>
              <a:t>f</a:t>
            </a:r>
            <a:r>
              <a:rPr sz="1600" b="1" spc="130" dirty="0">
                <a:solidFill>
                  <a:srgbClr val="071C57"/>
                </a:solidFill>
                <a:latin typeface="Times New Roman"/>
                <a:cs typeface="Times New Roman"/>
              </a:rPr>
              <a:t>or</a:t>
            </a:r>
            <a:r>
              <a:rPr sz="1600" b="1" spc="210" dirty="0">
                <a:solidFill>
                  <a:srgbClr val="071C57"/>
                </a:solidFill>
                <a:latin typeface="Times New Roman"/>
                <a:cs typeface="Times New Roman"/>
              </a:rPr>
              <a:t>m</a:t>
            </a:r>
            <a:r>
              <a:rPr sz="1600" b="1" spc="130" dirty="0">
                <a:solidFill>
                  <a:srgbClr val="071C57"/>
                </a:solidFill>
                <a:latin typeface="Times New Roman"/>
                <a:cs typeface="Times New Roman"/>
              </a:rPr>
              <a:t>a</a:t>
            </a:r>
            <a:r>
              <a:rPr sz="1600" b="1" spc="95" dirty="0">
                <a:solidFill>
                  <a:srgbClr val="071C57"/>
                </a:solidFill>
                <a:latin typeface="Times New Roman"/>
                <a:cs typeface="Times New Roman"/>
              </a:rPr>
              <a:t>t</a:t>
            </a:r>
            <a:r>
              <a:rPr sz="1600" b="1" spc="70" dirty="0">
                <a:solidFill>
                  <a:srgbClr val="071C57"/>
                </a:solidFill>
                <a:latin typeface="Times New Roman"/>
                <a:cs typeface="Times New Roman"/>
              </a:rPr>
              <a:t>i</a:t>
            </a:r>
            <a:r>
              <a:rPr sz="1600" b="1" spc="110" dirty="0">
                <a:solidFill>
                  <a:srgbClr val="071C57"/>
                </a:solidFill>
                <a:latin typeface="Times New Roman"/>
                <a:cs typeface="Times New Roman"/>
              </a:rPr>
              <a:t>on  Specialists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4212590" y="5778500"/>
            <a:ext cx="582930" cy="2743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600" b="1" spc="195" dirty="0">
                <a:solidFill>
                  <a:srgbClr val="071C57"/>
                </a:solidFill>
                <a:latin typeface="Times New Roman"/>
                <a:cs typeface="Times New Roman"/>
              </a:rPr>
              <a:t>U</a:t>
            </a:r>
            <a:r>
              <a:rPr sz="1600" b="1" spc="90" dirty="0">
                <a:solidFill>
                  <a:srgbClr val="071C57"/>
                </a:solidFill>
                <a:latin typeface="Times New Roman"/>
                <a:cs typeface="Times New Roman"/>
              </a:rPr>
              <a:t>s</a:t>
            </a:r>
            <a:r>
              <a:rPr sz="1600" b="1" spc="140" dirty="0">
                <a:solidFill>
                  <a:srgbClr val="071C57"/>
                </a:solidFill>
                <a:latin typeface="Times New Roman"/>
                <a:cs typeface="Times New Roman"/>
              </a:rPr>
              <a:t>e</a:t>
            </a:r>
            <a:r>
              <a:rPr sz="1600" b="1" spc="120" dirty="0">
                <a:solidFill>
                  <a:srgbClr val="071C57"/>
                </a:solidFill>
                <a:latin typeface="Times New Roman"/>
                <a:cs typeface="Times New Roman"/>
              </a:rPr>
              <a:t>r</a:t>
            </a:r>
            <a:r>
              <a:rPr sz="1600" b="1" spc="110" dirty="0">
                <a:solidFill>
                  <a:srgbClr val="071C57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6109970" y="5406390"/>
            <a:ext cx="1259840" cy="2743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600" b="1" spc="105" dirty="0">
                <a:solidFill>
                  <a:srgbClr val="071C57"/>
                </a:solidFill>
                <a:latin typeface="Times New Roman"/>
                <a:cs typeface="Times New Roman"/>
              </a:rPr>
              <a:t>I</a:t>
            </a:r>
            <a:r>
              <a:rPr sz="1600" b="1" spc="145" dirty="0">
                <a:solidFill>
                  <a:srgbClr val="071C57"/>
                </a:solidFill>
                <a:latin typeface="Times New Roman"/>
                <a:cs typeface="Times New Roman"/>
              </a:rPr>
              <a:t>n</a:t>
            </a:r>
            <a:r>
              <a:rPr sz="1600" b="1" spc="105" dirty="0">
                <a:solidFill>
                  <a:srgbClr val="071C57"/>
                </a:solidFill>
                <a:latin typeface="Times New Roman"/>
                <a:cs typeface="Times New Roman"/>
              </a:rPr>
              <a:t>f</a:t>
            </a:r>
            <a:r>
              <a:rPr sz="1600" b="1" spc="130" dirty="0">
                <a:solidFill>
                  <a:srgbClr val="071C57"/>
                </a:solidFill>
                <a:latin typeface="Times New Roman"/>
                <a:cs typeface="Times New Roman"/>
              </a:rPr>
              <a:t>or</a:t>
            </a:r>
            <a:r>
              <a:rPr sz="1600" b="1" spc="210" dirty="0">
                <a:solidFill>
                  <a:srgbClr val="071C57"/>
                </a:solidFill>
                <a:latin typeface="Times New Roman"/>
                <a:cs typeface="Times New Roman"/>
              </a:rPr>
              <a:t>m</a:t>
            </a:r>
            <a:r>
              <a:rPr sz="1600" b="1" spc="130" dirty="0">
                <a:solidFill>
                  <a:srgbClr val="071C57"/>
                </a:solidFill>
                <a:latin typeface="Times New Roman"/>
                <a:cs typeface="Times New Roman"/>
              </a:rPr>
              <a:t>a</a:t>
            </a:r>
            <a:r>
              <a:rPr sz="1600" b="1" spc="85" dirty="0">
                <a:solidFill>
                  <a:srgbClr val="071C57"/>
                </a:solidFill>
                <a:latin typeface="Times New Roman"/>
                <a:cs typeface="Times New Roman"/>
              </a:rPr>
              <a:t>t</a:t>
            </a:r>
            <a:r>
              <a:rPr sz="1600" b="1" spc="80" dirty="0">
                <a:solidFill>
                  <a:srgbClr val="071C57"/>
                </a:solidFill>
                <a:latin typeface="Times New Roman"/>
                <a:cs typeface="Times New Roman"/>
              </a:rPr>
              <a:t>i</a:t>
            </a:r>
            <a:r>
              <a:rPr sz="1600" b="1" spc="130" dirty="0">
                <a:solidFill>
                  <a:srgbClr val="071C57"/>
                </a:solidFill>
                <a:latin typeface="Times New Roman"/>
                <a:cs typeface="Times New Roman"/>
              </a:rPr>
              <a:t>o</a:t>
            </a:r>
            <a:r>
              <a:rPr sz="1600" b="1" spc="155" dirty="0">
                <a:solidFill>
                  <a:srgbClr val="071C57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7633969" y="6258559"/>
            <a:ext cx="27940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70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950" spc="30" dirty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sz="950" spc="70" dirty="0">
                <a:solidFill>
                  <a:srgbClr val="FFFFFF"/>
                </a:solidFill>
                <a:latin typeface="Times New Roman"/>
                <a:cs typeface="Times New Roman"/>
              </a:rPr>
              <a:t>10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36" name="Date Placeholder 13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31AD-C110-464F-AA88-C9D553FA7352}" type="datetime3">
              <a:rPr lang="en-GM" smtClean="0"/>
              <a:t>28.09.19</a:t>
            </a:fld>
            <a:endParaRPr lang="en-US"/>
          </a:p>
        </p:txBody>
      </p:sp>
      <p:sp>
        <p:nvSpPr>
          <p:cNvPr id="137" name="Footer Placeholder 1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1000" y="304800"/>
            <a:ext cx="260540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Verdana"/>
                <a:cs typeface="Verdana"/>
              </a:rPr>
              <a:t>Why</a:t>
            </a:r>
            <a:r>
              <a:rPr b="1" spc="-65" dirty="0">
                <a:latin typeface="Verdana"/>
                <a:cs typeface="Verdana"/>
              </a:rPr>
              <a:t> </a:t>
            </a:r>
            <a:r>
              <a:rPr spc="-5" dirty="0"/>
              <a:t>IRM?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idx="1"/>
          </p:nvPr>
        </p:nvSpPr>
        <p:spPr>
          <a:xfrm>
            <a:off x="609598" y="1219200"/>
            <a:ext cx="8534401" cy="3157916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27660" marR="1497965">
              <a:lnSpc>
                <a:spcPts val="3590"/>
              </a:lnSpc>
              <a:spcBef>
                <a:spcPts val="225"/>
              </a:spcBef>
            </a:pPr>
            <a:r>
              <a:rPr sz="2500" spc="-5" dirty="0"/>
              <a:t>Necessity </a:t>
            </a:r>
            <a:r>
              <a:rPr sz="2500" dirty="0"/>
              <a:t>in </a:t>
            </a:r>
            <a:r>
              <a:rPr sz="2500" spc="-5" dirty="0"/>
              <a:t>today’s modern  organization</a:t>
            </a:r>
            <a:r>
              <a:rPr sz="2500" spc="-5" dirty="0" smtClean="0"/>
              <a:t>.</a:t>
            </a:r>
            <a:endParaRPr lang="en-US" sz="2500" spc="-5" dirty="0" smtClean="0"/>
          </a:p>
          <a:p>
            <a:pPr marL="327660" marR="1497965">
              <a:lnSpc>
                <a:spcPts val="3590"/>
              </a:lnSpc>
              <a:spcBef>
                <a:spcPts val="225"/>
              </a:spcBef>
            </a:pPr>
            <a:endParaRPr sz="2500" dirty="0"/>
          </a:p>
          <a:p>
            <a:pPr marL="327660" marR="935990">
              <a:lnSpc>
                <a:spcPct val="99900"/>
              </a:lnSpc>
              <a:spcBef>
                <a:spcPts val="635"/>
              </a:spcBef>
            </a:pPr>
            <a:r>
              <a:rPr sz="2500" spc="-5" dirty="0"/>
              <a:t>The engine that is driving the  information economy whereby  information and knowledge are  intensively used</a:t>
            </a:r>
            <a:r>
              <a:rPr sz="2500" spc="-5" dirty="0" smtClean="0"/>
              <a:t>.</a:t>
            </a:r>
            <a:endParaRPr lang="en-US" sz="2500" spc="-5" dirty="0" smtClean="0"/>
          </a:p>
          <a:p>
            <a:pPr marL="327660" marR="935990">
              <a:lnSpc>
                <a:spcPct val="99900"/>
              </a:lnSpc>
              <a:spcBef>
                <a:spcPts val="635"/>
              </a:spcBef>
            </a:pPr>
            <a:endParaRPr sz="2500" dirty="0"/>
          </a:p>
          <a:p>
            <a:pPr marL="327660" marR="5080">
              <a:lnSpc>
                <a:spcPct val="100000"/>
              </a:lnSpc>
              <a:spcBef>
                <a:spcPts val="750"/>
              </a:spcBef>
            </a:pPr>
            <a:r>
              <a:rPr sz="2500" spc="-5" dirty="0"/>
              <a:t>Information resources </a:t>
            </a:r>
            <a:r>
              <a:rPr sz="2500" dirty="0"/>
              <a:t>--- </a:t>
            </a:r>
            <a:r>
              <a:rPr sz="2500" spc="-5" dirty="0"/>
              <a:t>important  asset.</a:t>
            </a:r>
            <a:endParaRPr sz="2500" dirty="0"/>
          </a:p>
        </p:txBody>
      </p:sp>
      <p:sp>
        <p:nvSpPr>
          <p:cNvPr id="9" name="object 9"/>
          <p:cNvSpPr txBox="1"/>
          <p:nvPr/>
        </p:nvSpPr>
        <p:spPr>
          <a:xfrm>
            <a:off x="838200" y="5029200"/>
            <a:ext cx="7924800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2600" spc="-5" dirty="0" smtClean="0">
                <a:latin typeface="Verdana"/>
                <a:cs typeface="Verdana"/>
              </a:rPr>
              <a:t>T</a:t>
            </a:r>
            <a:r>
              <a:rPr sz="2600" spc="-5" dirty="0" smtClean="0">
                <a:latin typeface="Verdana"/>
                <a:cs typeface="Verdana"/>
              </a:rPr>
              <a:t>herefore</a:t>
            </a:r>
            <a:r>
              <a:rPr sz="2600" spc="-5" dirty="0">
                <a:latin typeface="Verdana"/>
                <a:cs typeface="Verdana"/>
              </a:rPr>
              <a:t>, </a:t>
            </a:r>
            <a:r>
              <a:rPr sz="2600" dirty="0">
                <a:latin typeface="Verdana"/>
                <a:cs typeface="Verdana"/>
              </a:rPr>
              <a:t>it </a:t>
            </a:r>
            <a:r>
              <a:rPr sz="2600" spc="-5" dirty="0" smtClean="0">
                <a:latin typeface="Verdana"/>
                <a:cs typeface="Verdana"/>
              </a:rPr>
              <a:t>need</a:t>
            </a:r>
            <a:r>
              <a:rPr lang="en-US" sz="2600" spc="-5" dirty="0" smtClean="0">
                <a:latin typeface="Verdana"/>
                <a:cs typeface="Verdana"/>
              </a:rPr>
              <a:t>s</a:t>
            </a:r>
            <a:r>
              <a:rPr sz="2600" spc="-70" dirty="0" smtClean="0">
                <a:latin typeface="Verdana"/>
                <a:cs typeface="Verdana"/>
              </a:rPr>
              <a:t> </a:t>
            </a:r>
            <a:r>
              <a:rPr sz="2600" spc="-5" dirty="0">
                <a:latin typeface="Verdana"/>
                <a:cs typeface="Verdana"/>
              </a:rPr>
              <a:t>effective  management.</a:t>
            </a:r>
            <a:endParaRPr sz="2600" dirty="0">
              <a:latin typeface="Verdana"/>
              <a:cs typeface="Verdana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11490-7375-46F5-A38E-2AB5E4D4B1EF}" type="datetime3">
              <a:rPr lang="en-GM" smtClean="0"/>
              <a:t>28.09.19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3723004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Benefits of</a:t>
            </a:r>
            <a:r>
              <a:rPr spc="-90" dirty="0" smtClean="0"/>
              <a:t> </a:t>
            </a:r>
            <a:r>
              <a:rPr spc="-10" dirty="0" smtClean="0"/>
              <a:t>IRM</a:t>
            </a:r>
            <a:endParaRPr spc="-10" dirty="0"/>
          </a:p>
        </p:txBody>
      </p:sp>
      <p:sp>
        <p:nvSpPr>
          <p:cNvPr id="9" name="object 9"/>
          <p:cNvSpPr txBox="1"/>
          <p:nvPr/>
        </p:nvSpPr>
        <p:spPr>
          <a:xfrm>
            <a:off x="152401" y="914400"/>
            <a:ext cx="8274048" cy="576568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469900" marR="1766570" indent="-457200">
              <a:lnSpc>
                <a:spcPts val="2800"/>
              </a:lnSpc>
              <a:spcBef>
                <a:spcPts val="459"/>
              </a:spcBef>
              <a:buFont typeface="Wingdings" panose="05000000000000000000" pitchFamily="2" charset="2"/>
              <a:buChar char="§"/>
            </a:pPr>
            <a:r>
              <a:rPr sz="2600" spc="-5" dirty="0">
                <a:latin typeface="Verdana"/>
                <a:cs typeface="Verdana"/>
              </a:rPr>
              <a:t>Identifies gaps and duplication </a:t>
            </a:r>
            <a:r>
              <a:rPr sz="2600" dirty="0">
                <a:latin typeface="Verdana"/>
                <a:cs typeface="Verdana"/>
              </a:rPr>
              <a:t>of  </a:t>
            </a:r>
            <a:r>
              <a:rPr sz="2600" spc="-5" dirty="0" smtClean="0">
                <a:latin typeface="Verdana"/>
                <a:cs typeface="Verdana"/>
              </a:rPr>
              <a:t>information</a:t>
            </a:r>
            <a:endParaRPr lang="en-US" sz="2600" spc="-5" dirty="0" smtClean="0">
              <a:latin typeface="Verdana"/>
              <a:cs typeface="Verdana"/>
            </a:endParaRPr>
          </a:p>
          <a:p>
            <a:pPr marL="12700" marR="1766570">
              <a:lnSpc>
                <a:spcPts val="2800"/>
              </a:lnSpc>
              <a:spcBef>
                <a:spcPts val="459"/>
              </a:spcBef>
            </a:pPr>
            <a:endParaRPr lang="en-US" sz="2600" spc="-5" dirty="0">
              <a:latin typeface="Verdana"/>
              <a:cs typeface="Verdana"/>
            </a:endParaRPr>
          </a:p>
          <a:p>
            <a:pPr marL="469900" marR="5080" indent="-457200">
              <a:lnSpc>
                <a:spcPts val="2800"/>
              </a:lnSpc>
              <a:spcBef>
                <a:spcPts val="660"/>
              </a:spcBef>
              <a:buFont typeface="Wingdings" panose="05000000000000000000" pitchFamily="2" charset="2"/>
              <a:buChar char="§"/>
            </a:pPr>
            <a:r>
              <a:rPr sz="2600" spc="-5" dirty="0" smtClean="0">
                <a:latin typeface="Verdana"/>
                <a:cs typeface="Verdana"/>
              </a:rPr>
              <a:t>Clarifies </a:t>
            </a:r>
            <a:r>
              <a:rPr sz="2600" dirty="0">
                <a:latin typeface="Verdana"/>
                <a:cs typeface="Verdana"/>
              </a:rPr>
              <a:t>roles </a:t>
            </a:r>
            <a:r>
              <a:rPr sz="2600" spc="-5" dirty="0">
                <a:latin typeface="Verdana"/>
                <a:cs typeface="Verdana"/>
              </a:rPr>
              <a:t>and responsibilities </a:t>
            </a:r>
            <a:r>
              <a:rPr sz="2600" dirty="0">
                <a:latin typeface="Verdana"/>
                <a:cs typeface="Verdana"/>
              </a:rPr>
              <a:t>of owners  </a:t>
            </a:r>
            <a:r>
              <a:rPr sz="2600" spc="-5" dirty="0">
                <a:latin typeface="Verdana"/>
                <a:cs typeface="Verdana"/>
              </a:rPr>
              <a:t>and users </a:t>
            </a:r>
            <a:r>
              <a:rPr sz="2600" dirty="0">
                <a:latin typeface="Verdana"/>
                <a:cs typeface="Verdana"/>
              </a:rPr>
              <a:t>of</a:t>
            </a:r>
            <a:r>
              <a:rPr sz="2600" spc="-15" dirty="0">
                <a:latin typeface="Verdana"/>
                <a:cs typeface="Verdana"/>
              </a:rPr>
              <a:t> </a:t>
            </a:r>
            <a:r>
              <a:rPr sz="2600" spc="-5" dirty="0" smtClean="0">
                <a:latin typeface="Verdana"/>
                <a:cs typeface="Verdana"/>
              </a:rPr>
              <a:t>information</a:t>
            </a:r>
            <a:endParaRPr lang="en-US" sz="2600" spc="-5" dirty="0" smtClean="0">
              <a:latin typeface="Verdana"/>
              <a:cs typeface="Verdana"/>
            </a:endParaRPr>
          </a:p>
          <a:p>
            <a:pPr marL="469900" marR="5080" indent="-457200">
              <a:lnSpc>
                <a:spcPts val="2800"/>
              </a:lnSpc>
              <a:spcBef>
                <a:spcPts val="660"/>
              </a:spcBef>
              <a:buFont typeface="Wingdings" panose="05000000000000000000" pitchFamily="2" charset="2"/>
              <a:buChar char="§"/>
            </a:pPr>
            <a:endParaRPr sz="2600" dirty="0">
              <a:latin typeface="Verdana"/>
              <a:cs typeface="Verdana"/>
            </a:endParaRPr>
          </a:p>
          <a:p>
            <a:pPr marL="469900" marR="605155" indent="-457200">
              <a:lnSpc>
                <a:spcPts val="2800"/>
              </a:lnSpc>
              <a:spcBef>
                <a:spcPts val="660"/>
              </a:spcBef>
              <a:buFont typeface="Wingdings" panose="05000000000000000000" pitchFamily="2" charset="2"/>
              <a:buChar char="§"/>
            </a:pPr>
            <a:r>
              <a:rPr sz="2600" spc="-5" dirty="0">
                <a:latin typeface="Verdana"/>
                <a:cs typeface="Verdana"/>
              </a:rPr>
              <a:t>Provide </a:t>
            </a:r>
            <a:r>
              <a:rPr sz="2600" dirty="0">
                <a:latin typeface="Verdana"/>
                <a:cs typeface="Verdana"/>
              </a:rPr>
              <a:t>costs </a:t>
            </a:r>
            <a:r>
              <a:rPr sz="2600" spc="-5" dirty="0">
                <a:latin typeface="Verdana"/>
                <a:cs typeface="Verdana"/>
              </a:rPr>
              <a:t>saving </a:t>
            </a:r>
            <a:r>
              <a:rPr sz="2600" dirty="0">
                <a:latin typeface="Verdana"/>
                <a:cs typeface="Verdana"/>
              </a:rPr>
              <a:t>in the </a:t>
            </a:r>
            <a:r>
              <a:rPr sz="2600" spc="-5" dirty="0">
                <a:latin typeface="Verdana"/>
                <a:cs typeface="Verdana"/>
              </a:rPr>
              <a:t>procurement  and handling </a:t>
            </a:r>
            <a:r>
              <a:rPr sz="2600" dirty="0">
                <a:latin typeface="Verdana"/>
                <a:cs typeface="Verdana"/>
              </a:rPr>
              <a:t>of</a:t>
            </a:r>
            <a:r>
              <a:rPr sz="2600" spc="-5" dirty="0">
                <a:latin typeface="Verdana"/>
                <a:cs typeface="Verdana"/>
              </a:rPr>
              <a:t> </a:t>
            </a:r>
            <a:r>
              <a:rPr sz="2600" spc="-5" dirty="0" smtClean="0">
                <a:latin typeface="Verdana"/>
                <a:cs typeface="Verdana"/>
              </a:rPr>
              <a:t>information</a:t>
            </a:r>
            <a:endParaRPr lang="en-US" sz="2600" spc="-5" dirty="0" smtClean="0">
              <a:latin typeface="Verdana"/>
              <a:cs typeface="Verdana"/>
            </a:endParaRPr>
          </a:p>
          <a:p>
            <a:pPr marL="469900" marR="605155" indent="-457200">
              <a:lnSpc>
                <a:spcPts val="2800"/>
              </a:lnSpc>
              <a:spcBef>
                <a:spcPts val="660"/>
              </a:spcBef>
              <a:buFont typeface="Wingdings" panose="05000000000000000000" pitchFamily="2" charset="2"/>
              <a:buChar char="§"/>
            </a:pPr>
            <a:endParaRPr sz="2600" dirty="0">
              <a:latin typeface="Verdana"/>
              <a:cs typeface="Verdana"/>
            </a:endParaRPr>
          </a:p>
          <a:p>
            <a:pPr marL="469900" marR="1536700" indent="-457200">
              <a:lnSpc>
                <a:spcPts val="2810"/>
              </a:lnSpc>
              <a:spcBef>
                <a:spcPts val="650"/>
              </a:spcBef>
              <a:buFont typeface="Wingdings" panose="05000000000000000000" pitchFamily="2" charset="2"/>
              <a:buChar char="§"/>
            </a:pPr>
            <a:r>
              <a:rPr sz="2600" spc="-5" dirty="0">
                <a:latin typeface="Verdana"/>
                <a:cs typeface="Verdana"/>
              </a:rPr>
              <a:t>Identifies cost/benefits </a:t>
            </a:r>
            <a:r>
              <a:rPr sz="2600" dirty="0">
                <a:latin typeface="Verdana"/>
                <a:cs typeface="Verdana"/>
              </a:rPr>
              <a:t>of </a:t>
            </a:r>
            <a:r>
              <a:rPr sz="2600" spc="-5" dirty="0">
                <a:latin typeface="Verdana"/>
                <a:cs typeface="Verdana"/>
              </a:rPr>
              <a:t>different  information</a:t>
            </a:r>
            <a:r>
              <a:rPr sz="2600" spc="-10" dirty="0">
                <a:latin typeface="Verdana"/>
                <a:cs typeface="Verdana"/>
              </a:rPr>
              <a:t> </a:t>
            </a:r>
            <a:r>
              <a:rPr sz="2600" spc="-5" dirty="0" smtClean="0">
                <a:latin typeface="Verdana"/>
                <a:cs typeface="Verdana"/>
              </a:rPr>
              <a:t>resources</a:t>
            </a:r>
            <a:endParaRPr lang="en-US" sz="2600" spc="-5" dirty="0" smtClean="0">
              <a:latin typeface="Verdana"/>
              <a:cs typeface="Verdana"/>
            </a:endParaRPr>
          </a:p>
          <a:p>
            <a:pPr marL="469900" marR="1536700" indent="-457200">
              <a:lnSpc>
                <a:spcPts val="2810"/>
              </a:lnSpc>
              <a:spcBef>
                <a:spcPts val="650"/>
              </a:spcBef>
              <a:buFont typeface="Wingdings" panose="05000000000000000000" pitchFamily="2" charset="2"/>
              <a:buChar char="§"/>
            </a:pPr>
            <a:endParaRPr sz="2600" dirty="0">
              <a:latin typeface="Verdana"/>
              <a:cs typeface="Verdana"/>
            </a:endParaRPr>
          </a:p>
          <a:p>
            <a:pPr marL="469900" marR="688340" indent="-457200">
              <a:lnSpc>
                <a:spcPts val="2810"/>
              </a:lnSpc>
              <a:spcBef>
                <a:spcPts val="640"/>
              </a:spcBef>
              <a:buFont typeface="Wingdings" panose="05000000000000000000" pitchFamily="2" charset="2"/>
              <a:buChar char="§"/>
            </a:pPr>
            <a:r>
              <a:rPr sz="2600" spc="-5" dirty="0">
                <a:latin typeface="Verdana"/>
                <a:cs typeface="Verdana"/>
              </a:rPr>
              <a:t>Actively supports management decision  processes </a:t>
            </a:r>
            <a:r>
              <a:rPr sz="2600" dirty="0">
                <a:latin typeface="Verdana"/>
                <a:cs typeface="Verdana"/>
              </a:rPr>
              <a:t>with </a:t>
            </a:r>
            <a:r>
              <a:rPr sz="2600" spc="-5" dirty="0">
                <a:latin typeface="Verdana"/>
                <a:cs typeface="Verdana"/>
              </a:rPr>
              <a:t>quality</a:t>
            </a:r>
            <a:r>
              <a:rPr sz="2600" spc="-20" dirty="0">
                <a:latin typeface="Verdana"/>
                <a:cs typeface="Verdana"/>
              </a:rPr>
              <a:t> </a:t>
            </a:r>
            <a:r>
              <a:rPr sz="2600" spc="-5" dirty="0">
                <a:latin typeface="Verdana"/>
                <a:cs typeface="Verdana"/>
              </a:rPr>
              <a:t>information.</a:t>
            </a:r>
            <a:endParaRPr sz="2600" dirty="0">
              <a:latin typeface="Verdana"/>
              <a:cs typeface="Verdana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51FFA-1F07-4800-8129-C3DAD2D7C413}" type="datetime3">
              <a:rPr lang="en-GM" smtClean="0"/>
              <a:t>28.09.19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1509" y="882650"/>
            <a:ext cx="4078604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Who </a:t>
            </a:r>
            <a:r>
              <a:rPr dirty="0"/>
              <a:t>needs</a:t>
            </a:r>
            <a:r>
              <a:rPr spc="-90" dirty="0"/>
              <a:t> </a:t>
            </a:r>
            <a:r>
              <a:rPr spc="-10" dirty="0"/>
              <a:t>IRM?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idx="1"/>
          </p:nvPr>
        </p:nvSpPr>
        <p:spPr>
          <a:xfrm>
            <a:off x="609598" y="2160590"/>
            <a:ext cx="8153401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7660" marR="5080">
              <a:lnSpc>
                <a:spcPct val="99900"/>
              </a:lnSpc>
              <a:spcBef>
                <a:spcPts val="100"/>
              </a:spcBef>
            </a:pPr>
            <a:r>
              <a:rPr sz="3000" spc="-5" dirty="0"/>
              <a:t>Any organization that wants </a:t>
            </a:r>
            <a:r>
              <a:rPr sz="3000" dirty="0"/>
              <a:t>to  </a:t>
            </a:r>
            <a:r>
              <a:rPr sz="3000" spc="-5" dirty="0"/>
              <a:t>survive </a:t>
            </a:r>
            <a:r>
              <a:rPr sz="3000" dirty="0"/>
              <a:t>in </a:t>
            </a:r>
            <a:r>
              <a:rPr sz="3000" spc="-5" dirty="0"/>
              <a:t>today’s turbulent dynamic  environment need </a:t>
            </a:r>
            <a:r>
              <a:rPr sz="3000" dirty="0"/>
              <a:t>IRM in </a:t>
            </a:r>
            <a:r>
              <a:rPr sz="3000" spc="-5" dirty="0"/>
              <a:t>order </a:t>
            </a:r>
            <a:r>
              <a:rPr sz="3000" dirty="0"/>
              <a:t>to </a:t>
            </a:r>
            <a:r>
              <a:rPr sz="3000" spc="-5" dirty="0"/>
              <a:t>be  adaptive, knowing and</a:t>
            </a:r>
            <a:r>
              <a:rPr sz="3000" spc="-20" dirty="0"/>
              <a:t> </a:t>
            </a:r>
            <a:r>
              <a:rPr sz="3000" spc="-5" dirty="0"/>
              <a:t>learning.</a:t>
            </a:r>
            <a:endParaRPr sz="30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5E55F-031B-483B-8930-7F5E4E9B7093}" type="datetime3">
              <a:rPr lang="en-GM" smtClean="0"/>
              <a:t>28.09.19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539051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Adaptive</a:t>
            </a:r>
            <a:r>
              <a:rPr spc="-50" dirty="0"/>
              <a:t> </a:t>
            </a:r>
            <a:r>
              <a:rPr spc="-5" dirty="0"/>
              <a:t>Organization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3890" y="990600"/>
            <a:ext cx="8652510" cy="35009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999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sz="2500" spc="-5" dirty="0">
                <a:latin typeface="Verdana"/>
                <a:cs typeface="Verdana"/>
              </a:rPr>
              <a:t>An organization that </a:t>
            </a:r>
            <a:r>
              <a:rPr sz="2500" b="1" spc="-5" dirty="0">
                <a:latin typeface="Verdana"/>
                <a:cs typeface="Verdana"/>
              </a:rPr>
              <a:t>modifies its  business practices in response to  the changing needs of its  stakeholders</a:t>
            </a:r>
            <a:r>
              <a:rPr sz="2500" spc="-5" dirty="0">
                <a:latin typeface="Verdana"/>
                <a:cs typeface="Verdana"/>
              </a:rPr>
              <a:t>: customers, employees,  and stockholders. </a:t>
            </a:r>
            <a:endParaRPr lang="en-US" sz="2500" spc="-5" dirty="0" smtClean="0">
              <a:latin typeface="Verdana"/>
              <a:cs typeface="Verdana"/>
            </a:endParaRPr>
          </a:p>
          <a:p>
            <a:pPr marL="12700" marR="5080">
              <a:lnSpc>
                <a:spcPct val="99900"/>
              </a:lnSpc>
              <a:spcBef>
                <a:spcPts val="100"/>
              </a:spcBef>
            </a:pPr>
            <a:endParaRPr lang="en-US" sz="2500" spc="-5" dirty="0">
              <a:latin typeface="Verdana"/>
              <a:cs typeface="Verdana"/>
            </a:endParaRPr>
          </a:p>
          <a:p>
            <a:pPr marL="12700" marR="5080">
              <a:lnSpc>
                <a:spcPct val="99900"/>
              </a:lnSpc>
              <a:spcBef>
                <a:spcPts val="100"/>
              </a:spcBef>
            </a:pPr>
            <a:r>
              <a:rPr sz="2500" dirty="0" smtClean="0">
                <a:latin typeface="Verdana"/>
                <a:cs typeface="Verdana"/>
              </a:rPr>
              <a:t>It </a:t>
            </a:r>
            <a:r>
              <a:rPr sz="2500" spc="-5" dirty="0">
                <a:latin typeface="Verdana"/>
                <a:cs typeface="Verdana"/>
              </a:rPr>
              <a:t>rapidly adapt </a:t>
            </a:r>
            <a:r>
              <a:rPr sz="2500" dirty="0">
                <a:latin typeface="Verdana"/>
                <a:cs typeface="Verdana"/>
              </a:rPr>
              <a:t>to  </a:t>
            </a:r>
            <a:r>
              <a:rPr sz="2500" spc="-5" dirty="0">
                <a:latin typeface="Verdana"/>
                <a:cs typeface="Verdana"/>
              </a:rPr>
              <a:t>changes in </a:t>
            </a:r>
            <a:r>
              <a:rPr sz="2500" dirty="0">
                <a:latin typeface="Verdana"/>
                <a:cs typeface="Verdana"/>
              </a:rPr>
              <a:t>its </a:t>
            </a:r>
            <a:r>
              <a:rPr sz="2500" spc="-5" dirty="0">
                <a:latin typeface="Verdana"/>
                <a:cs typeface="Verdana"/>
              </a:rPr>
              <a:t>operating environment, </a:t>
            </a:r>
            <a:r>
              <a:rPr sz="2500" dirty="0">
                <a:latin typeface="Verdana"/>
                <a:cs typeface="Verdana"/>
              </a:rPr>
              <a:t>it  </a:t>
            </a:r>
            <a:r>
              <a:rPr sz="2500" spc="-5" dirty="0">
                <a:latin typeface="Verdana"/>
                <a:cs typeface="Verdana"/>
              </a:rPr>
              <a:t>doesn’t take </a:t>
            </a:r>
            <a:r>
              <a:rPr sz="2500" dirty="0">
                <a:latin typeface="Verdana"/>
                <a:cs typeface="Verdana"/>
              </a:rPr>
              <a:t>the </a:t>
            </a:r>
            <a:r>
              <a:rPr sz="2500" spc="-5" dirty="0">
                <a:latin typeface="Verdana"/>
                <a:cs typeface="Verdana"/>
              </a:rPr>
              <a:t>time </a:t>
            </a:r>
            <a:r>
              <a:rPr sz="2500" dirty="0">
                <a:latin typeface="Verdana"/>
                <a:cs typeface="Verdana"/>
              </a:rPr>
              <a:t>to </a:t>
            </a:r>
            <a:r>
              <a:rPr sz="2500" spc="-5" dirty="0">
                <a:latin typeface="Verdana"/>
                <a:cs typeface="Verdana"/>
              </a:rPr>
              <a:t>determine the  underlying patterns </a:t>
            </a:r>
            <a:r>
              <a:rPr sz="2500" dirty="0">
                <a:latin typeface="Verdana"/>
                <a:cs typeface="Verdana"/>
              </a:rPr>
              <a:t>of </a:t>
            </a:r>
            <a:r>
              <a:rPr sz="2500" spc="-5" dirty="0">
                <a:latin typeface="Verdana"/>
                <a:cs typeface="Verdana"/>
              </a:rPr>
              <a:t>change within the  environment.</a:t>
            </a:r>
            <a:endParaRPr sz="2500" dirty="0">
              <a:latin typeface="Verdana"/>
              <a:cs typeface="Verdana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D3B43-4E7D-43F3-B490-A13F38F12C87}" type="datetime3">
              <a:rPr lang="en-GM" smtClean="0"/>
              <a:t>28.09.19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2400" y="76200"/>
            <a:ext cx="533971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Knowing</a:t>
            </a:r>
            <a:r>
              <a:rPr spc="-50" dirty="0"/>
              <a:t> </a:t>
            </a:r>
            <a:r>
              <a:rPr spc="-5" dirty="0"/>
              <a:t>Organization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idx="1"/>
          </p:nvPr>
        </p:nvSpPr>
        <p:spPr>
          <a:xfrm>
            <a:off x="0" y="942057"/>
            <a:ext cx="9525000" cy="26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0100" marR="5080" indent="-457200">
              <a:lnSpc>
                <a:spcPct val="99900"/>
              </a:lnSpc>
              <a:spcBef>
                <a:spcPts val="100"/>
              </a:spcBef>
              <a:buClrTx/>
              <a:buFont typeface="Wingdings" panose="05000000000000000000" pitchFamily="2" charset="2"/>
              <a:buChar char="Ø"/>
            </a:pPr>
            <a:r>
              <a:rPr sz="2500" spc="-5" dirty="0"/>
              <a:t>The knowing organization </a:t>
            </a:r>
            <a:r>
              <a:rPr sz="2500" b="1" spc="-5" dirty="0">
                <a:latin typeface="Verdana"/>
                <a:cs typeface="Verdana"/>
              </a:rPr>
              <a:t>possesses  information </a:t>
            </a:r>
            <a:r>
              <a:rPr sz="2500" b="1" spc="-10" dirty="0">
                <a:latin typeface="Verdana"/>
                <a:cs typeface="Verdana"/>
              </a:rPr>
              <a:t>and </a:t>
            </a:r>
            <a:r>
              <a:rPr sz="2500" b="1" spc="-5" dirty="0">
                <a:latin typeface="Verdana"/>
                <a:cs typeface="Verdana"/>
              </a:rPr>
              <a:t>knowledge so</a:t>
            </a:r>
            <a:r>
              <a:rPr sz="2500" b="1" spc="-75" dirty="0">
                <a:latin typeface="Verdana"/>
                <a:cs typeface="Verdana"/>
              </a:rPr>
              <a:t> </a:t>
            </a:r>
            <a:r>
              <a:rPr sz="2500" b="1" spc="-5" dirty="0">
                <a:latin typeface="Verdana"/>
                <a:cs typeface="Verdana"/>
              </a:rPr>
              <a:t>that  it is well informed, mentally  perceptive, </a:t>
            </a:r>
            <a:r>
              <a:rPr sz="2500" b="1" spc="-10" dirty="0">
                <a:latin typeface="Verdana"/>
                <a:cs typeface="Verdana"/>
              </a:rPr>
              <a:t>and </a:t>
            </a:r>
            <a:r>
              <a:rPr sz="2500" b="1" spc="-5" dirty="0">
                <a:latin typeface="Verdana"/>
                <a:cs typeface="Verdana"/>
              </a:rPr>
              <a:t>enlightened</a:t>
            </a:r>
            <a:r>
              <a:rPr sz="2500" spc="-5" dirty="0"/>
              <a:t>. </a:t>
            </a:r>
            <a:endParaRPr lang="en-US" sz="2500" spc="-5" dirty="0" smtClean="0"/>
          </a:p>
          <a:p>
            <a:pPr marL="800100" marR="5080" indent="-457200">
              <a:lnSpc>
                <a:spcPct val="99900"/>
              </a:lnSpc>
              <a:spcBef>
                <a:spcPts val="100"/>
              </a:spcBef>
              <a:buClrTx/>
              <a:buFont typeface="Wingdings" panose="05000000000000000000" pitchFamily="2" charset="2"/>
              <a:buChar char="Ø"/>
            </a:pPr>
            <a:endParaRPr lang="en-US" sz="3000" spc="-5" dirty="0"/>
          </a:p>
          <a:p>
            <a:pPr marR="5080" indent="0">
              <a:lnSpc>
                <a:spcPct val="99900"/>
              </a:lnSpc>
              <a:spcBef>
                <a:spcPts val="100"/>
              </a:spcBef>
              <a:buClrTx/>
              <a:buNone/>
            </a:pPr>
            <a:r>
              <a:rPr lang="en-US" sz="2200" b="1" u="sng" dirty="0" smtClean="0"/>
              <a:t>Note:</a:t>
            </a:r>
          </a:p>
          <a:p>
            <a:pPr marR="5080" indent="0">
              <a:lnSpc>
                <a:spcPct val="99900"/>
              </a:lnSpc>
              <a:spcBef>
                <a:spcPts val="100"/>
              </a:spcBef>
              <a:buClrTx/>
              <a:buNone/>
            </a:pPr>
            <a:r>
              <a:rPr sz="2000" i="1" dirty="0" smtClean="0"/>
              <a:t>Its  </a:t>
            </a:r>
            <a:r>
              <a:rPr sz="2000" i="1" spc="-5" dirty="0"/>
              <a:t>actions are based </a:t>
            </a:r>
            <a:r>
              <a:rPr sz="2000" i="1" dirty="0"/>
              <a:t>on </a:t>
            </a:r>
            <a:r>
              <a:rPr sz="2000" i="1" spc="-5" dirty="0"/>
              <a:t>shared and valid  understanding </a:t>
            </a:r>
            <a:r>
              <a:rPr sz="2000" i="1" dirty="0"/>
              <a:t>of </a:t>
            </a:r>
            <a:r>
              <a:rPr sz="2000" i="1" spc="-5" dirty="0"/>
              <a:t>the organization’s  environments and </a:t>
            </a:r>
            <a:r>
              <a:rPr sz="2000" i="1" spc="-5" dirty="0" smtClean="0"/>
              <a:t>needs</a:t>
            </a:r>
            <a:r>
              <a:rPr lang="en-US" sz="2000" i="1" spc="-5" dirty="0" smtClean="0"/>
              <a:t>.</a:t>
            </a:r>
            <a:r>
              <a:rPr sz="2000" i="1" spc="-5" dirty="0" smtClean="0"/>
              <a:t> </a:t>
            </a:r>
            <a:endParaRPr lang="en-US" sz="2000" i="1" spc="-5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3B635-023B-4B1B-890C-A36A24FDA2A3}" type="datetime3">
              <a:rPr lang="en-GM" smtClean="0"/>
              <a:t>28.09.19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8600" y="304800"/>
            <a:ext cx="536765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Learning</a:t>
            </a:r>
            <a:r>
              <a:rPr spc="-55" dirty="0"/>
              <a:t> </a:t>
            </a:r>
            <a:r>
              <a:rPr spc="-5" dirty="0"/>
              <a:t>Organization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1001" y="1597659"/>
            <a:ext cx="8220074" cy="4440318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0955" marR="12065" indent="73025">
              <a:lnSpc>
                <a:spcPts val="2590"/>
              </a:lnSpc>
              <a:spcBef>
                <a:spcPts val="425"/>
              </a:spcBef>
            </a:pPr>
            <a:r>
              <a:rPr sz="2400" spc="-5" dirty="0">
                <a:latin typeface="Verdana"/>
                <a:cs typeface="Verdana"/>
              </a:rPr>
              <a:t>An </a:t>
            </a:r>
            <a:r>
              <a:rPr sz="2400" spc="-10" dirty="0">
                <a:latin typeface="Verdana"/>
                <a:cs typeface="Verdana"/>
              </a:rPr>
              <a:t>organization </a:t>
            </a:r>
            <a:r>
              <a:rPr sz="2400" spc="-5" dirty="0">
                <a:latin typeface="Verdana"/>
                <a:cs typeface="Verdana"/>
              </a:rPr>
              <a:t>in which </a:t>
            </a:r>
            <a:r>
              <a:rPr sz="2400" b="1" spc="-10" dirty="0">
                <a:latin typeface="Verdana"/>
                <a:cs typeface="Verdana"/>
              </a:rPr>
              <a:t>everyone is </a:t>
            </a:r>
            <a:r>
              <a:rPr sz="2400" b="1" spc="-5" dirty="0">
                <a:latin typeface="Verdana"/>
                <a:cs typeface="Verdana"/>
              </a:rPr>
              <a:t>engaged  in </a:t>
            </a:r>
            <a:r>
              <a:rPr sz="2400" b="1" spc="-10" dirty="0">
                <a:latin typeface="Verdana"/>
                <a:cs typeface="Verdana"/>
              </a:rPr>
              <a:t>identifying </a:t>
            </a:r>
            <a:r>
              <a:rPr sz="2400" b="1" spc="-5" dirty="0">
                <a:latin typeface="Verdana"/>
                <a:cs typeface="Verdana"/>
              </a:rPr>
              <a:t>and </a:t>
            </a:r>
            <a:r>
              <a:rPr sz="2400" b="1" spc="-10" dirty="0">
                <a:latin typeface="Verdana"/>
                <a:cs typeface="Verdana"/>
              </a:rPr>
              <a:t>solving </a:t>
            </a:r>
            <a:r>
              <a:rPr sz="2400" b="1" spc="-5" dirty="0">
                <a:latin typeface="Verdana"/>
                <a:cs typeface="Verdana"/>
              </a:rPr>
              <a:t>problems, </a:t>
            </a:r>
            <a:r>
              <a:rPr sz="2400" b="1" spc="-10" dirty="0">
                <a:latin typeface="Verdana"/>
                <a:cs typeface="Verdana"/>
              </a:rPr>
              <a:t>enabling  the </a:t>
            </a:r>
            <a:r>
              <a:rPr sz="2400" b="1" spc="-5" dirty="0">
                <a:latin typeface="Verdana"/>
                <a:cs typeface="Verdana"/>
              </a:rPr>
              <a:t>organization </a:t>
            </a:r>
            <a:r>
              <a:rPr sz="2400" b="1" dirty="0">
                <a:latin typeface="Verdana"/>
                <a:cs typeface="Verdana"/>
              </a:rPr>
              <a:t>to </a:t>
            </a:r>
            <a:r>
              <a:rPr sz="2400" b="1" spc="-10" dirty="0">
                <a:latin typeface="Verdana"/>
                <a:cs typeface="Verdana"/>
              </a:rPr>
              <a:t>continuously</a:t>
            </a:r>
            <a:r>
              <a:rPr sz="2400" b="1" spc="-80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experiment,  </a:t>
            </a:r>
            <a:r>
              <a:rPr sz="2400" b="1" spc="-10" dirty="0">
                <a:latin typeface="Verdana"/>
                <a:cs typeface="Verdana"/>
              </a:rPr>
              <a:t>improve, </a:t>
            </a:r>
            <a:r>
              <a:rPr sz="2400" b="1" spc="-5" dirty="0">
                <a:latin typeface="Verdana"/>
                <a:cs typeface="Verdana"/>
              </a:rPr>
              <a:t>and increase its</a:t>
            </a:r>
            <a:r>
              <a:rPr sz="2400" b="1" spc="-40" dirty="0">
                <a:latin typeface="Verdana"/>
                <a:cs typeface="Verdana"/>
              </a:rPr>
              <a:t> </a:t>
            </a:r>
            <a:r>
              <a:rPr sz="2400" b="1" dirty="0">
                <a:latin typeface="Verdana"/>
                <a:cs typeface="Verdana"/>
              </a:rPr>
              <a:t>capability</a:t>
            </a:r>
            <a:r>
              <a:rPr sz="2400" dirty="0" smtClean="0">
                <a:latin typeface="Verdana"/>
                <a:cs typeface="Verdana"/>
              </a:rPr>
              <a:t>.</a:t>
            </a:r>
            <a:endParaRPr lang="en-US" sz="2400" dirty="0" smtClean="0">
              <a:latin typeface="Verdana"/>
              <a:cs typeface="Verdana"/>
            </a:endParaRPr>
          </a:p>
          <a:p>
            <a:pPr marL="20955" marR="12065" indent="73025">
              <a:lnSpc>
                <a:spcPts val="2590"/>
              </a:lnSpc>
              <a:spcBef>
                <a:spcPts val="425"/>
              </a:spcBef>
            </a:pPr>
            <a:endParaRPr sz="2400" dirty="0">
              <a:latin typeface="Verdana"/>
              <a:cs typeface="Verdana"/>
            </a:endParaRPr>
          </a:p>
          <a:p>
            <a:pPr marL="13970" marR="6350">
              <a:lnSpc>
                <a:spcPts val="2590"/>
              </a:lnSpc>
            </a:pPr>
            <a:r>
              <a:rPr lang="en-US" sz="2200" b="1" u="sng" spc="-5" dirty="0" smtClean="0">
                <a:latin typeface="Verdana"/>
                <a:cs typeface="Verdana"/>
              </a:rPr>
              <a:t>Note:</a:t>
            </a:r>
          </a:p>
          <a:p>
            <a:pPr marL="356870" marR="6350" indent="-342900">
              <a:lnSpc>
                <a:spcPts val="2590"/>
              </a:lnSpc>
              <a:buFont typeface="Wingdings" panose="05000000000000000000" pitchFamily="2" charset="2"/>
              <a:buChar char="§"/>
            </a:pPr>
            <a:r>
              <a:rPr sz="2000" i="1" spc="-5" dirty="0" smtClean="0">
                <a:latin typeface="Verdana"/>
                <a:cs typeface="Verdana"/>
              </a:rPr>
              <a:t>Changing </a:t>
            </a:r>
            <a:r>
              <a:rPr sz="2000" i="1" spc="-5" dirty="0">
                <a:latin typeface="Verdana"/>
                <a:cs typeface="Verdana"/>
              </a:rPr>
              <a:t>employee behaviors </a:t>
            </a:r>
            <a:r>
              <a:rPr sz="2000" i="1" dirty="0">
                <a:latin typeface="Verdana"/>
                <a:cs typeface="Verdana"/>
              </a:rPr>
              <a:t>and </a:t>
            </a:r>
            <a:r>
              <a:rPr sz="2000" i="1" spc="-5" dirty="0">
                <a:latin typeface="Verdana"/>
                <a:cs typeface="Verdana"/>
              </a:rPr>
              <a:t>attitudes </a:t>
            </a:r>
            <a:r>
              <a:rPr sz="2000" i="1" spc="-10" dirty="0">
                <a:latin typeface="Verdana"/>
                <a:cs typeface="Verdana"/>
              </a:rPr>
              <a:t>is</a:t>
            </a:r>
            <a:r>
              <a:rPr sz="2000" i="1" spc="-75" dirty="0">
                <a:latin typeface="Verdana"/>
                <a:cs typeface="Verdana"/>
              </a:rPr>
              <a:t> </a:t>
            </a:r>
            <a:r>
              <a:rPr sz="2000" i="1" spc="-5" dirty="0">
                <a:latin typeface="Verdana"/>
                <a:cs typeface="Verdana"/>
              </a:rPr>
              <a:t>key  to </a:t>
            </a:r>
            <a:r>
              <a:rPr sz="2000" i="1" dirty="0">
                <a:latin typeface="Verdana"/>
                <a:cs typeface="Verdana"/>
              </a:rPr>
              <a:t>the </a:t>
            </a:r>
            <a:r>
              <a:rPr sz="2000" i="1" spc="-5" dirty="0">
                <a:latin typeface="Verdana"/>
                <a:cs typeface="Verdana"/>
              </a:rPr>
              <a:t>continuous organizational renewal</a:t>
            </a:r>
            <a:r>
              <a:rPr sz="2000" i="1" spc="-80" dirty="0">
                <a:latin typeface="Verdana"/>
                <a:cs typeface="Verdana"/>
              </a:rPr>
              <a:t> </a:t>
            </a:r>
            <a:r>
              <a:rPr sz="2000" i="1" spc="-5" dirty="0" smtClean="0">
                <a:latin typeface="Verdana"/>
                <a:cs typeface="Verdana"/>
              </a:rPr>
              <a:t>needed</a:t>
            </a:r>
            <a:r>
              <a:rPr lang="en-US" sz="2000" i="1" dirty="0">
                <a:latin typeface="Verdana"/>
                <a:cs typeface="Verdana"/>
              </a:rPr>
              <a:t> </a:t>
            </a:r>
            <a:r>
              <a:rPr sz="2000" i="1" spc="-5" dirty="0" smtClean="0">
                <a:latin typeface="Verdana"/>
                <a:cs typeface="Verdana"/>
              </a:rPr>
              <a:t>in </a:t>
            </a:r>
            <a:r>
              <a:rPr sz="2000" i="1" spc="-5" dirty="0">
                <a:latin typeface="Verdana"/>
                <a:cs typeface="Verdana"/>
              </a:rPr>
              <a:t>today’s </a:t>
            </a:r>
            <a:r>
              <a:rPr sz="2000" i="1" spc="-10" dirty="0">
                <a:latin typeface="Verdana"/>
                <a:cs typeface="Verdana"/>
              </a:rPr>
              <a:t>rapidly </a:t>
            </a:r>
            <a:r>
              <a:rPr sz="2000" i="1" spc="-5" dirty="0">
                <a:latin typeface="Verdana"/>
                <a:cs typeface="Verdana"/>
              </a:rPr>
              <a:t>changing </a:t>
            </a:r>
            <a:r>
              <a:rPr sz="2000" i="1" spc="-10" dirty="0">
                <a:latin typeface="Verdana"/>
                <a:cs typeface="Verdana"/>
              </a:rPr>
              <a:t>world. </a:t>
            </a:r>
            <a:endParaRPr lang="en-US" sz="2000" i="1" spc="-10" dirty="0" smtClean="0">
              <a:latin typeface="Verdana"/>
              <a:cs typeface="Verdana"/>
            </a:endParaRPr>
          </a:p>
          <a:p>
            <a:pPr marL="76200" marR="65405" indent="-2540">
              <a:lnSpc>
                <a:spcPts val="2590"/>
              </a:lnSpc>
              <a:spcBef>
                <a:spcPts val="10"/>
              </a:spcBef>
            </a:pPr>
            <a:endParaRPr lang="en-US" sz="2000" i="1" spc="-10" dirty="0">
              <a:latin typeface="Verdana"/>
              <a:cs typeface="Verdana"/>
            </a:endParaRPr>
          </a:p>
          <a:p>
            <a:pPr marL="416560" marR="65405" indent="-342900">
              <a:lnSpc>
                <a:spcPts val="2590"/>
              </a:lnSpc>
              <a:spcBef>
                <a:spcPts val="10"/>
              </a:spcBef>
              <a:buFont typeface="Wingdings" panose="05000000000000000000" pitchFamily="2" charset="2"/>
              <a:buChar char="§"/>
            </a:pPr>
            <a:r>
              <a:rPr sz="2000" i="1" spc="-5" dirty="0" smtClean="0">
                <a:latin typeface="Verdana"/>
                <a:cs typeface="Verdana"/>
              </a:rPr>
              <a:t>The  </a:t>
            </a:r>
            <a:r>
              <a:rPr sz="2000" i="1" spc="-10" dirty="0">
                <a:latin typeface="Verdana"/>
                <a:cs typeface="Verdana"/>
              </a:rPr>
              <a:t>organization </a:t>
            </a:r>
            <a:r>
              <a:rPr sz="2000" i="1" spc="-5" dirty="0">
                <a:latin typeface="Verdana"/>
                <a:cs typeface="Verdana"/>
              </a:rPr>
              <a:t>as </a:t>
            </a:r>
            <a:r>
              <a:rPr sz="2000" i="1" dirty="0">
                <a:latin typeface="Verdana"/>
                <a:cs typeface="Verdana"/>
              </a:rPr>
              <a:t>a </a:t>
            </a:r>
            <a:r>
              <a:rPr sz="2000" i="1" spc="-5" dirty="0">
                <a:latin typeface="Verdana"/>
                <a:cs typeface="Verdana"/>
              </a:rPr>
              <a:t>whole is committed </a:t>
            </a:r>
            <a:r>
              <a:rPr sz="2000" i="1" dirty="0">
                <a:latin typeface="Verdana"/>
                <a:cs typeface="Verdana"/>
              </a:rPr>
              <a:t>to</a:t>
            </a:r>
            <a:r>
              <a:rPr sz="2000" i="1" spc="-60" dirty="0">
                <a:latin typeface="Verdana"/>
                <a:cs typeface="Verdana"/>
              </a:rPr>
              <a:t> </a:t>
            </a:r>
            <a:r>
              <a:rPr sz="2000" i="1" spc="-5" dirty="0">
                <a:latin typeface="Verdana"/>
                <a:cs typeface="Verdana"/>
              </a:rPr>
              <a:t>continual  improvement </a:t>
            </a:r>
            <a:r>
              <a:rPr sz="2000" i="1" dirty="0">
                <a:latin typeface="Verdana"/>
                <a:cs typeface="Verdana"/>
              </a:rPr>
              <a:t>of </a:t>
            </a:r>
            <a:r>
              <a:rPr sz="2000" i="1" spc="-5" dirty="0">
                <a:latin typeface="Verdana"/>
                <a:cs typeface="Verdana"/>
              </a:rPr>
              <a:t>every facet of </a:t>
            </a:r>
            <a:r>
              <a:rPr sz="2000" i="1" spc="-10" dirty="0">
                <a:latin typeface="Verdana"/>
                <a:cs typeface="Verdana"/>
              </a:rPr>
              <a:t>itself, </a:t>
            </a:r>
            <a:r>
              <a:rPr sz="2000" i="1" spc="-5" dirty="0">
                <a:latin typeface="Verdana"/>
                <a:cs typeface="Verdana"/>
              </a:rPr>
              <a:t>its products  and its </a:t>
            </a:r>
            <a:r>
              <a:rPr sz="2000" i="1" spc="-10" dirty="0">
                <a:latin typeface="Verdana"/>
                <a:cs typeface="Verdana"/>
              </a:rPr>
              <a:t>services </a:t>
            </a:r>
            <a:r>
              <a:rPr sz="2000" i="1" dirty="0">
                <a:latin typeface="Verdana"/>
                <a:cs typeface="Verdana"/>
              </a:rPr>
              <a:t>– by</a:t>
            </a:r>
            <a:r>
              <a:rPr sz="2000" i="1" spc="-50" dirty="0">
                <a:latin typeface="Verdana"/>
                <a:cs typeface="Verdana"/>
              </a:rPr>
              <a:t> </a:t>
            </a:r>
            <a:r>
              <a:rPr sz="2000" i="1" spc="-5" dirty="0">
                <a:latin typeface="Verdana"/>
                <a:cs typeface="Verdana"/>
              </a:rPr>
              <a:t>learning</a:t>
            </a:r>
            <a:r>
              <a:rPr sz="2000" i="1" spc="-5" dirty="0" smtClean="0">
                <a:latin typeface="Verdana"/>
                <a:cs typeface="Verdana"/>
              </a:rPr>
              <a:t>.</a:t>
            </a:r>
            <a:endParaRPr sz="2000" i="1" dirty="0">
              <a:latin typeface="Verdana"/>
              <a:cs typeface="Verdana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5468-AD86-4265-85AF-BA9A3B5FC0F2}" type="datetime3">
              <a:rPr lang="en-GM" smtClean="0"/>
              <a:t>28.09.19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95909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HO</a:t>
            </a:r>
            <a:r>
              <a:rPr spc="-10" dirty="0"/>
              <a:t>W</a:t>
            </a:r>
            <a:r>
              <a:rPr dirty="0" smtClean="0"/>
              <a:t>?</a:t>
            </a:r>
            <a:r>
              <a:rPr lang="en-US" dirty="0" smtClean="0"/>
              <a:t> i.e., How to go about IRM</a:t>
            </a:r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914400" y="1066800"/>
            <a:ext cx="5105400" cy="112082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840"/>
              </a:spcBef>
              <a:buFont typeface="Wingdings" panose="05000000000000000000" pitchFamily="2" charset="2"/>
              <a:buChar char="§"/>
            </a:pPr>
            <a:r>
              <a:rPr sz="3000" spc="-5" dirty="0">
                <a:latin typeface="Verdana"/>
                <a:cs typeface="Verdana"/>
              </a:rPr>
              <a:t>ERP</a:t>
            </a:r>
            <a:endParaRPr sz="3000" dirty="0">
              <a:latin typeface="Verdana"/>
              <a:cs typeface="Verdana"/>
            </a:endParaRPr>
          </a:p>
          <a:p>
            <a:pPr marL="469900" indent="-457200">
              <a:lnSpc>
                <a:spcPct val="100000"/>
              </a:lnSpc>
              <a:spcBef>
                <a:spcPts val="740"/>
              </a:spcBef>
              <a:buFont typeface="Wingdings" panose="05000000000000000000" pitchFamily="2" charset="2"/>
              <a:buChar char="§"/>
            </a:pPr>
            <a:r>
              <a:rPr sz="3000" spc="-5" dirty="0">
                <a:latin typeface="Verdana"/>
                <a:cs typeface="Verdana"/>
              </a:rPr>
              <a:t>Williard</a:t>
            </a:r>
            <a:r>
              <a:rPr sz="3000" spc="-60" dirty="0">
                <a:latin typeface="Verdana"/>
                <a:cs typeface="Verdana"/>
              </a:rPr>
              <a:t> </a:t>
            </a:r>
            <a:r>
              <a:rPr sz="3000" spc="-5" dirty="0">
                <a:latin typeface="Verdana"/>
                <a:cs typeface="Verdana"/>
              </a:rPr>
              <a:t>Model</a:t>
            </a:r>
            <a:endParaRPr sz="3000" dirty="0">
              <a:latin typeface="Verdana"/>
              <a:cs typeface="Verdana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82471-A688-4D13-AFD3-61B5874A18E8}" type="datetime3">
              <a:rPr lang="en-GM" smtClean="0"/>
              <a:t>28.09.19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800" y="152400"/>
            <a:ext cx="956944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ERP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600" y="762000"/>
            <a:ext cx="8056090" cy="12336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5" dirty="0">
                <a:latin typeface="Verdana"/>
                <a:cs typeface="Verdana"/>
              </a:rPr>
              <a:t>ERP stands </a:t>
            </a:r>
            <a:r>
              <a:rPr sz="2100" dirty="0">
                <a:latin typeface="Verdana"/>
                <a:cs typeface="Verdana"/>
              </a:rPr>
              <a:t>for </a:t>
            </a:r>
            <a:r>
              <a:rPr sz="2100" spc="-5" dirty="0">
                <a:latin typeface="Verdana"/>
                <a:cs typeface="Verdana"/>
              </a:rPr>
              <a:t>“enterprise resource</a:t>
            </a:r>
            <a:r>
              <a:rPr sz="2100" spc="10" dirty="0">
                <a:latin typeface="Verdana"/>
                <a:cs typeface="Verdana"/>
              </a:rPr>
              <a:t> </a:t>
            </a:r>
            <a:r>
              <a:rPr sz="2100" spc="-5" dirty="0">
                <a:latin typeface="Verdana"/>
                <a:cs typeface="Verdana"/>
              </a:rPr>
              <a:t>planning.”</a:t>
            </a:r>
            <a:endParaRPr sz="2100" dirty="0">
              <a:latin typeface="Verdana"/>
              <a:cs typeface="Verdana"/>
            </a:endParaRPr>
          </a:p>
          <a:p>
            <a:pPr marL="355600" marR="5080" indent="-342900">
              <a:lnSpc>
                <a:spcPts val="2020"/>
              </a:lnSpc>
              <a:spcBef>
                <a:spcPts val="500"/>
              </a:spcBef>
              <a:buFont typeface="Wingdings" panose="05000000000000000000" pitchFamily="2" charset="2"/>
              <a:buChar char="Ø"/>
            </a:pPr>
            <a:endParaRPr lang="en-US" sz="2100" spc="-5" dirty="0" smtClean="0">
              <a:latin typeface="Verdana"/>
              <a:cs typeface="Verdana"/>
            </a:endParaRPr>
          </a:p>
          <a:p>
            <a:pPr marL="355600" marR="5080" indent="-342900">
              <a:lnSpc>
                <a:spcPts val="2020"/>
              </a:lnSpc>
              <a:spcBef>
                <a:spcPts val="500"/>
              </a:spcBef>
              <a:buFont typeface="Wingdings" panose="05000000000000000000" pitchFamily="2" charset="2"/>
              <a:buChar char="Ø"/>
            </a:pPr>
            <a:r>
              <a:rPr sz="2100" spc="-5" dirty="0" smtClean="0">
                <a:latin typeface="Verdana"/>
                <a:cs typeface="Verdana"/>
              </a:rPr>
              <a:t>ERP </a:t>
            </a:r>
            <a:r>
              <a:rPr sz="2100" spc="-5" dirty="0">
                <a:latin typeface="Verdana"/>
                <a:cs typeface="Verdana"/>
              </a:rPr>
              <a:t>is an </a:t>
            </a:r>
            <a:r>
              <a:rPr sz="2100" b="1" spc="-5" dirty="0">
                <a:solidFill>
                  <a:srgbClr val="336699"/>
                </a:solidFill>
                <a:latin typeface="Verdana"/>
                <a:cs typeface="Verdana"/>
              </a:rPr>
              <a:t>integrated software solution used </a:t>
            </a:r>
            <a:r>
              <a:rPr sz="2100" b="1" dirty="0">
                <a:solidFill>
                  <a:srgbClr val="336699"/>
                </a:solidFill>
                <a:latin typeface="Verdana"/>
                <a:cs typeface="Verdana"/>
              </a:rPr>
              <a:t>to </a:t>
            </a:r>
            <a:r>
              <a:rPr sz="2100" b="1" spc="-5" dirty="0">
                <a:solidFill>
                  <a:srgbClr val="336699"/>
                </a:solidFill>
                <a:latin typeface="Verdana"/>
                <a:cs typeface="Verdana"/>
              </a:rPr>
              <a:t>manage  </a:t>
            </a:r>
            <a:r>
              <a:rPr sz="2100" b="1" dirty="0">
                <a:solidFill>
                  <a:srgbClr val="336699"/>
                </a:solidFill>
                <a:latin typeface="Verdana"/>
                <a:cs typeface="Verdana"/>
              </a:rPr>
              <a:t>a </a:t>
            </a:r>
            <a:r>
              <a:rPr sz="2100" b="1" spc="-5" dirty="0">
                <a:solidFill>
                  <a:srgbClr val="336699"/>
                </a:solidFill>
                <a:latin typeface="Verdana"/>
                <a:cs typeface="Verdana"/>
              </a:rPr>
              <a:t>company’s</a:t>
            </a:r>
            <a:r>
              <a:rPr sz="2100" b="1" spc="-10" dirty="0">
                <a:solidFill>
                  <a:srgbClr val="336699"/>
                </a:solidFill>
                <a:latin typeface="Verdana"/>
                <a:cs typeface="Verdana"/>
              </a:rPr>
              <a:t> </a:t>
            </a:r>
            <a:r>
              <a:rPr sz="2100" b="1" dirty="0">
                <a:solidFill>
                  <a:srgbClr val="336699"/>
                </a:solidFill>
                <a:latin typeface="Verdana"/>
                <a:cs typeface="Verdana"/>
              </a:rPr>
              <a:t>resources</a:t>
            </a:r>
            <a:r>
              <a:rPr sz="2100" dirty="0">
                <a:latin typeface="Verdana"/>
                <a:cs typeface="Verdana"/>
              </a:rPr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7200" y="2743200"/>
            <a:ext cx="8915400" cy="2836161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600"/>
              </a:spcBef>
            </a:pPr>
            <a:r>
              <a:rPr lang="en-US" sz="2100" b="1" u="sng" spc="-5" dirty="0" smtClean="0">
                <a:latin typeface="Verdana"/>
                <a:cs typeface="Verdana"/>
              </a:rPr>
              <a:t>Points to Note:</a:t>
            </a:r>
          </a:p>
          <a:p>
            <a:pPr marL="355600" marR="508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sz="2100" spc="-5" dirty="0" smtClean="0">
                <a:latin typeface="Verdana"/>
                <a:cs typeface="Verdana"/>
              </a:rPr>
              <a:t>Today’s </a:t>
            </a:r>
            <a:r>
              <a:rPr sz="2100" spc="-5" dirty="0">
                <a:latin typeface="Verdana"/>
                <a:cs typeface="Verdana"/>
              </a:rPr>
              <a:t>ERP systems now integrate all business  </a:t>
            </a:r>
            <a:r>
              <a:rPr sz="2100" spc="-10" dirty="0">
                <a:latin typeface="Verdana"/>
                <a:cs typeface="Verdana"/>
              </a:rPr>
              <a:t>management </a:t>
            </a:r>
            <a:r>
              <a:rPr sz="2100" spc="-5" dirty="0">
                <a:latin typeface="Verdana"/>
                <a:cs typeface="Verdana"/>
              </a:rPr>
              <a:t>functions, including planning,  inventory/materials management, engineering, order  processing, manufacturing, purchasing, accounting and  finance, human resources, and more.</a:t>
            </a:r>
            <a:endParaRPr sz="2100" dirty="0">
              <a:latin typeface="Verdana"/>
              <a:cs typeface="Verdana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2C52-31BF-4F99-9E53-E68BF20C41CD}" type="datetime3">
              <a:rPr lang="en-GM" smtClean="0"/>
              <a:t>28.09.19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800" y="152400"/>
            <a:ext cx="78486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5" dirty="0" smtClean="0"/>
              <a:t>The Willard Model </a:t>
            </a:r>
            <a:endParaRPr spc="-5" dirty="0"/>
          </a:p>
        </p:txBody>
      </p:sp>
      <p:sp>
        <p:nvSpPr>
          <p:cNvPr id="9" name="object 9"/>
          <p:cNvSpPr txBox="1"/>
          <p:nvPr/>
        </p:nvSpPr>
        <p:spPr>
          <a:xfrm>
            <a:off x="457200" y="914400"/>
            <a:ext cx="8915400" cy="6355586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Willard 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Model proposes implementing IRM by considering 5 main points. These are: </a:t>
            </a: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Identification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discovery of information resources and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recording of their features in an 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inventory</a:t>
            </a: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Ownership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establishment of responsibility for the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upkeep of an information 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resource</a:t>
            </a: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Cost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Value -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Assessment of the cost of an information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resource and its value to the 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organization</a:t>
            </a: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Development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further development of an existing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information resource to enhance its value to the 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organization</a:t>
            </a: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Exploitation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processes which may allow a resource to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generate further value through conversion into an asset or a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saleable 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commodity</a:t>
            </a:r>
          </a:p>
          <a:p>
            <a:endParaRPr lang="en-US" sz="2100" dirty="0">
              <a:latin typeface="Verdana"/>
              <a:cs typeface="Verdana"/>
            </a:endParaRPr>
          </a:p>
          <a:p>
            <a:endParaRPr lang="en-US" sz="2100" dirty="0" smtClean="0">
              <a:latin typeface="Verdana"/>
              <a:cs typeface="Verdana"/>
            </a:endParaRPr>
          </a:p>
          <a:p>
            <a:endParaRPr lang="en-US" sz="2100" dirty="0">
              <a:latin typeface="Verdana"/>
              <a:cs typeface="Verdana"/>
            </a:endParaRPr>
          </a:p>
          <a:p>
            <a:endParaRPr sz="2100" dirty="0">
              <a:latin typeface="Verdana"/>
              <a:cs typeface="Verdana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D19B-2E5F-4FA4-B5A3-E7A4C9852213}" type="datetime3">
              <a:rPr lang="en-GM" smtClean="0"/>
              <a:t>28.09.19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37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1509" y="882650"/>
            <a:ext cx="741807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Classes of information</a:t>
            </a:r>
            <a:r>
              <a:rPr spc="-65" dirty="0"/>
              <a:t> </a:t>
            </a:r>
            <a:r>
              <a:rPr spc="-10" dirty="0"/>
              <a:t>warfare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13788" y="1786890"/>
            <a:ext cx="7649211" cy="3337452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55600" marR="572770" indent="-342900">
              <a:lnSpc>
                <a:spcPts val="3590"/>
              </a:lnSpc>
              <a:spcBef>
                <a:spcPts val="225"/>
              </a:spcBef>
              <a:buFont typeface="Wingdings" panose="05000000000000000000" pitchFamily="2" charset="2"/>
              <a:buChar char="§"/>
            </a:pPr>
            <a:r>
              <a:rPr sz="2500" spc="-5" dirty="0">
                <a:latin typeface="Verdana"/>
                <a:cs typeface="Verdana"/>
              </a:rPr>
              <a:t>Different classes </a:t>
            </a:r>
            <a:r>
              <a:rPr sz="2500" dirty="0">
                <a:latin typeface="Verdana"/>
                <a:cs typeface="Verdana"/>
              </a:rPr>
              <a:t>of </a:t>
            </a:r>
            <a:r>
              <a:rPr sz="2500" spc="-5" dirty="0">
                <a:latin typeface="Verdana"/>
                <a:cs typeface="Verdana"/>
              </a:rPr>
              <a:t>information  </a:t>
            </a:r>
            <a:r>
              <a:rPr sz="2500" spc="-5" dirty="0" smtClean="0">
                <a:latin typeface="Verdana"/>
                <a:cs typeface="Verdana"/>
              </a:rPr>
              <a:t>warfare</a:t>
            </a:r>
            <a:endParaRPr lang="en-US" sz="2500" spc="-5" dirty="0" smtClean="0">
              <a:latin typeface="Verdana"/>
              <a:cs typeface="Verdana"/>
            </a:endParaRPr>
          </a:p>
          <a:p>
            <a:pPr marL="355600" marR="572770" indent="-342900">
              <a:lnSpc>
                <a:spcPts val="3590"/>
              </a:lnSpc>
              <a:spcBef>
                <a:spcPts val="225"/>
              </a:spcBef>
              <a:buFont typeface="Wingdings" panose="05000000000000000000" pitchFamily="2" charset="2"/>
              <a:buChar char="§"/>
            </a:pPr>
            <a:endParaRPr sz="2500" dirty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635"/>
              </a:spcBef>
              <a:buFont typeface="Wingdings" panose="05000000000000000000" pitchFamily="2" charset="2"/>
              <a:buChar char="§"/>
            </a:pPr>
            <a:r>
              <a:rPr sz="2500" spc="-5" dirty="0">
                <a:latin typeface="Verdana"/>
                <a:cs typeface="Verdana"/>
              </a:rPr>
              <a:t>Personal information</a:t>
            </a:r>
            <a:r>
              <a:rPr sz="2500" spc="-20" dirty="0">
                <a:latin typeface="Verdana"/>
                <a:cs typeface="Verdana"/>
              </a:rPr>
              <a:t> </a:t>
            </a:r>
            <a:r>
              <a:rPr sz="2500" spc="-5" dirty="0" smtClean="0">
                <a:latin typeface="Verdana"/>
                <a:cs typeface="Verdana"/>
              </a:rPr>
              <a:t>warfare</a:t>
            </a:r>
            <a:endParaRPr lang="en-US" sz="2500" spc="-5" dirty="0" smtClean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635"/>
              </a:spcBef>
              <a:buFont typeface="Wingdings" panose="05000000000000000000" pitchFamily="2" charset="2"/>
              <a:buChar char="§"/>
            </a:pPr>
            <a:endParaRPr sz="2500" dirty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740"/>
              </a:spcBef>
              <a:buFont typeface="Wingdings" panose="05000000000000000000" pitchFamily="2" charset="2"/>
              <a:buChar char="§"/>
            </a:pPr>
            <a:r>
              <a:rPr sz="2500" b="1" spc="-5" dirty="0">
                <a:latin typeface="Verdana"/>
                <a:cs typeface="Verdana"/>
              </a:rPr>
              <a:t>Corporate information</a:t>
            </a:r>
            <a:r>
              <a:rPr sz="2500" b="1" spc="-85" dirty="0">
                <a:latin typeface="Verdana"/>
                <a:cs typeface="Verdana"/>
              </a:rPr>
              <a:t> </a:t>
            </a:r>
            <a:r>
              <a:rPr sz="2500" b="1" spc="-5" dirty="0" smtClean="0">
                <a:latin typeface="Verdana"/>
                <a:cs typeface="Verdana"/>
              </a:rPr>
              <a:t>warfare</a:t>
            </a:r>
            <a:endParaRPr lang="en-US" sz="2500" b="1" spc="-5" dirty="0" smtClean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740"/>
              </a:spcBef>
              <a:buFont typeface="Wingdings" panose="05000000000000000000" pitchFamily="2" charset="2"/>
              <a:buChar char="§"/>
            </a:pPr>
            <a:endParaRPr sz="2500" dirty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750"/>
              </a:spcBef>
              <a:buFont typeface="Wingdings" panose="05000000000000000000" pitchFamily="2" charset="2"/>
              <a:buChar char="§"/>
            </a:pPr>
            <a:r>
              <a:rPr sz="2500" spc="-5" dirty="0">
                <a:latin typeface="Verdana"/>
                <a:cs typeface="Verdana"/>
              </a:rPr>
              <a:t>Global information</a:t>
            </a:r>
            <a:r>
              <a:rPr sz="2500" spc="-15" dirty="0">
                <a:latin typeface="Verdana"/>
                <a:cs typeface="Verdana"/>
              </a:rPr>
              <a:t> </a:t>
            </a:r>
            <a:r>
              <a:rPr sz="2500" spc="-5" dirty="0">
                <a:latin typeface="Verdana"/>
                <a:cs typeface="Verdana"/>
              </a:rPr>
              <a:t>warfare</a:t>
            </a:r>
            <a:endParaRPr sz="2500" dirty="0">
              <a:latin typeface="Verdana"/>
              <a:cs typeface="Verdana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5965E-311E-4C68-8346-CB035D43257C}" type="datetime3">
              <a:rPr lang="en-GM" smtClean="0"/>
              <a:t>28.09.19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7392034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/>
              <a:t>Corporate information</a:t>
            </a:r>
            <a:r>
              <a:rPr sz="3000" spc="-75" dirty="0"/>
              <a:t> </a:t>
            </a:r>
            <a:r>
              <a:rPr sz="3000" spc="-5" dirty="0"/>
              <a:t>warfare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idx="1"/>
          </p:nvPr>
        </p:nvSpPr>
        <p:spPr>
          <a:xfrm>
            <a:off x="609598" y="1752600"/>
            <a:ext cx="8458201" cy="1455526"/>
          </a:xfrm>
          <a:prstGeom prst="rect">
            <a:avLst/>
          </a:prstGeom>
        </p:spPr>
        <p:txBody>
          <a:bodyPr vert="horz" wrap="square" lIns="0" tIns="478789" rIns="0" bIns="0" rtlCol="0">
            <a:spAutoFit/>
          </a:bodyPr>
          <a:lstStyle/>
          <a:p>
            <a:pPr marL="765810" marR="7747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Fuji stole plans from Kodak to build disposable  </a:t>
            </a:r>
            <a:r>
              <a:rPr spc="-10" dirty="0"/>
              <a:t>cameras</a:t>
            </a:r>
          </a:p>
          <a:p>
            <a:pPr marL="765810" marR="1430655">
              <a:lnSpc>
                <a:spcPct val="100000"/>
              </a:lnSpc>
              <a:spcBef>
                <a:spcPts val="540"/>
              </a:spcBef>
            </a:pPr>
            <a:r>
              <a:rPr spc="-5" dirty="0"/>
              <a:t>Kodak hired EX-CIA operatives (!)</a:t>
            </a:r>
            <a:r>
              <a:rPr spc="-110" dirty="0"/>
              <a:t> </a:t>
            </a:r>
            <a:r>
              <a:rPr spc="-5" dirty="0"/>
              <a:t>as  “Information</a:t>
            </a:r>
            <a:r>
              <a:rPr spc="-15" dirty="0"/>
              <a:t> </a:t>
            </a:r>
            <a:r>
              <a:rPr spc="-5" dirty="0"/>
              <a:t>Warriors”</a:t>
            </a:r>
          </a:p>
          <a:p>
            <a:pPr marL="765810" marR="5080">
              <a:lnSpc>
                <a:spcPct val="100000"/>
              </a:lnSpc>
              <a:spcBef>
                <a:spcPts val="550"/>
              </a:spcBef>
            </a:pPr>
            <a:r>
              <a:rPr spc="-5" dirty="0"/>
              <a:t>Eventually Kodak </a:t>
            </a:r>
            <a:r>
              <a:rPr spc="-10" dirty="0"/>
              <a:t>came </a:t>
            </a:r>
            <a:r>
              <a:rPr spc="-5" dirty="0"/>
              <a:t>to the </a:t>
            </a:r>
            <a:r>
              <a:rPr spc="-10" dirty="0"/>
              <a:t>market </a:t>
            </a:r>
            <a:r>
              <a:rPr spc="-5" dirty="0"/>
              <a:t>first with  the</a:t>
            </a:r>
            <a:r>
              <a:rPr spc="-15" dirty="0"/>
              <a:t> </a:t>
            </a:r>
            <a:r>
              <a:rPr spc="-10" dirty="0"/>
              <a:t>cameras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13789" y="1371600"/>
            <a:ext cx="237490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Verdana"/>
                <a:cs typeface="Verdana"/>
              </a:rPr>
              <a:t>Kodak vs.</a:t>
            </a:r>
            <a:r>
              <a:rPr sz="2600" spc="-75" dirty="0">
                <a:latin typeface="Verdana"/>
                <a:cs typeface="Verdana"/>
              </a:rPr>
              <a:t> </a:t>
            </a:r>
            <a:r>
              <a:rPr sz="2600" spc="-5" dirty="0">
                <a:latin typeface="Verdana"/>
                <a:cs typeface="Verdana"/>
              </a:rPr>
              <a:t>Fuji</a:t>
            </a:r>
            <a:endParaRPr sz="2600" dirty="0">
              <a:latin typeface="Verdana"/>
              <a:cs typeface="Verdana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4953000" y="6041363"/>
            <a:ext cx="1295400" cy="365125"/>
          </a:xfrm>
        </p:spPr>
        <p:txBody>
          <a:bodyPr/>
          <a:lstStyle/>
          <a:p>
            <a:fld id="{1AA09641-8ED7-4F5F-8D31-09024A0AA673}" type="datetime3">
              <a:rPr lang="en-GM" smtClean="0"/>
              <a:t>28.09.19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INS303 (Information Resource Management - IRM)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102</TotalTime>
  <Words>1230</Words>
  <Application>Microsoft Office PowerPoint</Application>
  <PresentationFormat>On-screen Show (4:3)</PresentationFormat>
  <Paragraphs>208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Calibri</vt:lpstr>
      <vt:lpstr>Impact</vt:lpstr>
      <vt:lpstr>Symbol</vt:lpstr>
      <vt:lpstr>Times New Roman</vt:lpstr>
      <vt:lpstr>Trebuchet MS</vt:lpstr>
      <vt:lpstr>Verdana</vt:lpstr>
      <vt:lpstr>Wingdings</vt:lpstr>
      <vt:lpstr>Wingdings 3</vt:lpstr>
      <vt:lpstr>Facet</vt:lpstr>
      <vt:lpstr>Information Resource  Management</vt:lpstr>
      <vt:lpstr>What is …</vt:lpstr>
      <vt:lpstr>Why Information Needed?</vt:lpstr>
      <vt:lpstr>Sources of Information</vt:lpstr>
      <vt:lpstr>Sources of Information</vt:lpstr>
      <vt:lpstr>Sources of Information</vt:lpstr>
      <vt:lpstr>What is …</vt:lpstr>
      <vt:lpstr>What is …</vt:lpstr>
      <vt:lpstr>What is IRM???</vt:lpstr>
      <vt:lpstr>Definitions of IRM</vt:lpstr>
      <vt:lpstr>Definitions …</vt:lpstr>
      <vt:lpstr>Definitions …</vt:lpstr>
      <vt:lpstr>Components of IRM in Modern  Organization</vt:lpstr>
      <vt:lpstr>Why IRM?</vt:lpstr>
      <vt:lpstr>Benefits of IRM</vt:lpstr>
      <vt:lpstr>Who needs IRM?</vt:lpstr>
      <vt:lpstr>Adaptive Organization</vt:lpstr>
      <vt:lpstr>Knowing Organization</vt:lpstr>
      <vt:lpstr>Learning Organization</vt:lpstr>
      <vt:lpstr>HOW? i.e., How to go about IRM</vt:lpstr>
      <vt:lpstr>ERP</vt:lpstr>
      <vt:lpstr>The Willard Model </vt:lpstr>
      <vt:lpstr>Classes of information warfare</vt:lpstr>
      <vt:lpstr>Corporate information warfare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Resource  Management</dc:title>
  <dc:creator>AIU</dc:creator>
  <cp:lastModifiedBy>AIU</cp:lastModifiedBy>
  <cp:revision>14</cp:revision>
  <dcterms:created xsi:type="dcterms:W3CDTF">2019-09-25T18:22:11Z</dcterms:created>
  <dcterms:modified xsi:type="dcterms:W3CDTF">2019-09-28T07:44:04Z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2015-03-17T00:00:00Z</vt:filetime>
  </property>
  <property fmtid="{D5CDD505-2E9C-101B-9397-08002B2CF9AE}" pid="3" name="Creator">
    <vt:lpwstr>pdftk 1.44 - www.pdftk.com</vt:lpwstr>
  </property>
  <property fmtid="{D5CDD505-2E9C-101B-9397-08002B2CF9AE}" pid="4" name="LastSaved">
    <vt:filetime>2019-09-25T00:00:00Z</vt:filetime>
  </property>
</Properties>
</file>