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0B91D-AB7C-409C-B29C-2FDA6E34F152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C1CE0-2269-4AF8-B14F-0B252545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49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503FB-9EB6-4D47-8E63-96757BE65A6C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785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503FB-9EB6-4D47-8E63-96757BE65A6C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432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503FB-9EB6-4D47-8E63-96757BE65A6C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08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4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6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4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4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4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2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6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6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1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93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015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96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99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8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190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56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188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38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813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489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144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D4EE5-C2DB-414C-B532-8C00752FEE31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B1E83-D73D-4D4B-BBFC-C2EBEF835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7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4B51E-19DC-42FC-9670-97509BCF5E3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011E4-5070-42AF-829E-364305CFC8E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49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Introduction to computing and IS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102</a:t>
            </a:r>
            <a:endParaRPr lang="en-US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3038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String Processing</a:t>
            </a:r>
            <a:endParaRPr lang="en-GB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 processing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refers to the operations performed on strings that allow them to be accessed, analyzed, and updated. 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9148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String-Applicable Sequence Operations </a:t>
            </a:r>
            <a:b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Strings</a:t>
            </a:r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(unlike lists) are immutable. </a:t>
            </a:r>
          </a:p>
          <a:p>
            <a:pPr>
              <a:buNone/>
            </a:pPr>
            <a:endParaRPr lang="en-GB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Thus, </a:t>
            </a:r>
            <a:r>
              <a:rPr lang="en-GB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sequence-modifying</a:t>
            </a:r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operations are not applicable to strings.</a:t>
            </a:r>
          </a:p>
          <a:p>
            <a:pPr>
              <a:buNone/>
            </a:pPr>
            <a:endParaRPr lang="en-GB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instance, one cannot </a:t>
            </a:r>
            <a:r>
              <a:rPr lang="en-GB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</a:t>
            </a:r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delete</a:t>
            </a:r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</a:t>
            </a:r>
            <a:r>
              <a:rPr lang="en-GB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</a:t>
            </a:r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characters of a </a:t>
            </a:r>
            <a:r>
              <a:rPr lang="en-GB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string.</a:t>
            </a:r>
            <a:r>
              <a:rPr lang="en-GB" sz="2200" dirty="0"/>
              <a:t/>
            </a:r>
            <a:br>
              <a:rPr lang="en-GB" sz="2200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121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String-Applicable Sequence Operations</a:t>
            </a:r>
            <a:endParaRPr lang="en-GB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string operations that “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modify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a string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new string that is a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version of the original string. </a:t>
            </a:r>
          </a:p>
          <a:p>
            <a:pPr>
              <a:buNone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of sequence operations relevant to string processing are:</a:t>
            </a:r>
          </a:p>
          <a:p>
            <a:pPr>
              <a:buNone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GB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                             concatenation</a:t>
            </a:r>
          </a:p>
          <a:p>
            <a:pPr>
              <a:buNone/>
            </a:pPr>
            <a:r>
              <a:rPr lang="en-GB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Length                            Membership</a:t>
            </a:r>
          </a:p>
          <a:p>
            <a:pPr>
              <a:buNone/>
            </a:pPr>
            <a:r>
              <a:rPr lang="en-GB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Slice                                Minimum value                              </a:t>
            </a:r>
          </a:p>
          <a:p>
            <a:pPr>
              <a:buNone/>
            </a:pPr>
            <a:r>
              <a:rPr lang="en-GB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Count                             Maximum Value</a:t>
            </a:r>
          </a:p>
          <a:p>
            <a:pPr>
              <a:buNone/>
            </a:pPr>
            <a:r>
              <a:rPr lang="en-GB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Index                               Comparison</a:t>
            </a:r>
            <a:r>
              <a:rPr lang="en-GB" sz="2400" i="1" dirty="0"/>
              <a:t/>
            </a:r>
            <a:br>
              <a:rPr lang="en-GB" sz="2400" i="1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01337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</a:rPr>
              <a:t>String-Applicable Sequence Operations</a:t>
            </a:r>
            <a:endParaRPr lang="en-GB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24034" y="1714488"/>
            <a:ext cx="814393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60" y="4786322"/>
            <a:ext cx="320040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26065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95421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String-Applicable Sequence Operations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Slice operator    </a:t>
            </a:r>
            <a:r>
              <a:rPr lang="en-GB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s[</a:t>
            </a:r>
            <a:r>
              <a:rPr lang="en-GB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start:end</a:t>
            </a:r>
            <a:r>
              <a:rPr lang="en-GB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</a:p>
          <a:p>
            <a:pPr>
              <a:buNone/>
            </a:pPr>
            <a:endParaRPr lang="en-GB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s[</a:t>
            </a:r>
            <a:r>
              <a:rPr lang="en-GB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start:end</a:t>
            </a:r>
            <a:r>
              <a:rPr lang="en-GB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returns the substring starting with index </a:t>
            </a:r>
            <a:r>
              <a:rPr lang="en-GB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</a:t>
            </a:r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up</a:t>
            </a:r>
            <a:r>
              <a:rPr lang="en-GB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not including index </a:t>
            </a:r>
            <a:r>
              <a:rPr lang="en-GB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</a:t>
            </a:r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>
              <a:buNone/>
            </a:pPr>
            <a:endParaRPr lang="en-GB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s.index</a:t>
            </a:r>
            <a:r>
              <a:rPr lang="en-GB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(chr) </a:t>
            </a:r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returns the index of the first occurrence of chr in s</a:t>
            </a:r>
          </a:p>
          <a:p>
            <a:pPr>
              <a:buNone/>
            </a:pPr>
            <a:endParaRPr lang="en-GB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</a:t>
            </a:r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GB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en-GB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 the smallest (largest) character based on the underlying Unicode encoding. </a:t>
            </a:r>
          </a:p>
          <a:p>
            <a:pPr>
              <a:buNone/>
            </a:pPr>
            <a:endParaRPr lang="en-GB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instance, all lowercase letters are larger (have a larger Unicode value) than all uppercase letters </a:t>
            </a:r>
            <a:br>
              <a:rPr lang="en-GB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8000" dirty="0"/>
              <a:t> </a:t>
            </a:r>
            <a:br>
              <a:rPr lang="en-GB" sz="8000" dirty="0"/>
            </a:br>
            <a:r>
              <a:rPr lang="en-GB" sz="2400" dirty="0"/>
              <a:t> </a:t>
            </a:r>
            <a:br>
              <a:rPr lang="en-GB" sz="2400" dirty="0"/>
            </a:br>
            <a:r>
              <a:rPr lang="en-GB" sz="2400" dirty="0"/>
              <a:t> </a:t>
            </a:r>
            <a:br>
              <a:rPr lang="en-GB" sz="2400" dirty="0"/>
            </a:br>
            <a:r>
              <a:rPr lang="en-GB" sz="2400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661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String-Applicable Sequence Operations</a:t>
            </a:r>
            <a:endParaRPr lang="en-GB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operations for  </a:t>
            </a:r>
            <a:r>
              <a:rPr lang="en-GB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'Hello Goodbye!' </a:t>
            </a:r>
          </a:p>
          <a:p>
            <a:pPr>
              <a:buNone/>
            </a:pP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596" y="2571744"/>
            <a:ext cx="8215370" cy="269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65978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GB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strings are immutable, sequence modifying operations do not modify the string they applied to.</a:t>
            </a:r>
          </a:p>
          <a:p>
            <a:pPr>
              <a:buNone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Rather, they construct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  <a:r>
              <a:rPr lang="en-GB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strings that are a modified version of the original.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3312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String Methods </a:t>
            </a:r>
            <a:r>
              <a:rPr lang="en-GB" sz="2800" dirty="0">
                <a:solidFill>
                  <a:srgbClr val="FF0000"/>
                </a:solidFill>
              </a:rPr>
              <a:t/>
            </a:r>
            <a:br>
              <a:rPr lang="en-GB" sz="2800" dirty="0">
                <a:solidFill>
                  <a:srgbClr val="FF0000"/>
                </a:solidFill>
              </a:rPr>
            </a:b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sz="5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a number of </a:t>
            </a:r>
            <a:r>
              <a:rPr lang="en-GB" sz="5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  <a:r>
              <a:rPr lang="en-GB" sz="5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specific to strings in addition to the general </a:t>
            </a:r>
            <a:r>
              <a:rPr lang="en-GB" sz="5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 operations</a:t>
            </a:r>
            <a:r>
              <a:rPr lang="en-GB" sz="5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GB" sz="8800" dirty="0"/>
          </a:p>
          <a:p>
            <a:pPr>
              <a:lnSpc>
                <a:spcPct val="110000"/>
              </a:lnSpc>
              <a:buNone/>
            </a:pPr>
            <a:r>
              <a:rPr lang="en-GB" sz="8800" dirty="0"/>
              <a:t>      </a:t>
            </a:r>
            <a:r>
              <a:rPr lang="en-GB" sz="51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 </a:t>
            </a:r>
            <a:endParaRPr lang="en-GB" sz="51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0000"/>
              </a:lnSpc>
              <a:buNone/>
            </a:pPr>
            <a:r>
              <a:rPr lang="en-GB" sz="51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Searching </a:t>
            </a:r>
            <a:r>
              <a:rPr lang="en-GB" sz="51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Contents of a String </a:t>
            </a:r>
            <a:br>
              <a:rPr lang="en-GB" sz="51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51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Replacing the Contents of a String </a:t>
            </a:r>
            <a:br>
              <a:rPr lang="en-GB" sz="51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51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Removing the Contents of a String </a:t>
            </a:r>
          </a:p>
          <a:p>
            <a:pPr>
              <a:lnSpc>
                <a:spcPct val="110000"/>
              </a:lnSpc>
              <a:buNone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49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81075"/>
            <a:ext cx="9098006" cy="439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7131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31504" y="116632"/>
            <a:ext cx="891184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1504" y="3068960"/>
            <a:ext cx="8894222" cy="159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8873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8994" y="1485149"/>
            <a:ext cx="8987101" cy="192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48537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</a:t>
            </a:r>
            <a:endParaRPr lang="en-GB" sz="2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  <a:buNone/>
            </a:pPr>
            <a:r>
              <a:rPr lang="en-GB" sz="2800" dirty="0"/>
              <a:t>       </a:t>
            </a:r>
            <a:endParaRPr lang="en-GB" sz="2400" dirty="0"/>
          </a:p>
          <a:p>
            <a:pPr>
              <a:lnSpc>
                <a:spcPct val="110000"/>
              </a:lnSpc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times when the individual characters in a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  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(or substring) needs to be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checked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110000"/>
              </a:lnSpc>
              <a:buNone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0000"/>
              </a:lnSpc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instance  to check whether a character is an appropriate denotation of a musical note.</a:t>
            </a:r>
          </a:p>
          <a:p>
            <a:pPr>
              <a:lnSpc>
                <a:spcPct val="110000"/>
              </a:lnSpc>
            </a:pPr>
            <a:endParaRPr lang="en-GB" sz="2400" dirty="0"/>
          </a:p>
          <a:p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9786" y="5072075"/>
            <a:ext cx="75247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16003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</a:t>
            </a:r>
            <a:endParaRPr lang="en-GB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 the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operator can also be applied to strings, it can also do the following: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</a:t>
            </a:r>
            <a:br>
              <a:rPr lang="en-GB" dirty="0" smtClean="0"/>
            </a:br>
            <a:r>
              <a:rPr lang="en-GB" dirty="0"/>
              <a:t>char in 'ABCDEFGHIJKLMNOPQRSTUVWXYZ'</a:t>
            </a:r>
            <a:r>
              <a:rPr lang="en-GB" dirty="0" smtClean="0"/>
              <a:t> 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5565" y="3395669"/>
            <a:ext cx="73152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881158" y="4214819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/>
            </a:r>
            <a:br>
              <a:rPr lang="en-GB" dirty="0">
                <a:solidFill>
                  <a:prstClr val="black"/>
                </a:solidFill>
              </a:rPr>
            </a:b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79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</a:t>
            </a:r>
            <a:endParaRPr lang="en-GB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similar approach for determining if a given character is an Lowercase/Uppercase.</a:t>
            </a:r>
          </a:p>
          <a:p>
            <a:pPr>
              <a:buNone/>
            </a:pPr>
            <a:endParaRPr lang="en-GB" sz="2400" dirty="0"/>
          </a:p>
          <a:p>
            <a:pPr lvl="1"/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Determining uppercase</a:t>
            </a:r>
          </a:p>
          <a:p>
            <a:pPr lvl="1">
              <a:buNone/>
            </a:pPr>
            <a:endParaRPr lang="en-GB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If  char  </a:t>
            </a:r>
            <a:r>
              <a:rPr lang="en-GB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 in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GB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ABCDEFGHIJKLMNOPQRSTUVWXYZ</a:t>
            </a:r>
            <a:r>
              <a:rPr lang="en-GB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en-GB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>
              <a:buNone/>
            </a:pPr>
            <a:r>
              <a:rPr lang="en-GB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print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(‘the character is not in uppercase’)</a:t>
            </a:r>
          </a:p>
          <a:p>
            <a:pPr lvl="1">
              <a:buNone/>
            </a:pPr>
            <a:endParaRPr lang="en-GB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Determining Lowercase </a:t>
            </a:r>
            <a:endParaRPr lang="en-GB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lvl="1">
              <a:buNone/>
            </a:pP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if  char  </a:t>
            </a:r>
            <a:r>
              <a:rPr lang="en-GB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 in  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en-GB" sz="18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abcdefghijklmnopqrstuvwxyz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en-GB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1">
              <a:buNone/>
            </a:pPr>
            <a:r>
              <a:rPr lang="en-GB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en-GB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(‘the character is not in lowercase’)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/>
              <a:t> </a:t>
            </a:r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83740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</a:t>
            </a:r>
            <a:endParaRPr lang="en-GB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sz="3300" dirty="0"/>
              <a:t>       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char </a:t>
            </a:r>
            <a:r>
              <a:rPr lang="en-GB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in 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'0123456789‘:</a:t>
            </a:r>
          </a:p>
          <a:p>
            <a:pPr>
              <a:buNone/>
            </a:pPr>
            <a:r>
              <a:rPr lang="en-GB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en-GB" sz="4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 </a:t>
            </a:r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(‘invalid input’) 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GB" sz="2000" dirty="0"/>
          </a:p>
          <a:p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for uppercase/lowercase and digit characters is common in programming.</a:t>
            </a:r>
          </a:p>
          <a:p>
            <a:endParaRPr lang="en-GB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Thus, string methods </a:t>
            </a:r>
            <a:r>
              <a:rPr lang="en-GB" sz="4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isalpha</a:t>
            </a:r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4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isdigit</a:t>
            </a:r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4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isupper</a:t>
            </a:r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GB" sz="4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islower</a:t>
            </a:r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etc. are been provided. </a:t>
            </a:r>
          </a:p>
          <a:p>
            <a:endParaRPr lang="en-GB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instance, to perform </a:t>
            </a:r>
            <a:r>
              <a:rPr lang="en-GB" sz="4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checking </a:t>
            </a:r>
            <a:r>
              <a:rPr lang="en-GB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an entered credit card number.</a:t>
            </a:r>
          </a:p>
          <a:p>
            <a:pPr>
              <a:buNone/>
            </a:pPr>
            <a:r>
              <a:rPr lang="en-GB" sz="1800" dirty="0"/>
              <a:t/>
            </a:r>
            <a:br>
              <a:rPr lang="en-GB" sz="1800" dirty="0"/>
            </a:br>
            <a:r>
              <a:rPr lang="en-GB" sz="1800" dirty="0"/>
              <a:t> 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 </a:t>
            </a:r>
            <a:br>
              <a:rPr lang="en-GB" sz="2000" dirty="0"/>
            </a:br>
            <a:endParaRPr lang="en-GB" sz="2000" dirty="0"/>
          </a:p>
          <a:p>
            <a:pPr>
              <a:buNone/>
            </a:pPr>
            <a:endParaRPr lang="en-GB" sz="2000" dirty="0"/>
          </a:p>
          <a:p>
            <a:pPr>
              <a:buNone/>
            </a:pPr>
            <a:endParaRPr lang="en-GB" sz="2000" dirty="0"/>
          </a:p>
          <a:p>
            <a:pPr>
              <a:buNone/>
            </a:pPr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1825" y="5085185"/>
            <a:ext cx="48291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03011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</a:t>
            </a:r>
            <a:endParaRPr lang="en-GB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96753"/>
            <a:ext cx="8229600" cy="4929411"/>
          </a:xfrm>
        </p:spPr>
        <p:txBody>
          <a:bodyPr>
            <a:normAutofit fontScale="92500" lnSpcReduction="20000"/>
          </a:bodyPr>
          <a:lstStyle/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method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isdigit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returns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and only if each character in string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credit_card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digit.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only part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string is to be checked, then a method can be applied to a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slice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a string </a:t>
            </a:r>
            <a:b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instance, if the part numbers of a given company all begin with three letters.</a:t>
            </a:r>
            <a:b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3713" y="5013176"/>
            <a:ext cx="4905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66090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isalpha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returns True if and only if the first three characters in part_num are letters. </a:t>
            </a: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42383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 the Contents of a String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 a number of methods specific to strings, in addition to the general sequence operations.</a:t>
            </a:r>
          </a:p>
        </p:txBody>
      </p:sp>
    </p:spTree>
    <p:extLst>
      <p:ext uri="{BB962C8B-B14F-4D97-AF65-F5344CB8AC3E}">
        <p14:creationId xmlns:p14="http://schemas.microsoft.com/office/powerpoint/2010/main" val="2692882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Searching and Modifying Strings 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 returns the index location of the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en-GB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occurrence</a:t>
            </a:r>
            <a:r>
              <a:rPr lang="en-GB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specified substring. 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 produces a new string with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occurrence</a:t>
            </a:r>
            <a:r>
              <a:rPr lang="en-GB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given substring within the original string replaced with another </a:t>
            </a:r>
          </a:p>
          <a:p>
            <a:pPr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1745" y="4581128"/>
            <a:ext cx="4412509" cy="148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66998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Searching and Modifying Strings </a:t>
            </a:r>
            <a:b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 that for all string modifications, the variable references the same string until it is reassigned. 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Strip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 “strips off” characters  leading and trailing a string.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8348" y="4500570"/>
            <a:ext cx="7000924" cy="160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50916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Searching and Modifying Strings </a:t>
            </a:r>
            <a:b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The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</a:t>
            </a:r>
            <a:r>
              <a:rPr lang="en-GB" sz="2400" dirty="0"/>
              <a:t>, and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strip</a:t>
            </a:r>
            <a:r>
              <a:rPr lang="en-GB" sz="2400" dirty="0"/>
              <a:t> methods can be used to search and produce modified string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760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Exception Handling </a:t>
            </a:r>
            <a:b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Various error messages can occur when executing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programs.</a:t>
            </a:r>
          </a:p>
          <a:p>
            <a:pPr>
              <a:buNone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errors are called </a:t>
            </a: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exceptions</a:t>
            </a:r>
          </a:p>
          <a:p>
            <a:pPr>
              <a:buNone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errors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handled by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reporting them on the screen. </a:t>
            </a:r>
            <a:endParaRPr lang="en-GB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GB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Exceptions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“caught” and “handled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by a program to:</a:t>
            </a:r>
          </a:p>
          <a:p>
            <a:pPr>
              <a:buNone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1- correct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error and continue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execution</a:t>
            </a:r>
          </a:p>
          <a:p>
            <a:pPr>
              <a:buNone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2-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terminate the program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482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an Exception? </a:t>
            </a:r>
            <a:b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GB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value (object) that is </a:t>
            </a:r>
            <a:r>
              <a:rPr lang="en-GB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raised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(“</a:t>
            </a:r>
            <a:r>
              <a:rPr lang="en-GB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thrown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”) signalling that an unexpected, or “exceptional,” situation has occurred.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a predefined set of exceptions referred to as </a:t>
            </a:r>
            <a:r>
              <a:rPr lang="en-GB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exceptions</a:t>
            </a:r>
            <a:r>
              <a:rPr lang="en-GB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/>
              <a:t> 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391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an Exception? </a:t>
            </a:r>
            <a:b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656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0348" y="1417638"/>
            <a:ext cx="902765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4298" y="5715017"/>
            <a:ext cx="2686050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9503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an Exception?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75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3592" y="1417638"/>
            <a:ext cx="6768752" cy="4428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15862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an Exception?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8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66910" y="1714488"/>
            <a:ext cx="7097442" cy="414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46338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an Exception?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Raising an exception is a way for a function to inform its client a problem has occurred that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function itself cannot handle.</a:t>
            </a:r>
          </a:p>
          <a:p>
            <a:endParaRPr lang="en-GB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suppose a function called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getYN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prompts a user to enter</a:t>
            </a:r>
            <a:b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 or '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'. </a:t>
            </a:r>
          </a:p>
          <a:p>
            <a:pPr>
              <a:buNone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user enters something other than these two values, the function can simply instruct the user to re-enter. 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48784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an Exception?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a function called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isEven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to be passed a numeric value, but is passed a string instead, it cannot correct the problem. 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can only notify the client of the problem, leaving it up to the client to determine what to do.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6217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GB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value (object) that is “raised” by a function signalling that an unexpected, or “exceptional,” situation has occurred that the function itself cannot handle. </a:t>
            </a:r>
            <a:b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0665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Catching and Handling Exceptions</a:t>
            </a:r>
            <a:r>
              <a:rPr lang="en-GB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03963"/>
            <a:ext cx="8229600" cy="5022201"/>
          </a:xfrm>
        </p:spPr>
        <p:txBody>
          <a:bodyPr>
            <a:normAutofit/>
          </a:bodyPr>
          <a:lstStyle/>
          <a:p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of the functions in the Standard Library raise exceptions. </a:t>
            </a:r>
          </a:p>
          <a:p>
            <a:endParaRPr lang="en-GB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example, the factorial function of the math module raises a </a:t>
            </a:r>
            <a:r>
              <a:rPr lang="en-GB" sz="2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ValueErro</a:t>
            </a:r>
            <a:r>
              <a:rPr lang="en-GB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exception when a negative value is passed to it </a:t>
            </a:r>
            <a:r>
              <a:rPr lang="en-GB" sz="2200" dirty="0"/>
              <a:t/>
            </a:r>
            <a:br>
              <a:rPr lang="en-GB" sz="2200" dirty="0"/>
            </a:b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1183" y="2729702"/>
            <a:ext cx="8769313" cy="345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3753" y="6321405"/>
            <a:ext cx="3779957" cy="26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96737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Catching and Handling Exceptions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-5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passed to the factorial function, an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raised, thrown back to the client code to catch and handle.</a:t>
            </a:r>
          </a:p>
          <a:p>
            <a:pPr>
              <a:buNone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client code (here, the code in the main module) does not attempt to catch the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exception is caught by the interpreter, causing the program to terminate and display an error message indicating the </a:t>
            </a:r>
            <a:r>
              <a: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 type.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598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Catching and Handling Exceptions </a:t>
            </a:r>
            <a:b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GB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1125539"/>
            <a:ext cx="8229600" cy="5000625"/>
          </a:xfrm>
        </p:spPr>
        <p:txBody>
          <a:bodyPr/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last line of the message indicates that a </a:t>
            </a:r>
            <a:r>
              <a:rPr lang="en-GB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ValueError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exception occurred within the factorial function.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505" y="2420888"/>
            <a:ext cx="891398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97141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5095</TotalTime>
  <Words>1030</Words>
  <Application>Microsoft Office PowerPoint</Application>
  <PresentationFormat>Widescreen</PresentationFormat>
  <Paragraphs>148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1_Office Theme</vt:lpstr>
      <vt:lpstr>Introduction to computing and IS</vt:lpstr>
      <vt:lpstr>String Processing</vt:lpstr>
      <vt:lpstr>String-Applicable Sequence Operations  </vt:lpstr>
      <vt:lpstr>String-Applicable Sequence Operations</vt:lpstr>
      <vt:lpstr>String-Applicable Sequence Operations</vt:lpstr>
      <vt:lpstr>String-Applicable Sequence Operations</vt:lpstr>
      <vt:lpstr>String-Applicable Sequence Operations</vt:lpstr>
      <vt:lpstr>Conclusion</vt:lpstr>
      <vt:lpstr>String Methods  </vt:lpstr>
      <vt:lpstr>PowerPoint Presentation</vt:lpstr>
      <vt:lpstr>PowerPoint Presentation</vt:lpstr>
      <vt:lpstr>PowerPoint Presentation</vt:lpstr>
      <vt:lpstr>Checking the Contents of a String</vt:lpstr>
      <vt:lpstr>Checking the Contents of a String</vt:lpstr>
      <vt:lpstr>Checking the Contents of a String</vt:lpstr>
      <vt:lpstr>Checking the Contents of a String</vt:lpstr>
      <vt:lpstr>Checking the Contents of a String</vt:lpstr>
      <vt:lpstr>Checking the Contents of a String</vt:lpstr>
      <vt:lpstr>Checking the Contents of a String</vt:lpstr>
      <vt:lpstr>Searching and Modifying Strings  </vt:lpstr>
      <vt:lpstr>Searching and Modifying Strings  </vt:lpstr>
      <vt:lpstr>Searching and Modifying Strings  </vt:lpstr>
      <vt:lpstr>Exception Handling  </vt:lpstr>
      <vt:lpstr>What Is an Exception?  </vt:lpstr>
      <vt:lpstr>What Is an Exception?  </vt:lpstr>
      <vt:lpstr>What Is an Exception?</vt:lpstr>
      <vt:lpstr>What Is an Exception?</vt:lpstr>
      <vt:lpstr>What Is an Exception?</vt:lpstr>
      <vt:lpstr>What Is an Exception?</vt:lpstr>
      <vt:lpstr>Conclusion</vt:lpstr>
      <vt:lpstr>Catching and Handling Exceptions  </vt:lpstr>
      <vt:lpstr>Catching and Handling Exceptions  </vt:lpstr>
      <vt:lpstr>Catching and Handling Exceptions 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9</cp:revision>
  <dcterms:created xsi:type="dcterms:W3CDTF">2022-06-15T13:25:51Z</dcterms:created>
  <dcterms:modified xsi:type="dcterms:W3CDTF">2022-06-19T08:07:44Z</dcterms:modified>
</cp:coreProperties>
</file>