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6" r:id="rId33"/>
    <p:sldId id="288" r:id="rId34"/>
    <p:sldId id="317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18" r:id="rId47"/>
    <p:sldId id="301" r:id="rId48"/>
    <p:sldId id="302" r:id="rId49"/>
    <p:sldId id="319" r:id="rId50"/>
    <p:sldId id="320" r:id="rId51"/>
    <p:sldId id="304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8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E9701-D1EE-4E31-8872-C3BDDF6DFF8F}" type="datetimeFigureOut">
              <a:rPr lang="en-US" smtClean="0"/>
              <a:t>6/15/2022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2E70-9C72-4A4B-A076-C467F511E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828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82E70-9C72-4A4B-A076-C467F511E43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311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82E70-9C72-4A4B-A076-C467F511E43E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891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A9481-2AE1-47A9-B1F7-12C61302474F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147C0-B3E4-49C8-8398-D5074C50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Introduction to 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computing  science and IS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ICT 102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Lists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Fundamental Concepts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4000" b="1" dirty="0" smtClean="0"/>
              <a:t>     </a:t>
            </a:r>
            <a:endParaRPr lang="en-US" sz="3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 data structure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meaning that its elements have a linear ordering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is,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element, a second element, and so on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item in the list is identif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 by its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index value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1219200" y="1981200"/>
            <a:ext cx="1600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4572000" y="1828800"/>
            <a:ext cx="4041775" cy="3951288"/>
          </a:xfrm>
        </p:spPr>
        <p:txBody>
          <a:bodyPr>
            <a:normAutofit fontScale="32500" lnSpcReduction="20000"/>
          </a:bodyPr>
          <a:lstStyle/>
          <a:p>
            <a:endParaRPr lang="en-US" sz="2200" dirty="0" smtClean="0"/>
          </a:p>
          <a:p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 at index </a:t>
            </a:r>
            <a:r>
              <a:rPr lang="en-US" sz="6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stores the temperature for </a:t>
            </a:r>
            <a:r>
              <a:rPr lang="en-US" sz="6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Sunday.</a:t>
            </a:r>
          </a:p>
          <a:p>
            <a:endParaRPr lang="en-US" sz="6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sz="6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 at index </a:t>
            </a:r>
            <a:r>
              <a:rPr lang="en-US" sz="6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stores 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temperature 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6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Monday</a:t>
            </a:r>
            <a:r>
              <a:rPr lang="en-US" sz="6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so on. </a:t>
            </a:r>
            <a:endParaRPr lang="en-US" sz="6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6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sz="6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Figure </a:t>
            </a:r>
            <a:r>
              <a:rPr lang="en-US" sz="6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illustrates </a:t>
            </a:r>
            <a:r>
              <a:rPr lang="en-US" sz="6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list storing the average temperature for each day of a given week.</a:t>
            </a:r>
          </a:p>
          <a:p>
            <a:endParaRPr lang="en-US" sz="2200" dirty="0" smtClean="0"/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Conclusion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linear data structure, thus its elements have a linear ordering.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792162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List Operations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2174875"/>
            <a:ext cx="4040188" cy="395128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Operations usually executed </a:t>
            </a:r>
            <a:r>
              <a:rPr lang="en-US" sz="2400" dirty="0"/>
              <a:t>on lists </a:t>
            </a:r>
            <a:r>
              <a:rPr lang="en-US" sz="2400" dirty="0" smtClean="0"/>
              <a:t>consist of </a:t>
            </a:r>
            <a:r>
              <a:rPr lang="en-US" sz="2400" b="1" dirty="0">
                <a:solidFill>
                  <a:schemeClr val="accent2"/>
                </a:solidFill>
              </a:rPr>
              <a:t>retrieve,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chemeClr val="accent2"/>
                </a:solidFill>
              </a:rPr>
              <a:t>update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b="1" dirty="0">
                <a:solidFill>
                  <a:schemeClr val="accent2"/>
                </a:solidFill>
              </a:rPr>
              <a:t>delete</a:t>
            </a:r>
            <a:r>
              <a:rPr lang="en-US" sz="2400" dirty="0">
                <a:solidFill>
                  <a:srgbClr val="FF0000"/>
                </a:solidFill>
              </a:rPr>
              <a:t> (remove) </a:t>
            </a:r>
            <a:r>
              <a:rPr lang="en-US" sz="2400" dirty="0" smtClean="0"/>
              <a:t>and </a:t>
            </a: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append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752600"/>
            <a:ext cx="4817184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Operations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09800"/>
            <a:ext cx="20097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992313"/>
            <a:ext cx="4648200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Operations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0" y="1371600"/>
            <a:ext cx="8229600" cy="47545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800" dirty="0"/>
              <a:t>(a)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etrieves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 of a list by index value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r>
              <a:rPr lang="en-US" sz="5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en-US" sz="6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value </a:t>
            </a:r>
            <a:r>
              <a:rPr lang="en-US" sz="6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r>
              <a:rPr lang="en-US" sz="6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retrieved</a:t>
            </a:r>
            <a:r>
              <a:rPr lang="en-US" sz="5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index </a:t>
            </a:r>
            <a:r>
              <a:rPr lang="en-US" sz="5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5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r>
              <a:rPr lang="en-US" sz="5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Updates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value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index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with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(c)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Inserts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new value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 index 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8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hifting </a:t>
            </a:r>
            <a:r>
              <a:rPr lang="en-US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 all elements below that point and lengthening the list by </a:t>
            </a:r>
            <a:r>
              <a:rPr lang="en-US" sz="8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one.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(d) The remove operation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deletes the element at index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8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Shifting up all elements below that point and shortening the list by one. </a:t>
            </a:r>
            <a:br>
              <a:rPr lang="en-US" sz="8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400" dirty="0" smtClean="0"/>
              <a:t> </a:t>
            </a:r>
            <a:br>
              <a:rPr lang="en-US" sz="8400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List Operations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(</a:t>
            </a:r>
            <a:r>
              <a:rPr lang="en-US" sz="2200" dirty="0"/>
              <a:t>e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adds a new value, </a:t>
            </a:r>
            <a:r>
              <a:rPr lang="en-US" sz="2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to the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 of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list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Operations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commonly performed on lists include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retrieve</a:t>
            </a: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update,</a:t>
            </a: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insert, remove, and append</a:t>
            </a: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 </a:t>
            </a:r>
            <a:br>
              <a:rPr lang="en-US" sz="2200" dirty="0" smtClean="0"/>
            </a:b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List Traversal</a:t>
            </a: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traversal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means of accessing, one-by-one, the elements of a list.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instance to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all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 in a list of integers</a:t>
            </a:r>
          </a:p>
          <a:p>
            <a:pPr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particular value in a list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List Traversal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8077200" cy="441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Traversal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list traversal </a:t>
            </a:r>
            <a:r>
              <a:rPr lang="en-US" sz="2200" dirty="0"/>
              <a:t>is a means of accessing, one-by-one, the elements of a list.</a:t>
            </a:r>
            <a:r>
              <a:rPr lang="en-US" sz="2200" dirty="0" smtClean="0"/>
              <a:t> </a:t>
            </a:r>
            <a:br>
              <a:rPr lang="en-US" sz="2200" dirty="0" smtClean="0"/>
            </a:b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Lists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List Type</a:t>
            </a:r>
          </a:p>
          <a:p>
            <a:pPr>
              <a:buNone/>
            </a:pPr>
            <a:endParaRPr lang="en-US" sz="8800" b="1" dirty="0" smtClean="0"/>
          </a:p>
          <a:p>
            <a:r>
              <a:rPr lang="en-US" sz="8800" dirty="0" smtClean="0"/>
              <a:t>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mutable, linear data structure of variable length, allowing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mixed-type elements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Mutable</a:t>
            </a:r>
            <a:r>
              <a:rPr lang="en-US" sz="8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means that the contents of the list may be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changed</a:t>
            </a:r>
          </a:p>
          <a:p>
            <a:endParaRPr lang="en-US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Lists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use zero based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indexing. </a:t>
            </a: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lists have index values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...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n-1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Lists are denoted by a comma-separated list of elements within square brackets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[1, 2, 3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      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['one', 'two', 'three']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[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'apples', 50, True]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 smtClean="0"/>
              <a:t/>
            </a:r>
            <a:br>
              <a:rPr lang="en-US" sz="8800" dirty="0" smtClean="0"/>
            </a:br>
            <a:r>
              <a:rPr lang="en-US" sz="8600" dirty="0" smtClean="0"/>
              <a:t/>
            </a:r>
            <a:br>
              <a:rPr lang="en-US" sz="86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List Type</a:t>
            </a:r>
            <a:r>
              <a:rPr lang="en-US" sz="9600" b="1" dirty="0" smtClean="0">
                <a:solidFill>
                  <a:srgbClr val="FF0000"/>
                </a:solidFill>
              </a:rPr>
              <a:t/>
            </a:r>
            <a:br>
              <a:rPr lang="en-US" sz="9600" b="1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empty list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denoted by an empty pair of square brackets, </a:t>
            </a:r>
            <a:r>
              <a:rPr lang="en-US" sz="8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[]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 of a list are accessed by using an index value within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square brackets.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Lst   =  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[1, 2, 3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</a:p>
          <a:p>
            <a:endParaRPr lang="en-US" sz="8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lst 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0] ➝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     access of first element</a:t>
            </a:r>
          </a:p>
          <a:p>
            <a:pPr>
              <a:buNone/>
            </a:pP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lst 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1] ➝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     access of second element</a:t>
            </a:r>
          </a:p>
          <a:p>
            <a:pPr>
              <a:buNone/>
            </a:pP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lst 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2] ➝ 3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access of third element  </a:t>
            </a:r>
          </a:p>
          <a:p>
            <a:pPr>
              <a:buNone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dirty="0"/>
              <a:t/>
            </a:r>
            <a:br>
              <a:rPr lang="en-US" sz="8000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List Type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rint(</a:t>
            </a:r>
            <a:r>
              <a:rPr lang="en-US" sz="8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lst</a:t>
            </a: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[0</a:t>
            </a:r>
            <a:r>
              <a:rPr lang="en-US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])</a:t>
            </a: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prints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 of list</a:t>
            </a:r>
            <a:r>
              <a:rPr lang="en-US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lst</a:t>
            </a:r>
          </a:p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lst 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0]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lst 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1]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lst 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2]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8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 of a list can be </a:t>
            </a:r>
            <a:r>
              <a:rPr lang="en-US" sz="8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updated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(replaced) or </a:t>
            </a:r>
            <a:r>
              <a:rPr lang="en-US" sz="8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deleted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(removed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  <a:r>
              <a:rPr lang="sv-SE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lst </a:t>
            </a:r>
            <a:r>
              <a:rPr lang="sv-SE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[1</a:t>
            </a:r>
            <a:r>
              <a:rPr lang="sv-SE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2, 3</a:t>
            </a:r>
            <a:r>
              <a:rPr lang="sv-SE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</a:p>
          <a:p>
            <a:pPr>
              <a:buNone/>
            </a:pPr>
            <a:endParaRPr lang="sv-SE" sz="8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lst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 =  4       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 2, 4]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replacement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3 with 4 at </a:t>
            </a:r>
            <a:r>
              <a:rPr lang="en-US" sz="8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index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  <a:p>
            <a:pPr>
              <a:buNone/>
            </a:pP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lst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2]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 2]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removal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4 at </a:t>
            </a:r>
            <a:r>
              <a:rPr lang="en-US" sz="8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index 2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8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</a:t>
            </a:r>
            <a:r>
              <a:rPr lang="en-US" sz="8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8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append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also provide a means of altering a list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lst.insert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1, 3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  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[1, 3, 2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    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insertion of 3 at index 1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lst.append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[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1, 3, 2, 4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   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appending of 4 to end of list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8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ethods </a:t>
            </a:r>
            <a:r>
              <a:rPr lang="en-US" sz="8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sort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reverse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reorder the elements of a given list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dirty="0"/>
              <a:t>methods </a:t>
            </a:r>
            <a:r>
              <a:rPr lang="en-US" dirty="0">
                <a:solidFill>
                  <a:srgbClr val="FF0000"/>
                </a:solidFill>
              </a:rPr>
              <a:t>sort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reverse </a:t>
            </a:r>
            <a:r>
              <a:rPr lang="en-US" dirty="0"/>
              <a:t>reorder the elements of a given list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33400"/>
            <a:ext cx="9069049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Homework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524000"/>
            <a:ext cx="7515225" cy="38385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Conclusion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is </a:t>
            </a: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mutable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 data structure, denoted by a comma-separated list of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 within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square brackets, allowing mixed-type elements.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Tuples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 </a:t>
            </a:r>
            <a:r>
              <a:rPr lang="en-US" sz="8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immutable</a:t>
            </a:r>
            <a:r>
              <a:rPr lang="en-US" sz="8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 data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annot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altered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uples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denoted by parentheses instead of square 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brackets. </a:t>
            </a:r>
          </a:p>
          <a:p>
            <a:pPr>
              <a:buNone/>
            </a:pP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nums = 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(10, 20, 30)</a:t>
            </a:r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student = 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('John Smith', 48, 'Computer Science', 3.42</a:t>
            </a:r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not the </a:t>
            </a: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parenthesized element will not be made into a tuple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Tuples</a:t>
            </a:r>
            <a:r>
              <a:rPr lang="en-US" sz="3100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25000" lnSpcReduction="20000"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empty tuple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symbolize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a set of empty parentheses, ()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elements of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tuples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accessed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same as lists, with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square brackets</a:t>
            </a:r>
          </a:p>
          <a:p>
            <a:pPr>
              <a:buNone/>
            </a:pP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nums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(10, 20, 30)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nums[0]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10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student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('John Smith', 48, 'Computer Science', 3.42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buNone/>
            </a:pP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student[0]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'John Smith'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Tuples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effort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tuple is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unacceptable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delete, update, insert, and append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operations are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defined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tuples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Tuples are used 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the information to represent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 not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altered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Homework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0612" y="2123583"/>
            <a:ext cx="6453187" cy="244841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Tuples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immutable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 data structure, denoted by a comma-separated list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elements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parentheses, allowing mixed-type elements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Sequences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sequence</a:t>
            </a:r>
            <a:r>
              <a:rPr lang="en-U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linearly ordered set of elements accessed by an index number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9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Lists, tuples</a:t>
            </a:r>
            <a:r>
              <a:rPr lang="en-US" sz="9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strings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single one sequences.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Strings,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 to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tuples, are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immutable. 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equence 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 (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)gives its length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[k] retrieves the element at index 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9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[index1:index2],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returns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subsequence of a sequence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96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Sequences </a:t>
            </a:r>
            <a:b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[index:]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returns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string containing all the list elements starting from the given index location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 of the sequence.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ount 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 returns how many instances of a given value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occur within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sequence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839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Sequences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operator is used to denote concatenation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+,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referred to as an </a:t>
            </a:r>
            <a: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overloaded operator</a:t>
            </a:r>
            <a:r>
              <a:rPr 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9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9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</a:t>
            </a:r>
            <a:r>
              <a:rPr lang="en-US" sz="9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and </a:t>
            </a:r>
            <a:r>
              <a:rPr lang="en-US" sz="9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concatenation</a:t>
            </a:r>
            <a:r>
              <a:rPr lang="en-US" sz="9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9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performed when both operands are numeric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Concatenation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performed when both operands are sequence types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ix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numeric and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sequence operands  displays an error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Sequences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min/max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return the smallest/largest value of a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sequence.</a:t>
            </a:r>
          </a:p>
          <a:p>
            <a:pPr>
              <a:buNone/>
            </a:pPr>
            <a:endParaRPr 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returns the sum of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elements (numeric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type)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==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returns </a:t>
            </a:r>
            <a:r>
              <a:rPr lang="en-US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the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sequences have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same length, and their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subsequent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 are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equivalent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each other.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Homework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447800"/>
            <a:ext cx="8534400" cy="371073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Sequences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sequence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linearly ordered set of elements accessed by </a:t>
            </a:r>
            <a:r>
              <a:rPr 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index value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sequence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</a:t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Nested Lists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lists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4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tuples</a:t>
            </a:r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nested to </a:t>
            </a:r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generate randomly compound 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</a:t>
            </a:r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structures.</a:t>
            </a:r>
          </a:p>
          <a:p>
            <a:pPr>
              <a:buNone/>
            </a:pPr>
            <a:endParaRPr lang="en-US" sz="4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instance grades 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student </a:t>
            </a:r>
          </a:p>
          <a:p>
            <a:pPr>
              <a:buNone/>
            </a:pPr>
            <a:endParaRPr lang="en-US" sz="4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class_grades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=    [ 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[85, 91, 89], [78, 81, 86], [62, 75, 77], </a:t>
            </a:r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...]</a:t>
            </a:r>
          </a:p>
          <a:p>
            <a:pPr>
              <a:buNone/>
            </a:pPr>
            <a:endParaRPr lang="en-US" sz="4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</a:t>
            </a:r>
            <a:r>
              <a:rPr lang="en-US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class_grades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[0] 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generate  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[85, 91, 89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</a:p>
          <a:p>
            <a:pPr>
              <a:buNone/>
            </a:pPr>
            <a:endParaRPr lang="en-US" sz="3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</a:t>
            </a:r>
            <a:r>
              <a:rPr lang="en-U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class_grades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[1] will generate  [78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81, 86]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200" dirty="0" smtClean="0"/>
              <a:t/>
            </a:r>
            <a:br>
              <a:rPr lang="en-US" sz="42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Nested Lists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grades of the first student can be accessed.</a:t>
            </a:r>
          </a:p>
          <a:p>
            <a:pPr>
              <a:buNone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en-US" sz="2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student1_grades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class_grades[0] </a:t>
            </a:r>
            <a:b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sz="2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student1_exam1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student1_grades[0] </a:t>
            </a:r>
          </a:p>
          <a:p>
            <a:pPr>
              <a:buNone/>
            </a:pPr>
            <a:endParaRPr lang="en-US" sz="2200" dirty="0" smtClean="0"/>
          </a:p>
          <a:p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ntermediate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variables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student1_grades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student1_exam1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not necessary.</a:t>
            </a:r>
          </a:p>
          <a:p>
            <a:pPr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can be accessed  straightforwardly.</a:t>
            </a:r>
          </a:p>
          <a:p>
            <a:pPr>
              <a:buNone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US" sz="2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class_grades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[0][0]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➝  [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85, 91, 89][0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 ➝ 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Homework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38200" y="1981200"/>
            <a:ext cx="7086600" cy="23590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Conclusion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Lists</a:t>
            </a:r>
            <a:r>
              <a:rPr 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tuples</a:t>
            </a:r>
            <a:r>
              <a:rPr 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be nested within each other to construct arbitrarily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 data structures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297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Functions</a:t>
            </a:r>
            <a:r>
              <a:rPr lang="en-US" sz="2800" b="1" dirty="0" smtClean="0"/>
              <a:t> </a:t>
            </a:r>
            <a:br>
              <a:rPr lang="en-US" sz="2800" b="1" dirty="0" smtClean="0"/>
            </a:br>
            <a:endParaRPr lang="en-US" sz="28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Fundamental Concepts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       </a:t>
            </a: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 Routine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named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collection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instructions performing some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assignment. </a:t>
            </a:r>
          </a:p>
          <a:p>
            <a:pPr>
              <a:buNone/>
            </a:pPr>
            <a:endParaRPr lang="en-US" dirty="0" smtClean="0"/>
          </a:p>
          <a:p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can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invoked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lots of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times as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given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490662"/>
            <a:ext cx="4191000" cy="245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4020479"/>
            <a:ext cx="1295400" cy="279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Function Routine </a:t>
            </a:r>
            <a:b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soon as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routine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ends,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execution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automatically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returns to the point from which it was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called.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outines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may possibly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predefined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implemented.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version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program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may return a value or may be intended for other purposes.</a:t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Conclusion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program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named group of instructions that accomplishes some task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be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invoked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(called) as many times as needed in a given program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version of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program routine.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Defining Functions</a:t>
            </a:r>
            <a:r>
              <a:rPr lang="en-US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676400"/>
            <a:ext cx="4040188" cy="4449763"/>
          </a:xfrm>
        </p:spPr>
        <p:txBody>
          <a:bodyPr>
            <a:normAutofit/>
          </a:bodyPr>
          <a:lstStyle/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possible to define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 in addition to predefined function .</a:t>
            </a:r>
          </a:p>
          <a:p>
            <a:pPr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type of functions can be general  or specific to a certain program</a:t>
            </a:r>
          </a:p>
          <a:p>
            <a:endParaRPr lang="en-US" sz="2400" dirty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62400" y="2057400"/>
            <a:ext cx="48006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Defining Functions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25000" lnSpcReduction="20000"/>
          </a:bodyPr>
          <a:lstStyle/>
          <a:p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8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 header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starts with the keyword </a:t>
            </a:r>
            <a:r>
              <a:rPr lang="en-US" sz="8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followed by an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identifier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avg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lvl="1"/>
            <a:r>
              <a:rPr lang="en-US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8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avg</a:t>
            </a:r>
            <a:r>
              <a:rPr lang="en-US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8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is the function’s name.</a:t>
            </a:r>
          </a:p>
          <a:p>
            <a:endParaRPr lang="en-US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8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(n1, n2, n3</a:t>
            </a:r>
            <a:r>
              <a:rPr lang="pt-BR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pt-BR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collection of </a:t>
            </a:r>
            <a:r>
              <a:rPr lang="pt-BR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identifiers </a:t>
            </a:r>
            <a:r>
              <a:rPr lang="pt-BR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</a:t>
            </a:r>
            <a:r>
              <a:rPr lang="pt-BR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parameters.</a:t>
            </a:r>
          </a:p>
          <a:p>
            <a:pPr>
              <a:buNone/>
            </a:pPr>
            <a:endParaRPr lang="pt-BR" sz="8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body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8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</a:t>
            </a:r>
            <a:r>
              <a:rPr lang="en-US" sz="8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block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contains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function’s instructions.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of 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items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a </a:t>
            </a:r>
            <a:r>
              <a:rPr lang="en-US" sz="8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list indicates the number of </a:t>
            </a:r>
            <a:r>
              <a:rPr lang="en-US" sz="8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must be passed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values passed are known as </a:t>
            </a:r>
            <a:r>
              <a:rPr lang="en-US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arguments</a:t>
            </a: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sz="8000" dirty="0" smtClean="0"/>
              <a:t> </a:t>
            </a:r>
            <a:br>
              <a:rPr lang="en-US" sz="8000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Defining Functions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pt-BR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Variables are </a:t>
            </a:r>
            <a:r>
              <a:rPr lang="pt-BR" sz="6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num1</a:t>
            </a:r>
            <a:r>
              <a:rPr lang="pt-BR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pt-BR" sz="6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num2</a:t>
            </a:r>
            <a:r>
              <a:rPr lang="pt-BR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pt-BR" sz="6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num3</a:t>
            </a:r>
          </a:p>
          <a:p>
            <a:pPr>
              <a:buNone/>
            </a:pPr>
            <a:endParaRPr lang="pt-BR" sz="6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pt-BR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pt-BR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num1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10</a:t>
            </a:r>
          </a:p>
          <a:p>
            <a:pPr>
              <a:buNone/>
            </a:pP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sz="6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num2 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sz="6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num3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avg 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(num1,num2,num3)</a:t>
            </a:r>
          </a:p>
          <a:p>
            <a:pPr>
              <a:buNone/>
            </a:pP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US" sz="6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Normally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6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defined 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</a:t>
            </a:r>
            <a:r>
              <a:rPr lang="en-US" sz="6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peak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</a:t>
            </a:r>
          </a:p>
          <a:p>
            <a:pPr>
              <a:buNone/>
            </a:pPr>
            <a:endParaRPr lang="en-US" sz="6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6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unctions</a:t>
            </a:r>
            <a:r>
              <a:rPr lang="en-U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</a:t>
            </a:r>
            <a:r>
              <a:rPr lang="en-US" sz="6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defined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before </a:t>
            </a:r>
            <a:r>
              <a:rPr lang="en-US" sz="6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called.</a:t>
            </a: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pt-BR" dirty="0" smtClean="0"/>
              <a:t/>
            </a:r>
            <a:br>
              <a:rPr lang="pt-BR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Defining Functions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Actual arguments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simply “arguments,” are the values passed to functions to be operated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on.</a:t>
            </a:r>
          </a:p>
          <a:p>
            <a:pPr>
              <a:buNone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Formal parameters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simply “parameters,” are the “placeholder” names for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arguments passed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Value-Returning Functions</a:t>
            </a:r>
            <a:r>
              <a:rPr lang="en-US" sz="27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25000" lnSpcReduction="20000"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value-returning function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program routine called for its return value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instance  the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mathematical function f(x)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2x</a:t>
            </a:r>
          </a:p>
          <a:p>
            <a:pPr>
              <a:buNone/>
            </a:pP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stands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any numeric value that function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may be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applied to. </a:t>
            </a:r>
          </a:p>
          <a:p>
            <a:pPr>
              <a:buNone/>
            </a:pP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</a:t>
            </a:r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f(2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2x </a:t>
            </a:r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US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Similarly,  </a:t>
            </a:r>
            <a:r>
              <a:rPr lang="en-US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avg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takes </a:t>
            </a:r>
            <a:r>
              <a:rPr lang="en-US" sz="8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arguments (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n1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n2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n3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and returns the average </a:t>
            </a:r>
            <a:endParaRPr lang="en-US" sz="8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unction </a:t>
            </a:r>
            <a:r>
              <a:rPr 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8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avg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25, 16)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 expression that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evaluates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returned  function </a:t>
            </a: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Value-Returning Functions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05000"/>
            <a:ext cx="7772400" cy="368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5943600"/>
            <a:ext cx="2743200" cy="37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Homework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381000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752600"/>
            <a:ext cx="8812746" cy="230313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Conclusion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value-returning function </a:t>
            </a: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program routine called for its return value, and is therefore similar to a </a:t>
            </a:r>
            <a:r>
              <a:rPr lang="en-US" sz="2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mathematical function</a:t>
            </a:r>
            <a:endParaRPr lang="en-US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50392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Non-Value-Returning Functions</a:t>
            </a: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7500" lnSpcReduction="20000"/>
          </a:bodyPr>
          <a:lstStyle/>
          <a:p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for a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returned value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but for its side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</a:t>
            </a:r>
          </a:p>
          <a:p>
            <a:pPr>
              <a:buNone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 action other than returning a function value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instance,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displaying output on the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</a:t>
            </a:r>
          </a:p>
          <a:p>
            <a:pPr>
              <a:buNone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from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value-returning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function</a:t>
            </a:r>
          </a:p>
          <a:p>
            <a:pPr>
              <a:buNone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to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value-returning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function is an </a:t>
            </a:r>
            <a:r>
              <a:rPr lang="en-US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expression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while non-value-returning is a </a:t>
            </a:r>
            <a:r>
              <a:rPr lang="en-US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statement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914400"/>
            <a:ext cx="8382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4038600"/>
            <a:ext cx="3048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762000" y="5486400"/>
            <a:ext cx="7620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C050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displayWelcome</a:t>
            </a: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called only for the side-effect of the screen output produced. 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Homework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2044008"/>
            <a:ext cx="8547303" cy="168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863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Conclusion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non-value-returning function </a:t>
            </a:r>
            <a:r>
              <a:rPr 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function called for its side effects, and not for a returned function value. 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4307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Calling Value-Returning Functions</a:t>
            </a:r>
            <a:r>
              <a:rPr lang="en-US" sz="2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763000" cy="58674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Value-returning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 can be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anywhere that a function’s return value is appropriate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49263"/>
            <a:ext cx="5029200" cy="26982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343400"/>
            <a:ext cx="2596530" cy="20373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4953000"/>
            <a:ext cx="2679823" cy="1036306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Calling Non-Value-Returning Functions</a:t>
            </a:r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Non-value-returning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for a return value but for a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effects.</a:t>
            </a:r>
          </a:p>
          <a:p>
            <a:pPr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unction calls like that are statements.</a:t>
            </a:r>
          </a:p>
          <a:p>
            <a:pPr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utilised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anywhere that an executable statement is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allowed.</a:t>
            </a:r>
          </a:p>
          <a:p>
            <a:pPr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displayWelcome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()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function call like this cannot be called expression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no important value is returned.</a:t>
            </a:r>
          </a:p>
          <a:p>
            <a:pPr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returned</a:t>
            </a:r>
          </a:p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welcome_displayed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displayWelcome()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b="1" dirty="0">
                <a:solidFill>
                  <a:srgbClr val="C050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Calling Non-Value-Returning Functions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 calls to non-value-returning functions can be used anywhere that an executable statement is allowed.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19100" y="5105400"/>
            <a:ext cx="830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906359"/>
            <a:ext cx="2735922" cy="29337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Variable Scope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 smtClean="0">
                <a:solidFill>
                  <a:schemeClr val="accent2"/>
                </a:solidFill>
              </a:rPr>
              <a:t>Local Scope and Local Variables</a:t>
            </a:r>
            <a:r>
              <a:rPr lang="en-US" sz="3000" dirty="0" smtClean="0">
                <a:solidFill>
                  <a:schemeClr val="accent2"/>
                </a:solidFill>
              </a:rPr>
              <a:t> </a:t>
            </a:r>
          </a:p>
          <a:p>
            <a:pPr>
              <a:buNone/>
            </a:pPr>
            <a:endParaRPr lang="en-US" dirty="0" smtClean="0"/>
          </a:p>
          <a:p>
            <a:r>
              <a:rPr lang="en-US" sz="2400" dirty="0" smtClean="0"/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 variable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variable that is only accessible from within a given function.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ariables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such are said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have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 scope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ariable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assigned a value in a function becomes a local variable of the function.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C050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Scope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 </a:t>
            </a:r>
            <a:endParaRPr lang="en-US" sz="31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7628" y="1444829"/>
            <a:ext cx="896874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828800" y="5562601"/>
            <a:ext cx="274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Defining </a:t>
            </a:r>
            <a:r>
              <a:rPr lang="en-US" dirty="0"/>
              <a:t>Local Variables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95400" y="789223"/>
            <a:ext cx="426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Local Scope and Local Variables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Local Scope and Local Variables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func1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func2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contain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identifier </a:t>
            </a:r>
            <a:r>
              <a:rPr 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>
              <a:buNone/>
            </a:pPr>
            <a:endParaRPr lang="en-US" sz="9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func1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assigns 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10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func2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assigns 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functions display the value of 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func2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displays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value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9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both 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</a:t>
            </a:r>
            <a:r>
              <a:rPr lang="en-US" sz="9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</a:t>
            </a:r>
            <a:r>
              <a:rPr lang="en-US" sz="9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9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call 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func1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9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value of </a:t>
            </a:r>
            <a:r>
              <a:rPr lang="en-US" sz="9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remains 20 after the call to </a:t>
            </a:r>
            <a:r>
              <a:rPr lang="en-US" sz="9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func1</a:t>
            </a: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dirty="0" smtClean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098" y="170953"/>
            <a:ext cx="9144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33400" y="4800600"/>
            <a:ext cx="8153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 </a:t>
            </a:r>
            <a:br>
              <a:rPr lang="en-US" sz="2000" dirty="0" smtClean="0"/>
            </a:br>
            <a:endParaRPr lang="en-US" sz="2000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5409080"/>
            <a:ext cx="2819400" cy="25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Local Scope and Local Variables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indicating that variable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not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func1</a:t>
            </a:r>
          </a:p>
          <a:p>
            <a:pPr>
              <a:buNone/>
            </a:pPr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ariable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func2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inaccessible from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func1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expected to be a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variable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Global Variables and Global Scope</a:t>
            </a:r>
            <a:r>
              <a:rPr lang="en-US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that is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defined external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any function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scope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outside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func1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func2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it makes it “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global” to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</a:t>
            </a:r>
          </a:p>
          <a:p>
            <a:pPr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functions can directly access it.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905000"/>
            <a:ext cx="5334000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Global Variables and Global Scope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variable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variable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outside of any function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variables are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said to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scope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22869</TotalTime>
  <Words>1995</Words>
  <Application>Microsoft Office PowerPoint</Application>
  <PresentationFormat>On-screen Show (4:3)</PresentationFormat>
  <Paragraphs>343</Paragraphs>
  <Slides>60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Introduction to computing  science and IS</vt:lpstr>
      <vt:lpstr>Lists  </vt:lpstr>
      <vt:lpstr>Fundamental Concepts</vt:lpstr>
      <vt:lpstr>List</vt:lpstr>
      <vt:lpstr>Conclusion</vt:lpstr>
      <vt:lpstr>List Operations  </vt:lpstr>
      <vt:lpstr>List Operations</vt:lpstr>
      <vt:lpstr>List Operations</vt:lpstr>
      <vt:lpstr>List Operations</vt:lpstr>
      <vt:lpstr>List Traversal  </vt:lpstr>
      <vt:lpstr>List Traversal</vt:lpstr>
      <vt:lpstr>List Traversal</vt:lpstr>
      <vt:lpstr>Lists</vt:lpstr>
      <vt:lpstr>List Type </vt:lpstr>
      <vt:lpstr>List Type</vt:lpstr>
      <vt:lpstr> </vt:lpstr>
      <vt:lpstr>Homework</vt:lpstr>
      <vt:lpstr>Conclusion</vt:lpstr>
      <vt:lpstr>Tuples  </vt:lpstr>
      <vt:lpstr>Tuples  </vt:lpstr>
      <vt:lpstr>Tuples</vt:lpstr>
      <vt:lpstr>Homework</vt:lpstr>
      <vt:lpstr>Tuples</vt:lpstr>
      <vt:lpstr>Sequences  </vt:lpstr>
      <vt:lpstr>Sequences  </vt:lpstr>
      <vt:lpstr>PowerPoint Presentation</vt:lpstr>
      <vt:lpstr>Sequences</vt:lpstr>
      <vt:lpstr>Sequences</vt:lpstr>
      <vt:lpstr>Homework</vt:lpstr>
      <vt:lpstr>Sequences</vt:lpstr>
      <vt:lpstr>Nested Lists  </vt:lpstr>
      <vt:lpstr>Nested Lists</vt:lpstr>
      <vt:lpstr>Homework</vt:lpstr>
      <vt:lpstr>Conclusion</vt:lpstr>
      <vt:lpstr>Functions  </vt:lpstr>
      <vt:lpstr>Fundamental Concepts </vt:lpstr>
      <vt:lpstr>Function Routine  </vt:lpstr>
      <vt:lpstr>Conclusion</vt:lpstr>
      <vt:lpstr>Defining Functions  </vt:lpstr>
      <vt:lpstr>Defining Functions</vt:lpstr>
      <vt:lpstr>Defining Functions</vt:lpstr>
      <vt:lpstr>Defining Functions</vt:lpstr>
      <vt:lpstr>Value-Returning Functions  </vt:lpstr>
      <vt:lpstr>Value-Returning Functions</vt:lpstr>
      <vt:lpstr>Homework</vt:lpstr>
      <vt:lpstr>Conclusion</vt:lpstr>
      <vt:lpstr>Non-Value-Returning Functions  </vt:lpstr>
      <vt:lpstr>PowerPoint Presentation</vt:lpstr>
      <vt:lpstr>Homework</vt:lpstr>
      <vt:lpstr>Conclusion</vt:lpstr>
      <vt:lpstr>Calling Value-Returning Functions  </vt:lpstr>
      <vt:lpstr>Calling Non-Value-Returning Functions  </vt:lpstr>
      <vt:lpstr>Calling Non-Value-Returning Functions</vt:lpstr>
      <vt:lpstr>Variable Scope</vt:lpstr>
      <vt:lpstr>Variable Scope  </vt:lpstr>
      <vt:lpstr>Local Scope and Local Variables  </vt:lpstr>
      <vt:lpstr>PowerPoint Presentation</vt:lpstr>
      <vt:lpstr>Local Scope and Local Variables</vt:lpstr>
      <vt:lpstr>Global Variables and Global Scope  </vt:lpstr>
      <vt:lpstr>Global Variables and Global Scope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Microsoft account</cp:lastModifiedBy>
  <cp:revision>461</cp:revision>
  <dcterms:created xsi:type="dcterms:W3CDTF">2018-09-26T21:28:41Z</dcterms:created>
  <dcterms:modified xsi:type="dcterms:W3CDTF">2022-06-19T08:07:26Z</dcterms:modified>
</cp:coreProperties>
</file>