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4" r:id="rId7"/>
    <p:sldId id="261" r:id="rId8"/>
    <p:sldId id="262" r:id="rId9"/>
    <p:sldId id="263"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1596"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399CEF5-9E00-4028-B039-1F8A5594AF7E}" type="datetimeFigureOut">
              <a:rPr lang="en-US" smtClean="0"/>
              <a:t>4/12/2021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A00FAE-A7A0-4835-8F3C-1C518B3ABF4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99CEF5-9E00-4028-B039-1F8A5594AF7E}" type="datetimeFigureOut">
              <a:rPr lang="en-US" smtClean="0"/>
              <a:t>4/12/2021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A00FAE-A7A0-4835-8F3C-1C518B3ABF4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99CEF5-9E00-4028-B039-1F8A5594AF7E}" type="datetimeFigureOut">
              <a:rPr lang="en-US" smtClean="0"/>
              <a:t>4/12/2021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A00FAE-A7A0-4835-8F3C-1C518B3ABF4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399CEF5-9E00-4028-B039-1F8A5594AF7E}" type="datetimeFigureOut">
              <a:rPr lang="en-US" smtClean="0"/>
              <a:t>4/12/2021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A00FAE-A7A0-4835-8F3C-1C518B3ABF4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99CEF5-9E00-4028-B039-1F8A5594AF7E}" type="datetimeFigureOut">
              <a:rPr lang="en-US" smtClean="0"/>
              <a:t>4/12/2021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4A00FAE-A7A0-4835-8F3C-1C518B3ABF4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399CEF5-9E00-4028-B039-1F8A5594AF7E}" type="datetimeFigureOut">
              <a:rPr lang="en-US" smtClean="0"/>
              <a:t>4/12/2021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4A00FAE-A7A0-4835-8F3C-1C518B3ABF4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99CEF5-9E00-4028-B039-1F8A5594AF7E}" type="datetimeFigureOut">
              <a:rPr lang="en-US" smtClean="0"/>
              <a:t>4/12/2021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4A00FAE-A7A0-4835-8F3C-1C518B3ABF4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99CEF5-9E00-4028-B039-1F8A5594AF7E}" type="datetimeFigureOut">
              <a:rPr lang="en-US" smtClean="0"/>
              <a:t>4/12/2021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A00FAE-A7A0-4835-8F3C-1C518B3ABF4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99CEF5-9E00-4028-B039-1F8A5594AF7E}" type="datetimeFigureOut">
              <a:rPr lang="en-US" smtClean="0"/>
              <a:t>4/12/2021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A00FAE-A7A0-4835-8F3C-1C518B3ABF4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99CEF5-9E00-4028-B039-1F8A5594AF7E}" type="datetimeFigureOut">
              <a:rPr lang="en-US" smtClean="0"/>
              <a:t>4/12/2021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A00FAE-A7A0-4835-8F3C-1C518B3ABF4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99CEF5-9E00-4028-B039-1F8A5594AF7E}" type="datetimeFigureOut">
              <a:rPr lang="en-US" smtClean="0"/>
              <a:t>4/12/2021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A00FAE-A7A0-4835-8F3C-1C518B3ABF4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99CEF5-9E00-4028-B039-1F8A5594AF7E}" type="datetimeFigureOut">
              <a:rPr lang="en-US" smtClean="0"/>
              <a:t>4/12/2021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A00FAE-A7A0-4835-8F3C-1C518B3ABF4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WRITING PROCESS</a:t>
            </a:r>
            <a:endParaRPr lang="en-US" dirty="0"/>
          </a:p>
        </p:txBody>
      </p:sp>
      <p:sp>
        <p:nvSpPr>
          <p:cNvPr id="3" name="Subtitle 2"/>
          <p:cNvSpPr>
            <a:spLocks noGrp="1"/>
          </p:cNvSpPr>
          <p:nvPr>
            <p:ph type="subTitle" idx="1"/>
          </p:nvPr>
        </p:nvSpPr>
        <p:spPr/>
        <p:txBody>
          <a:bodyPr/>
          <a:lstStyle/>
          <a:p>
            <a:r>
              <a:rPr lang="en-US" dirty="0" smtClean="0"/>
              <a:t>INTRODUCTION</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Writing is a form of communication. It is a means people communicate message(s) to achieve a certain purpose(s). Writing also serves other important role for those who bother engage in it.</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lvl="0"/>
            <a:r>
              <a:rPr lang="en-US" dirty="0" smtClean="0"/>
              <a:t>Enables them to discover and learn new things:-start with the known and connect to new ideas and information. </a:t>
            </a:r>
          </a:p>
          <a:p>
            <a:pPr lvl="0"/>
            <a:r>
              <a:rPr lang="en-US" dirty="0" smtClean="0"/>
              <a:t>It enables them to think and consolidate their ideas and experience, and reflect on these. </a:t>
            </a:r>
          </a:p>
          <a:p>
            <a:pPr lvl="0"/>
            <a:r>
              <a:rPr lang="en-US" dirty="0" smtClean="0"/>
              <a:t>It enables them to produce and share knowledge.</a:t>
            </a:r>
          </a:p>
          <a:p>
            <a:pPr lvl="0"/>
            <a:r>
              <a:rPr lang="en-US" dirty="0" smtClean="0"/>
              <a:t>It enables them to participate in important critical issues in the society and the world.</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People write for different purposes: </a:t>
            </a:r>
          </a:p>
          <a:p>
            <a:r>
              <a:rPr lang="en-US" dirty="0"/>
              <a:t>to express themselves—expressive writing;</a:t>
            </a:r>
          </a:p>
          <a:p>
            <a:r>
              <a:rPr lang="en-US" dirty="0"/>
              <a:t>to inform others—informative writing;</a:t>
            </a:r>
          </a:p>
          <a:p>
            <a:r>
              <a:rPr lang="en-US" dirty="0"/>
              <a:t>to persuade others—persuasive writing, or</a:t>
            </a:r>
          </a:p>
          <a:p>
            <a:r>
              <a:rPr lang="en-US" dirty="0"/>
              <a:t> to express their creative imagination—literary writing.</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Font typeface="Wingdings" pitchFamily="2" charset="2"/>
              <a:buChar char="Ø"/>
            </a:pPr>
            <a:r>
              <a:rPr lang="en-US" dirty="0" smtClean="0"/>
              <a:t>“Writing is really writing – making the story better, clearer, truer.”</a:t>
            </a:r>
          </a:p>
          <a:p>
            <a:pPr>
              <a:buNone/>
            </a:pPr>
            <a:r>
              <a:rPr lang="en-US" dirty="0" smtClean="0"/>
              <a:t>                                                </a:t>
            </a:r>
            <a:r>
              <a:rPr lang="en-US" dirty="0" smtClean="0">
                <a:solidFill>
                  <a:schemeClr val="tx2"/>
                </a:solidFill>
              </a:rPr>
              <a:t>-Robert </a:t>
            </a:r>
            <a:r>
              <a:rPr lang="en-US" dirty="0" err="1" smtClean="0">
                <a:solidFill>
                  <a:schemeClr val="tx2"/>
                </a:solidFill>
              </a:rPr>
              <a:t>Lipsyte</a:t>
            </a:r>
            <a:endParaRPr lang="en-US" dirty="0" smtClean="0">
              <a:solidFill>
                <a:schemeClr val="tx2"/>
              </a:solidFill>
            </a:endParaRPr>
          </a:p>
          <a:p>
            <a:pPr>
              <a:buFont typeface="Wingdings" pitchFamily="2" charset="2"/>
              <a:buChar char="Ø"/>
            </a:pPr>
            <a:r>
              <a:rPr lang="en-US" dirty="0" smtClean="0"/>
              <a:t>“Writing is the most powerful means of discovery available to all of us throughout life.”</a:t>
            </a:r>
          </a:p>
          <a:p>
            <a:pPr>
              <a:buNone/>
            </a:pPr>
            <a:r>
              <a:rPr lang="en-US" dirty="0" smtClean="0"/>
              <a:t>                                             </a:t>
            </a:r>
            <a:r>
              <a:rPr lang="en-US" dirty="0" smtClean="0">
                <a:solidFill>
                  <a:schemeClr val="tx2"/>
                </a:solidFill>
              </a:rPr>
              <a:t>-Peter </a:t>
            </a:r>
            <a:r>
              <a:rPr lang="en-US" dirty="0" err="1" smtClean="0">
                <a:solidFill>
                  <a:schemeClr val="tx2"/>
                </a:solidFill>
              </a:rPr>
              <a:t>Stillman</a:t>
            </a:r>
            <a:endParaRPr lang="en-US" dirty="0" smtClean="0">
              <a:solidFill>
                <a:schemeClr val="tx2"/>
              </a:solidFill>
            </a:endParaRP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buFont typeface="Wingdings" pitchFamily="2" charset="2"/>
              <a:buChar char="Ø"/>
              <a:defRPr/>
            </a:pPr>
            <a:r>
              <a:rPr lang="en-US" dirty="0"/>
              <a:t>Writing is not trying to figure out everything you want to say before you put pen to paper or figures to the keyboard. Working in this way will result in having very little to say, or worse yet, having nothing to say at all.  </a:t>
            </a:r>
          </a:p>
          <a:p>
            <a:pPr>
              <a:buFont typeface="Wingdings" pitchFamily="2" charset="2"/>
              <a:buChar char="Ø"/>
              <a:defRPr/>
            </a:pPr>
            <a:r>
              <a:rPr lang="en-US" dirty="0"/>
              <a:t>Writing almost always works best when it springs from the discoveries you make during the writing process (</a:t>
            </a:r>
            <a:r>
              <a:rPr lang="en-US" b="1" dirty="0"/>
              <a:t>writing is discovering</a:t>
            </a:r>
            <a:r>
              <a:rPr lang="en-US" dirty="0"/>
              <a:t>).</a:t>
            </a:r>
          </a:p>
          <a:p>
            <a:pPr>
              <a:buNone/>
              <a:defRPr/>
            </a:pPr>
            <a:r>
              <a:rPr lang="en-US" dirty="0"/>
              <a:t> (</a:t>
            </a:r>
            <a:r>
              <a:rPr lang="en-US" dirty="0" smtClean="0"/>
              <a:t>C.f</a:t>
            </a:r>
            <a:r>
              <a:rPr lang="en-US" dirty="0"/>
              <a:t>. A student handbook for writing and learning, 2001)</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Writing situation</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Writing </a:t>
            </a:r>
            <a:r>
              <a:rPr lang="en-US" dirty="0"/>
              <a:t>situation for any writing activity are important questions on </a:t>
            </a:r>
            <a:r>
              <a:rPr lang="en-US" dirty="0" smtClean="0"/>
              <a:t>the following:</a:t>
            </a:r>
            <a:endParaRPr lang="en-US" dirty="0"/>
          </a:p>
          <a:p>
            <a:r>
              <a:rPr lang="en-US" dirty="0"/>
              <a:t>Topic: what topic will you be writing about?</a:t>
            </a:r>
          </a:p>
          <a:p>
            <a:r>
              <a:rPr lang="en-US" dirty="0"/>
              <a:t>Purpose: what is the purpose of writing?</a:t>
            </a:r>
          </a:p>
          <a:p>
            <a:r>
              <a:rPr lang="en-US" dirty="0"/>
              <a:t>Audience: who is your special audience?</a:t>
            </a:r>
          </a:p>
          <a:p>
            <a:r>
              <a:rPr lang="en-US" dirty="0"/>
              <a:t>Special requirements: how much time is required to complete the task? What length of time is allowed?</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Organisation methods</a:t>
            </a:r>
            <a:endParaRPr lang="en-US" dirty="0"/>
          </a:p>
        </p:txBody>
      </p:sp>
      <p:sp>
        <p:nvSpPr>
          <p:cNvPr id="3" name="Content Placeholder 2"/>
          <p:cNvSpPr>
            <a:spLocks noGrp="1"/>
          </p:cNvSpPr>
          <p:nvPr>
            <p:ph idx="1"/>
          </p:nvPr>
        </p:nvSpPr>
        <p:spPr/>
        <p:txBody>
          <a:bodyPr>
            <a:normAutofit/>
          </a:bodyPr>
          <a:lstStyle/>
          <a:p>
            <a:pPr>
              <a:buNone/>
            </a:pPr>
            <a:r>
              <a:rPr lang="en-US" dirty="0"/>
              <a:t>Every writing activity must follow a certain organisation pattern. Your paragraphs have to follow a consistent:</a:t>
            </a:r>
          </a:p>
          <a:p>
            <a:pPr>
              <a:buFont typeface="Wingdings" pitchFamily="2" charset="2"/>
              <a:buChar char="Ø"/>
            </a:pPr>
            <a:r>
              <a:rPr lang="en-US" dirty="0"/>
              <a:t>Chronological order—according to time</a:t>
            </a:r>
          </a:p>
          <a:p>
            <a:pPr>
              <a:buFont typeface="Wingdings" pitchFamily="2" charset="2"/>
              <a:buChar char="Ø"/>
            </a:pPr>
            <a:r>
              <a:rPr lang="en-US" dirty="0"/>
              <a:t>Spatial order (order of location)</a:t>
            </a:r>
          </a:p>
          <a:p>
            <a:pPr>
              <a:buFont typeface="Wingdings" pitchFamily="2" charset="2"/>
              <a:buChar char="Ø"/>
            </a:pPr>
            <a:r>
              <a:rPr lang="en-US" dirty="0"/>
              <a:t>Order of importance</a:t>
            </a:r>
          </a:p>
          <a:p>
            <a:pPr>
              <a:buFont typeface="Wingdings" pitchFamily="2" charset="2"/>
              <a:buChar char="Ø"/>
            </a:pPr>
            <a:r>
              <a:rPr lang="en-US" dirty="0"/>
              <a:t>Cause and effect</a:t>
            </a:r>
          </a:p>
          <a:p>
            <a:pPr>
              <a:buFont typeface="Wingdings" pitchFamily="2" charset="2"/>
              <a:buChar char="Ø"/>
            </a:pPr>
            <a:r>
              <a:rPr lang="en-US" dirty="0"/>
              <a:t>Compare and contrast</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Organisation methods cont.</a:t>
            </a:r>
            <a:endParaRPr lang="en-US" dirty="0"/>
          </a:p>
        </p:txBody>
      </p:sp>
      <p:sp>
        <p:nvSpPr>
          <p:cNvPr id="3" name="Content Placeholder 2"/>
          <p:cNvSpPr>
            <a:spLocks noGrp="1"/>
          </p:cNvSpPr>
          <p:nvPr>
            <p:ph idx="1"/>
          </p:nvPr>
        </p:nvSpPr>
        <p:spPr/>
        <p:txBody>
          <a:bodyPr/>
          <a:lstStyle/>
          <a:p>
            <a:pPr>
              <a:buFont typeface="Wingdings" pitchFamily="2" charset="2"/>
              <a:buChar char="Ø"/>
            </a:pPr>
            <a:r>
              <a:rPr lang="en-US" dirty="0" smtClean="0"/>
              <a:t>Classification</a:t>
            </a:r>
            <a:endParaRPr lang="en-US" dirty="0" smtClean="0"/>
          </a:p>
          <a:p>
            <a:pPr>
              <a:buFont typeface="Wingdings" pitchFamily="2" charset="2"/>
              <a:buChar char="Ø"/>
            </a:pPr>
            <a:r>
              <a:rPr lang="en-US" dirty="0" smtClean="0"/>
              <a:t>Problem </a:t>
            </a:r>
            <a:r>
              <a:rPr lang="en-US" dirty="0"/>
              <a:t>solution</a:t>
            </a:r>
          </a:p>
          <a:p>
            <a:pPr>
              <a:buFont typeface="Wingdings" pitchFamily="2" charset="2"/>
              <a:buChar char="Ø"/>
            </a:pPr>
            <a:r>
              <a:rPr lang="en-US" dirty="0"/>
              <a:t>Illustration</a:t>
            </a:r>
          </a:p>
          <a:p>
            <a:pPr>
              <a:buFont typeface="Wingdings" pitchFamily="2" charset="2"/>
              <a:buChar char="Ø"/>
            </a:pPr>
            <a:r>
              <a:rPr lang="en-US" dirty="0"/>
              <a:t>Climax</a:t>
            </a:r>
          </a:p>
          <a:p>
            <a:pPr>
              <a:buNone/>
            </a:pPr>
            <a:r>
              <a:rPr lang="en-US" dirty="0"/>
              <a:t> </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Stages in the writing process</a:t>
            </a:r>
            <a:endParaRPr lang="en-US" dirty="0"/>
          </a:p>
        </p:txBody>
      </p:sp>
      <p:sp>
        <p:nvSpPr>
          <p:cNvPr id="3" name="Content Placeholder 2"/>
          <p:cNvSpPr>
            <a:spLocks noGrp="1"/>
          </p:cNvSpPr>
          <p:nvPr>
            <p:ph idx="1"/>
          </p:nvPr>
        </p:nvSpPr>
        <p:spPr/>
        <p:txBody>
          <a:bodyPr>
            <a:normAutofit/>
          </a:bodyPr>
          <a:lstStyle/>
          <a:p>
            <a:pPr>
              <a:buNone/>
            </a:pPr>
            <a:r>
              <a:rPr lang="en-US" dirty="0" smtClean="0"/>
              <a:t>There are three main stages in the writing process: </a:t>
            </a:r>
          </a:p>
          <a:p>
            <a:pPr>
              <a:buNone/>
            </a:pPr>
            <a:r>
              <a:rPr lang="en-US" dirty="0" smtClean="0"/>
              <a:t>Stage 1: Prewriting:</a:t>
            </a:r>
          </a:p>
          <a:p>
            <a:pPr>
              <a:buNone/>
            </a:pPr>
            <a:r>
              <a:rPr lang="en-US" dirty="0" smtClean="0"/>
              <a:t>—choosing and narrowing topic, </a:t>
            </a:r>
          </a:p>
          <a:p>
            <a:pPr>
              <a:buNone/>
            </a:pPr>
            <a:r>
              <a:rPr lang="en-US" dirty="0" smtClean="0"/>
              <a:t>-shaping (brainstorm)—listing, </a:t>
            </a:r>
            <a:r>
              <a:rPr lang="en-US" dirty="0" err="1" smtClean="0"/>
              <a:t>organising</a:t>
            </a:r>
            <a:r>
              <a:rPr lang="en-US" dirty="0" smtClean="0"/>
              <a:t> your ideas and material; clustering; </a:t>
            </a:r>
            <a:r>
              <a:rPr lang="en-US" dirty="0" err="1" smtClean="0"/>
              <a:t>freewriting</a:t>
            </a:r>
            <a:r>
              <a:rPr lang="en-US" dirty="0" smtClean="0"/>
              <a:t> . </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Stages in the writing process</a:t>
            </a:r>
            <a:endParaRPr lang="en-US" dirty="0"/>
          </a:p>
        </p:txBody>
      </p:sp>
      <p:sp>
        <p:nvSpPr>
          <p:cNvPr id="3" name="Content Placeholder 2"/>
          <p:cNvSpPr>
            <a:spLocks noGrp="1"/>
          </p:cNvSpPr>
          <p:nvPr>
            <p:ph idx="1"/>
          </p:nvPr>
        </p:nvSpPr>
        <p:spPr/>
        <p:txBody>
          <a:bodyPr/>
          <a:lstStyle/>
          <a:p>
            <a:r>
              <a:rPr lang="en-US" dirty="0" smtClean="0"/>
              <a:t>Stage 2: planning outline</a:t>
            </a:r>
          </a:p>
          <a:p>
            <a:pPr>
              <a:buNone/>
            </a:pPr>
            <a:r>
              <a:rPr lang="en-US" dirty="0"/>
              <a:t>-</a:t>
            </a:r>
            <a:r>
              <a:rPr lang="en-US" dirty="0" smtClean="0"/>
              <a:t>Drafting outline </a:t>
            </a:r>
          </a:p>
          <a:p>
            <a:pPr>
              <a:buNone/>
            </a:pPr>
            <a:r>
              <a:rPr lang="en-US" dirty="0" err="1" smtClean="0"/>
              <a:t>Organise</a:t>
            </a:r>
            <a:r>
              <a:rPr lang="en-US" dirty="0" smtClean="0"/>
              <a:t> your ideas/material into paragraphs</a:t>
            </a:r>
          </a:p>
          <a:p>
            <a:pPr>
              <a:buNone/>
            </a:pPr>
            <a:r>
              <a:rPr lang="en-US" dirty="0" smtClean="0"/>
              <a:t>-identify and write topic sentences of possible paragraphs</a:t>
            </a:r>
          </a:p>
          <a:p>
            <a:pPr>
              <a:buNone/>
            </a:pPr>
            <a:r>
              <a:rPr lang="en-US" dirty="0" smtClean="0"/>
              <a:t>-do essay outline</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Stages in writing process</a:t>
            </a:r>
            <a:endParaRPr lang="en-US" dirty="0"/>
          </a:p>
        </p:txBody>
      </p:sp>
      <p:sp>
        <p:nvSpPr>
          <p:cNvPr id="3" name="Content Placeholder 2"/>
          <p:cNvSpPr>
            <a:spLocks noGrp="1"/>
          </p:cNvSpPr>
          <p:nvPr>
            <p:ph idx="1"/>
          </p:nvPr>
        </p:nvSpPr>
        <p:spPr/>
        <p:txBody>
          <a:bodyPr/>
          <a:lstStyle/>
          <a:p>
            <a:r>
              <a:rPr lang="en-US" dirty="0" smtClean="0"/>
              <a:t>Stage 3: writing and revising draft</a:t>
            </a:r>
          </a:p>
          <a:p>
            <a:pPr>
              <a:buNone/>
            </a:pPr>
            <a:r>
              <a:rPr lang="en-US" dirty="0" smtClean="0"/>
              <a:t>-writing first draft </a:t>
            </a:r>
          </a:p>
          <a:p>
            <a:pPr>
              <a:buNone/>
            </a:pPr>
            <a:r>
              <a:rPr lang="en-US" dirty="0" smtClean="0"/>
              <a:t>-revising first draft</a:t>
            </a:r>
          </a:p>
          <a:p>
            <a:pPr>
              <a:buNone/>
            </a:pPr>
            <a:r>
              <a:rPr lang="en-US" dirty="0" smtClean="0"/>
              <a:t>-rewriting second draft</a:t>
            </a:r>
          </a:p>
          <a:p>
            <a:pPr>
              <a:buNone/>
            </a:pPr>
            <a:r>
              <a:rPr lang="en-US" dirty="0" smtClean="0"/>
              <a:t>-revising second draft</a:t>
            </a:r>
          </a:p>
          <a:p>
            <a:pPr>
              <a:buNone/>
            </a:pPr>
            <a:r>
              <a:rPr lang="en-US" dirty="0" smtClean="0"/>
              <a:t>-proofreading second draft</a:t>
            </a:r>
          </a:p>
          <a:p>
            <a:pPr>
              <a:buNone/>
            </a:pPr>
            <a:r>
              <a:rPr lang="en-US" dirty="0" smtClean="0"/>
              <a:t>-writing final copy</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Stage 1</a:t>
            </a:r>
            <a:endParaRPr lang="en-US" dirty="0"/>
          </a:p>
        </p:txBody>
      </p:sp>
      <p:sp>
        <p:nvSpPr>
          <p:cNvPr id="3" name="Content Placeholder 2"/>
          <p:cNvSpPr>
            <a:spLocks noGrp="1"/>
          </p:cNvSpPr>
          <p:nvPr>
            <p:ph idx="1"/>
          </p:nvPr>
        </p:nvSpPr>
        <p:spPr/>
        <p:txBody>
          <a:bodyPr/>
          <a:lstStyle/>
          <a:p>
            <a:r>
              <a:rPr lang="en-US" dirty="0" smtClean="0"/>
              <a:t>specific writing about assignments with specific given subjects are already limited.</a:t>
            </a:r>
          </a:p>
          <a:p>
            <a:endParaRPr lang="en-US" dirty="0" smtClean="0"/>
          </a:p>
          <a:p>
            <a:r>
              <a:rPr lang="en-US" dirty="0" smtClean="0"/>
              <a:t> On the other hand, when you are given a free choice of topics and you choose to write about something you are interested in, then you must narrow the topic to a particular aspect of that general subject.</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fontScale="92500"/>
          </a:bodyPr>
          <a:lstStyle/>
          <a:p>
            <a:r>
              <a:rPr lang="en-US" dirty="0" smtClean="0"/>
              <a:t> Suppose you are interested in the environment. </a:t>
            </a:r>
          </a:p>
          <a:p>
            <a:r>
              <a:rPr lang="en-US" dirty="0" smtClean="0"/>
              <a:t>narrow the topic to perhaps environmental pollution if that is your interest. </a:t>
            </a:r>
          </a:p>
          <a:p>
            <a:r>
              <a:rPr lang="en-US" dirty="0" smtClean="0"/>
              <a:t> you might even further narrow the topic to a type of environmental pollution, such as pollution of the oceans.</a:t>
            </a:r>
          </a:p>
          <a:p>
            <a:r>
              <a:rPr lang="en-US" dirty="0" smtClean="0"/>
              <a:t>  ocean pollution is still too broad because it would include pollution by oil. chemicals, sewage. and garbage. </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smtClean="0"/>
              <a:t>you might decide to write about oil as a source of ocean pollution.</a:t>
            </a:r>
          </a:p>
          <a:p>
            <a:r>
              <a:rPr lang="en-US" dirty="0" smtClean="0"/>
              <a:t> you might make this topic even narrower by writing only about the effects of oil spills on sea life. </a:t>
            </a:r>
          </a:p>
          <a:p>
            <a:r>
              <a:rPr lang="en-US" dirty="0" smtClean="0"/>
              <a:t>The point is, you must narrow the subject to a specific focus so that you can write about it clearly and completely.</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pic>
        <p:nvPicPr>
          <p:cNvPr id="4" name="Picture 2"/>
          <p:cNvPicPr>
            <a:picLocks noGrp="1" noChangeAspect="1" noChangeArrowheads="1"/>
          </p:cNvPicPr>
          <p:nvPr>
            <p:ph idx="1"/>
          </p:nvPr>
        </p:nvPicPr>
        <p:blipFill>
          <a:blip r:embed="rId2" cstate="print"/>
          <a:srcRect l="19710" t="25253" r="9297" b="9085"/>
          <a:stretch>
            <a:fillRect/>
          </a:stretch>
        </p:blipFill>
        <p:spPr>
          <a:xfrm>
            <a:off x="457200" y="1723457"/>
            <a:ext cx="8229600" cy="4279449"/>
          </a:xfr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t>
            </a:r>
            <a:r>
              <a:rPr lang="en-US" dirty="0" smtClean="0"/>
              <a:t>rainstorming</a:t>
            </a:r>
            <a:endParaRPr lang="en-US" dirty="0"/>
          </a:p>
        </p:txBody>
      </p:sp>
      <p:sp>
        <p:nvSpPr>
          <p:cNvPr id="3" name="Content Placeholder 2"/>
          <p:cNvSpPr>
            <a:spLocks noGrp="1"/>
          </p:cNvSpPr>
          <p:nvPr>
            <p:ph idx="1"/>
          </p:nvPr>
        </p:nvSpPr>
        <p:spPr/>
        <p:txBody>
          <a:bodyPr>
            <a:normAutofit fontScale="92500"/>
          </a:bodyPr>
          <a:lstStyle/>
          <a:p>
            <a:r>
              <a:rPr lang="en-US" dirty="0" smtClean="0"/>
              <a:t>the next prewriting step is to generate ideas. </a:t>
            </a:r>
          </a:p>
          <a:p>
            <a:r>
              <a:rPr lang="en-US" dirty="0" smtClean="0"/>
              <a:t>Three useful brainstorming techniques are listing, free writing, and clustering.</a:t>
            </a:r>
          </a:p>
          <a:p>
            <a:r>
              <a:rPr lang="en-US" dirty="0" smtClean="0"/>
              <a:t>listing is a brainstorming technique in which you think about your topic and quickly make a list of whatever words or phrases come into your mind. </a:t>
            </a:r>
          </a:p>
          <a:p>
            <a:r>
              <a:rPr lang="en-US" dirty="0" smtClean="0"/>
              <a:t>Your purpose is to produce as many ideas as possible in a short time, and your goal is to find a specific focus for your topic.</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Write down the general topic at the top of your paper. </a:t>
            </a:r>
          </a:p>
          <a:p>
            <a:r>
              <a:rPr lang="en-US" dirty="0" smtClean="0"/>
              <a:t>  make a list of every idea that comes into your mind about that topic.</a:t>
            </a:r>
          </a:p>
          <a:p>
            <a:r>
              <a:rPr lang="en-US" dirty="0" smtClean="0"/>
              <a:t> Keep the ideas flowing, stay on the' general topic; however, if you write down information that is completely off the topic, don't worry you can cross it out later. </a:t>
            </a:r>
          </a:p>
          <a:p>
            <a:r>
              <a:rPr lang="en-US" dirty="0" smtClean="0"/>
              <a:t>Use words, phrases. or sentences, and don't worry about spelling or grammar.</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Brainstorming</a:t>
            </a:r>
            <a:endParaRPr lang="en-US" dirty="0"/>
          </a:p>
        </p:txBody>
      </p:sp>
      <p:pic>
        <p:nvPicPr>
          <p:cNvPr id="4" name="Content Placeholder 3"/>
          <p:cNvPicPr>
            <a:picLocks noGrp="1" noChangeAspect="1" noChangeArrowheads="1"/>
          </p:cNvPicPr>
          <p:nvPr>
            <p:ph idx="1"/>
          </p:nvPr>
        </p:nvPicPr>
        <p:blipFill>
          <a:blip r:embed="rId2" cstate="print"/>
          <a:srcRect l="24443" t="10101" r="9297" b="9085"/>
          <a:stretch>
            <a:fillRect/>
          </a:stretch>
        </p:blipFill>
        <p:spPr>
          <a:xfrm>
            <a:off x="1271838" y="1600200"/>
            <a:ext cx="6600324" cy="4525963"/>
          </a:xfr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600200"/>
          </a:xfrm>
        </p:spPr>
        <p:txBody>
          <a:bodyPr>
            <a:normAutofit fontScale="90000"/>
          </a:bodyPr>
          <a:lstStyle/>
          <a:p>
            <a:r>
              <a:rPr lang="en-US" dirty="0" smtClean="0"/>
              <a:t>rewrite list, group similar ideas together, Cross out items that don't belong or that are duplications</a:t>
            </a:r>
            <a:endParaRPr lang="en-US" dirty="0"/>
          </a:p>
        </p:txBody>
      </p:sp>
      <p:pic>
        <p:nvPicPr>
          <p:cNvPr id="4" name="Picture 2"/>
          <p:cNvPicPr>
            <a:picLocks noGrp="1" noChangeAspect="1" noChangeArrowheads="1"/>
          </p:cNvPicPr>
          <p:nvPr>
            <p:ph idx="1"/>
          </p:nvPr>
        </p:nvPicPr>
        <p:blipFill>
          <a:blip r:embed="rId2" cstate="print"/>
          <a:srcRect l="25389" t="8418" r="9297" b="12453"/>
          <a:stretch>
            <a:fillRect/>
          </a:stretch>
        </p:blipFill>
        <p:spPr>
          <a:xfrm>
            <a:off x="1249683" y="1600200"/>
            <a:ext cx="6644634" cy="4525963"/>
          </a:xfr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freewriting</a:t>
            </a:r>
            <a:endParaRPr lang="en-US" dirty="0"/>
          </a:p>
        </p:txBody>
      </p:sp>
      <p:sp>
        <p:nvSpPr>
          <p:cNvPr id="3" name="Content Placeholder 2"/>
          <p:cNvSpPr>
            <a:spLocks noGrp="1"/>
          </p:cNvSpPr>
          <p:nvPr>
            <p:ph idx="1"/>
          </p:nvPr>
        </p:nvSpPr>
        <p:spPr/>
        <p:txBody>
          <a:bodyPr/>
          <a:lstStyle/>
          <a:p>
            <a:r>
              <a:rPr lang="en-US" dirty="0" smtClean="0"/>
              <a:t>Free writing is a brainstorming activity </a:t>
            </a:r>
          </a:p>
          <a:p>
            <a:r>
              <a:rPr lang="en-US" dirty="0" smtClean="0"/>
              <a:t> you write freely about a topic because you are looking for a specific focus. </a:t>
            </a:r>
          </a:p>
          <a:p>
            <a:r>
              <a:rPr lang="en-US" dirty="0" smtClean="0"/>
              <a:t>the purpose of free writing is to generate as many ideas as possible </a:t>
            </a:r>
          </a:p>
          <a:p>
            <a:r>
              <a:rPr lang="en-US" dirty="0" smtClean="0"/>
              <a:t>to write them down without worrying about appropriateness. grammar, spelling, logic, or organization.</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Freewriting</a:t>
            </a:r>
            <a:r>
              <a:rPr lang="en-US" dirty="0" smtClean="0"/>
              <a:t> cont</a:t>
            </a:r>
            <a:endParaRPr lang="en-US" dirty="0"/>
          </a:p>
        </p:txBody>
      </p:sp>
      <p:sp>
        <p:nvSpPr>
          <p:cNvPr id="3" name="Content Placeholder 2"/>
          <p:cNvSpPr>
            <a:spLocks noGrp="1"/>
          </p:cNvSpPr>
          <p:nvPr>
            <p:ph idx="1"/>
          </p:nvPr>
        </p:nvSpPr>
        <p:spPr/>
        <p:txBody>
          <a:bodyPr>
            <a:normAutofit lnSpcReduction="10000"/>
          </a:bodyPr>
          <a:lstStyle/>
          <a:p>
            <a:r>
              <a:rPr lang="en-US" dirty="0" smtClean="0"/>
              <a:t>Write the topic at the top of your paper. </a:t>
            </a:r>
          </a:p>
          <a:p>
            <a:r>
              <a:rPr lang="en-US" dirty="0" smtClean="0"/>
              <a:t>Write as much as you can about the topic until you run out of ideas. Include such supporting items as facts, details, and examples that come into your mind about the subject. </a:t>
            </a:r>
          </a:p>
          <a:p>
            <a:r>
              <a:rPr lang="en-US" dirty="0" smtClean="0"/>
              <a:t>if you run out of ideas, reread your paper and circle the main idea(s) that you would like to develop.  </a:t>
            </a:r>
          </a:p>
          <a:p>
            <a:r>
              <a:rPr lang="en-US" dirty="0" smtClean="0"/>
              <a:t>Take that main idea and free write again.</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Freewriting</a:t>
            </a:r>
            <a:r>
              <a:rPr lang="en-US" dirty="0" smtClean="0"/>
              <a:t> cont.</a:t>
            </a:r>
            <a:endParaRPr lang="en-US" dirty="0"/>
          </a:p>
        </p:txBody>
      </p:sp>
      <p:pic>
        <p:nvPicPr>
          <p:cNvPr id="4" name="Picture 2"/>
          <p:cNvPicPr>
            <a:picLocks noGrp="1" noChangeAspect="1" noChangeArrowheads="1"/>
          </p:cNvPicPr>
          <p:nvPr>
            <p:ph idx="1"/>
          </p:nvPr>
        </p:nvPicPr>
        <p:blipFill>
          <a:blip r:embed="rId2" cstate="print"/>
          <a:srcRect l="31068" t="20203" r="6458" b="27605"/>
          <a:stretch>
            <a:fillRect/>
          </a:stretch>
        </p:blipFill>
        <p:spPr>
          <a:xfrm>
            <a:off x="507707" y="1954207"/>
            <a:ext cx="8128586" cy="3817949"/>
          </a:xfr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Freewriting</a:t>
            </a:r>
            <a:r>
              <a:rPr lang="en-US" dirty="0" smtClean="0"/>
              <a:t> cont.</a:t>
            </a:r>
            <a:endParaRPr lang="en-US" dirty="0"/>
          </a:p>
        </p:txBody>
      </p:sp>
      <p:pic>
        <p:nvPicPr>
          <p:cNvPr id="4" name="Picture 2"/>
          <p:cNvPicPr>
            <a:picLocks noGrp="1" noChangeAspect="1" noChangeArrowheads="1"/>
          </p:cNvPicPr>
          <p:nvPr>
            <p:ph idx="1"/>
          </p:nvPr>
        </p:nvPicPr>
        <p:blipFill>
          <a:blip r:embed="rId2" cstate="print"/>
          <a:srcRect l="27283" t="35356" r="9297" b="22552"/>
          <a:stretch>
            <a:fillRect/>
          </a:stretch>
        </p:blipFill>
        <p:spPr>
          <a:xfrm>
            <a:off x="457200" y="2327742"/>
            <a:ext cx="8229600" cy="3070878"/>
          </a:xfr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Freewriting</a:t>
            </a:r>
            <a:r>
              <a:rPr lang="en-US" dirty="0" smtClean="0"/>
              <a:t> cont.</a:t>
            </a:r>
            <a:endParaRPr lang="en-US" dirty="0"/>
          </a:p>
        </p:txBody>
      </p:sp>
      <p:pic>
        <p:nvPicPr>
          <p:cNvPr id="4" name="Picture 2"/>
          <p:cNvPicPr>
            <a:picLocks noGrp="1" noChangeAspect="1" noChangeArrowheads="1"/>
          </p:cNvPicPr>
          <p:nvPr>
            <p:ph idx="1"/>
          </p:nvPr>
        </p:nvPicPr>
        <p:blipFill>
          <a:blip r:embed="rId2" cstate="print"/>
          <a:srcRect l="27283" t="20203" r="9297" b="20869"/>
          <a:stretch>
            <a:fillRect/>
          </a:stretch>
        </p:blipFill>
        <p:spPr>
          <a:xfrm>
            <a:off x="457200" y="1713596"/>
            <a:ext cx="8229600" cy="4299171"/>
          </a:xfr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clustering</a:t>
            </a:r>
            <a:endParaRPr lang="en-US" dirty="0"/>
          </a:p>
        </p:txBody>
      </p:sp>
      <p:sp>
        <p:nvSpPr>
          <p:cNvPr id="3" name="Content Placeholder 2"/>
          <p:cNvSpPr>
            <a:spLocks noGrp="1"/>
          </p:cNvSpPr>
          <p:nvPr>
            <p:ph idx="1"/>
          </p:nvPr>
        </p:nvSpPr>
        <p:spPr/>
        <p:txBody>
          <a:bodyPr>
            <a:normAutofit lnSpcReduction="10000"/>
          </a:bodyPr>
          <a:lstStyle/>
          <a:p>
            <a:r>
              <a:rPr lang="en-US" dirty="0" smtClean="0"/>
              <a:t>Clustering is another brainstorming activity that you can use to generate ideas</a:t>
            </a:r>
          </a:p>
          <a:p>
            <a:r>
              <a:rPr lang="en-US" dirty="0" smtClean="0"/>
              <a:t> In the center of your paper, write your topic and draw a "balloon" around it. This is your center, or core, balloon, Then write whatever ideas come to you in balloons around the core. </a:t>
            </a:r>
          </a:p>
          <a:p>
            <a:r>
              <a:rPr lang="en-US" dirty="0" smtClean="0"/>
              <a:t>Think about each of these ideas and make more balloons around them.</a:t>
            </a: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Clustering cont.</a:t>
            </a:r>
            <a:endParaRPr lang="en-US" dirty="0"/>
          </a:p>
        </p:txBody>
      </p:sp>
      <p:pic>
        <p:nvPicPr>
          <p:cNvPr id="4" name="Picture 2"/>
          <p:cNvPicPr>
            <a:picLocks noGrp="1" noChangeAspect="1" noChangeArrowheads="1"/>
          </p:cNvPicPr>
          <p:nvPr>
            <p:ph idx="1"/>
          </p:nvPr>
        </p:nvPicPr>
        <p:blipFill>
          <a:blip r:embed="rId2" cstate="print"/>
          <a:srcRect l="28229" t="11784" r="5511" b="44441"/>
          <a:stretch>
            <a:fillRect/>
          </a:stretch>
        </p:blipFill>
        <p:spPr>
          <a:xfrm>
            <a:off x="457200" y="2334792"/>
            <a:ext cx="8229600" cy="3056779"/>
          </a:xfr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Clustering cont.</a:t>
            </a:r>
            <a:endParaRPr lang="en-US" dirty="0"/>
          </a:p>
        </p:txBody>
      </p:sp>
      <p:pic>
        <p:nvPicPr>
          <p:cNvPr id="4" name="Picture 2"/>
          <p:cNvPicPr>
            <a:picLocks noGrp="1" noChangeAspect="1" noChangeArrowheads="1"/>
          </p:cNvPicPr>
          <p:nvPr>
            <p:ph idx="1"/>
          </p:nvPr>
        </p:nvPicPr>
        <p:blipFill>
          <a:blip r:embed="rId2" cstate="print"/>
          <a:srcRect l="21603" t="15154" r="20656" b="19186"/>
          <a:stretch>
            <a:fillRect/>
          </a:stretch>
        </p:blipFill>
        <p:spPr>
          <a:xfrm>
            <a:off x="1032402" y="1600200"/>
            <a:ext cx="7079196" cy="4525963"/>
          </a:xfr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clustering</a:t>
            </a:r>
            <a:endParaRPr lang="en-US" dirty="0"/>
          </a:p>
        </p:txBody>
      </p:sp>
      <p:pic>
        <p:nvPicPr>
          <p:cNvPr id="4" name="Picture 2"/>
          <p:cNvPicPr>
            <a:picLocks noGrp="1" noChangeAspect="1" noChangeArrowheads="1"/>
          </p:cNvPicPr>
          <p:nvPr>
            <p:ph idx="1"/>
          </p:nvPr>
        </p:nvPicPr>
        <p:blipFill>
          <a:blip r:embed="rId2" cstate="print"/>
          <a:srcRect l="22549" t="16837" r="21603" b="9085"/>
          <a:stretch>
            <a:fillRect/>
          </a:stretch>
        </p:blipFill>
        <p:spPr>
          <a:xfrm>
            <a:off x="1537488" y="1600200"/>
            <a:ext cx="6069024" cy="4525963"/>
          </a:xfr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Stage 2: planning outline</a:t>
            </a:r>
            <a:br>
              <a:rPr lang="en-US" dirty="0" smtClean="0"/>
            </a:br>
            <a:r>
              <a:rPr lang="en-US" dirty="0" smtClean="0"/>
              <a:t> culture shock model </a:t>
            </a:r>
            <a:endParaRPr lang="en-US" dirty="0"/>
          </a:p>
        </p:txBody>
      </p:sp>
      <p:sp>
        <p:nvSpPr>
          <p:cNvPr id="3" name="Content Placeholder 2"/>
          <p:cNvSpPr>
            <a:spLocks noGrp="1"/>
          </p:cNvSpPr>
          <p:nvPr>
            <p:ph idx="1"/>
          </p:nvPr>
        </p:nvSpPr>
        <p:spPr/>
        <p:txBody>
          <a:bodyPr/>
          <a:lstStyle/>
          <a:p>
            <a:r>
              <a:rPr lang="en-US" dirty="0" smtClean="0"/>
              <a:t>Using the culture shock model as example </a:t>
            </a:r>
          </a:p>
          <a:p>
            <a:r>
              <a:rPr lang="en-US" dirty="0" smtClean="0"/>
              <a:t>divide the ideas in the "communication problems" list further into </a:t>
            </a:r>
            <a:r>
              <a:rPr lang="en-US" dirty="0" err="1" smtClean="0"/>
              <a:t>sublists</a:t>
            </a:r>
            <a:r>
              <a:rPr lang="en-US" dirty="0" smtClean="0"/>
              <a:t>; cross out any items that don't belong or that aren't useable. </a:t>
            </a:r>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Communication Problems </a:t>
            </a:r>
          </a:p>
          <a:p>
            <a:pPr marL="514350" indent="-514350">
              <a:buAutoNum type="arabicPeriod"/>
            </a:pPr>
            <a:r>
              <a:rPr lang="en-US" dirty="0" smtClean="0"/>
              <a:t>Poor verbal skill" </a:t>
            </a:r>
          </a:p>
          <a:p>
            <a:pPr marL="514350" indent="-514350">
              <a:buAutoNum type="arabicPeriod"/>
            </a:pPr>
            <a:r>
              <a:rPr lang="en-US" dirty="0" smtClean="0"/>
              <a:t>use incomplete sentences</a:t>
            </a:r>
          </a:p>
          <a:p>
            <a:pPr marL="514350" indent="-514350">
              <a:buAutoNum type="arabicPeriod"/>
            </a:pPr>
            <a:r>
              <a:rPr lang="en-US" dirty="0" smtClean="0"/>
              <a:t>New language</a:t>
            </a:r>
          </a:p>
          <a:p>
            <a:pPr marL="514350" indent="-514350">
              <a:buAutoNum type="arabicPeriod"/>
            </a:pPr>
            <a:r>
              <a:rPr lang="en-US" dirty="0" smtClean="0"/>
              <a:t> lack vocabulary</a:t>
            </a:r>
          </a:p>
          <a:p>
            <a:pPr marL="514350" indent="-514350">
              <a:buAutoNum type="arabicPeriod"/>
            </a:pPr>
            <a:r>
              <a:rPr lang="en-US" dirty="0" smtClean="0"/>
              <a:t>Lack confidence</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smtClean="0"/>
              <a:t>2.Americans difficult to understand</a:t>
            </a:r>
          </a:p>
          <a:p>
            <a:r>
              <a:rPr lang="en-US" dirty="0" smtClean="0"/>
              <a:t>unclear expressions </a:t>
            </a:r>
          </a:p>
          <a:p>
            <a:r>
              <a:rPr lang="en-US" dirty="0" smtClean="0"/>
              <a:t>poor pronunciation </a:t>
            </a:r>
          </a:p>
          <a:p>
            <a:r>
              <a:rPr lang="en-US" dirty="0" smtClean="0"/>
              <a:t>Americans talk too fast</a:t>
            </a:r>
          </a:p>
          <a:p>
            <a:r>
              <a:rPr lang="en-US" dirty="0" smtClean="0"/>
              <a:t>use slang and idioms</a:t>
            </a:r>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Preliminary outline</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Communication Problems </a:t>
            </a:r>
          </a:p>
          <a:p>
            <a:pPr>
              <a:buNone/>
            </a:pPr>
            <a:r>
              <a:rPr lang="en-US" sz="2800" dirty="0" smtClean="0"/>
              <a:t>A.  </a:t>
            </a:r>
            <a:r>
              <a:rPr lang="en-US" dirty="0" smtClean="0"/>
              <a:t>poor verbal </a:t>
            </a:r>
            <a:r>
              <a:rPr lang="en-US" sz="2800" dirty="0" smtClean="0"/>
              <a:t>skills </a:t>
            </a:r>
          </a:p>
          <a:p>
            <a:pPr>
              <a:buNone/>
            </a:pPr>
            <a:r>
              <a:rPr lang="en-US" dirty="0" smtClean="0"/>
              <a:t>-lack vocabulary </a:t>
            </a:r>
          </a:p>
          <a:p>
            <a:pPr>
              <a:buNone/>
            </a:pPr>
            <a:r>
              <a:rPr lang="en-US" dirty="0" smtClean="0"/>
              <a:t>-poor pronunciation </a:t>
            </a:r>
            <a:endParaRPr lang="en-US" i="1" dirty="0" smtClean="0"/>
          </a:p>
          <a:p>
            <a:pPr>
              <a:buNone/>
            </a:pPr>
            <a:r>
              <a:rPr lang="en-US" sz="4000" dirty="0" smtClean="0"/>
              <a:t>B. </a:t>
            </a:r>
            <a:r>
              <a:rPr lang="en-US" dirty="0" smtClean="0"/>
              <a:t>Americans difficult to understand </a:t>
            </a:r>
          </a:p>
          <a:p>
            <a:pPr>
              <a:buNone/>
            </a:pPr>
            <a:r>
              <a:rPr lang="en-US" dirty="0" smtClean="0"/>
              <a:t>-use incomplete sentences</a:t>
            </a:r>
          </a:p>
          <a:p>
            <a:pPr>
              <a:buNone/>
            </a:pPr>
            <a:r>
              <a:rPr lang="en-US" dirty="0" smtClean="0"/>
              <a:t>-use unclear expressions </a:t>
            </a:r>
            <a:r>
              <a:rPr lang="en-US" sz="800" dirty="0" smtClean="0"/>
              <a:t>~ </a:t>
            </a:r>
          </a:p>
          <a:p>
            <a:pPr>
              <a:buNone/>
            </a:pPr>
            <a:r>
              <a:rPr lang="en-US" dirty="0" smtClean="0"/>
              <a:t>-talk </a:t>
            </a:r>
            <a:r>
              <a:rPr lang="en-US" sz="2800" dirty="0" smtClean="0"/>
              <a:t>too </a:t>
            </a:r>
            <a:r>
              <a:rPr lang="en-US" sz="3600" dirty="0" smtClean="0"/>
              <a:t>fast </a:t>
            </a:r>
          </a:p>
          <a:p>
            <a:pPr>
              <a:buNone/>
            </a:pPr>
            <a:r>
              <a:rPr lang="en-US" dirty="0" smtClean="0"/>
              <a:t>-use slang and idioms </a:t>
            </a:r>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 sentence</a:t>
            </a:r>
            <a:endParaRPr lang="en-US" dirty="0"/>
          </a:p>
        </p:txBody>
      </p:sp>
      <p:sp>
        <p:nvSpPr>
          <p:cNvPr id="3" name="Content Placeholder 2"/>
          <p:cNvSpPr>
            <a:spLocks noGrp="1"/>
          </p:cNvSpPr>
          <p:nvPr>
            <p:ph idx="1"/>
          </p:nvPr>
        </p:nvSpPr>
        <p:spPr/>
        <p:txBody>
          <a:bodyPr/>
          <a:lstStyle/>
          <a:p>
            <a:pPr>
              <a:buNone/>
            </a:pPr>
            <a:r>
              <a:rPr lang="en-US" dirty="0" smtClean="0"/>
              <a:t>One problem that many international students face in the United States is communication with Americans. </a:t>
            </a:r>
          </a:p>
          <a:p>
            <a:pPr>
              <a:buNone/>
            </a:pPr>
            <a:r>
              <a:rPr lang="en-US" dirty="0" smtClean="0"/>
              <a:t>				or </a:t>
            </a:r>
            <a:endParaRPr lang="en-US" baseline="30000" dirty="0" smtClean="0"/>
          </a:p>
          <a:p>
            <a:pPr>
              <a:buNone/>
            </a:pPr>
            <a:r>
              <a:rPr lang="en-US" dirty="0" smtClean="0"/>
              <a:t>	International students in the United States face communication problems with Americans. </a:t>
            </a:r>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 sentence</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International students in the United States face communication problems with Americans. </a:t>
            </a:r>
          </a:p>
          <a:p>
            <a:r>
              <a:rPr lang="en-US" dirty="0" smtClean="0">
                <a:solidFill>
                  <a:srgbClr val="FF0000"/>
                </a:solidFill>
              </a:rPr>
              <a:t>A. International students have poor verbal skills. </a:t>
            </a:r>
          </a:p>
          <a:p>
            <a:pPr>
              <a:buNone/>
            </a:pPr>
            <a:r>
              <a:rPr lang="en-US" dirty="0" smtClean="0"/>
              <a:t>I. lack vocabulary </a:t>
            </a:r>
          </a:p>
          <a:p>
            <a:pPr>
              <a:buNone/>
            </a:pPr>
            <a:r>
              <a:rPr lang="en-US" dirty="0" smtClean="0"/>
              <a:t>2. have poor pronunciation </a:t>
            </a:r>
          </a:p>
          <a:p>
            <a:r>
              <a:rPr lang="en-US" dirty="0" smtClean="0">
                <a:solidFill>
                  <a:srgbClr val="FF0000"/>
                </a:solidFill>
              </a:rPr>
              <a:t>B. Americans are difficult to understand. </a:t>
            </a:r>
          </a:p>
          <a:p>
            <a:pPr>
              <a:buNone/>
            </a:pPr>
            <a:r>
              <a:rPr lang="en-US" dirty="0" smtClean="0"/>
              <a:t>I. use incomplete sentences </a:t>
            </a:r>
          </a:p>
          <a:p>
            <a:pPr>
              <a:buNone/>
            </a:pPr>
            <a:r>
              <a:rPr lang="en-US" dirty="0" smtClean="0"/>
              <a:t>2. use unclear expressions </a:t>
            </a:r>
          </a:p>
          <a:p>
            <a:pPr>
              <a:buNone/>
            </a:pPr>
            <a:r>
              <a:rPr lang="en-US" dirty="0" smtClean="0"/>
              <a:t>3. talk too fast </a:t>
            </a:r>
          </a:p>
          <a:p>
            <a:pPr>
              <a:buNone/>
            </a:pPr>
            <a:r>
              <a:rPr lang="en-US" dirty="0" smtClean="0"/>
              <a:t>4. use slang and idioms </a:t>
            </a:r>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Writing Process, Stage III: Writing and Revising Drafts </a:t>
            </a:r>
            <a:endParaRPr lang="en-US" dirty="0"/>
          </a:p>
        </p:txBody>
      </p:sp>
      <p:sp>
        <p:nvSpPr>
          <p:cNvPr id="3" name="Content Placeholder 2"/>
          <p:cNvSpPr>
            <a:spLocks noGrp="1"/>
          </p:cNvSpPr>
          <p:nvPr>
            <p:ph idx="1"/>
          </p:nvPr>
        </p:nvSpPr>
        <p:spPr/>
        <p:txBody>
          <a:bodyPr>
            <a:normAutofit fontScale="92500"/>
          </a:bodyPr>
          <a:lstStyle/>
          <a:p>
            <a:r>
              <a:rPr lang="en-US" dirty="0" smtClean="0"/>
              <a:t>Step 1: Writing the First Rough Draft </a:t>
            </a:r>
          </a:p>
          <a:p>
            <a:r>
              <a:rPr lang="en-US" dirty="0" smtClean="0"/>
              <a:t>Write down the topic sentence and underline it. </a:t>
            </a:r>
          </a:p>
          <a:p>
            <a:r>
              <a:rPr lang="en-US" dirty="0" smtClean="0"/>
              <a:t>Skip one or two lines per line of writing and leave margins of one inch on both sides of the paper. </a:t>
            </a:r>
          </a:p>
          <a:p>
            <a:r>
              <a:rPr lang="en-US" dirty="0" smtClean="0"/>
              <a:t> add comments such as "define," "check spelling," "add an example," etc in the margins for your attention later on.</a:t>
            </a:r>
          </a:p>
          <a:p>
            <a:r>
              <a:rPr lang="en-US" dirty="0" smtClean="0"/>
              <a:t> Write your paragraph, following your outline </a:t>
            </a:r>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 3: Revising Content and Organization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Check to see that you have achieved your stated purpose. </a:t>
            </a:r>
          </a:p>
          <a:p>
            <a:pPr>
              <a:buNone/>
            </a:pPr>
            <a:r>
              <a:rPr lang="en-US" dirty="0" smtClean="0"/>
              <a:t>• Check for general logic and coherence. Your audience should be able to follow your ideas easily and understand what you have written.</a:t>
            </a:r>
          </a:p>
          <a:p>
            <a:pPr>
              <a:buNone/>
            </a:pPr>
            <a:r>
              <a:rPr lang="en-US" dirty="0" smtClean="0"/>
              <a:t>• Check to make sure that your paragraph has a topic sentence and that the topic sentence has a central (main) focus. : </a:t>
            </a:r>
          </a:p>
          <a:p>
            <a:pPr>
              <a:buNone/>
            </a:pPr>
            <a:r>
              <a:rPr lang="en-US" dirty="0" smtClean="0"/>
              <a:t>• 	Check for unity. Cross out any sentence that does not support the topic sentence. </a:t>
            </a:r>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 3: Revising Content and Organization  cont.</a:t>
            </a:r>
            <a:endParaRPr lang="en-US" dirty="0"/>
          </a:p>
        </p:txBody>
      </p:sp>
      <p:sp>
        <p:nvSpPr>
          <p:cNvPr id="3" name="Content Placeholder 2"/>
          <p:cNvSpPr>
            <a:spLocks noGrp="1"/>
          </p:cNvSpPr>
          <p:nvPr>
            <p:ph idx="1"/>
          </p:nvPr>
        </p:nvSpPr>
        <p:spPr/>
        <p:txBody>
          <a:bodyPr/>
          <a:lstStyle/>
          <a:p>
            <a:pPr>
              <a:buNone/>
            </a:pPr>
            <a:r>
              <a:rPr lang="en-US" dirty="0" smtClean="0"/>
              <a:t>Check to make sure that the topic sentence is developed with sufficient supporting details.</a:t>
            </a:r>
          </a:p>
          <a:p>
            <a:r>
              <a:rPr lang="en-US" dirty="0" smtClean="0"/>
              <a:t> Be certain that each paragraph gives the reader enough information to understand the main idea; if not make notes in the margin such as "add more details" </a:t>
            </a:r>
            <a:r>
              <a:rPr lang="en-US" dirty="0" err="1" smtClean="0"/>
              <a:t>or"add</a:t>
            </a:r>
            <a:r>
              <a:rPr lang="en-US" dirty="0" smtClean="0"/>
              <a:t> an example." </a:t>
            </a:r>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 3: Revising Content and Organization cont.</a:t>
            </a:r>
            <a:endParaRPr lang="en-US" dirty="0"/>
          </a:p>
        </p:txBody>
      </p:sp>
      <p:sp>
        <p:nvSpPr>
          <p:cNvPr id="3" name="Content Placeholder 2"/>
          <p:cNvSpPr>
            <a:spLocks noGrp="1"/>
          </p:cNvSpPr>
          <p:nvPr>
            <p:ph idx="1"/>
          </p:nvPr>
        </p:nvSpPr>
        <p:spPr/>
        <p:txBody>
          <a:bodyPr/>
          <a:lstStyle/>
          <a:p>
            <a:r>
              <a:rPr lang="en-US" dirty="0" smtClean="0"/>
              <a:t>Do not use general statements for support.</a:t>
            </a:r>
          </a:p>
          <a:p>
            <a:pPr>
              <a:buNone/>
            </a:pPr>
            <a:r>
              <a:rPr lang="en-US" dirty="0" smtClean="0"/>
              <a:t>• 	Check your use of transition signals. </a:t>
            </a:r>
          </a:p>
          <a:p>
            <a:r>
              <a:rPr lang="en-US" dirty="0" smtClean="0"/>
              <a:t>Finally, does your paragraph have or need a concluding sentence?</a:t>
            </a:r>
          </a:p>
          <a:p>
            <a:r>
              <a:rPr lang="en-US" dirty="0" smtClean="0"/>
              <a:t> If you wrote a final comment, is it on the topic? </a:t>
            </a:r>
          </a:p>
          <a:p>
            <a:r>
              <a:rPr lang="en-US" dirty="0" smtClean="0"/>
              <a:t>Now rewrite your paragraph, incorporating all of the necessary revisions. </a:t>
            </a:r>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 3: Revising Content and Organization cont. </a:t>
            </a:r>
            <a:endParaRPr lang="en-US" dirty="0"/>
          </a:p>
        </p:txBody>
      </p:sp>
      <p:sp>
        <p:nvSpPr>
          <p:cNvPr id="3" name="Content Placeholder 2"/>
          <p:cNvSpPr>
            <a:spLocks noGrp="1"/>
          </p:cNvSpPr>
          <p:nvPr>
            <p:ph idx="1"/>
          </p:nvPr>
        </p:nvSpPr>
        <p:spPr/>
        <p:txBody>
          <a:bodyPr/>
          <a:lstStyle/>
          <a:p>
            <a:r>
              <a:rPr lang="en-US" dirty="0" smtClean="0"/>
              <a:t>Step 3: Proofreading the Second Draft </a:t>
            </a:r>
          </a:p>
          <a:p>
            <a:r>
              <a:rPr lang="en-US" dirty="0" smtClean="0"/>
              <a:t>Step 4: Writing the Final Copy </a:t>
            </a:r>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 3: Revising Content and Organization </a:t>
            </a:r>
            <a:endParaRPr lang="en-US" dirty="0"/>
          </a:p>
        </p:txBody>
      </p:sp>
      <p:pic>
        <p:nvPicPr>
          <p:cNvPr id="4" name="Picture 2"/>
          <p:cNvPicPr>
            <a:picLocks noGrp="1" noChangeAspect="1" noChangeArrowheads="1"/>
          </p:cNvPicPr>
          <p:nvPr>
            <p:ph idx="1"/>
          </p:nvPr>
        </p:nvPicPr>
        <p:blipFill>
          <a:blip r:embed="rId2" cstate="print"/>
          <a:srcRect l="28229" t="20203" r="5511" b="12453"/>
          <a:stretch>
            <a:fillRect/>
          </a:stretch>
        </p:blipFill>
        <p:spPr>
          <a:xfrm>
            <a:off x="611746" y="1600200"/>
            <a:ext cx="7920508" cy="4525963"/>
          </a:xfr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 3: Revising Content and Organization cont.</a:t>
            </a:r>
            <a:endParaRPr lang="en-US" dirty="0"/>
          </a:p>
        </p:txBody>
      </p:sp>
      <p:pic>
        <p:nvPicPr>
          <p:cNvPr id="4" name="Picture 2"/>
          <p:cNvPicPr>
            <a:picLocks noGrp="1" noChangeAspect="1" noChangeArrowheads="1"/>
          </p:cNvPicPr>
          <p:nvPr>
            <p:ph idx="1"/>
          </p:nvPr>
        </p:nvPicPr>
        <p:blipFill>
          <a:blip r:embed="rId2" cstate="print"/>
          <a:srcRect l="32962" t="11786" r="19710" b="4034"/>
          <a:stretch>
            <a:fillRect/>
          </a:stretch>
        </p:blipFill>
        <p:spPr>
          <a:xfrm>
            <a:off x="0" y="1600200"/>
            <a:ext cx="8991599" cy="5029200"/>
          </a:xfr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 3: Revising Content and Organization cont.</a:t>
            </a:r>
            <a:endParaRPr lang="en-US" dirty="0"/>
          </a:p>
        </p:txBody>
      </p:sp>
      <p:pic>
        <p:nvPicPr>
          <p:cNvPr id="4" name="Content Placeholder 3"/>
          <p:cNvPicPr>
            <a:picLocks noGrp="1" noChangeAspect="1" noChangeArrowheads="1"/>
          </p:cNvPicPr>
          <p:nvPr>
            <p:ph idx="1"/>
          </p:nvPr>
        </p:nvPicPr>
        <p:blipFill>
          <a:blip r:embed="rId2" cstate="print"/>
          <a:srcRect l="34856" t="11784" r="18764" b="25922"/>
          <a:stretch>
            <a:fillRect/>
          </a:stretch>
        </p:blipFill>
        <p:spPr>
          <a:xfrm>
            <a:off x="228600" y="1600200"/>
            <a:ext cx="8915399" cy="5257800"/>
          </a:xfr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STEP I· Prewriting :Brainstorming: </a:t>
            </a:r>
          </a:p>
          <a:p>
            <a:r>
              <a:rPr lang="en-US" dirty="0" smtClean="0"/>
              <a:t>STEP 2. Planning: Develop an outline. including a topic sentence. </a:t>
            </a:r>
          </a:p>
          <a:p>
            <a:r>
              <a:rPr lang="en-US" dirty="0" smtClean="0"/>
              <a:t>STEP 3.Writing: Write a rough draft. </a:t>
            </a:r>
          </a:p>
          <a:p>
            <a:r>
              <a:rPr lang="en-US" dirty="0" smtClean="0"/>
              <a:t>STEP 4. Revising: Edit your rough draft for content and organization. </a:t>
            </a:r>
          </a:p>
          <a:p>
            <a:r>
              <a:rPr lang="en-US" dirty="0" smtClean="0"/>
              <a:t>STEP 5. Rewriting: Write a second draft, and proofread it for grammar and mechanics. </a:t>
            </a:r>
          </a:p>
          <a:p>
            <a:r>
              <a:rPr lang="en-US" dirty="0" smtClean="0"/>
              <a:t>STEP 6 : Write a final copy to hand in. </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TotalTime>
  <Words>1601</Words>
  <Application>Microsoft Office PowerPoint</Application>
  <PresentationFormat>On-screen Show (4:3)</PresentationFormat>
  <Paragraphs>174</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WRITING PROCESS</vt:lpstr>
      <vt:lpstr>Slide 2</vt:lpstr>
      <vt:lpstr>Slide 3</vt:lpstr>
      <vt:lpstr>Slide 4</vt:lpstr>
      <vt:lpstr>Slide 5</vt:lpstr>
      <vt:lpstr>Slide 6</vt:lpstr>
      <vt:lpstr>Writing situation </vt:lpstr>
      <vt:lpstr>Organisation methods</vt:lpstr>
      <vt:lpstr>Organisation methods cont.</vt:lpstr>
      <vt:lpstr>Stages in the writing process</vt:lpstr>
      <vt:lpstr>Stages in the writing process</vt:lpstr>
      <vt:lpstr>Stages in writing process</vt:lpstr>
      <vt:lpstr>Stage 1</vt:lpstr>
      <vt:lpstr>Cont.</vt:lpstr>
      <vt:lpstr>Cont.</vt:lpstr>
      <vt:lpstr>Cont.</vt:lpstr>
      <vt:lpstr>Brainstorming</vt:lpstr>
      <vt:lpstr>Cont.</vt:lpstr>
      <vt:lpstr>Brainstorming</vt:lpstr>
      <vt:lpstr>rewrite list, group similar ideas together, Cross out items that don't belong or that are duplications</vt:lpstr>
      <vt:lpstr>freewriting</vt:lpstr>
      <vt:lpstr>Freewriting cont</vt:lpstr>
      <vt:lpstr>Freewriting cont.</vt:lpstr>
      <vt:lpstr>Freewriting cont.</vt:lpstr>
      <vt:lpstr>Freewriting cont.</vt:lpstr>
      <vt:lpstr>clustering</vt:lpstr>
      <vt:lpstr>Clustering cont.</vt:lpstr>
      <vt:lpstr>Clustering cont.</vt:lpstr>
      <vt:lpstr>clustering</vt:lpstr>
      <vt:lpstr>Stage 2: planning outline  culture shock model </vt:lpstr>
      <vt:lpstr>Slide 31</vt:lpstr>
      <vt:lpstr>Slide 32</vt:lpstr>
      <vt:lpstr>Preliminary outline</vt:lpstr>
      <vt:lpstr>Topic sentence</vt:lpstr>
      <vt:lpstr>Topic sentence</vt:lpstr>
      <vt:lpstr>The Writing Process, Stage III: Writing and Revising Drafts </vt:lpstr>
      <vt:lpstr>Step 3: Revising Content and Organization </vt:lpstr>
      <vt:lpstr>Step 3: Revising Content and Organization  cont.</vt:lpstr>
      <vt:lpstr>Step 3: Revising Content and Organization cont.</vt:lpstr>
      <vt:lpstr>Step 3: Revising Content and Organization cont. </vt:lpstr>
      <vt:lpstr>Step 3: Revising Content and Organization </vt:lpstr>
      <vt:lpstr>Step 3: Revising Content and Organization cont.</vt:lpstr>
      <vt:lpstr>Step 3: Revising Content and Organization cont.</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WRITING PROCESS</dc:title>
  <dc:creator>Windows User</dc:creator>
  <cp:lastModifiedBy>Windows User</cp:lastModifiedBy>
  <cp:revision>1</cp:revision>
  <dcterms:created xsi:type="dcterms:W3CDTF">2021-04-12T13:02:31Z</dcterms:created>
  <dcterms:modified xsi:type="dcterms:W3CDTF">2021-04-12T15:42:40Z</dcterms:modified>
</cp:coreProperties>
</file>