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6" r:id="rId2"/>
    <p:sldId id="349" r:id="rId3"/>
    <p:sldId id="346" r:id="rId4"/>
    <p:sldId id="257" r:id="rId5"/>
    <p:sldId id="258" r:id="rId6"/>
    <p:sldId id="259" r:id="rId7"/>
    <p:sldId id="260" r:id="rId8"/>
    <p:sldId id="261" r:id="rId9"/>
    <p:sldId id="347" r:id="rId10"/>
    <p:sldId id="262" r:id="rId11"/>
    <p:sldId id="263" r:id="rId12"/>
    <p:sldId id="350" r:id="rId13"/>
    <p:sldId id="348" r:id="rId14"/>
    <p:sldId id="264" r:id="rId15"/>
    <p:sldId id="265" r:id="rId16"/>
    <p:sldId id="276" r:id="rId17"/>
    <p:sldId id="343" r:id="rId18"/>
    <p:sldId id="277" r:id="rId19"/>
    <p:sldId id="278" r:id="rId20"/>
    <p:sldId id="279" r:id="rId21"/>
    <p:sldId id="280" r:id="rId22"/>
    <p:sldId id="269" r:id="rId23"/>
    <p:sldId id="281" r:id="rId24"/>
    <p:sldId id="282" r:id="rId25"/>
    <p:sldId id="284" r:id="rId26"/>
    <p:sldId id="345" r:id="rId27"/>
    <p:sldId id="285" r:id="rId28"/>
    <p:sldId id="286" r:id="rId29"/>
    <p:sldId id="344" r:id="rId30"/>
    <p:sldId id="270" r:id="rId31"/>
    <p:sldId id="271" r:id="rId32"/>
    <p:sldId id="320" r:id="rId33"/>
    <p:sldId id="272" r:id="rId34"/>
    <p:sldId id="321" r:id="rId35"/>
    <p:sldId id="273" r:id="rId36"/>
    <p:sldId id="322" r:id="rId37"/>
    <p:sldId id="274" r:id="rId38"/>
    <p:sldId id="275" r:id="rId39"/>
    <p:sldId id="267" r:id="rId40"/>
    <p:sldId id="323" r:id="rId41"/>
    <p:sldId id="324" r:id="rId42"/>
    <p:sldId id="268" r:id="rId43"/>
    <p:sldId id="287" r:id="rId44"/>
    <p:sldId id="288" r:id="rId45"/>
    <p:sldId id="289" r:id="rId46"/>
    <p:sldId id="290" r:id="rId47"/>
    <p:sldId id="325" r:id="rId48"/>
    <p:sldId id="291" r:id="rId49"/>
    <p:sldId id="292" r:id="rId50"/>
    <p:sldId id="293" r:id="rId51"/>
    <p:sldId id="327" r:id="rId52"/>
    <p:sldId id="294" r:id="rId53"/>
    <p:sldId id="295" r:id="rId54"/>
    <p:sldId id="328" r:id="rId55"/>
    <p:sldId id="296" r:id="rId56"/>
    <p:sldId id="329" r:id="rId57"/>
    <p:sldId id="297" r:id="rId58"/>
    <p:sldId id="298" r:id="rId59"/>
    <p:sldId id="299" r:id="rId60"/>
    <p:sldId id="330" r:id="rId61"/>
    <p:sldId id="300" r:id="rId62"/>
    <p:sldId id="331" r:id="rId63"/>
    <p:sldId id="301" r:id="rId64"/>
    <p:sldId id="332" r:id="rId65"/>
    <p:sldId id="302" r:id="rId66"/>
    <p:sldId id="333" r:id="rId67"/>
    <p:sldId id="306" r:id="rId68"/>
    <p:sldId id="334" r:id="rId69"/>
    <p:sldId id="307" r:id="rId70"/>
    <p:sldId id="308" r:id="rId71"/>
    <p:sldId id="303" r:id="rId72"/>
    <p:sldId id="335" r:id="rId73"/>
    <p:sldId id="304" r:id="rId74"/>
    <p:sldId id="336" r:id="rId75"/>
    <p:sldId id="305" r:id="rId76"/>
    <p:sldId id="337" r:id="rId77"/>
    <p:sldId id="309" r:id="rId78"/>
    <p:sldId id="338" r:id="rId79"/>
    <p:sldId id="310" r:id="rId80"/>
    <p:sldId id="313" r:id="rId81"/>
    <p:sldId id="339" r:id="rId82"/>
    <p:sldId id="314" r:id="rId83"/>
    <p:sldId id="340" r:id="rId84"/>
    <p:sldId id="351" r:id="rId85"/>
    <p:sldId id="315" r:id="rId86"/>
    <p:sldId id="317" r:id="rId87"/>
    <p:sldId id="341" r:id="rId88"/>
    <p:sldId id="342" r:id="rId89"/>
    <p:sldId id="319"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669900"/>
    <a:srgbClr val="CC3300"/>
    <a:srgbClr val="0033CC"/>
    <a:srgbClr val="0099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16"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FB68BF-2A35-4D0F-9272-F137D0941BB8}" type="datetimeFigureOut">
              <a:rPr lang="en-US" smtClean="0"/>
              <a:pPr/>
              <a:t>4/23/2022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1C28D0-C25E-4D41-AD05-C284CE4E2C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1C28D0-C25E-4D41-AD05-C284CE4E2C0C}"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C00000"/>
                </a:solidFill>
              </a:rPr>
              <a:t>Past: Existing of happening in the past     </a:t>
            </a:r>
            <a:r>
              <a:rPr lang="en-US" dirty="0" smtClean="0"/>
              <a:t>Present: Existing or happening</a:t>
            </a:r>
            <a:r>
              <a:rPr lang="en-US" baseline="0" dirty="0" smtClean="0"/>
              <a:t> now     Future: In the future</a:t>
            </a:r>
          </a:p>
          <a:p>
            <a:r>
              <a:rPr lang="en-US" baseline="0" dirty="0" smtClean="0"/>
              <a:t>Past perfect: existing or happening b4      Present perfect:  sometime b4 now;     Future perfect: B4 a specific time in the future</a:t>
            </a:r>
          </a:p>
          <a:p>
            <a:r>
              <a:rPr lang="en-US" baseline="0" dirty="0" smtClean="0"/>
              <a:t> a specific time in the past                       may be continuing now</a:t>
            </a:r>
          </a:p>
          <a:p>
            <a:endParaRPr lang="en-US" dirty="0"/>
          </a:p>
        </p:txBody>
      </p:sp>
      <p:sp>
        <p:nvSpPr>
          <p:cNvPr id="4" name="Slide Number Placeholder 3"/>
          <p:cNvSpPr>
            <a:spLocks noGrp="1"/>
          </p:cNvSpPr>
          <p:nvPr>
            <p:ph type="sldNum" sz="quarter" idx="10"/>
          </p:nvPr>
        </p:nvSpPr>
        <p:spPr/>
        <p:txBody>
          <a:bodyPr/>
          <a:lstStyle/>
          <a:p>
            <a:fld id="{981C28D0-C25E-4D41-AD05-C284CE4E2C0C}"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Stative verbs (verbs expressing states of being rather than</a:t>
            </a:r>
            <a:r>
              <a:rPr lang="en-US" baseline="0" dirty="0" smtClean="0"/>
              <a:t> actions): love, look, seem, think, feel, etc are not used in progressive form.</a:t>
            </a:r>
            <a:endParaRPr lang="en-US" dirty="0"/>
          </a:p>
        </p:txBody>
      </p:sp>
      <p:sp>
        <p:nvSpPr>
          <p:cNvPr id="4" name="Slide Number Placeholder 3"/>
          <p:cNvSpPr>
            <a:spLocks noGrp="1"/>
          </p:cNvSpPr>
          <p:nvPr>
            <p:ph type="sldNum" sz="quarter" idx="10"/>
          </p:nvPr>
        </p:nvSpPr>
        <p:spPr/>
        <p:txBody>
          <a:bodyPr/>
          <a:lstStyle/>
          <a:p>
            <a:fld id="{981C28D0-C25E-4D41-AD05-C284CE4E2C0C}" type="slidenum">
              <a:rPr lang="en-US" smtClean="0"/>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1C28D0-C25E-4D41-AD05-C284CE4E2C0C}" type="slidenum">
              <a:rPr lang="en-US" smtClean="0"/>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USAGE NOTE:</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Was could have been used in the last example, but modern English usage prefers a plural verb in this situation. If you want the subject to be singular in such a sentence, use </a:t>
            </a:r>
            <a:r>
              <a:rPr lang="en-US" sz="1200" b="1" kern="1200" dirty="0" smtClean="0">
                <a:solidFill>
                  <a:schemeClr val="tx1"/>
                </a:solidFill>
                <a:latin typeface="+mn-lt"/>
                <a:ea typeface="+mn-ea"/>
                <a:cs typeface="+mn-cs"/>
              </a:rPr>
              <a:t>no one</a:t>
            </a:r>
            <a:r>
              <a:rPr lang="en-US" sz="1200" kern="1200" dirty="0" smtClean="0">
                <a:solidFill>
                  <a:schemeClr val="tx1"/>
                </a:solidFill>
                <a:latin typeface="+mn-lt"/>
                <a:ea typeface="+mn-ea"/>
                <a:cs typeface="+mn-cs"/>
              </a:rPr>
              <a:t> or </a:t>
            </a:r>
            <a:r>
              <a:rPr lang="en-US" sz="1200" b="1" kern="1200" dirty="0" smtClean="0">
                <a:solidFill>
                  <a:schemeClr val="tx1"/>
                </a:solidFill>
                <a:latin typeface="+mn-lt"/>
                <a:ea typeface="+mn-ea"/>
                <a:cs typeface="+mn-cs"/>
              </a:rPr>
              <a:t>not one</a:t>
            </a:r>
            <a:r>
              <a:rPr lang="en-US" sz="1200" kern="1200" dirty="0" smtClean="0">
                <a:solidFill>
                  <a:schemeClr val="tx1"/>
                </a:solidFill>
                <a:latin typeface="+mn-lt"/>
                <a:ea typeface="+mn-ea"/>
                <a:cs typeface="+mn-cs"/>
              </a:rPr>
              <a:t> instead of none.</a:t>
            </a:r>
          </a:p>
          <a:p>
            <a:endParaRPr lang="en-US" dirty="0"/>
          </a:p>
        </p:txBody>
      </p:sp>
      <p:sp>
        <p:nvSpPr>
          <p:cNvPr id="4" name="Slide Number Placeholder 3"/>
          <p:cNvSpPr>
            <a:spLocks noGrp="1"/>
          </p:cNvSpPr>
          <p:nvPr>
            <p:ph type="sldNum" sz="quarter" idx="10"/>
          </p:nvPr>
        </p:nvSpPr>
        <p:spPr/>
        <p:txBody>
          <a:bodyPr/>
          <a:lstStyle/>
          <a:p>
            <a:fld id="{981C28D0-C25E-4D41-AD05-C284CE4E2C0C}" type="slidenum">
              <a:rPr lang="en-US" smtClean="0"/>
              <a:pPr/>
              <a:t>55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Although the first two examples are acceptable, the third is clearly better. Avoid writing sentences in which the subject and predicate nominative are different in number.</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81C28D0-C25E-4D41-AD05-C284CE4E2C0C}" type="slidenum">
              <a:rPr lang="en-US" smtClean="0"/>
              <a:pPr/>
              <a:t>69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B75456-80EF-4402-A6A8-D62249DBFCBE}"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B75456-80EF-4402-A6A8-D62249DBFCBE}"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B75456-80EF-4402-A6A8-D62249DBFCBE}"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B75456-80EF-4402-A6A8-D62249DBFCBE}" type="datetimeFigureOut">
              <a:rPr lang="en-US" smtClean="0"/>
              <a:pPr/>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B75456-80EF-4402-A6A8-D62249DBFCBE}" type="datetimeFigureOut">
              <a:rPr lang="en-US" smtClean="0"/>
              <a:pPr/>
              <a:t>4/23/2022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B75456-80EF-4402-A6A8-D62249DBFCBE}" type="datetimeFigureOut">
              <a:rPr lang="en-US" smtClean="0"/>
              <a:pPr/>
              <a:t>4/23/2022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B75456-80EF-4402-A6A8-D62249DBFCBE}" type="datetimeFigureOut">
              <a:rPr lang="en-US" smtClean="0"/>
              <a:pPr/>
              <a:t>4/23/2022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B75456-80EF-4402-A6A8-D62249DBFCBE}" type="datetimeFigureOut">
              <a:rPr lang="en-US" smtClean="0"/>
              <a:pPr/>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B75456-80EF-4402-A6A8-D62249DBFCBE}" type="datetimeFigureOut">
              <a:rPr lang="en-US" smtClean="0"/>
              <a:pPr/>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B75456-80EF-4402-A6A8-D62249DBFCBE}"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B75456-80EF-4402-A6A8-D62249DBFCBE}"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676E9-9B3A-48AC-9995-81DC4DF078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B75456-80EF-4402-A6A8-D62249DBFCBE}" type="datetimeFigureOut">
              <a:rPr lang="en-US" smtClean="0"/>
              <a:pPr/>
              <a:t>4/23/2022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D676E9-9B3A-48AC-9995-81DC4DF078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smtClean="0"/>
              <a:t>Tenses and subject verb agreement</a:t>
            </a:r>
            <a:endParaRPr lang="en-US" sz="2400" dirty="0"/>
          </a:p>
        </p:txBody>
      </p:sp>
      <p:sp>
        <p:nvSpPr>
          <p:cNvPr id="3" name="Subtitle 2"/>
          <p:cNvSpPr>
            <a:spLocks noGrp="1"/>
          </p:cNvSpPr>
          <p:nvPr>
            <p:ph type="subTitle" idx="1"/>
          </p:nvPr>
        </p:nvSpPr>
        <p:spPr/>
        <p:txBody>
          <a:bodyPr/>
          <a:lstStyle/>
          <a:p>
            <a:r>
              <a:rPr lang="en-US" dirty="0" smtClean="0"/>
              <a:t>GRAMMAR</a:t>
            </a:r>
            <a:endParaRPr lang="en-US"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What is tense</a:t>
            </a:r>
          </a:p>
          <a:p>
            <a:r>
              <a:rPr lang="en-US" dirty="0" smtClean="0"/>
              <a:t>Be able to distinguish and use the six tenses and their aspects</a:t>
            </a:r>
          </a:p>
          <a:p>
            <a:r>
              <a:rPr lang="en-US" dirty="0" smtClean="0"/>
              <a:t>Be able to distinguish their structures</a:t>
            </a:r>
          </a:p>
          <a:p>
            <a:r>
              <a:rPr lang="en-US" dirty="0" smtClean="0"/>
              <a:t>Be able to match subjects of sentences to their verbs in terms of number and tense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Verb tense </a:t>
            </a:r>
            <a:endParaRPr lang="en-US" dirty="0"/>
          </a:p>
        </p:txBody>
      </p:sp>
      <p:sp>
        <p:nvSpPr>
          <p:cNvPr id="3" name="Content Placeholder 2"/>
          <p:cNvSpPr>
            <a:spLocks noGrp="1"/>
          </p:cNvSpPr>
          <p:nvPr>
            <p:ph idx="1"/>
          </p:nvPr>
        </p:nvSpPr>
        <p:spPr/>
        <p:txBody>
          <a:bodyPr>
            <a:normAutofit/>
          </a:bodyPr>
          <a:lstStyle/>
          <a:p>
            <a:r>
              <a:rPr lang="en-US" dirty="0" smtClean="0"/>
              <a:t>Verb tense enable speakers to convey time</a:t>
            </a:r>
          </a:p>
          <a:p>
            <a:r>
              <a:rPr lang="en-US" dirty="0" smtClean="0"/>
              <a:t>verb tense denotes time of the action and its completeness or incompleteness</a:t>
            </a:r>
          </a:p>
          <a:p>
            <a:r>
              <a:rPr lang="en-US" dirty="0" smtClean="0"/>
              <a:t>English has six verb tenses divided in simple and perfect themes (Basic forms)</a:t>
            </a:r>
          </a:p>
          <a:p>
            <a:r>
              <a:rPr lang="en-US" dirty="0" smtClean="0"/>
              <a:t>Each of the six verb tenses has a progressive aspect</a:t>
            </a:r>
          </a:p>
          <a:p>
            <a:r>
              <a:rPr lang="en-US" dirty="0" smtClean="0"/>
              <a:t>English verbs also have the emphatic form</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THE  PRINCIPAL PARTS OF A VERB.</a:t>
            </a:r>
            <a:br>
              <a:rPr lang="en-US" sz="3600" dirty="0" smtClean="0"/>
            </a:br>
            <a:endParaRPr lang="en-US" sz="3600" dirty="0"/>
          </a:p>
        </p:txBody>
      </p:sp>
      <p:sp>
        <p:nvSpPr>
          <p:cNvPr id="3" name="Content Placeholder 2"/>
          <p:cNvSpPr>
            <a:spLocks noGrp="1"/>
          </p:cNvSpPr>
          <p:nvPr>
            <p:ph idx="1"/>
          </p:nvPr>
        </p:nvSpPr>
        <p:spPr/>
        <p:txBody>
          <a:bodyPr>
            <a:noAutofit/>
          </a:bodyPr>
          <a:lstStyle/>
          <a:p>
            <a:r>
              <a:rPr lang="en-US" sz="3600" dirty="0" smtClean="0"/>
              <a:t>Every </a:t>
            </a:r>
            <a:r>
              <a:rPr lang="en-US" sz="3600" dirty="0"/>
              <a:t>verb in English language has four principal </a:t>
            </a:r>
            <a:r>
              <a:rPr lang="en-US" sz="3600" dirty="0" smtClean="0"/>
              <a:t>parts from which each tense can be formed: </a:t>
            </a:r>
          </a:p>
          <a:p>
            <a:r>
              <a:rPr lang="en-US" sz="3600" dirty="0" smtClean="0"/>
              <a:t>the </a:t>
            </a:r>
            <a:r>
              <a:rPr lang="en-US" sz="3600" dirty="0"/>
              <a:t>present, </a:t>
            </a:r>
            <a:endParaRPr lang="en-US" sz="3600" dirty="0" smtClean="0"/>
          </a:p>
          <a:p>
            <a:r>
              <a:rPr lang="en-US" sz="3600" dirty="0" smtClean="0"/>
              <a:t>the </a:t>
            </a:r>
            <a:r>
              <a:rPr lang="en-US" sz="3600" dirty="0"/>
              <a:t>present participle</a:t>
            </a:r>
            <a:r>
              <a:rPr lang="en-US" sz="3600" dirty="0" smtClean="0"/>
              <a:t>,</a:t>
            </a:r>
          </a:p>
          <a:p>
            <a:r>
              <a:rPr lang="en-US" sz="3600" dirty="0" smtClean="0"/>
              <a:t> </a:t>
            </a:r>
            <a:r>
              <a:rPr lang="en-US" sz="3600" dirty="0"/>
              <a:t>the past </a:t>
            </a:r>
            <a:endParaRPr lang="en-US" sz="3600" dirty="0" smtClean="0"/>
          </a:p>
          <a:p>
            <a:r>
              <a:rPr lang="en-US" sz="3600" dirty="0" smtClean="0"/>
              <a:t> </a:t>
            </a:r>
            <a:r>
              <a:rPr lang="en-US" sz="3600" dirty="0"/>
              <a:t>the </a:t>
            </a:r>
            <a:r>
              <a:rPr lang="en-US" sz="3600" dirty="0" smtClean="0"/>
              <a:t>past </a:t>
            </a:r>
            <a:r>
              <a:rPr lang="en-US" sz="3600" dirty="0"/>
              <a:t>participle. </a:t>
            </a:r>
            <a:endParaRPr lang="en-US" sz="3600" dirty="0" smtClean="0"/>
          </a:p>
          <a:p>
            <a:pPr>
              <a:buNone/>
            </a:pPr>
            <a:endParaRPr lang="en-US" sz="3600" dirty="0"/>
          </a:p>
          <a:p>
            <a:pPr>
              <a:buNone/>
            </a:pPr>
            <a:r>
              <a:rPr lang="en-US" sz="3600" dirty="0"/>
              <a:t>	 </a:t>
            </a:r>
          </a:p>
          <a:p>
            <a:pPr>
              <a:buNone/>
            </a:pP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THE  PRINCIPAL PARTS OF A VERB</a:t>
            </a:r>
            <a:endParaRPr lang="en-US" sz="3600" dirty="0"/>
          </a:p>
        </p:txBody>
      </p:sp>
      <p:graphicFrame>
        <p:nvGraphicFramePr>
          <p:cNvPr id="5" name="Content Placeholder 4"/>
          <p:cNvGraphicFramePr>
            <a:graphicFrameLocks noGrp="1"/>
          </p:cNvGraphicFramePr>
          <p:nvPr>
            <p:ph idx="1"/>
          </p:nvPr>
        </p:nvGraphicFramePr>
        <p:xfrm>
          <a:off x="304800" y="2057400"/>
          <a:ext cx="8382000" cy="2225040"/>
        </p:xfrm>
        <a:graphic>
          <a:graphicData uri="http://schemas.openxmlformats.org/drawingml/2006/table">
            <a:tbl>
              <a:tblPr firstRow="1" bandRow="1">
                <a:tableStyleId>{5C22544A-7EE6-4342-B048-85BDC9FD1C3A}</a:tableStyleId>
              </a:tblPr>
              <a:tblGrid>
                <a:gridCol w="2209800"/>
                <a:gridCol w="2057400"/>
                <a:gridCol w="2057400"/>
                <a:gridCol w="2057400"/>
              </a:tblGrid>
              <a:tr h="370840">
                <a:tc>
                  <a:txBody>
                    <a:bodyPr/>
                    <a:lstStyle/>
                    <a:p>
                      <a:r>
                        <a:rPr lang="en-US" sz="3200" b="1" kern="1200" dirty="0" smtClean="0">
                          <a:solidFill>
                            <a:schemeClr val="lt1"/>
                          </a:solidFill>
                          <a:latin typeface="+mn-lt"/>
                          <a:ea typeface="+mn-ea"/>
                          <a:cs typeface="+mn-cs"/>
                        </a:rPr>
                        <a:t>Present</a:t>
                      </a:r>
                      <a:endParaRPr lang="en-US" sz="3200" dirty="0"/>
                    </a:p>
                  </a:txBody>
                  <a:tcPr/>
                </a:tc>
                <a:tc>
                  <a:txBody>
                    <a:bodyPr/>
                    <a:lstStyle/>
                    <a:p>
                      <a:r>
                        <a:rPr lang="en-US" sz="3200" b="1" kern="1200" dirty="0" smtClean="0">
                          <a:solidFill>
                            <a:schemeClr val="lt1"/>
                          </a:solidFill>
                          <a:latin typeface="+mn-lt"/>
                          <a:ea typeface="+mn-ea"/>
                          <a:cs typeface="+mn-cs"/>
                        </a:rPr>
                        <a:t>Present Participle</a:t>
                      </a:r>
                      <a:endParaRPr lang="en-US" sz="3200" dirty="0"/>
                    </a:p>
                  </a:txBody>
                  <a:tcPr/>
                </a:tc>
                <a:tc>
                  <a:txBody>
                    <a:bodyPr/>
                    <a:lstStyle/>
                    <a:p>
                      <a:r>
                        <a:rPr lang="en-US" sz="3200" dirty="0" smtClean="0"/>
                        <a:t>past</a:t>
                      </a:r>
                      <a:endParaRPr lang="en-US" sz="3200" dirty="0"/>
                    </a:p>
                  </a:txBody>
                  <a:tcPr/>
                </a:tc>
                <a:tc>
                  <a:txBody>
                    <a:bodyPr/>
                    <a:lstStyle/>
                    <a:p>
                      <a:r>
                        <a:rPr lang="en-US" sz="3200" dirty="0" smtClean="0"/>
                        <a:t>Past participle</a:t>
                      </a:r>
                      <a:endParaRPr lang="en-US" sz="3200" dirty="0"/>
                    </a:p>
                  </a:txBody>
                  <a:tcPr/>
                </a:tc>
              </a:tr>
              <a:tr h="370840">
                <a:tc>
                  <a:txBody>
                    <a:bodyPr/>
                    <a:lstStyle/>
                    <a:p>
                      <a:r>
                        <a:rPr lang="en-US" sz="3200" dirty="0" smtClean="0"/>
                        <a:t>run</a:t>
                      </a:r>
                      <a:endParaRPr lang="en-US" sz="3200" dirty="0"/>
                    </a:p>
                  </a:txBody>
                  <a:tcPr/>
                </a:tc>
                <a:tc>
                  <a:txBody>
                    <a:bodyPr/>
                    <a:lstStyle/>
                    <a:p>
                      <a:r>
                        <a:rPr lang="en-US" sz="3200" dirty="0" smtClean="0"/>
                        <a:t>running</a:t>
                      </a:r>
                      <a:endParaRPr lang="en-US" sz="3200" dirty="0"/>
                    </a:p>
                  </a:txBody>
                  <a:tcPr/>
                </a:tc>
                <a:tc>
                  <a:txBody>
                    <a:bodyPr/>
                    <a:lstStyle/>
                    <a:p>
                      <a:r>
                        <a:rPr lang="en-US" sz="3200" dirty="0" smtClean="0"/>
                        <a:t>ran</a:t>
                      </a:r>
                      <a:endParaRPr lang="en-US" sz="3200" dirty="0"/>
                    </a:p>
                  </a:txBody>
                  <a:tcPr/>
                </a:tc>
                <a:tc>
                  <a:txBody>
                    <a:bodyPr/>
                    <a:lstStyle/>
                    <a:p>
                      <a:r>
                        <a:rPr lang="en-US" sz="3200" dirty="0" smtClean="0"/>
                        <a:t>run</a:t>
                      </a:r>
                      <a:endParaRPr lang="en-US" sz="3200" dirty="0"/>
                    </a:p>
                  </a:txBody>
                  <a:tcPr/>
                </a:tc>
              </a:tr>
              <a:tr h="370840">
                <a:tc>
                  <a:txBody>
                    <a:bodyPr/>
                    <a:lstStyle/>
                    <a:p>
                      <a:r>
                        <a:rPr lang="en-US" sz="3200" dirty="0" smtClean="0"/>
                        <a:t>jump</a:t>
                      </a:r>
                      <a:endParaRPr lang="en-US" sz="3200" dirty="0"/>
                    </a:p>
                  </a:txBody>
                  <a:tcPr/>
                </a:tc>
                <a:tc>
                  <a:txBody>
                    <a:bodyPr/>
                    <a:lstStyle/>
                    <a:p>
                      <a:r>
                        <a:rPr lang="en-US" sz="3200" dirty="0" smtClean="0"/>
                        <a:t>jumping</a:t>
                      </a:r>
                      <a:endParaRPr lang="en-US" sz="3200" dirty="0"/>
                    </a:p>
                  </a:txBody>
                  <a:tcPr/>
                </a:tc>
                <a:tc>
                  <a:txBody>
                    <a:bodyPr/>
                    <a:lstStyle/>
                    <a:p>
                      <a:r>
                        <a:rPr lang="en-US" sz="3200" dirty="0" smtClean="0"/>
                        <a:t>jumped</a:t>
                      </a:r>
                      <a:endParaRPr lang="en-US" sz="3200" dirty="0"/>
                    </a:p>
                  </a:txBody>
                  <a:tcPr/>
                </a:tc>
                <a:tc>
                  <a:txBody>
                    <a:bodyPr/>
                    <a:lstStyle/>
                    <a:p>
                      <a:r>
                        <a:rPr lang="en-US" sz="3200" dirty="0" smtClean="0"/>
                        <a:t>jumped</a:t>
                      </a:r>
                      <a:endParaRPr lang="en-US" sz="3200"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PRINCIPAL PARTS OF A VERB</a:t>
            </a:r>
            <a:endParaRPr lang="en-US" dirty="0"/>
          </a:p>
        </p:txBody>
      </p:sp>
      <p:sp>
        <p:nvSpPr>
          <p:cNvPr id="3" name="Content Placeholder 2"/>
          <p:cNvSpPr>
            <a:spLocks noGrp="1"/>
          </p:cNvSpPr>
          <p:nvPr>
            <p:ph idx="1"/>
          </p:nvPr>
        </p:nvSpPr>
        <p:spPr>
          <a:xfrm>
            <a:off x="0" y="1600200"/>
            <a:ext cx="9144000" cy="5867400"/>
          </a:xfrm>
        </p:spPr>
        <p:txBody>
          <a:bodyPr>
            <a:noAutofit/>
          </a:bodyPr>
          <a:lstStyle/>
          <a:p>
            <a:r>
              <a:rPr lang="en-US" sz="3600" b="1" dirty="0"/>
              <a:t>Present</a:t>
            </a:r>
            <a:r>
              <a:rPr lang="en-US" sz="3600" dirty="0"/>
              <a:t> : The </a:t>
            </a:r>
            <a:r>
              <a:rPr lang="en-US" sz="3600" dirty="0" smtClean="0"/>
              <a:t>first </a:t>
            </a:r>
            <a:r>
              <a:rPr lang="en-US" sz="3600" dirty="0"/>
              <a:t>principal part is used for the basic forms of the present and the future tenses, as well as for the emphatic forms. </a:t>
            </a:r>
          </a:p>
          <a:p>
            <a:r>
              <a:rPr lang="en-US" sz="3600" dirty="0" smtClean="0"/>
              <a:t>To form the present tense, add    ‘-</a:t>
            </a:r>
            <a:r>
              <a:rPr lang="en-US" sz="3600" dirty="0"/>
              <a:t>s’ or ‘–</a:t>
            </a:r>
            <a:r>
              <a:rPr lang="en-US" sz="3600" dirty="0" err="1"/>
              <a:t>es’</a:t>
            </a:r>
            <a:r>
              <a:rPr lang="en-US" sz="3600" dirty="0"/>
              <a:t> when the subject is HE, SHE, IT or a singular </a:t>
            </a:r>
            <a:r>
              <a:rPr lang="en-US" sz="3600" dirty="0" smtClean="0"/>
              <a:t>noun (e.g. man)</a:t>
            </a:r>
            <a:endParaRPr lang="en-US" sz="3600" dirty="0"/>
          </a:p>
          <a:p>
            <a:r>
              <a:rPr lang="en-US" sz="3600" dirty="0"/>
              <a:t>The future tense is formed with the helping verb </a:t>
            </a:r>
            <a:r>
              <a:rPr lang="en-US" sz="3600" dirty="0" smtClean="0"/>
              <a:t>WILL + verb root  </a:t>
            </a:r>
            <a:r>
              <a:rPr lang="en-US" sz="3600" dirty="0"/>
              <a:t>(I will </a:t>
            </a:r>
            <a:r>
              <a:rPr lang="en-US" sz="3600" dirty="0" smtClean="0"/>
              <a:t>+ walk, </a:t>
            </a:r>
            <a:r>
              <a:rPr lang="en-US" sz="3600" dirty="0"/>
              <a:t>etc).</a:t>
            </a:r>
          </a:p>
          <a:p>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THE  2</a:t>
            </a:r>
            <a:r>
              <a:rPr lang="en-US" baseline="30000" dirty="0" smtClean="0"/>
              <a:t>nd</a:t>
            </a:r>
            <a:r>
              <a:rPr lang="en-US" dirty="0" smtClean="0"/>
              <a:t> PRINCIPAL PART OF A VERB</a:t>
            </a:r>
            <a:endParaRPr lang="en-US" dirty="0"/>
          </a:p>
        </p:txBody>
      </p:sp>
      <p:sp>
        <p:nvSpPr>
          <p:cNvPr id="3" name="Content Placeholder 2"/>
          <p:cNvSpPr>
            <a:spLocks noGrp="1"/>
          </p:cNvSpPr>
          <p:nvPr>
            <p:ph idx="1"/>
          </p:nvPr>
        </p:nvSpPr>
        <p:spPr>
          <a:xfrm>
            <a:off x="0" y="1219200"/>
            <a:ext cx="9144000" cy="5638800"/>
          </a:xfrm>
        </p:spPr>
        <p:txBody>
          <a:bodyPr>
            <a:noAutofit/>
          </a:bodyPr>
          <a:lstStyle/>
          <a:p>
            <a:r>
              <a:rPr lang="en-US" b="1" dirty="0"/>
              <a:t>Present </a:t>
            </a:r>
            <a:r>
              <a:rPr lang="en-US" b="1" dirty="0" smtClean="0"/>
              <a:t>Participle:</a:t>
            </a:r>
          </a:p>
          <a:p>
            <a:r>
              <a:rPr lang="en-US" dirty="0" smtClean="0"/>
              <a:t> </a:t>
            </a:r>
            <a:r>
              <a:rPr lang="en-US" dirty="0"/>
              <a:t>used with various helping verbs in all the six aspects of the progressive forms</a:t>
            </a:r>
            <a:r>
              <a:rPr lang="en-US" dirty="0" smtClean="0"/>
              <a:t>.</a:t>
            </a:r>
            <a:endParaRPr lang="en-US" dirty="0"/>
          </a:p>
          <a:p>
            <a:r>
              <a:rPr lang="en-US" dirty="0"/>
              <a:t>I </a:t>
            </a:r>
            <a:r>
              <a:rPr lang="en-US" dirty="0">
                <a:solidFill>
                  <a:srgbClr val="FF0000"/>
                </a:solidFill>
              </a:rPr>
              <a:t>am</a:t>
            </a:r>
            <a:r>
              <a:rPr lang="en-US" dirty="0"/>
              <a:t> </a:t>
            </a:r>
            <a:r>
              <a:rPr lang="en-US" dirty="0" smtClean="0">
                <a:solidFill>
                  <a:srgbClr val="6600CC"/>
                </a:solidFill>
              </a:rPr>
              <a:t>talking</a:t>
            </a:r>
            <a:r>
              <a:rPr lang="en-US" dirty="0" smtClean="0"/>
              <a:t> (present progressive).</a:t>
            </a:r>
            <a:endParaRPr lang="en-US" dirty="0"/>
          </a:p>
          <a:p>
            <a:r>
              <a:rPr lang="en-US" dirty="0"/>
              <a:t> Mary </a:t>
            </a:r>
            <a:r>
              <a:rPr lang="en-US" dirty="0">
                <a:solidFill>
                  <a:srgbClr val="FF0000"/>
                </a:solidFill>
              </a:rPr>
              <a:t>was</a:t>
            </a:r>
            <a:r>
              <a:rPr lang="en-US" dirty="0"/>
              <a:t> </a:t>
            </a:r>
            <a:r>
              <a:rPr lang="en-US" dirty="0" smtClean="0">
                <a:solidFill>
                  <a:srgbClr val="6600CC"/>
                </a:solidFill>
              </a:rPr>
              <a:t>talking</a:t>
            </a:r>
            <a:r>
              <a:rPr lang="en-US" dirty="0" smtClean="0"/>
              <a:t> (past progressive).</a:t>
            </a:r>
            <a:endParaRPr lang="en-US" dirty="0"/>
          </a:p>
          <a:p>
            <a:r>
              <a:rPr lang="en-US" dirty="0"/>
              <a:t>Lamin </a:t>
            </a:r>
            <a:r>
              <a:rPr lang="en-US" dirty="0">
                <a:solidFill>
                  <a:srgbClr val="FF0000"/>
                </a:solidFill>
              </a:rPr>
              <a:t>will be </a:t>
            </a:r>
            <a:r>
              <a:rPr lang="en-US" dirty="0" smtClean="0">
                <a:solidFill>
                  <a:srgbClr val="6600CC"/>
                </a:solidFill>
              </a:rPr>
              <a:t>talking</a:t>
            </a:r>
            <a:r>
              <a:rPr lang="en-US" dirty="0" smtClean="0"/>
              <a:t> (future progressive).</a:t>
            </a:r>
            <a:endParaRPr lang="en-US" dirty="0"/>
          </a:p>
          <a:p>
            <a:r>
              <a:rPr lang="en-US" dirty="0"/>
              <a:t>Fatou </a:t>
            </a:r>
            <a:r>
              <a:rPr lang="en-US" dirty="0">
                <a:solidFill>
                  <a:srgbClr val="FF0000"/>
                </a:solidFill>
              </a:rPr>
              <a:t>has been </a:t>
            </a:r>
            <a:r>
              <a:rPr lang="en-US" dirty="0" smtClean="0">
                <a:solidFill>
                  <a:srgbClr val="6600CC"/>
                </a:solidFill>
              </a:rPr>
              <a:t>talking</a:t>
            </a:r>
            <a:r>
              <a:rPr lang="en-US" dirty="0" smtClean="0"/>
              <a:t> (present </a:t>
            </a:r>
            <a:r>
              <a:rPr lang="en-US" dirty="0" err="1" smtClean="0"/>
              <a:t>perf</a:t>
            </a:r>
            <a:r>
              <a:rPr lang="en-US" dirty="0" smtClean="0"/>
              <a:t>. </a:t>
            </a:r>
            <a:r>
              <a:rPr lang="en-US" dirty="0" err="1" smtClean="0"/>
              <a:t>Prog</a:t>
            </a:r>
            <a:r>
              <a:rPr lang="en-US" dirty="0" smtClean="0"/>
              <a:t>.).</a:t>
            </a:r>
            <a:endParaRPr lang="en-US" dirty="0"/>
          </a:p>
          <a:p>
            <a:r>
              <a:rPr lang="en-US" dirty="0" err="1"/>
              <a:t>Aminata</a:t>
            </a:r>
            <a:r>
              <a:rPr lang="en-US" dirty="0"/>
              <a:t> </a:t>
            </a:r>
            <a:r>
              <a:rPr lang="en-US" dirty="0">
                <a:solidFill>
                  <a:srgbClr val="FF0000"/>
                </a:solidFill>
              </a:rPr>
              <a:t>had been </a:t>
            </a:r>
            <a:r>
              <a:rPr lang="en-US" dirty="0" smtClean="0">
                <a:solidFill>
                  <a:srgbClr val="6600CC"/>
                </a:solidFill>
              </a:rPr>
              <a:t>talking</a:t>
            </a:r>
            <a:r>
              <a:rPr lang="en-US" dirty="0" smtClean="0"/>
              <a:t> (past. </a:t>
            </a:r>
            <a:r>
              <a:rPr lang="en-US" dirty="0" err="1" smtClean="0"/>
              <a:t>Perf</a:t>
            </a:r>
            <a:r>
              <a:rPr lang="en-US" dirty="0" smtClean="0"/>
              <a:t>. </a:t>
            </a:r>
            <a:r>
              <a:rPr lang="en-US" dirty="0" err="1" smtClean="0"/>
              <a:t>Prog</a:t>
            </a:r>
            <a:r>
              <a:rPr lang="en-US" dirty="0" smtClean="0"/>
              <a:t>.).</a:t>
            </a:r>
            <a:endParaRPr lang="en-US" dirty="0"/>
          </a:p>
          <a:p>
            <a:r>
              <a:rPr lang="en-US" dirty="0"/>
              <a:t> The class </a:t>
            </a:r>
            <a:r>
              <a:rPr lang="en-US" dirty="0">
                <a:solidFill>
                  <a:srgbClr val="FF0000"/>
                </a:solidFill>
              </a:rPr>
              <a:t>will have been </a:t>
            </a:r>
            <a:r>
              <a:rPr lang="en-US" dirty="0">
                <a:solidFill>
                  <a:srgbClr val="6600CC"/>
                </a:solidFill>
              </a:rPr>
              <a:t>discussing</a:t>
            </a:r>
            <a:r>
              <a:rPr lang="en-US" dirty="0"/>
              <a:t> by </a:t>
            </a:r>
            <a:r>
              <a:rPr lang="en-US" dirty="0" smtClean="0"/>
              <a:t>ten (future </a:t>
            </a:r>
            <a:r>
              <a:rPr lang="en-US" dirty="0" err="1" smtClean="0"/>
              <a:t>perf</a:t>
            </a:r>
            <a:r>
              <a:rPr lang="en-US" dirty="0" smtClean="0"/>
              <a:t>. </a:t>
            </a:r>
            <a:r>
              <a:rPr lang="en-US" dirty="0" err="1" smtClean="0"/>
              <a:t>Prog</a:t>
            </a:r>
            <a:r>
              <a:rPr lang="en-US" dirty="0" smtClean="0"/>
              <a:t>.).</a:t>
            </a:r>
            <a:endParaRPr lang="en-US" dirty="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3</a:t>
            </a:r>
            <a:r>
              <a:rPr lang="en-US" baseline="30000" dirty="0" smtClean="0"/>
              <a:t>rd</a:t>
            </a:r>
            <a:r>
              <a:rPr lang="en-US" dirty="0" smtClean="0"/>
              <a:t> PRINCIPAL PART OF VERB</a:t>
            </a:r>
            <a:endParaRPr lang="en-US" dirty="0"/>
          </a:p>
        </p:txBody>
      </p:sp>
      <p:sp>
        <p:nvSpPr>
          <p:cNvPr id="3" name="Content Placeholder 2"/>
          <p:cNvSpPr>
            <a:spLocks noGrp="1"/>
          </p:cNvSpPr>
          <p:nvPr>
            <p:ph idx="1"/>
          </p:nvPr>
        </p:nvSpPr>
        <p:spPr/>
        <p:txBody>
          <a:bodyPr/>
          <a:lstStyle/>
          <a:p>
            <a:r>
              <a:rPr lang="en-US" b="1" dirty="0"/>
              <a:t>Past</a:t>
            </a:r>
            <a:r>
              <a:rPr lang="en-US" dirty="0"/>
              <a:t> : The third principal part is used to form the past tense (I </a:t>
            </a:r>
            <a:r>
              <a:rPr lang="en-US" dirty="0" smtClean="0"/>
              <a:t>talked; Jesse </a:t>
            </a:r>
            <a:r>
              <a:rPr lang="en-US" dirty="0"/>
              <a:t>drew</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4</a:t>
            </a:r>
            <a:r>
              <a:rPr lang="en-US" baseline="30000" dirty="0" smtClean="0"/>
              <a:t>th</a:t>
            </a:r>
            <a:r>
              <a:rPr lang="en-US" dirty="0" smtClean="0"/>
              <a:t> PRINCIPAL PART OF VERB</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Past Participle</a:t>
            </a:r>
            <a:r>
              <a:rPr lang="en-US" dirty="0" smtClean="0"/>
              <a:t>: The fourth principal part goes with helping verb to form the various forms of perfect tenses</a:t>
            </a:r>
          </a:p>
          <a:p>
            <a:r>
              <a:rPr lang="en-US" dirty="0" smtClean="0"/>
              <a:t>I </a:t>
            </a:r>
            <a:r>
              <a:rPr lang="en-US" dirty="0" smtClean="0">
                <a:solidFill>
                  <a:srgbClr val="6600CC"/>
                </a:solidFill>
              </a:rPr>
              <a:t>have</a:t>
            </a:r>
            <a:r>
              <a:rPr lang="en-US" dirty="0" smtClean="0"/>
              <a:t> </a:t>
            </a:r>
            <a:r>
              <a:rPr lang="en-US" dirty="0" smtClean="0">
                <a:solidFill>
                  <a:srgbClr val="FF0000"/>
                </a:solidFill>
              </a:rPr>
              <a:t>written</a:t>
            </a:r>
            <a:r>
              <a:rPr lang="en-US" dirty="0" smtClean="0"/>
              <a:t> (present perfect )</a:t>
            </a:r>
          </a:p>
          <a:p>
            <a:r>
              <a:rPr lang="en-US" dirty="0" smtClean="0"/>
              <a:t> Lamin </a:t>
            </a:r>
            <a:r>
              <a:rPr lang="en-US" dirty="0" smtClean="0">
                <a:solidFill>
                  <a:srgbClr val="6600CC"/>
                </a:solidFill>
              </a:rPr>
              <a:t>had </a:t>
            </a:r>
            <a:r>
              <a:rPr lang="en-US" dirty="0" smtClean="0">
                <a:solidFill>
                  <a:srgbClr val="FF0000"/>
                </a:solidFill>
              </a:rPr>
              <a:t>written</a:t>
            </a:r>
            <a:r>
              <a:rPr lang="en-US" dirty="0" smtClean="0"/>
              <a:t> (past perfect</a:t>
            </a:r>
          </a:p>
          <a:p>
            <a:r>
              <a:rPr lang="en-US" dirty="0" smtClean="0"/>
              <a:t>Susan </a:t>
            </a:r>
            <a:r>
              <a:rPr lang="en-US" dirty="0" smtClean="0">
                <a:solidFill>
                  <a:srgbClr val="6600CC"/>
                </a:solidFill>
              </a:rPr>
              <a:t>will have </a:t>
            </a:r>
            <a:r>
              <a:rPr lang="en-US" dirty="0" smtClean="0">
                <a:solidFill>
                  <a:srgbClr val="FF0000"/>
                </a:solidFill>
              </a:rPr>
              <a:t>written</a:t>
            </a:r>
            <a:r>
              <a:rPr lang="en-US" dirty="0" smtClean="0"/>
              <a:t> (future perfect)</a:t>
            </a:r>
          </a:p>
          <a:p>
            <a:pPr>
              <a:buNone/>
            </a:pPr>
            <a:endParaRPr lang="en-US" dirty="0" smtClean="0"/>
          </a:p>
          <a:p>
            <a:r>
              <a:rPr lang="en-US" dirty="0" smtClean="0"/>
              <a:t> I </a:t>
            </a:r>
            <a:r>
              <a:rPr lang="en-US" dirty="0" smtClean="0">
                <a:solidFill>
                  <a:srgbClr val="6600CC"/>
                </a:solidFill>
              </a:rPr>
              <a:t>have</a:t>
            </a:r>
            <a:r>
              <a:rPr lang="en-US" dirty="0" smtClean="0"/>
              <a:t> helped</a:t>
            </a:r>
          </a:p>
          <a:p>
            <a:r>
              <a:rPr lang="en-US" dirty="0" smtClean="0"/>
              <a:t> Lamin </a:t>
            </a:r>
            <a:r>
              <a:rPr lang="en-US" dirty="0" smtClean="0">
                <a:solidFill>
                  <a:srgbClr val="6600CC"/>
                </a:solidFill>
              </a:rPr>
              <a:t>had</a:t>
            </a:r>
            <a:r>
              <a:rPr lang="en-US" dirty="0" smtClean="0"/>
              <a:t> </a:t>
            </a:r>
            <a:r>
              <a:rPr lang="en-US" dirty="0" smtClean="0">
                <a:solidFill>
                  <a:srgbClr val="FF0000"/>
                </a:solidFill>
              </a:rPr>
              <a:t>helped</a:t>
            </a:r>
          </a:p>
          <a:p>
            <a:r>
              <a:rPr lang="en-US" dirty="0" smtClean="0"/>
              <a:t> Susan </a:t>
            </a:r>
            <a:r>
              <a:rPr lang="en-US" dirty="0" smtClean="0">
                <a:solidFill>
                  <a:srgbClr val="6600CC"/>
                </a:solidFill>
              </a:rPr>
              <a:t>will have </a:t>
            </a:r>
            <a:r>
              <a:rPr lang="en-US" dirty="0" smtClean="0">
                <a:solidFill>
                  <a:srgbClr val="FF0000"/>
                </a:solidFill>
              </a:rPr>
              <a:t>helped</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b="1" dirty="0" smtClean="0"/>
              <a:t/>
            </a:r>
            <a:br>
              <a:rPr lang="en-US" b="1" dirty="0" smtClean="0"/>
            </a:br>
            <a:r>
              <a:rPr lang="en-US" b="1" dirty="0" smtClean="0"/>
              <a:t>THE EMPHATIC FORM, </a:t>
            </a:r>
            <a:r>
              <a:rPr lang="en-US" b="1" dirty="0" smtClean="0">
                <a:solidFill>
                  <a:srgbClr val="C00000"/>
                </a:solidFill>
              </a:rPr>
              <a:t>NOT A PRINCIPAL FORM OF VERBS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dirty="0"/>
              <a:t>present tense and the past tense have another verb form, called the emphatic form. </a:t>
            </a:r>
            <a:endParaRPr lang="en-US" dirty="0" smtClean="0"/>
          </a:p>
          <a:p>
            <a:r>
              <a:rPr lang="en-US" dirty="0" smtClean="0"/>
              <a:t> </a:t>
            </a:r>
            <a:r>
              <a:rPr lang="en-US" dirty="0"/>
              <a:t>used to show emphasis to the main verb. </a:t>
            </a:r>
            <a:endParaRPr lang="en-US" dirty="0" smtClean="0"/>
          </a:p>
          <a:p>
            <a:r>
              <a:rPr lang="en-US" dirty="0" smtClean="0"/>
              <a:t>In </a:t>
            </a:r>
            <a:r>
              <a:rPr lang="en-US" dirty="0"/>
              <a:t>the present tense, the emphatic form of a verb consists of </a:t>
            </a:r>
            <a:r>
              <a:rPr lang="en-US" dirty="0">
                <a:solidFill>
                  <a:srgbClr val="FF0000"/>
                </a:solidFill>
              </a:rPr>
              <a:t>do</a:t>
            </a:r>
            <a:r>
              <a:rPr lang="en-US" dirty="0"/>
              <a:t> or </a:t>
            </a:r>
            <a:r>
              <a:rPr lang="en-US" dirty="0" smtClean="0">
                <a:solidFill>
                  <a:srgbClr val="FF0000"/>
                </a:solidFill>
              </a:rPr>
              <a:t>does</a:t>
            </a:r>
            <a:r>
              <a:rPr lang="en-US" dirty="0" smtClean="0"/>
              <a:t> + the </a:t>
            </a:r>
            <a:r>
              <a:rPr lang="en-US" dirty="0"/>
              <a:t>base form of the main verb. </a:t>
            </a:r>
            <a:endParaRPr lang="en-US" dirty="0" smtClean="0"/>
          </a:p>
          <a:p>
            <a:r>
              <a:rPr lang="en-US" dirty="0" smtClean="0"/>
              <a:t>E.g. </a:t>
            </a:r>
            <a:r>
              <a:rPr lang="en-US" dirty="0" smtClean="0">
                <a:solidFill>
                  <a:srgbClr val="FF0000"/>
                </a:solidFill>
              </a:rPr>
              <a:t>He </a:t>
            </a:r>
            <a:r>
              <a:rPr lang="en-US" dirty="0" smtClean="0">
                <a:solidFill>
                  <a:srgbClr val="002060"/>
                </a:solidFill>
              </a:rPr>
              <a:t>does</a:t>
            </a:r>
            <a:r>
              <a:rPr lang="en-US" dirty="0" smtClean="0">
                <a:solidFill>
                  <a:srgbClr val="FF0000"/>
                </a:solidFill>
              </a:rPr>
              <a:t> clap</a:t>
            </a:r>
            <a:r>
              <a:rPr lang="en-US" dirty="0" smtClean="0"/>
              <a:t>. </a:t>
            </a:r>
            <a:r>
              <a:rPr lang="en-US" dirty="0" smtClean="0">
                <a:solidFill>
                  <a:srgbClr val="FF0000"/>
                </a:solidFill>
              </a:rPr>
              <a:t>They </a:t>
            </a:r>
            <a:r>
              <a:rPr lang="en-US" dirty="0" smtClean="0">
                <a:solidFill>
                  <a:srgbClr val="002060"/>
                </a:solidFill>
              </a:rPr>
              <a:t>do</a:t>
            </a:r>
            <a:r>
              <a:rPr lang="en-US" dirty="0" smtClean="0">
                <a:solidFill>
                  <a:srgbClr val="FF0000"/>
                </a:solidFill>
              </a:rPr>
              <a:t> clap</a:t>
            </a:r>
            <a:r>
              <a:rPr lang="en-US" dirty="0" smtClean="0"/>
              <a:t>.</a:t>
            </a:r>
          </a:p>
          <a:p>
            <a:r>
              <a:rPr lang="en-US" dirty="0" smtClean="0"/>
              <a:t>In </a:t>
            </a:r>
            <a:r>
              <a:rPr lang="en-US" dirty="0"/>
              <a:t>the past tense, the emphatic form </a:t>
            </a:r>
            <a:r>
              <a:rPr lang="en-US" dirty="0" smtClean="0"/>
              <a:t>takes the form  </a:t>
            </a:r>
            <a:r>
              <a:rPr lang="en-US" dirty="0">
                <a:solidFill>
                  <a:srgbClr val="FF0000"/>
                </a:solidFill>
              </a:rPr>
              <a:t>did</a:t>
            </a:r>
            <a:r>
              <a:rPr lang="en-US" dirty="0"/>
              <a:t> </a:t>
            </a:r>
            <a:r>
              <a:rPr lang="en-US" dirty="0" smtClean="0"/>
              <a:t>the </a:t>
            </a:r>
            <a:r>
              <a:rPr lang="en-US" dirty="0"/>
              <a:t>main </a:t>
            </a:r>
            <a:r>
              <a:rPr lang="en-US" dirty="0" smtClean="0"/>
              <a:t>verb.</a:t>
            </a:r>
          </a:p>
          <a:p>
            <a:pPr>
              <a:buNone/>
            </a:pPr>
            <a:r>
              <a:rPr lang="en-US" dirty="0" smtClean="0"/>
              <a:t>E.g. </a:t>
            </a:r>
            <a:r>
              <a:rPr lang="en-US" dirty="0" smtClean="0">
                <a:solidFill>
                  <a:srgbClr val="FF0000"/>
                </a:solidFill>
              </a:rPr>
              <a:t>She </a:t>
            </a:r>
            <a:r>
              <a:rPr lang="en-US" dirty="0" smtClean="0">
                <a:solidFill>
                  <a:srgbClr val="002060"/>
                </a:solidFill>
              </a:rPr>
              <a:t>did</a:t>
            </a:r>
            <a:r>
              <a:rPr lang="en-US" dirty="0" smtClean="0">
                <a:solidFill>
                  <a:srgbClr val="FF0000"/>
                </a:solidFill>
              </a:rPr>
              <a:t> clap</a:t>
            </a:r>
            <a:r>
              <a:rPr lang="en-US" dirty="0" smtClean="0"/>
              <a:t>. </a:t>
            </a:r>
            <a:r>
              <a:rPr lang="en-US" dirty="0" smtClean="0">
                <a:solidFill>
                  <a:srgbClr val="FF0000"/>
                </a:solidFill>
              </a:rPr>
              <a:t>They </a:t>
            </a:r>
            <a:r>
              <a:rPr lang="en-US" dirty="0" smtClean="0">
                <a:solidFill>
                  <a:srgbClr val="002060"/>
                </a:solidFill>
              </a:rPr>
              <a:t>did</a:t>
            </a:r>
            <a:r>
              <a:rPr lang="en-US" dirty="0" smtClean="0">
                <a:solidFill>
                  <a:srgbClr val="FF0000"/>
                </a:solidFill>
              </a:rPr>
              <a:t> clap</a:t>
            </a:r>
            <a:r>
              <a:rPr lang="en-US" dirty="0" smtClean="0"/>
              <a:t>.</a:t>
            </a:r>
            <a:endParaRPr lang="en-US" dirty="0"/>
          </a:p>
          <a:p>
            <a:pPr>
              <a:buNone/>
            </a:pPr>
            <a:r>
              <a:rPr lang="en-US" dirty="0"/>
              <a:t>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tense of any verb denotes the time of the action or state of being of the verb and its completeness or incompleteness. </a:t>
            </a:r>
            <a:endParaRPr lang="en-US" dirty="0" smtClean="0"/>
          </a:p>
          <a:p>
            <a:r>
              <a:rPr lang="en-US" dirty="0" smtClean="0"/>
              <a:t>verb </a:t>
            </a:r>
            <a:r>
              <a:rPr lang="en-US" dirty="0"/>
              <a:t>tense conveys time </a:t>
            </a:r>
            <a:r>
              <a:rPr lang="en-US" dirty="0" smtClean="0"/>
              <a:t>by </a:t>
            </a:r>
            <a:r>
              <a:rPr lang="en-US" dirty="0"/>
              <a:t>changing </a:t>
            </a:r>
            <a:r>
              <a:rPr lang="en-US" dirty="0" smtClean="0"/>
              <a:t>forms and by the help of helping verbs.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TENSES</a:t>
            </a:r>
            <a:endParaRPr lang="en-US" dirty="0"/>
          </a:p>
        </p:txBody>
      </p:sp>
      <p:sp>
        <p:nvSpPr>
          <p:cNvPr id="3" name="Content Placeholder 2"/>
          <p:cNvSpPr>
            <a:spLocks noGrp="1"/>
          </p:cNvSpPr>
          <p:nvPr>
            <p:ph idx="1"/>
          </p:nvPr>
        </p:nvSpPr>
        <p:spPr/>
        <p:txBody>
          <a:bodyPr/>
          <a:lstStyle/>
          <a:p>
            <a:r>
              <a:rPr lang="en-US" dirty="0" smtClean="0"/>
              <a:t>Basically, English has six verb tenses. </a:t>
            </a:r>
          </a:p>
          <a:p>
            <a:r>
              <a:rPr lang="en-US" dirty="0" smtClean="0"/>
              <a:t>Three of these can indicate at which time an action can take place such as the present, the past and the future. </a:t>
            </a:r>
          </a:p>
          <a:p>
            <a:r>
              <a:rPr lang="en-US" dirty="0" smtClean="0"/>
              <a:t>The other three tenses can equally show the state of completeness or in completeness of the verb.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TENSES</a:t>
            </a:r>
            <a:endParaRPr lang="en-US" dirty="0"/>
          </a:p>
        </p:txBody>
      </p:sp>
      <p:sp>
        <p:nvSpPr>
          <p:cNvPr id="3" name="Content Placeholder 2"/>
          <p:cNvSpPr>
            <a:spLocks noGrp="1"/>
          </p:cNvSpPr>
          <p:nvPr>
            <p:ph idx="1"/>
          </p:nvPr>
        </p:nvSpPr>
        <p:spPr/>
        <p:txBody>
          <a:bodyPr/>
          <a:lstStyle/>
          <a:p>
            <a:pPr>
              <a:buNone/>
            </a:pPr>
            <a:r>
              <a:rPr lang="en-US" dirty="0" smtClean="0"/>
              <a:t>                </a:t>
            </a:r>
          </a:p>
          <a:p>
            <a:pPr>
              <a:buNone/>
            </a:pPr>
            <a:r>
              <a:rPr lang="en-US" dirty="0" smtClean="0"/>
              <a:t>                  </a:t>
            </a:r>
            <a:r>
              <a:rPr lang="en-US" dirty="0" smtClean="0">
                <a:solidFill>
                  <a:srgbClr val="FF0000"/>
                </a:solidFill>
              </a:rPr>
              <a:t> Past                    </a:t>
            </a:r>
            <a:r>
              <a:rPr lang="en-US" dirty="0" smtClean="0">
                <a:solidFill>
                  <a:srgbClr val="0033CC"/>
                </a:solidFill>
              </a:rPr>
              <a:t>Present               </a:t>
            </a:r>
            <a:r>
              <a:rPr lang="en-US" dirty="0" smtClean="0">
                <a:solidFill>
                  <a:srgbClr val="009900"/>
                </a:solidFill>
              </a:rPr>
              <a:t>Future</a:t>
            </a:r>
          </a:p>
          <a:p>
            <a:pPr>
              <a:buNone/>
            </a:pPr>
            <a:endParaRPr lang="en-US" dirty="0" smtClean="0"/>
          </a:p>
          <a:p>
            <a:pPr>
              <a:buNone/>
            </a:pPr>
            <a:endParaRPr lang="en-US" dirty="0" smtClean="0"/>
          </a:p>
          <a:p>
            <a:pPr>
              <a:buNone/>
            </a:pPr>
            <a:endParaRPr lang="en-US" dirty="0" smtClean="0"/>
          </a:p>
          <a:p>
            <a:pPr>
              <a:buNone/>
            </a:pPr>
            <a:r>
              <a:rPr lang="en-US" dirty="0" smtClean="0">
                <a:solidFill>
                  <a:srgbClr val="C00000"/>
                </a:solidFill>
              </a:rPr>
              <a:t>Past perfect    </a:t>
            </a:r>
            <a:r>
              <a:rPr lang="en-US" dirty="0" smtClean="0">
                <a:solidFill>
                  <a:srgbClr val="6600CC"/>
                </a:solidFill>
              </a:rPr>
              <a:t>present perfect        </a:t>
            </a:r>
            <a:r>
              <a:rPr lang="en-US" dirty="0" smtClean="0">
                <a:solidFill>
                  <a:srgbClr val="669900"/>
                </a:solidFill>
              </a:rPr>
              <a:t>Future perfect</a:t>
            </a:r>
            <a:endParaRPr lang="en-US" dirty="0">
              <a:solidFill>
                <a:srgbClr val="669900"/>
              </a:solidFill>
            </a:endParaRPr>
          </a:p>
        </p:txBody>
      </p:sp>
      <p:sp>
        <p:nvSpPr>
          <p:cNvPr id="4" name="Left-Right Arrow 3"/>
          <p:cNvSpPr/>
          <p:nvPr/>
        </p:nvSpPr>
        <p:spPr>
          <a:xfrm>
            <a:off x="533400" y="3429000"/>
            <a:ext cx="8229600"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Extract 4"/>
          <p:cNvSpPr/>
          <p:nvPr/>
        </p:nvSpPr>
        <p:spPr>
          <a:xfrm>
            <a:off x="5029200" y="3124200"/>
            <a:ext cx="685800" cy="6858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Extract 5"/>
          <p:cNvSpPr/>
          <p:nvPr/>
        </p:nvSpPr>
        <p:spPr>
          <a:xfrm>
            <a:off x="2362200" y="3124200"/>
            <a:ext cx="685800" cy="6858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Extract 6"/>
          <p:cNvSpPr/>
          <p:nvPr/>
        </p:nvSpPr>
        <p:spPr>
          <a:xfrm>
            <a:off x="7543800" y="3124200"/>
            <a:ext cx="685800" cy="6858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Merge 7"/>
          <p:cNvSpPr/>
          <p:nvPr/>
        </p:nvSpPr>
        <p:spPr>
          <a:xfrm>
            <a:off x="914400" y="3581400"/>
            <a:ext cx="685800" cy="685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erge 8"/>
          <p:cNvSpPr/>
          <p:nvPr/>
        </p:nvSpPr>
        <p:spPr>
          <a:xfrm>
            <a:off x="3657600" y="3581400"/>
            <a:ext cx="685800" cy="685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Merge 9"/>
          <p:cNvSpPr/>
          <p:nvPr/>
        </p:nvSpPr>
        <p:spPr>
          <a:xfrm>
            <a:off x="6553200" y="3581400"/>
            <a:ext cx="685800" cy="685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419600" y="3352800"/>
            <a:ext cx="457200" cy="64084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SIMPLE TENSES</a:t>
            </a:r>
            <a:endParaRPr lang="en-US" dirty="0"/>
          </a:p>
        </p:txBody>
      </p:sp>
      <p:sp>
        <p:nvSpPr>
          <p:cNvPr id="3" name="Content Placeholder 2"/>
          <p:cNvSpPr>
            <a:spLocks noGrp="1"/>
          </p:cNvSpPr>
          <p:nvPr>
            <p:ph idx="1"/>
          </p:nvPr>
        </p:nvSpPr>
        <p:spPr/>
        <p:txBody>
          <a:bodyPr/>
          <a:lstStyle/>
          <a:p>
            <a:r>
              <a:rPr lang="en-US" dirty="0" smtClean="0"/>
              <a:t> </a:t>
            </a:r>
            <a:r>
              <a:rPr lang="en-US" dirty="0"/>
              <a:t>(simple present, simple past and simple future) </a:t>
            </a:r>
            <a:endParaRPr lang="en-US" dirty="0" smtClean="0"/>
          </a:p>
          <a:p>
            <a:r>
              <a:rPr lang="en-US" dirty="0" smtClean="0"/>
              <a:t>The three simple tenses also </a:t>
            </a:r>
            <a:r>
              <a:rPr lang="en-US" dirty="0"/>
              <a:t>have progressive forms or aspects</a:t>
            </a:r>
            <a:r>
              <a:rPr lang="en-US" dirty="0" smtClean="0"/>
              <a:t>.</a:t>
            </a:r>
          </a:p>
          <a:p>
            <a:r>
              <a:rPr lang="en-US" dirty="0" smtClean="0"/>
              <a:t> </a:t>
            </a:r>
            <a:r>
              <a:rPr lang="en-US" dirty="0"/>
              <a:t>The progressive aspects usually indicate that the verb describes what is ongoing or continuing at the time of speaking.</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SIMPLE PRESENT TENSES OF VERBS</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1. PRESENT </a:t>
            </a:r>
            <a:r>
              <a:rPr lang="en-US" dirty="0"/>
              <a:t>SIMPLE TENSE describes </a:t>
            </a:r>
            <a:endParaRPr lang="en-US" dirty="0" smtClean="0"/>
          </a:p>
          <a:p>
            <a:pPr lvl="0"/>
            <a:r>
              <a:rPr lang="en-US" dirty="0" smtClean="0"/>
              <a:t>what </a:t>
            </a:r>
            <a:r>
              <a:rPr lang="en-US" dirty="0"/>
              <a:t>happens regularly (habitual</a:t>
            </a:r>
            <a:r>
              <a:rPr lang="en-US" dirty="0" smtClean="0"/>
              <a:t>)</a:t>
            </a:r>
          </a:p>
          <a:p>
            <a:pPr lvl="0"/>
            <a:r>
              <a:rPr lang="en-US" dirty="0" smtClean="0"/>
              <a:t> </a:t>
            </a:r>
            <a:r>
              <a:rPr lang="en-US" dirty="0"/>
              <a:t>what takes place in the </a:t>
            </a:r>
            <a:r>
              <a:rPr lang="en-US" dirty="0" smtClean="0"/>
              <a:t>present</a:t>
            </a:r>
          </a:p>
          <a:p>
            <a:pPr lvl="0"/>
            <a:r>
              <a:rPr lang="en-US" dirty="0" smtClean="0"/>
              <a:t>what </a:t>
            </a:r>
            <a:r>
              <a:rPr lang="en-US" dirty="0"/>
              <a:t>is consistently or generally true (general truth). </a:t>
            </a:r>
            <a:endParaRPr lang="en-US" dirty="0" smtClean="0"/>
          </a:p>
          <a:p>
            <a:pPr lvl="0"/>
            <a:r>
              <a:rPr lang="en-US" dirty="0" smtClean="0"/>
              <a:t> </a:t>
            </a:r>
            <a:r>
              <a:rPr lang="en-US" dirty="0"/>
              <a:t>In academic writing, the simple present could be used to introduce quotes or paraphrases</a:t>
            </a:r>
            <a:r>
              <a:rPr lang="en-US" dirty="0" smtClean="0"/>
              <a:t>.</a:t>
            </a:r>
          </a:p>
          <a:p>
            <a:pPr lvl="0"/>
            <a:r>
              <a:rPr lang="en-US" dirty="0" smtClean="0"/>
              <a:t> For example:</a:t>
            </a:r>
            <a:endParaRPr lang="en-US" dirty="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SIMPLE PRESENT TENSES OF VERBS</a:t>
            </a:r>
            <a:endParaRPr lang="en-US" dirty="0"/>
          </a:p>
        </p:txBody>
      </p:sp>
      <p:sp>
        <p:nvSpPr>
          <p:cNvPr id="3" name="Content Placeholder 2"/>
          <p:cNvSpPr>
            <a:spLocks noGrp="1"/>
          </p:cNvSpPr>
          <p:nvPr>
            <p:ph idx="1"/>
          </p:nvPr>
        </p:nvSpPr>
        <p:spPr/>
        <p:txBody>
          <a:bodyPr>
            <a:normAutofit/>
          </a:bodyPr>
          <a:lstStyle/>
          <a:p>
            <a:r>
              <a:rPr lang="en-US" dirty="0" smtClean="0"/>
              <a:t>Three </a:t>
            </a:r>
            <a:r>
              <a:rPr lang="en-US" dirty="0"/>
              <a:t>different forms can be used to express present time.</a:t>
            </a:r>
          </a:p>
          <a:p>
            <a:r>
              <a:rPr lang="en-US" dirty="0"/>
              <a:t>Present: He dances.</a:t>
            </a:r>
          </a:p>
          <a:p>
            <a:r>
              <a:rPr lang="en-US" dirty="0"/>
              <a:t>Present progressive: He is dancing.</a:t>
            </a:r>
          </a:p>
          <a:p>
            <a:r>
              <a:rPr lang="en-US" dirty="0"/>
              <a:t>Present emphatic: He does dance</a:t>
            </a:r>
            <a:r>
              <a:rPr lang="en-US" dirty="0" smtClean="0"/>
              <a:t>.</a:t>
            </a:r>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Other examples:</a:t>
            </a:r>
          </a:p>
          <a:p>
            <a:r>
              <a:rPr lang="en-US" dirty="0" smtClean="0"/>
              <a:t> The students </a:t>
            </a:r>
            <a:r>
              <a:rPr lang="en-US" dirty="0" smtClean="0">
                <a:solidFill>
                  <a:srgbClr val="FF0000"/>
                </a:solidFill>
              </a:rPr>
              <a:t>listen</a:t>
            </a:r>
            <a:r>
              <a:rPr lang="en-US" dirty="0" smtClean="0"/>
              <a:t> keenly to the teacher as she </a:t>
            </a:r>
            <a:r>
              <a:rPr lang="en-US" dirty="0" smtClean="0">
                <a:solidFill>
                  <a:srgbClr val="FF0000"/>
                </a:solidFill>
              </a:rPr>
              <a:t>speaks</a:t>
            </a:r>
            <a:r>
              <a:rPr lang="en-US" dirty="0" smtClean="0"/>
              <a:t> [present event].</a:t>
            </a:r>
          </a:p>
          <a:p>
            <a:r>
              <a:rPr lang="en-US" dirty="0" smtClean="0"/>
              <a:t>*The students </a:t>
            </a:r>
            <a:r>
              <a:rPr lang="en-US" dirty="0" smtClean="0">
                <a:solidFill>
                  <a:srgbClr val="FF0000"/>
                </a:solidFill>
              </a:rPr>
              <a:t>are listening </a:t>
            </a:r>
            <a:r>
              <a:rPr lang="en-US" dirty="0" smtClean="0"/>
              <a:t>keenly to the teacher as she </a:t>
            </a:r>
            <a:r>
              <a:rPr lang="en-US" dirty="0" smtClean="0">
                <a:solidFill>
                  <a:srgbClr val="FF0000"/>
                </a:solidFill>
              </a:rPr>
              <a:t>is speaking </a:t>
            </a:r>
            <a:r>
              <a:rPr lang="en-US" dirty="0" smtClean="0"/>
              <a:t>[present continuous].</a:t>
            </a:r>
          </a:p>
          <a:p>
            <a:r>
              <a:rPr lang="en-US" dirty="0" smtClean="0"/>
              <a:t>The teacher </a:t>
            </a:r>
            <a:r>
              <a:rPr lang="en-US" dirty="0" smtClean="0">
                <a:solidFill>
                  <a:srgbClr val="FF0000"/>
                </a:solidFill>
              </a:rPr>
              <a:t>tells</a:t>
            </a:r>
            <a:r>
              <a:rPr lang="en-US" dirty="0" smtClean="0"/>
              <a:t> the students a </a:t>
            </a:r>
            <a:r>
              <a:rPr lang="en-US" dirty="0" smtClean="0">
                <a:solidFill>
                  <a:srgbClr val="FF0000"/>
                </a:solidFill>
              </a:rPr>
              <a:t>story every day </a:t>
            </a:r>
            <a:r>
              <a:rPr lang="en-US" dirty="0" smtClean="0"/>
              <a:t>[regular or habitual event].</a:t>
            </a:r>
          </a:p>
          <a:p>
            <a:r>
              <a:rPr lang="en-US" dirty="0" smtClean="0"/>
              <a:t>Children </a:t>
            </a:r>
            <a:r>
              <a:rPr lang="en-US" dirty="0" smtClean="0">
                <a:solidFill>
                  <a:srgbClr val="FF0000"/>
                </a:solidFill>
              </a:rPr>
              <a:t>like</a:t>
            </a:r>
            <a:r>
              <a:rPr lang="en-US" dirty="0" smtClean="0"/>
              <a:t> to play with toys [general truth].</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THE SIMPLE PRESENT TENSES</a:t>
            </a:r>
            <a:endParaRPr lang="en-US" dirty="0"/>
          </a:p>
        </p:txBody>
      </p:sp>
      <p:graphicFrame>
        <p:nvGraphicFramePr>
          <p:cNvPr id="4" name="Content Placeholder 3"/>
          <p:cNvGraphicFramePr>
            <a:graphicFrameLocks noGrp="1"/>
          </p:cNvGraphicFramePr>
          <p:nvPr>
            <p:ph idx="1"/>
          </p:nvPr>
        </p:nvGraphicFramePr>
        <p:xfrm>
          <a:off x="0" y="1524000"/>
          <a:ext cx="9144000" cy="7104247"/>
        </p:xfrm>
        <a:graphic>
          <a:graphicData uri="http://schemas.openxmlformats.org/drawingml/2006/table">
            <a:tbl>
              <a:tblPr firstRow="1" bandRow="1">
                <a:tableStyleId>{5C22544A-7EE6-4342-B048-85BDC9FD1C3A}</a:tableStyleId>
              </a:tblPr>
              <a:tblGrid>
                <a:gridCol w="2969103"/>
                <a:gridCol w="6174897"/>
              </a:tblGrid>
              <a:tr h="751840">
                <a:tc>
                  <a:txBody>
                    <a:bodyPr/>
                    <a:lstStyle/>
                    <a:p>
                      <a:r>
                        <a:rPr lang="en-US" sz="2000" b="1" kern="1200" dirty="0" smtClean="0">
                          <a:solidFill>
                            <a:schemeClr val="lt1"/>
                          </a:solidFill>
                          <a:latin typeface="+mn-lt"/>
                          <a:ea typeface="+mn-ea"/>
                          <a:cs typeface="+mn-cs"/>
                        </a:rPr>
                        <a:t>Present action</a:t>
                      </a:r>
                      <a:endParaRPr lang="en-US" sz="2000" dirty="0"/>
                    </a:p>
                  </a:txBody>
                  <a:tcPr/>
                </a:tc>
                <a:tc>
                  <a:txBody>
                    <a:bodyPr/>
                    <a:lstStyle/>
                    <a:p>
                      <a:r>
                        <a:rPr lang="en-US" sz="2000" b="1" kern="1200" dirty="0" smtClean="0">
                          <a:solidFill>
                            <a:schemeClr val="lt1"/>
                          </a:solidFill>
                          <a:latin typeface="+mn-lt"/>
                          <a:ea typeface="+mn-ea"/>
                          <a:cs typeface="+mn-cs"/>
                        </a:rPr>
                        <a:t>The man looks at the woman.</a:t>
                      </a:r>
                      <a:endParaRPr lang="en-US" sz="2000" dirty="0"/>
                    </a:p>
                  </a:txBody>
                  <a:tcPr/>
                </a:tc>
              </a:tr>
              <a:tr h="380120">
                <a:tc>
                  <a:txBody>
                    <a:bodyPr/>
                    <a:lstStyle/>
                    <a:p>
                      <a:pPr marL="0" marR="0">
                        <a:lnSpc>
                          <a:spcPct val="150000"/>
                        </a:lnSpc>
                        <a:spcBef>
                          <a:spcPts val="0"/>
                        </a:spcBef>
                        <a:spcAft>
                          <a:spcPts val="0"/>
                        </a:spcAft>
                      </a:pPr>
                      <a:r>
                        <a:rPr lang="en-US" sz="2000" dirty="0">
                          <a:latin typeface="Times New Roman"/>
                          <a:ea typeface="Calibri"/>
                          <a:cs typeface="Times New Roman"/>
                        </a:rPr>
                        <a:t>Present condition</a:t>
                      </a:r>
                      <a:endParaRPr lang="en-US" sz="2000" dirty="0">
                        <a:latin typeface="Calibri"/>
                        <a:ea typeface="Calibri"/>
                        <a:cs typeface="Times New Roman"/>
                      </a:endParaRPr>
                    </a:p>
                  </a:txBody>
                  <a:tcPr marL="68580" marR="68580" marT="0" marB="0"/>
                </a:tc>
                <a:tc>
                  <a:txBody>
                    <a:bodyPr/>
                    <a:lstStyle/>
                    <a:p>
                      <a:r>
                        <a:rPr lang="en-US" sz="2000" kern="1200" dirty="0" smtClean="0">
                          <a:solidFill>
                            <a:schemeClr val="dk1"/>
                          </a:solidFill>
                          <a:latin typeface="+mn-lt"/>
                          <a:ea typeface="+mn-ea"/>
                          <a:cs typeface="+mn-cs"/>
                        </a:rPr>
                        <a:t>My bucket of water </a:t>
                      </a:r>
                      <a:r>
                        <a:rPr lang="en-US" sz="2000" kern="1200" dirty="0" smtClean="0">
                          <a:solidFill>
                            <a:srgbClr val="FF0000"/>
                          </a:solidFill>
                          <a:latin typeface="+mn-lt"/>
                          <a:ea typeface="+mn-ea"/>
                          <a:cs typeface="+mn-cs"/>
                        </a:rPr>
                        <a:t>is</a:t>
                      </a:r>
                      <a:r>
                        <a:rPr lang="en-US" sz="2000" kern="1200" dirty="0" smtClean="0">
                          <a:solidFill>
                            <a:schemeClr val="dk1"/>
                          </a:solidFill>
                          <a:latin typeface="+mn-lt"/>
                          <a:ea typeface="+mn-ea"/>
                          <a:cs typeface="+mn-cs"/>
                        </a:rPr>
                        <a:t> full.</a:t>
                      </a:r>
                      <a:endParaRPr lang="en-US" sz="2000" dirty="0"/>
                    </a:p>
                  </a:txBody>
                  <a:tcPr/>
                </a:tc>
              </a:tr>
              <a:tr h="368887">
                <a:tc>
                  <a:txBody>
                    <a:bodyPr/>
                    <a:lstStyle/>
                    <a:p>
                      <a:r>
                        <a:rPr lang="en-US" sz="2000" kern="1200" dirty="0" smtClean="0">
                          <a:solidFill>
                            <a:schemeClr val="dk1"/>
                          </a:solidFill>
                          <a:latin typeface="+mn-lt"/>
                          <a:ea typeface="+mn-ea"/>
                          <a:cs typeface="+mn-cs"/>
                        </a:rPr>
                        <a:t>Regularly occurring action</a:t>
                      </a:r>
                      <a:endParaRPr lang="en-US" sz="2000" dirty="0"/>
                    </a:p>
                  </a:txBody>
                  <a:tcPr/>
                </a:tc>
                <a:tc>
                  <a:txBody>
                    <a:bodyPr/>
                    <a:lstStyle/>
                    <a:p>
                      <a:r>
                        <a:rPr lang="en-US" sz="2000" kern="1200" dirty="0" smtClean="0">
                          <a:solidFill>
                            <a:schemeClr val="dk1"/>
                          </a:solidFill>
                          <a:latin typeface="+mn-lt"/>
                          <a:ea typeface="+mn-ea"/>
                          <a:cs typeface="+mn-cs"/>
                        </a:rPr>
                        <a:t>They usually </a:t>
                      </a:r>
                      <a:r>
                        <a:rPr lang="en-US" sz="2000" kern="1200" dirty="0" smtClean="0">
                          <a:solidFill>
                            <a:srgbClr val="FF0000"/>
                          </a:solidFill>
                          <a:latin typeface="+mn-lt"/>
                          <a:ea typeface="+mn-ea"/>
                          <a:cs typeface="+mn-cs"/>
                        </a:rPr>
                        <a:t>eat</a:t>
                      </a:r>
                      <a:r>
                        <a:rPr lang="en-US" sz="2000" kern="1200" dirty="0" smtClean="0">
                          <a:solidFill>
                            <a:schemeClr val="dk1"/>
                          </a:solidFill>
                          <a:latin typeface="+mn-lt"/>
                          <a:ea typeface="+mn-ea"/>
                          <a:cs typeface="+mn-cs"/>
                        </a:rPr>
                        <a:t> breakfast</a:t>
                      </a:r>
                      <a:endParaRPr lang="en-US" sz="2000" dirty="0"/>
                    </a:p>
                  </a:txBody>
                  <a:tcPr/>
                </a:tc>
              </a:tr>
              <a:tr h="368887">
                <a:tc>
                  <a:txBody>
                    <a:bodyPr/>
                    <a:lstStyle/>
                    <a:p>
                      <a:r>
                        <a:rPr lang="en-US" sz="2000" kern="1200" dirty="0" smtClean="0">
                          <a:solidFill>
                            <a:schemeClr val="dk1"/>
                          </a:solidFill>
                          <a:latin typeface="+mn-lt"/>
                          <a:ea typeface="+mn-ea"/>
                          <a:cs typeface="+mn-cs"/>
                        </a:rPr>
                        <a:t>Constant action</a:t>
                      </a:r>
                      <a:endParaRPr lang="en-US" sz="2000" dirty="0"/>
                    </a:p>
                  </a:txBody>
                  <a:tcPr/>
                </a:tc>
                <a:tc>
                  <a:txBody>
                    <a:bodyPr/>
                    <a:lstStyle/>
                    <a:p>
                      <a:r>
                        <a:rPr lang="en-US" sz="2000" kern="1200" dirty="0" smtClean="0">
                          <a:solidFill>
                            <a:schemeClr val="dk1"/>
                          </a:solidFill>
                          <a:latin typeface="+mn-lt"/>
                          <a:ea typeface="+mn-ea"/>
                          <a:cs typeface="+mn-cs"/>
                        </a:rPr>
                        <a:t>The earth</a:t>
                      </a:r>
                      <a:r>
                        <a:rPr lang="en-US" sz="2000" kern="1200" dirty="0" smtClean="0">
                          <a:solidFill>
                            <a:srgbClr val="FF0000"/>
                          </a:solidFill>
                          <a:latin typeface="+mn-lt"/>
                          <a:ea typeface="+mn-ea"/>
                          <a:cs typeface="+mn-cs"/>
                        </a:rPr>
                        <a:t> rotates </a:t>
                      </a:r>
                      <a:r>
                        <a:rPr lang="en-US" sz="2000" kern="1200" dirty="0" smtClean="0">
                          <a:solidFill>
                            <a:schemeClr val="dk1"/>
                          </a:solidFill>
                          <a:latin typeface="+mn-lt"/>
                          <a:ea typeface="+mn-ea"/>
                          <a:cs typeface="+mn-cs"/>
                        </a:rPr>
                        <a:t>round the sun.</a:t>
                      </a:r>
                      <a:endParaRPr lang="en-US" sz="2000" dirty="0"/>
                    </a:p>
                  </a:txBody>
                  <a:tcPr/>
                </a:tc>
              </a:tr>
              <a:tr h="368887">
                <a:tc>
                  <a:txBody>
                    <a:bodyPr/>
                    <a:lstStyle/>
                    <a:p>
                      <a:r>
                        <a:rPr lang="en-US" sz="2000" kern="1200" dirty="0" smtClean="0">
                          <a:solidFill>
                            <a:schemeClr val="dk1"/>
                          </a:solidFill>
                          <a:latin typeface="+mn-lt"/>
                          <a:ea typeface="+mn-ea"/>
                          <a:cs typeface="+mn-cs"/>
                        </a:rPr>
                        <a:t>Constant condition</a:t>
                      </a:r>
                      <a:endParaRPr lang="en-US" sz="2000" dirty="0"/>
                    </a:p>
                  </a:txBody>
                  <a:tcPr/>
                </a:tc>
                <a:tc>
                  <a:txBody>
                    <a:bodyPr/>
                    <a:lstStyle/>
                    <a:p>
                      <a:r>
                        <a:rPr lang="en-US" sz="2000" kern="1200" dirty="0" smtClean="0">
                          <a:solidFill>
                            <a:schemeClr val="dk1"/>
                          </a:solidFill>
                          <a:latin typeface="+mn-lt"/>
                          <a:ea typeface="+mn-ea"/>
                          <a:cs typeface="+mn-cs"/>
                        </a:rPr>
                        <a:t>The earth</a:t>
                      </a:r>
                      <a:r>
                        <a:rPr lang="en-US" sz="2000" kern="1200" dirty="0" smtClean="0">
                          <a:solidFill>
                            <a:srgbClr val="FF0000"/>
                          </a:solidFill>
                          <a:latin typeface="+mn-lt"/>
                          <a:ea typeface="+mn-ea"/>
                          <a:cs typeface="+mn-cs"/>
                        </a:rPr>
                        <a:t> is </a:t>
                      </a:r>
                      <a:r>
                        <a:rPr lang="en-US" sz="2000" kern="1200" dirty="0" smtClean="0">
                          <a:solidFill>
                            <a:schemeClr val="dk1"/>
                          </a:solidFill>
                          <a:latin typeface="+mn-lt"/>
                          <a:ea typeface="+mn-ea"/>
                          <a:cs typeface="+mn-cs"/>
                        </a:rPr>
                        <a:t>spherical</a:t>
                      </a:r>
                      <a:endParaRPr lang="en-US" sz="2000" dirty="0"/>
                    </a:p>
                  </a:txBody>
                  <a:tcPr/>
                </a:tc>
              </a:tr>
              <a:tr h="652647">
                <a:tc>
                  <a:txBody>
                    <a:bodyPr/>
                    <a:lstStyle/>
                    <a:p>
                      <a:r>
                        <a:rPr lang="en-US" sz="2000" kern="1200" dirty="0" smtClean="0">
                          <a:solidFill>
                            <a:schemeClr val="dk1"/>
                          </a:solidFill>
                          <a:latin typeface="+mn-lt"/>
                          <a:ea typeface="+mn-ea"/>
                          <a:cs typeface="+mn-cs"/>
                        </a:rPr>
                        <a:t>Regularly occurring condition</a:t>
                      </a:r>
                      <a:endParaRPr lang="en-US" sz="2000" dirty="0"/>
                    </a:p>
                  </a:txBody>
                  <a:tcPr/>
                </a:tc>
                <a:tc>
                  <a:txBody>
                    <a:bodyPr/>
                    <a:lstStyle/>
                    <a:p>
                      <a:r>
                        <a:rPr lang="en-US" sz="2000" kern="1200" dirty="0" smtClean="0">
                          <a:solidFill>
                            <a:schemeClr val="dk1"/>
                          </a:solidFill>
                          <a:latin typeface="+mn-lt"/>
                          <a:ea typeface="+mn-ea"/>
                          <a:cs typeface="+mn-cs"/>
                        </a:rPr>
                        <a:t>Farmers </a:t>
                      </a:r>
                      <a:r>
                        <a:rPr lang="en-US" sz="2000" kern="1200" dirty="0" smtClean="0">
                          <a:solidFill>
                            <a:srgbClr val="FF0000"/>
                          </a:solidFill>
                          <a:latin typeface="+mn-lt"/>
                          <a:ea typeface="+mn-ea"/>
                          <a:cs typeface="+mn-cs"/>
                        </a:rPr>
                        <a:t>plant</a:t>
                      </a:r>
                      <a:r>
                        <a:rPr lang="en-US" sz="2000" kern="1200" dirty="0" smtClean="0">
                          <a:solidFill>
                            <a:schemeClr val="dk1"/>
                          </a:solidFill>
                          <a:latin typeface="+mn-lt"/>
                          <a:ea typeface="+mn-ea"/>
                          <a:cs typeface="+mn-cs"/>
                        </a:rPr>
                        <a:t> their crops in June</a:t>
                      </a:r>
                      <a:endParaRPr lang="en-US" sz="2000" dirty="0"/>
                    </a:p>
                  </a:txBody>
                  <a:tcPr/>
                </a:tc>
              </a:tr>
              <a:tr h="652647">
                <a:tc>
                  <a:txBody>
                    <a:bodyPr/>
                    <a:lstStyle/>
                    <a:p>
                      <a:r>
                        <a:rPr lang="en-US" sz="2000" dirty="0" smtClean="0"/>
                        <a:t>Future actions or occurrences</a:t>
                      </a:r>
                      <a:endParaRPr lang="en-US" sz="2000" dirty="0"/>
                    </a:p>
                  </a:txBody>
                  <a:tcPr/>
                </a:tc>
                <a:tc>
                  <a:txBody>
                    <a:bodyPr/>
                    <a:lstStyle/>
                    <a:p>
                      <a:r>
                        <a:rPr lang="en-US" sz="2000" dirty="0" smtClean="0"/>
                        <a:t>The president</a:t>
                      </a:r>
                      <a:r>
                        <a:rPr lang="en-US" sz="2000" baseline="0" dirty="0" smtClean="0"/>
                        <a:t> </a:t>
                      </a:r>
                      <a:r>
                        <a:rPr lang="en-US" sz="2000" baseline="0" dirty="0" smtClean="0">
                          <a:solidFill>
                            <a:srgbClr val="FF0000"/>
                          </a:solidFill>
                        </a:rPr>
                        <a:t>travels</a:t>
                      </a:r>
                      <a:r>
                        <a:rPr lang="en-US" sz="2000" baseline="0" dirty="0" smtClean="0"/>
                        <a:t> to UK next month.</a:t>
                      </a:r>
                      <a:endParaRPr lang="en-US" sz="2000" dirty="0"/>
                    </a:p>
                  </a:txBody>
                  <a:tcPr/>
                </a:tc>
              </a:tr>
              <a:tr h="652647">
                <a:tc>
                  <a:txBody>
                    <a:bodyPr/>
                    <a:lstStyle/>
                    <a:p>
                      <a:r>
                        <a:rPr lang="en-US" sz="2000" dirty="0" smtClean="0"/>
                        <a:t>The historical present</a:t>
                      </a:r>
                      <a:endParaRPr lang="en-US" sz="2000" dirty="0"/>
                    </a:p>
                  </a:txBody>
                  <a:tcPr/>
                </a:tc>
                <a:tc>
                  <a:txBody>
                    <a:bodyPr/>
                    <a:lstStyle/>
                    <a:p>
                      <a:r>
                        <a:rPr lang="en-US" sz="2000" dirty="0" smtClean="0"/>
                        <a:t>The Gambia </a:t>
                      </a:r>
                      <a:r>
                        <a:rPr lang="en-US" sz="2000" dirty="0" smtClean="0">
                          <a:solidFill>
                            <a:srgbClr val="FF0000"/>
                          </a:solidFill>
                        </a:rPr>
                        <a:t>gains</a:t>
                      </a:r>
                      <a:r>
                        <a:rPr lang="en-US" sz="2000" dirty="0" smtClean="0"/>
                        <a:t> her independence in 1965</a:t>
                      </a:r>
                      <a:endParaRPr lang="en-US" sz="2000" dirty="0"/>
                    </a:p>
                  </a:txBody>
                  <a:tcPr/>
                </a:tc>
              </a:tr>
              <a:tr h="652647">
                <a:tc>
                  <a:txBody>
                    <a:bodyPr/>
                    <a:lstStyle/>
                    <a:p>
                      <a:r>
                        <a:rPr lang="en-US" sz="2000" dirty="0" smtClean="0"/>
                        <a:t>Critical/literal president</a:t>
                      </a:r>
                      <a:endParaRPr lang="en-US" sz="2000" dirty="0"/>
                    </a:p>
                  </a:txBody>
                  <a:tcPr/>
                </a:tc>
                <a:tc>
                  <a:txBody>
                    <a:bodyPr/>
                    <a:lstStyle/>
                    <a:p>
                      <a:r>
                        <a:rPr lang="en-US" sz="2000" dirty="0" smtClean="0"/>
                        <a:t>In </a:t>
                      </a:r>
                      <a:r>
                        <a:rPr lang="en-US" sz="2000" i="1" dirty="0" smtClean="0"/>
                        <a:t>Man of the people</a:t>
                      </a:r>
                      <a:r>
                        <a:rPr lang="en-US" sz="2000" i="0" dirty="0" smtClean="0"/>
                        <a:t>, Achebe </a:t>
                      </a:r>
                      <a:r>
                        <a:rPr lang="en-US" sz="2000" i="0" dirty="0" smtClean="0">
                          <a:solidFill>
                            <a:srgbClr val="FF0000"/>
                          </a:solidFill>
                        </a:rPr>
                        <a:t>depicts</a:t>
                      </a:r>
                      <a:r>
                        <a:rPr lang="en-US" sz="2000" i="0" dirty="0" smtClean="0"/>
                        <a:t> the greed,</a:t>
                      </a:r>
                      <a:r>
                        <a:rPr lang="en-US" sz="2000" i="0" baseline="0" dirty="0" smtClean="0"/>
                        <a:t> corruption and selfishness of African politician</a:t>
                      </a:r>
                      <a:endParaRPr lang="en-US" sz="2000" i="0" dirty="0"/>
                    </a:p>
                  </a:txBody>
                  <a:tcPr/>
                </a:tc>
              </a:tr>
              <a:tr h="65264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dk1"/>
                          </a:solidFill>
                          <a:latin typeface="+mn-lt"/>
                          <a:ea typeface="+mn-ea"/>
                          <a:cs typeface="+mn-cs"/>
                        </a:rPr>
                        <a:t>                            USES OF THE PRESENT PROGRESSIVE</a:t>
                      </a:r>
                    </a:p>
                    <a:p>
                      <a:endParaRPr lang="en-US" sz="2000" dirty="0"/>
                    </a:p>
                  </a:txBody>
                  <a:tcPr/>
                </a:tc>
                <a:tc hMerge="1">
                  <a:txBody>
                    <a:bodyPr/>
                    <a:lstStyle/>
                    <a:p>
                      <a:endParaRPr lang="en-US" dirty="0"/>
                    </a:p>
                  </a:txBody>
                  <a:tcPr/>
                </a:tc>
              </a:tr>
              <a:tr h="380120">
                <a:tc>
                  <a:txBody>
                    <a:bodyPr/>
                    <a:lstStyle/>
                    <a:p>
                      <a:r>
                        <a:rPr lang="en-US" sz="2000" kern="1200" dirty="0" smtClean="0">
                          <a:solidFill>
                            <a:schemeClr val="dk1"/>
                          </a:solidFill>
                          <a:latin typeface="+mn-lt"/>
                          <a:ea typeface="+mn-ea"/>
                          <a:cs typeface="+mn-cs"/>
                        </a:rPr>
                        <a:t>Long continuing action</a:t>
                      </a:r>
                      <a:endParaRPr lang="en-US" sz="2000" dirty="0"/>
                    </a:p>
                  </a:txBody>
                  <a:tcPr/>
                </a:tc>
                <a:tc>
                  <a:txBody>
                    <a:bodyPr/>
                    <a:lstStyle/>
                    <a:p>
                      <a:pPr marL="0" marR="0">
                        <a:lnSpc>
                          <a:spcPct val="150000"/>
                        </a:lnSpc>
                        <a:spcBef>
                          <a:spcPts val="0"/>
                        </a:spcBef>
                        <a:spcAft>
                          <a:spcPts val="0"/>
                        </a:spcAft>
                      </a:pPr>
                      <a:r>
                        <a:rPr lang="en-US" sz="2000" dirty="0">
                          <a:latin typeface="Times New Roman"/>
                          <a:ea typeface="Calibri"/>
                          <a:cs typeface="Times New Roman"/>
                        </a:rPr>
                        <a:t>I am writing a book this year.</a:t>
                      </a:r>
                      <a:endParaRPr lang="en-US" sz="2000" dirty="0">
                        <a:latin typeface="Calibri"/>
                        <a:ea typeface="Calibri"/>
                        <a:cs typeface="Times New Roman"/>
                      </a:endParaRPr>
                    </a:p>
                  </a:txBody>
                  <a:tcPr marL="68580" marR="68580" marT="0" marB="0"/>
                </a:tc>
              </a:tr>
              <a:tr h="368887">
                <a:tc>
                  <a:txBody>
                    <a:bodyPr/>
                    <a:lstStyle/>
                    <a:p>
                      <a:r>
                        <a:rPr lang="en-US" sz="2000" kern="1200" dirty="0" smtClean="0">
                          <a:solidFill>
                            <a:schemeClr val="dk1"/>
                          </a:solidFill>
                          <a:latin typeface="+mn-lt"/>
                          <a:ea typeface="+mn-ea"/>
                          <a:cs typeface="+mn-cs"/>
                        </a:rPr>
                        <a:t>Short continuing action</a:t>
                      </a:r>
                      <a:endParaRPr lang="en-US" sz="2000" dirty="0"/>
                    </a:p>
                  </a:txBody>
                  <a:tcPr/>
                </a:tc>
                <a:tc>
                  <a:txBody>
                    <a:bodyPr/>
                    <a:lstStyle/>
                    <a:p>
                      <a:r>
                        <a:rPr lang="en-US" sz="2000" kern="1200" dirty="0" smtClean="0">
                          <a:solidFill>
                            <a:schemeClr val="dk1"/>
                          </a:solidFill>
                          <a:latin typeface="+mn-lt"/>
                          <a:ea typeface="+mn-ea"/>
                          <a:cs typeface="+mn-cs"/>
                        </a:rPr>
                        <a:t>I am watching the birds.</a:t>
                      </a:r>
                      <a:endParaRPr lang="en-US" sz="2000" dirty="0"/>
                    </a:p>
                  </a:txBody>
                  <a:tcPr/>
                </a:tc>
              </a:tr>
              <a:tr h="368887">
                <a:tc>
                  <a:txBody>
                    <a:bodyPr/>
                    <a:lstStyle/>
                    <a:p>
                      <a:r>
                        <a:rPr lang="en-US" sz="2000" kern="1200" dirty="0" smtClean="0">
                          <a:solidFill>
                            <a:schemeClr val="dk1"/>
                          </a:solidFill>
                          <a:latin typeface="+mn-lt"/>
                          <a:ea typeface="+mn-ea"/>
                          <a:cs typeface="+mn-cs"/>
                        </a:rPr>
                        <a:t>Continuing condition</a:t>
                      </a:r>
                      <a:endParaRPr lang="en-US" sz="2000" dirty="0"/>
                    </a:p>
                  </a:txBody>
                  <a:tcPr/>
                </a:tc>
                <a:tc>
                  <a:txBody>
                    <a:bodyPr/>
                    <a:lstStyle/>
                    <a:p>
                      <a:r>
                        <a:rPr lang="en-US" sz="2000" kern="1200" dirty="0" smtClean="0">
                          <a:solidFill>
                            <a:schemeClr val="dk1"/>
                          </a:solidFill>
                          <a:latin typeface="+mn-lt"/>
                          <a:ea typeface="+mn-ea"/>
                          <a:cs typeface="+mn-cs"/>
                        </a:rPr>
                        <a:t>My dad is being very helpful.</a:t>
                      </a:r>
                      <a:endParaRPr lang="en-US" sz="2000"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PAST TENSE</a:t>
            </a:r>
            <a:endParaRPr lang="en-US" dirty="0"/>
          </a:p>
        </p:txBody>
      </p:sp>
      <p:sp>
        <p:nvSpPr>
          <p:cNvPr id="3" name="Content Placeholder 2"/>
          <p:cNvSpPr>
            <a:spLocks noGrp="1"/>
          </p:cNvSpPr>
          <p:nvPr>
            <p:ph idx="1"/>
          </p:nvPr>
        </p:nvSpPr>
        <p:spPr/>
        <p:txBody>
          <a:bodyPr/>
          <a:lstStyle/>
          <a:p>
            <a:pPr lvl="0"/>
            <a:r>
              <a:rPr lang="en-US" dirty="0" smtClean="0"/>
              <a:t>tells </a:t>
            </a:r>
            <a:r>
              <a:rPr lang="en-US" dirty="0"/>
              <a:t>of an </a:t>
            </a:r>
            <a:r>
              <a:rPr lang="en-US" dirty="0" smtClean="0"/>
              <a:t>action completed, or </a:t>
            </a:r>
            <a:r>
              <a:rPr lang="en-US" dirty="0"/>
              <a:t>a condition </a:t>
            </a:r>
            <a:r>
              <a:rPr lang="en-US" dirty="0" smtClean="0"/>
              <a:t>ended in the past.</a:t>
            </a:r>
            <a:endParaRPr lang="en-US" dirty="0"/>
          </a:p>
          <a:p>
            <a:r>
              <a:rPr lang="en-US" dirty="0"/>
              <a:t>Example:</a:t>
            </a:r>
          </a:p>
          <a:p>
            <a:r>
              <a:rPr lang="en-US" dirty="0"/>
              <a:t> The class ended at half past one in the afternoon [completed event].</a:t>
            </a:r>
          </a:p>
          <a:p>
            <a:r>
              <a:rPr lang="en-US" dirty="0"/>
              <a:t>The teacher was going to end the class at half past one [past continuous].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PAST TENSE</a:t>
            </a:r>
            <a:endParaRPr lang="en-US" dirty="0"/>
          </a:p>
        </p:txBody>
      </p:sp>
      <p:graphicFrame>
        <p:nvGraphicFramePr>
          <p:cNvPr id="4" name="Content Placeholder 3"/>
          <p:cNvGraphicFramePr>
            <a:graphicFrameLocks noGrp="1"/>
          </p:cNvGraphicFramePr>
          <p:nvPr>
            <p:ph idx="1"/>
          </p:nvPr>
        </p:nvGraphicFramePr>
        <p:xfrm>
          <a:off x="457200" y="1600200"/>
          <a:ext cx="8229600" cy="3139440"/>
        </p:xfrm>
        <a:graphic>
          <a:graphicData uri="http://schemas.openxmlformats.org/drawingml/2006/table">
            <a:tbl>
              <a:tblPr firstRow="1" bandRow="1">
                <a:tableStyleId>{5C22544A-7EE6-4342-B048-85BDC9FD1C3A}</a:tableStyleId>
              </a:tblPr>
              <a:tblGrid>
                <a:gridCol w="3124200"/>
                <a:gridCol w="5105400"/>
              </a:tblGrid>
              <a:tr h="914400">
                <a:tc>
                  <a:txBody>
                    <a:bodyPr/>
                    <a:lstStyle/>
                    <a:p>
                      <a:pPr marL="0" marR="0">
                        <a:lnSpc>
                          <a:spcPct val="150000"/>
                        </a:lnSpc>
                        <a:spcBef>
                          <a:spcPts val="0"/>
                        </a:spcBef>
                        <a:spcAft>
                          <a:spcPts val="0"/>
                        </a:spcAft>
                      </a:pPr>
                      <a:r>
                        <a:rPr lang="en-US" sz="4000" dirty="0">
                          <a:latin typeface="Times New Roman"/>
                          <a:ea typeface="Calibri"/>
                          <a:cs typeface="Times New Roman"/>
                        </a:rPr>
                        <a:t>past</a:t>
                      </a:r>
                      <a:endParaRPr lang="en-US" sz="4000" dirty="0">
                        <a:latin typeface="Calibri"/>
                        <a:ea typeface="Calibri"/>
                        <a:cs typeface="Times New Roman"/>
                      </a:endParaRPr>
                    </a:p>
                  </a:txBody>
                  <a:tcPr marL="68580" marR="68580" marT="0" marB="0"/>
                </a:tc>
                <a:tc>
                  <a:txBody>
                    <a:bodyPr/>
                    <a:lstStyle/>
                    <a:p>
                      <a:r>
                        <a:rPr lang="en-US" sz="4000" dirty="0" smtClean="0"/>
                        <a:t>I ate</a:t>
                      </a:r>
                      <a:endParaRPr lang="en-US" sz="4000" dirty="0"/>
                    </a:p>
                  </a:txBody>
                  <a:tcPr/>
                </a:tc>
              </a:tr>
              <a:tr h="914400">
                <a:tc>
                  <a:txBody>
                    <a:bodyPr/>
                    <a:lstStyle/>
                    <a:p>
                      <a:r>
                        <a:rPr lang="en-US" sz="4000" kern="1200" dirty="0" smtClean="0">
                          <a:solidFill>
                            <a:srgbClr val="FF0000"/>
                          </a:solidFill>
                          <a:latin typeface="+mn-lt"/>
                          <a:ea typeface="+mn-ea"/>
                          <a:cs typeface="+mn-cs"/>
                        </a:rPr>
                        <a:t>Past Progressive</a:t>
                      </a:r>
                      <a:endParaRPr lang="en-US" sz="4000" dirty="0">
                        <a:solidFill>
                          <a:srgbClr val="FF0000"/>
                        </a:solidFill>
                      </a:endParaRPr>
                    </a:p>
                  </a:txBody>
                  <a:tcPr/>
                </a:tc>
                <a:tc>
                  <a:txBody>
                    <a:bodyPr/>
                    <a:lstStyle/>
                    <a:p>
                      <a:r>
                        <a:rPr lang="en-US" sz="4000" dirty="0" smtClean="0">
                          <a:solidFill>
                            <a:srgbClr val="FF0000"/>
                          </a:solidFill>
                        </a:rPr>
                        <a:t>I was eating</a:t>
                      </a:r>
                      <a:endParaRPr lang="en-US" sz="4000" dirty="0">
                        <a:solidFill>
                          <a:srgbClr val="FF0000"/>
                        </a:solidFill>
                      </a:endParaRPr>
                    </a:p>
                  </a:txBody>
                  <a:tcPr/>
                </a:tc>
              </a:tr>
              <a:tr h="914400">
                <a:tc>
                  <a:txBody>
                    <a:bodyPr/>
                    <a:lstStyle/>
                    <a:p>
                      <a:r>
                        <a:rPr lang="en-US" sz="4000" dirty="0" smtClean="0"/>
                        <a:t>Past emphatic </a:t>
                      </a:r>
                      <a:endParaRPr lang="en-US" sz="4000" dirty="0"/>
                    </a:p>
                  </a:txBody>
                  <a:tcPr/>
                </a:tc>
                <a:tc>
                  <a:txBody>
                    <a:bodyPr/>
                    <a:lstStyle/>
                    <a:p>
                      <a:r>
                        <a:rPr lang="en-US" sz="4000" dirty="0" smtClean="0"/>
                        <a:t>I did eat</a:t>
                      </a:r>
                      <a:endParaRPr lang="en-US" sz="400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PAST TENSE</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past tense is most commonly used for actions or conditions done or </a:t>
            </a:r>
            <a:r>
              <a:rPr lang="en-US" dirty="0" smtClean="0"/>
              <a:t>occurred </a:t>
            </a:r>
            <a:r>
              <a:rPr lang="en-US" dirty="0"/>
              <a:t>and completed in the past. For example:</a:t>
            </a:r>
          </a:p>
          <a:p>
            <a:r>
              <a:rPr lang="en-US" dirty="0"/>
              <a:t> He slapped the boy yesterday (definite </a:t>
            </a:r>
            <a:r>
              <a:rPr lang="en-US" dirty="0" smtClean="0"/>
              <a:t>completed action</a:t>
            </a:r>
            <a:r>
              <a:rPr lang="en-US" dirty="0"/>
              <a:t>).</a:t>
            </a:r>
          </a:p>
          <a:p>
            <a:r>
              <a:rPr lang="en-US" dirty="0"/>
              <a:t>He </a:t>
            </a:r>
            <a:r>
              <a:rPr lang="en-US" dirty="0" smtClean="0"/>
              <a:t>tore </a:t>
            </a:r>
            <a:r>
              <a:rPr lang="en-US" dirty="0"/>
              <a:t>the </a:t>
            </a:r>
            <a:r>
              <a:rPr lang="en-US" dirty="0" smtClean="0"/>
              <a:t>boy’s shirt ( definite completed action</a:t>
            </a:r>
            <a:r>
              <a:rPr lang="en-US" dirty="0"/>
              <a:t>).</a:t>
            </a:r>
          </a:p>
          <a:p>
            <a:r>
              <a:rPr lang="en-US" dirty="0"/>
              <a:t>The atmosphere was electrified last night </a:t>
            </a:r>
            <a:r>
              <a:rPr lang="en-US" dirty="0" smtClean="0"/>
              <a:t>(definite completed action</a:t>
            </a:r>
            <a:r>
              <a:rPr lang="en-US" dirty="0"/>
              <a:t>). </a:t>
            </a:r>
          </a:p>
          <a:p>
            <a:r>
              <a:rPr lang="en-US" dirty="0"/>
              <a:t>The </a:t>
            </a:r>
            <a:r>
              <a:rPr lang="en-US" dirty="0" smtClean="0"/>
              <a:t>explosion was too loud (definite completed action</a:t>
            </a:r>
            <a:r>
              <a:rPr lang="en-US" dirty="0"/>
              <a:t>).</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SIMPLE FUTURE TENSE expresses action not yet taken or conditions not yet experienced.</a:t>
            </a:r>
          </a:p>
          <a:p>
            <a:r>
              <a:rPr lang="en-US" dirty="0" smtClean="0"/>
              <a:t>For example:</a:t>
            </a:r>
          </a:p>
          <a:p>
            <a:pPr>
              <a:buFont typeface="Wingdings" pitchFamily="2" charset="2"/>
              <a:buChar char="Ø"/>
            </a:pPr>
            <a:r>
              <a:rPr lang="en-US" dirty="0" smtClean="0"/>
              <a:t>The class will have their first test soon [future event].</a:t>
            </a:r>
          </a:p>
          <a:p>
            <a:pPr>
              <a:buFont typeface="Wingdings" pitchFamily="2" charset="2"/>
              <a:buChar char="Ø"/>
            </a:pPr>
            <a:r>
              <a:rPr lang="en-US" dirty="0" smtClean="0"/>
              <a:t>The children will come to the party [future event].</a:t>
            </a:r>
          </a:p>
          <a:p>
            <a:pPr>
              <a:buFont typeface="Wingdings" pitchFamily="2" charset="2"/>
              <a:buChar char="Ø"/>
            </a:pPr>
            <a:r>
              <a:rPr lang="en-US" dirty="0" smtClean="0"/>
              <a:t>The class will be having their first test soon [future progressive].</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a:t>
            </a:r>
            <a:endParaRPr lang="en-US" dirty="0"/>
          </a:p>
        </p:txBody>
      </p:sp>
      <p:sp>
        <p:nvSpPr>
          <p:cNvPr id="3" name="Content Placeholder 2"/>
          <p:cNvSpPr>
            <a:spLocks noGrp="1"/>
          </p:cNvSpPr>
          <p:nvPr>
            <p:ph idx="1"/>
          </p:nvPr>
        </p:nvSpPr>
        <p:spPr/>
        <p:txBody>
          <a:bodyPr/>
          <a:lstStyle/>
          <a:p>
            <a:r>
              <a:rPr lang="en-US" dirty="0"/>
              <a:t>The four forms that express future time show future actions or conditions.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a:t>
            </a:r>
            <a:endParaRPr lang="en-US" dirty="0"/>
          </a:p>
        </p:txBody>
      </p:sp>
      <p:graphicFrame>
        <p:nvGraphicFramePr>
          <p:cNvPr id="4" name="Content Placeholder 3"/>
          <p:cNvGraphicFramePr>
            <a:graphicFrameLocks noGrp="1"/>
          </p:cNvGraphicFramePr>
          <p:nvPr>
            <p:ph idx="1"/>
          </p:nvPr>
        </p:nvGraphicFramePr>
        <p:xfrm>
          <a:off x="457200" y="1600200"/>
          <a:ext cx="8229600" cy="209042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marL="0" marR="0">
                        <a:lnSpc>
                          <a:spcPct val="150000"/>
                        </a:lnSpc>
                        <a:spcBef>
                          <a:spcPts val="0"/>
                        </a:spcBef>
                        <a:spcAft>
                          <a:spcPts val="0"/>
                        </a:spcAft>
                      </a:pPr>
                      <a:r>
                        <a:rPr lang="en-US" sz="1600" dirty="0" smtClean="0">
                          <a:latin typeface="Times New Roman"/>
                          <a:ea typeface="Calibri"/>
                          <a:cs typeface="Times New Roman"/>
                        </a:rPr>
                        <a:t>Simple future</a:t>
                      </a:r>
                      <a:endParaRPr lang="en-US" sz="1100" dirty="0">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600" dirty="0">
                          <a:latin typeface="Times New Roman"/>
                          <a:ea typeface="Calibri"/>
                          <a:cs typeface="Times New Roman"/>
                        </a:rPr>
                        <a:t>I will play</a:t>
                      </a:r>
                      <a:endParaRPr lang="en-US" sz="1100" dirty="0">
                        <a:latin typeface="Calibri"/>
                        <a:ea typeface="Calibri"/>
                        <a:cs typeface="Times New Roman"/>
                      </a:endParaRPr>
                    </a:p>
                  </a:txBody>
                  <a:tcPr marL="68580" marR="68580" marT="0" marB="0"/>
                </a:tc>
              </a:tr>
              <a:tr h="370840">
                <a:tc>
                  <a:txBody>
                    <a:bodyPr/>
                    <a:lstStyle/>
                    <a:p>
                      <a:pPr marL="0" marR="0">
                        <a:lnSpc>
                          <a:spcPct val="150000"/>
                        </a:lnSpc>
                        <a:spcBef>
                          <a:spcPts val="0"/>
                        </a:spcBef>
                        <a:spcAft>
                          <a:spcPts val="0"/>
                        </a:spcAft>
                      </a:pPr>
                      <a:r>
                        <a:rPr lang="en-US" sz="1600" dirty="0">
                          <a:solidFill>
                            <a:srgbClr val="FF0000"/>
                          </a:solidFill>
                          <a:latin typeface="Times New Roman"/>
                          <a:ea typeface="Calibri"/>
                          <a:cs typeface="Times New Roman"/>
                        </a:rPr>
                        <a:t>Future progressive</a:t>
                      </a:r>
                      <a:endParaRPr lang="en-US" sz="1100" dirty="0">
                        <a:solidFill>
                          <a:srgbClr val="FF0000"/>
                        </a:solidFill>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600" dirty="0">
                          <a:solidFill>
                            <a:srgbClr val="FF0000"/>
                          </a:solidFill>
                          <a:latin typeface="Times New Roman"/>
                          <a:ea typeface="Calibri"/>
                          <a:cs typeface="Times New Roman"/>
                        </a:rPr>
                        <a:t>I will be walking</a:t>
                      </a:r>
                      <a:endParaRPr lang="en-US" sz="1100" dirty="0">
                        <a:solidFill>
                          <a:srgbClr val="FF0000"/>
                        </a:solidFill>
                        <a:latin typeface="Calibri"/>
                        <a:ea typeface="Calibri"/>
                        <a:cs typeface="Times New Roman"/>
                      </a:endParaRPr>
                    </a:p>
                  </a:txBody>
                  <a:tcPr marL="68580" marR="68580" marT="0" marB="0"/>
                </a:tc>
              </a:tr>
              <a:tr h="370840">
                <a:tc>
                  <a:txBody>
                    <a:bodyPr/>
                    <a:lstStyle/>
                    <a:p>
                      <a:pPr marL="0" marR="0">
                        <a:lnSpc>
                          <a:spcPct val="150000"/>
                        </a:lnSpc>
                        <a:spcBef>
                          <a:spcPts val="0"/>
                        </a:spcBef>
                        <a:spcAft>
                          <a:spcPts val="0"/>
                        </a:spcAft>
                      </a:pPr>
                      <a:r>
                        <a:rPr lang="en-US" sz="1600" dirty="0">
                          <a:solidFill>
                            <a:srgbClr val="FF0000"/>
                          </a:solidFill>
                          <a:latin typeface="Times New Roman"/>
                          <a:ea typeface="Calibri"/>
                          <a:cs typeface="Times New Roman"/>
                        </a:rPr>
                        <a:t>Future action</a:t>
                      </a:r>
                      <a:r>
                        <a:rPr lang="en-US" sz="1600" dirty="0">
                          <a:latin typeface="Times New Roman"/>
                          <a:ea typeface="Calibri"/>
                          <a:cs typeface="Times New Roman"/>
                        </a:rPr>
                        <a:t>:</a:t>
                      </a:r>
                      <a:endParaRPr lang="en-US" sz="1100" dirty="0">
                        <a:latin typeface="Calibri"/>
                        <a:ea typeface="Calibri"/>
                        <a:cs typeface="Times New Roman"/>
                      </a:endParaRPr>
                    </a:p>
                    <a:p>
                      <a:pPr marL="0" marR="0">
                        <a:lnSpc>
                          <a:spcPct val="150000"/>
                        </a:lnSpc>
                        <a:spcBef>
                          <a:spcPts val="0"/>
                        </a:spcBef>
                        <a:spcAft>
                          <a:spcPts val="0"/>
                        </a:spcAft>
                      </a:pPr>
                      <a:r>
                        <a:rPr lang="en-US" sz="1600" dirty="0">
                          <a:latin typeface="Times New Roman"/>
                          <a:ea typeface="Calibri"/>
                          <a:cs typeface="Times New Roman"/>
                        </a:rPr>
                        <a:t>Future condition:</a:t>
                      </a:r>
                      <a:endParaRPr lang="en-US" sz="1100" dirty="0">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600" dirty="0">
                          <a:solidFill>
                            <a:srgbClr val="FF0000"/>
                          </a:solidFill>
                          <a:latin typeface="Times New Roman"/>
                          <a:ea typeface="Calibri"/>
                          <a:cs typeface="Times New Roman"/>
                        </a:rPr>
                        <a:t>I will run in the morning</a:t>
                      </a:r>
                      <a:r>
                        <a:rPr lang="en-US" sz="1600" dirty="0">
                          <a:latin typeface="Times New Roman"/>
                          <a:ea typeface="Calibri"/>
                          <a:cs typeface="Times New Roman"/>
                        </a:rPr>
                        <a:t>.</a:t>
                      </a:r>
                      <a:endParaRPr lang="en-US" sz="1100" dirty="0">
                        <a:latin typeface="Calibri"/>
                        <a:ea typeface="Calibri"/>
                        <a:cs typeface="Times New Roman"/>
                      </a:endParaRPr>
                    </a:p>
                    <a:p>
                      <a:pPr marL="0" marR="0">
                        <a:lnSpc>
                          <a:spcPct val="150000"/>
                        </a:lnSpc>
                        <a:spcBef>
                          <a:spcPts val="0"/>
                        </a:spcBef>
                        <a:spcAft>
                          <a:spcPts val="0"/>
                        </a:spcAft>
                      </a:pPr>
                      <a:r>
                        <a:rPr lang="en-US" sz="1600" dirty="0">
                          <a:solidFill>
                            <a:srgbClr val="FF0000"/>
                          </a:solidFill>
                          <a:latin typeface="Times New Roman"/>
                          <a:ea typeface="Calibri"/>
                          <a:cs typeface="Times New Roman"/>
                        </a:rPr>
                        <a:t>I will be late for the class</a:t>
                      </a:r>
                      <a:r>
                        <a:rPr lang="en-US" sz="1600" dirty="0">
                          <a:latin typeface="Times New Roman"/>
                          <a:ea typeface="Calibri"/>
                          <a:cs typeface="Times New Roman"/>
                        </a:rPr>
                        <a:t>.</a:t>
                      </a:r>
                      <a:endParaRPr lang="en-US" sz="1100" dirty="0">
                        <a:latin typeface="Calibri"/>
                        <a:ea typeface="Calibri"/>
                        <a:cs typeface="Times New Roman"/>
                      </a:endParaRPr>
                    </a:p>
                  </a:txBody>
                  <a:tcPr marL="68580" marR="68580" marT="0" marB="0"/>
                </a:tc>
              </a:tr>
              <a:tr h="370840">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600" dirty="0">
                          <a:latin typeface="Times New Roman"/>
                          <a:ea typeface="Calibri"/>
                          <a:cs typeface="Times New Roman"/>
                        </a:rPr>
                        <a:t>Future </a:t>
                      </a:r>
                      <a:r>
                        <a:rPr lang="en-US" sz="1600" dirty="0" smtClean="0">
                          <a:latin typeface="Times New Roman"/>
                          <a:ea typeface="Calibri"/>
                          <a:cs typeface="Times New Roman"/>
                        </a:rPr>
                        <a:t>progressive Continuing future action:</a:t>
                      </a:r>
                      <a:endParaRPr lang="en-US" sz="1600" dirty="0" smtClean="0">
                        <a:latin typeface="+mn-lt"/>
                        <a:ea typeface="Calibri"/>
                        <a:cs typeface="Times New Roman"/>
                      </a:endParaRPr>
                    </a:p>
                    <a:p>
                      <a:pPr marL="0" marR="0">
                        <a:lnSpc>
                          <a:spcPct val="150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600" dirty="0" smtClean="0">
                          <a:latin typeface="Times New Roman"/>
                          <a:ea typeface="Calibri"/>
                          <a:cs typeface="Times New Roman"/>
                        </a:rPr>
                        <a:t>Daddy </a:t>
                      </a:r>
                      <a:r>
                        <a:rPr lang="en-US" sz="1600" dirty="0">
                          <a:latin typeface="Times New Roman"/>
                          <a:ea typeface="Calibri"/>
                          <a:cs typeface="Times New Roman"/>
                        </a:rPr>
                        <a:t>will be cooking all weekend.</a:t>
                      </a:r>
                      <a:endParaRPr lang="en-US" sz="11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Two auxiliaries are used for the future tense (shall and will). These have two forms:</a:t>
            </a:r>
          </a:p>
          <a:p>
            <a:pPr>
              <a:buFont typeface="Wingdings" pitchFamily="2" charset="2"/>
              <a:buChar char="Ø"/>
            </a:pPr>
            <a:r>
              <a:rPr lang="en-US" dirty="0" smtClean="0"/>
              <a:t>One use of shall or will expresses mere futurity</a:t>
            </a:r>
          </a:p>
          <a:p>
            <a:pPr lvl="0">
              <a:buFont typeface="Wingdings" pitchFamily="2" charset="2"/>
              <a:buChar char="Ø"/>
            </a:pPr>
            <a:r>
              <a:rPr lang="en-US" dirty="0" smtClean="0"/>
              <a:t>One use, in addition to expressing futurity, also expresses a feeling of determination, command, or promise in the mind of the speaker.</a:t>
            </a:r>
          </a:p>
          <a:p>
            <a:pPr lvl="0">
              <a:buNone/>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 Cont.</a:t>
            </a:r>
            <a:endParaRPr lang="en-US" dirty="0"/>
          </a:p>
        </p:txBody>
      </p:sp>
      <p:sp>
        <p:nvSpPr>
          <p:cNvPr id="3" name="Content Placeholder 2"/>
          <p:cNvSpPr>
            <a:spLocks noGrp="1"/>
          </p:cNvSpPr>
          <p:nvPr>
            <p:ph idx="1"/>
          </p:nvPr>
        </p:nvSpPr>
        <p:spPr/>
        <p:txBody>
          <a:bodyPr>
            <a:normAutofit fontScale="85000" lnSpcReduction="10000"/>
          </a:bodyPr>
          <a:lstStyle/>
          <a:p>
            <a:r>
              <a:rPr lang="en-US" sz="3400" dirty="0" smtClean="0">
                <a:solidFill>
                  <a:srgbClr val="FF0000"/>
                </a:solidFill>
              </a:rPr>
              <a:t>A</a:t>
            </a:r>
            <a:r>
              <a:rPr lang="en-US" dirty="0" smtClean="0"/>
              <a:t>. </a:t>
            </a:r>
            <a:r>
              <a:rPr lang="en-US" dirty="0" smtClean="0">
                <a:solidFill>
                  <a:srgbClr val="C00000"/>
                </a:solidFill>
              </a:rPr>
              <a:t>Mere futurity            </a:t>
            </a:r>
            <a:r>
              <a:rPr lang="en-US" sz="3400" dirty="0" smtClean="0">
                <a:solidFill>
                  <a:srgbClr val="FF0000"/>
                </a:solidFill>
              </a:rPr>
              <a:t>B</a:t>
            </a:r>
            <a:r>
              <a:rPr lang="en-US" dirty="0" smtClean="0">
                <a:solidFill>
                  <a:srgbClr val="C00000"/>
                </a:solidFill>
              </a:rPr>
              <a:t>. Determination, command,   </a:t>
            </a:r>
          </a:p>
          <a:p>
            <a:pPr>
              <a:buNone/>
            </a:pPr>
            <a:r>
              <a:rPr lang="en-US" dirty="0" smtClean="0">
                <a:solidFill>
                  <a:srgbClr val="C00000"/>
                </a:solidFill>
              </a:rPr>
              <a:t>                                                  promise</a:t>
            </a:r>
          </a:p>
          <a:p>
            <a:r>
              <a:rPr lang="en-US" dirty="0" smtClean="0"/>
              <a:t>I shall                                                                 I will</a:t>
            </a:r>
          </a:p>
          <a:p>
            <a:r>
              <a:rPr lang="en-US" dirty="0" smtClean="0"/>
              <a:t>He will                                                                He shall</a:t>
            </a:r>
          </a:p>
          <a:p>
            <a:r>
              <a:rPr lang="en-US" dirty="0" smtClean="0"/>
              <a:t>You will                                                              you shall</a:t>
            </a:r>
          </a:p>
          <a:p>
            <a:r>
              <a:rPr lang="en-US" dirty="0" smtClean="0"/>
              <a:t>We shall                                                              We will</a:t>
            </a:r>
          </a:p>
          <a:p>
            <a:r>
              <a:rPr lang="en-US" dirty="0" smtClean="0"/>
              <a:t>You will                                                               You shall</a:t>
            </a:r>
          </a:p>
          <a:p>
            <a:r>
              <a:rPr lang="en-US" dirty="0" smtClean="0"/>
              <a:t>They will                                                             They shall</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 Cont.</a:t>
            </a:r>
            <a:endParaRPr lang="en-US" dirty="0"/>
          </a:p>
        </p:txBody>
      </p:sp>
      <p:sp>
        <p:nvSpPr>
          <p:cNvPr id="3" name="Content Placeholder 2"/>
          <p:cNvSpPr>
            <a:spLocks noGrp="1"/>
          </p:cNvSpPr>
          <p:nvPr>
            <p:ph idx="1"/>
          </p:nvPr>
        </p:nvSpPr>
        <p:spPr/>
        <p:txBody>
          <a:bodyPr>
            <a:normAutofit lnSpcReduction="10000"/>
          </a:bodyPr>
          <a:lstStyle/>
          <a:p>
            <a:r>
              <a:rPr lang="en-US" dirty="0" smtClean="0"/>
              <a:t>NOTE: </a:t>
            </a:r>
          </a:p>
          <a:p>
            <a:r>
              <a:rPr lang="en-US" dirty="0" smtClean="0"/>
              <a:t>Exception to the rule of ‘</a:t>
            </a:r>
            <a:r>
              <a:rPr lang="en-US" dirty="0" smtClean="0">
                <a:solidFill>
                  <a:srgbClr val="FF0000"/>
                </a:solidFill>
              </a:rPr>
              <a:t>will</a:t>
            </a:r>
            <a:r>
              <a:rPr lang="en-US" dirty="0" smtClean="0"/>
              <a:t> and </a:t>
            </a:r>
            <a:r>
              <a:rPr lang="en-US" dirty="0" smtClean="0">
                <a:solidFill>
                  <a:srgbClr val="FF0000"/>
                </a:solidFill>
              </a:rPr>
              <a:t>shall</a:t>
            </a:r>
            <a:r>
              <a:rPr lang="en-US" dirty="0" smtClean="0"/>
              <a:t>.’</a:t>
            </a:r>
          </a:p>
          <a:p>
            <a:r>
              <a:rPr lang="en-US" dirty="0" smtClean="0"/>
              <a:t>The form given in </a:t>
            </a:r>
            <a:r>
              <a:rPr lang="en-US" dirty="0" smtClean="0">
                <a:solidFill>
                  <a:srgbClr val="FF0000"/>
                </a:solidFill>
              </a:rPr>
              <a:t>B</a:t>
            </a:r>
            <a:r>
              <a:rPr lang="en-US" dirty="0" smtClean="0"/>
              <a:t> above is used when the feeling of determination, etc is in the mind of the speaker.  </a:t>
            </a:r>
          </a:p>
          <a:p>
            <a:r>
              <a:rPr lang="en-US" dirty="0" smtClean="0"/>
              <a:t>If the feeling is in the mind of the person spoken about, then ‘</a:t>
            </a:r>
            <a:r>
              <a:rPr lang="en-US" dirty="0" smtClean="0">
                <a:solidFill>
                  <a:srgbClr val="FF0000"/>
                </a:solidFill>
              </a:rPr>
              <a:t>will</a:t>
            </a:r>
            <a:r>
              <a:rPr lang="en-US" dirty="0" smtClean="0"/>
              <a:t>’ is used in all the cases, </a:t>
            </a:r>
          </a:p>
          <a:p>
            <a:pPr>
              <a:buFont typeface="Wingdings" pitchFamily="2" charset="2"/>
              <a:buChar char="Ø"/>
            </a:pPr>
            <a:r>
              <a:rPr lang="en-US" dirty="0" smtClean="0"/>
              <a:t>i.e.: you will, he will and they will.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FUTURE TENSE</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What about:</a:t>
            </a:r>
          </a:p>
          <a:p>
            <a:pPr>
              <a:buFont typeface="Wingdings" pitchFamily="2" charset="2"/>
              <a:buChar char="Ø"/>
            </a:pPr>
            <a:r>
              <a:rPr lang="en-US" dirty="0" smtClean="0"/>
              <a:t>if someone writes, “I </a:t>
            </a:r>
            <a:r>
              <a:rPr lang="en-US" b="1" dirty="0" smtClean="0"/>
              <a:t>shall</a:t>
            </a:r>
            <a:r>
              <a:rPr lang="en-US" dirty="0" smtClean="0"/>
              <a:t> secure some money and then I </a:t>
            </a:r>
            <a:r>
              <a:rPr lang="en-US" b="1" dirty="0" smtClean="0"/>
              <a:t>will</a:t>
            </a:r>
            <a:r>
              <a:rPr lang="en-US" dirty="0" smtClean="0"/>
              <a:t> get you into the university? What does the person mean?   </a:t>
            </a:r>
          </a:p>
          <a:p>
            <a:pPr>
              <a:buFont typeface="Wingdings" pitchFamily="2" charset="2"/>
              <a:buChar char="Ø"/>
            </a:pPr>
            <a:r>
              <a:rPr lang="en-US" dirty="0" smtClean="0"/>
              <a:t> a statement called out by a man who had fallen into the river: “I </a:t>
            </a:r>
            <a:r>
              <a:rPr lang="en-US" b="1" dirty="0" smtClean="0"/>
              <a:t>will</a:t>
            </a:r>
            <a:r>
              <a:rPr lang="en-US" dirty="0" smtClean="0"/>
              <a:t> die; no one </a:t>
            </a:r>
            <a:r>
              <a:rPr lang="en-US" b="1" dirty="0" smtClean="0"/>
              <a:t>shall</a:t>
            </a:r>
            <a:r>
              <a:rPr lang="en-US" dirty="0" smtClean="0"/>
              <a:t> save me!”?  </a:t>
            </a:r>
          </a:p>
          <a:p>
            <a:pPr>
              <a:buFont typeface="Wingdings" pitchFamily="2" charset="2"/>
              <a:buChar char="Ø"/>
            </a:pPr>
            <a:r>
              <a:rPr lang="en-US" dirty="0" smtClean="0"/>
              <a:t>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 What about:</a:t>
            </a:r>
          </a:p>
          <a:p>
            <a:pPr>
              <a:buFont typeface="Wingdings" pitchFamily="2" charset="2"/>
              <a:buChar char="Ø"/>
            </a:pPr>
            <a:r>
              <a:rPr lang="en-US" dirty="0" smtClean="0"/>
              <a:t>If a parent says to a teacher, “My child shall study at home before he comes to school.” </a:t>
            </a:r>
            <a:r>
              <a:rPr lang="en-US" dirty="0" smtClean="0">
                <a:solidFill>
                  <a:srgbClr val="FF0000"/>
                </a:solidFill>
              </a:rPr>
              <a:t>This means, the parent is determined to make the child study at home.</a:t>
            </a:r>
          </a:p>
          <a:p>
            <a:pPr>
              <a:buFont typeface="Wingdings" pitchFamily="2" charset="2"/>
              <a:buChar char="Ø"/>
            </a:pPr>
            <a:r>
              <a:rPr lang="en-US" dirty="0" smtClean="0"/>
              <a:t>If the parent, on the other hand says, “My child will often run away from home, though I advised him severally.” </a:t>
            </a:r>
            <a:r>
              <a:rPr lang="en-US" dirty="0" smtClean="0">
                <a:solidFill>
                  <a:srgbClr val="FF0000"/>
                </a:solidFill>
              </a:rPr>
              <a:t>This means that the child is  determined to run away</a:t>
            </a:r>
            <a:r>
              <a:rPr lang="en-US" dirty="0" smtClean="0"/>
              <a:t>. </a:t>
            </a:r>
          </a:p>
          <a:p>
            <a:pPr>
              <a:buFont typeface="Wingdings" pitchFamily="2" charset="2"/>
              <a:buChar char="Ø"/>
            </a:pPr>
            <a:r>
              <a:rPr lang="en-US" dirty="0" smtClean="0"/>
              <a:t>(Adapted from A concise English grammar for foreign students by C. E. Eckersley)</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PERFECT TENSES</a:t>
            </a:r>
            <a:br>
              <a:rPr lang="en-US" dirty="0" smtClean="0"/>
            </a:br>
            <a:endParaRPr lang="en-US" dirty="0"/>
          </a:p>
        </p:txBody>
      </p:sp>
      <p:sp>
        <p:nvSpPr>
          <p:cNvPr id="3" name="Content Placeholder 2"/>
          <p:cNvSpPr>
            <a:spLocks noGrp="1"/>
          </p:cNvSpPr>
          <p:nvPr>
            <p:ph idx="1"/>
          </p:nvPr>
        </p:nvSpPr>
        <p:spPr/>
        <p:txBody>
          <a:bodyPr/>
          <a:lstStyle/>
          <a:p>
            <a:r>
              <a:rPr lang="en-US" dirty="0" smtClean="0"/>
              <a:t>The </a:t>
            </a:r>
            <a:r>
              <a:rPr lang="en-US" dirty="0"/>
              <a:t>perfect tenses generally describe past actions or occurrences that are still having an effect at the present time or are having an effect until a specified time. </a:t>
            </a:r>
            <a:endParaRPr lang="en-US" dirty="0" smtClean="0"/>
          </a:p>
          <a:p>
            <a:r>
              <a:rPr lang="en-US" dirty="0" smtClean="0"/>
              <a:t>The perfect tenses are usually composed of an auxiliary verb [to have] and a main verb’s past participle.</a:t>
            </a:r>
            <a:endParaRPr lang="en-US" dirty="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PERFECT</a:t>
            </a:r>
            <a:endParaRPr lang="en-US" dirty="0"/>
          </a:p>
        </p:txBody>
      </p:sp>
      <p:sp>
        <p:nvSpPr>
          <p:cNvPr id="3" name="Content Placeholder 2"/>
          <p:cNvSpPr>
            <a:spLocks noGrp="1"/>
          </p:cNvSpPr>
          <p:nvPr>
            <p:ph idx="1"/>
          </p:nvPr>
        </p:nvSpPr>
        <p:spPr/>
        <p:txBody>
          <a:bodyPr>
            <a:normAutofit/>
          </a:bodyPr>
          <a:lstStyle/>
          <a:p>
            <a:pPr lvl="0"/>
            <a:r>
              <a:rPr lang="en-US" dirty="0" smtClean="0"/>
              <a:t>is used for actions which have just concluded, </a:t>
            </a:r>
          </a:p>
          <a:p>
            <a:pPr lvl="0"/>
            <a:endParaRPr lang="en-US" dirty="0" smtClean="0"/>
          </a:p>
          <a:p>
            <a:pPr lvl="0"/>
            <a:r>
              <a:rPr lang="en-US" dirty="0" smtClean="0"/>
              <a:t>Is used for actions in the past continuing into the present and </a:t>
            </a:r>
          </a:p>
          <a:p>
            <a:pPr lvl="0"/>
            <a:endParaRPr lang="en-US" dirty="0" smtClean="0"/>
          </a:p>
          <a:p>
            <a:pPr lvl="0"/>
            <a:r>
              <a:rPr lang="en-US" dirty="0" smtClean="0"/>
              <a:t>Is used for an action that happened in an indefinite time in the past.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Examples: </a:t>
            </a:r>
          </a:p>
          <a:p>
            <a:r>
              <a:rPr lang="en-US" dirty="0" smtClean="0"/>
              <a:t>I was listening to news, but now I </a:t>
            </a:r>
            <a:r>
              <a:rPr lang="en-US" dirty="0" smtClean="0">
                <a:solidFill>
                  <a:srgbClr val="FF0000"/>
                </a:solidFill>
              </a:rPr>
              <a:t>have</a:t>
            </a:r>
            <a:r>
              <a:rPr lang="en-US" dirty="0" smtClean="0"/>
              <a:t> eaten my dinner [just concluded event].</a:t>
            </a:r>
          </a:p>
          <a:p>
            <a:r>
              <a:rPr lang="en-US" dirty="0" smtClean="0"/>
              <a:t>I have lived here since I was eight [action in the past continuing into the present].</a:t>
            </a:r>
          </a:p>
          <a:p>
            <a:r>
              <a:rPr lang="en-US" dirty="0" smtClean="0"/>
              <a:t>She has eaten her breakfast [an indefinite event]</a:t>
            </a:r>
          </a:p>
          <a:p>
            <a:r>
              <a:rPr lang="en-US" dirty="0" smtClean="0"/>
              <a:t>*They </a:t>
            </a:r>
            <a:r>
              <a:rPr lang="en-US" dirty="0" smtClean="0">
                <a:solidFill>
                  <a:srgbClr val="FF0000"/>
                </a:solidFill>
              </a:rPr>
              <a:t>have</a:t>
            </a:r>
            <a:r>
              <a:rPr lang="en-US" dirty="0" smtClean="0"/>
              <a:t> been talking about the man [present perfect progressive].</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PERFECT</a:t>
            </a:r>
            <a:endParaRPr lang="en-US" dirty="0"/>
          </a:p>
        </p:txBody>
      </p:sp>
      <p:sp>
        <p:nvSpPr>
          <p:cNvPr id="3" name="Content Placeholder 2"/>
          <p:cNvSpPr>
            <a:spLocks noGrp="1"/>
          </p:cNvSpPr>
          <p:nvPr>
            <p:ph idx="1"/>
          </p:nvPr>
        </p:nvSpPr>
        <p:spPr/>
        <p:txBody>
          <a:bodyPr>
            <a:normAutofit/>
          </a:bodyPr>
          <a:lstStyle/>
          <a:p>
            <a:pPr lvl="0"/>
            <a:r>
              <a:rPr lang="en-US" dirty="0" smtClean="0"/>
              <a:t>is </a:t>
            </a:r>
            <a:r>
              <a:rPr lang="en-US" dirty="0"/>
              <a:t>used to express actions which were completed before </a:t>
            </a:r>
            <a:r>
              <a:rPr lang="en-US" dirty="0" smtClean="0"/>
              <a:t>another expressed </a:t>
            </a:r>
            <a:r>
              <a:rPr lang="en-US" dirty="0"/>
              <a:t>in the past</a:t>
            </a:r>
            <a:r>
              <a:rPr lang="en-US" dirty="0" smtClean="0"/>
              <a:t>. </a:t>
            </a:r>
          </a:p>
          <a:p>
            <a:pPr lvl="0"/>
            <a:r>
              <a:rPr lang="en-US" dirty="0" smtClean="0"/>
              <a:t> </a:t>
            </a:r>
            <a:r>
              <a:rPr lang="en-US" dirty="0"/>
              <a:t>The past perfect tense is conjugated by having the past tense of the verb ‘to have’ </a:t>
            </a:r>
            <a:r>
              <a:rPr lang="en-US" dirty="0" smtClean="0"/>
              <a:t>(had) followed </a:t>
            </a:r>
            <a:r>
              <a:rPr lang="en-US" dirty="0"/>
              <a:t>by the participle form of the main verb</a:t>
            </a:r>
            <a:r>
              <a:rPr lang="en-US" dirty="0" smtClean="0"/>
              <a:t>. (e.g. –</a:t>
            </a:r>
            <a:r>
              <a:rPr lang="en-US" dirty="0" err="1" smtClean="0"/>
              <a:t>ed</a:t>
            </a:r>
            <a:r>
              <a:rPr lang="en-US" dirty="0" smtClean="0"/>
              <a:t> = danced; -en = eaten)</a:t>
            </a:r>
            <a:endParaRPr lang="en-US" dirty="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Example:</a:t>
            </a:r>
          </a:p>
          <a:p>
            <a:r>
              <a:rPr lang="en-US" dirty="0" smtClean="0"/>
              <a:t>I </a:t>
            </a:r>
            <a:r>
              <a:rPr lang="en-US" dirty="0" smtClean="0">
                <a:solidFill>
                  <a:srgbClr val="FF0000"/>
                </a:solidFill>
              </a:rPr>
              <a:t>had eaten </a:t>
            </a:r>
            <a:r>
              <a:rPr lang="en-US" dirty="0" smtClean="0"/>
              <a:t>my dinner before I </a:t>
            </a:r>
            <a:r>
              <a:rPr lang="en-US" dirty="0" smtClean="0">
                <a:solidFill>
                  <a:srgbClr val="FF0000"/>
                </a:solidFill>
              </a:rPr>
              <a:t>watched</a:t>
            </a:r>
            <a:r>
              <a:rPr lang="en-US" dirty="0" smtClean="0"/>
              <a:t> the news on TV.</a:t>
            </a:r>
          </a:p>
          <a:p>
            <a:r>
              <a:rPr lang="en-US" dirty="0" smtClean="0"/>
              <a:t>As soon as the semester had ended, I went to England.</a:t>
            </a:r>
          </a:p>
          <a:p>
            <a:r>
              <a:rPr lang="en-US" dirty="0" smtClean="0"/>
              <a:t>The man had been seeing the woman before I met her [past perfect progressive].</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 perfect</a:t>
            </a:r>
            <a:endParaRPr lang="en-US" dirty="0"/>
          </a:p>
        </p:txBody>
      </p:sp>
      <p:sp>
        <p:nvSpPr>
          <p:cNvPr id="3" name="Content Placeholder 2"/>
          <p:cNvSpPr>
            <a:spLocks noGrp="1"/>
          </p:cNvSpPr>
          <p:nvPr>
            <p:ph idx="1"/>
          </p:nvPr>
        </p:nvSpPr>
        <p:spPr/>
        <p:txBody>
          <a:bodyPr>
            <a:normAutofit/>
          </a:bodyPr>
          <a:lstStyle/>
          <a:p>
            <a:pPr lvl="0"/>
            <a:r>
              <a:rPr lang="en-US" dirty="0" smtClean="0"/>
              <a:t>is </a:t>
            </a:r>
            <a:r>
              <a:rPr lang="en-US" dirty="0"/>
              <a:t>used to express action or state of being happening or existing before some other specific time in the future.</a:t>
            </a:r>
          </a:p>
          <a:p>
            <a:pPr>
              <a:buNone/>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Example: </a:t>
            </a:r>
          </a:p>
          <a:p>
            <a:pPr>
              <a:buFont typeface="Wingdings" pitchFamily="2" charset="2"/>
              <a:buChar char="Ø"/>
            </a:pPr>
            <a:r>
              <a:rPr lang="en-US" dirty="0" smtClean="0"/>
              <a:t>Many people will have suffered immensely by the time the state of emergency is lifted [suffering state would happen before a specific time in the future].</a:t>
            </a:r>
          </a:p>
          <a:p>
            <a:pPr>
              <a:buFont typeface="Wingdings" pitchFamily="2" charset="2"/>
              <a:buChar char="Ø"/>
            </a:pPr>
            <a:r>
              <a:rPr lang="en-US" dirty="0" smtClean="0"/>
              <a:t>By June, many households will have been losing the hope of surviving in the lockdown [future perfect progressive]</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EMPHATIC FORM</a:t>
            </a:r>
            <a:endParaRPr lang="en-US" dirty="0"/>
          </a:p>
        </p:txBody>
      </p:sp>
      <p:sp>
        <p:nvSpPr>
          <p:cNvPr id="3" name="Content Placeholder 2"/>
          <p:cNvSpPr>
            <a:spLocks noGrp="1"/>
          </p:cNvSpPr>
          <p:nvPr>
            <p:ph idx="1"/>
          </p:nvPr>
        </p:nvSpPr>
        <p:spPr/>
        <p:txBody>
          <a:bodyPr>
            <a:normAutofit lnSpcReduction="10000"/>
          </a:bodyPr>
          <a:lstStyle/>
          <a:p>
            <a:r>
              <a:rPr lang="en-US" dirty="0"/>
              <a:t>There is also the third form of tenses called the emphatic form. </a:t>
            </a:r>
            <a:endParaRPr lang="en-US" dirty="0" smtClean="0"/>
          </a:p>
          <a:p>
            <a:r>
              <a:rPr lang="en-US" dirty="0" smtClean="0"/>
              <a:t>The </a:t>
            </a:r>
            <a:r>
              <a:rPr lang="en-US" dirty="0"/>
              <a:t>emphatic form exists for only the present and the past tenses</a:t>
            </a:r>
            <a:r>
              <a:rPr lang="en-US" dirty="0" smtClean="0"/>
              <a:t>.</a:t>
            </a:r>
          </a:p>
          <a:p>
            <a:r>
              <a:rPr lang="en-US" dirty="0" smtClean="0"/>
              <a:t> </a:t>
            </a:r>
            <a:r>
              <a:rPr lang="en-US" dirty="0"/>
              <a:t>The present emphatic is formed with the helping verb </a:t>
            </a:r>
            <a:r>
              <a:rPr lang="en-US" dirty="0">
                <a:solidFill>
                  <a:srgbClr val="FF0000"/>
                </a:solidFill>
              </a:rPr>
              <a:t>do</a:t>
            </a:r>
            <a:r>
              <a:rPr lang="en-US" dirty="0"/>
              <a:t> or </a:t>
            </a:r>
            <a:r>
              <a:rPr lang="en-US" dirty="0" smtClean="0">
                <a:solidFill>
                  <a:srgbClr val="FF0000"/>
                </a:solidFill>
              </a:rPr>
              <a:t>does </a:t>
            </a:r>
            <a:r>
              <a:rPr lang="en-US" dirty="0" smtClean="0"/>
              <a:t>+ base form of main verb, </a:t>
            </a:r>
            <a:r>
              <a:rPr lang="en-US" dirty="0"/>
              <a:t>each depending on the subject</a:t>
            </a:r>
            <a:r>
              <a:rPr lang="en-US" dirty="0" smtClean="0"/>
              <a:t>.</a:t>
            </a:r>
          </a:p>
          <a:p>
            <a:r>
              <a:rPr lang="en-US" dirty="0" smtClean="0"/>
              <a:t> </a:t>
            </a:r>
            <a:r>
              <a:rPr lang="en-US" dirty="0"/>
              <a:t>The past emphatic form is formed with </a:t>
            </a:r>
            <a:r>
              <a:rPr lang="en-US" dirty="0" smtClean="0">
                <a:solidFill>
                  <a:srgbClr val="FF0000"/>
                </a:solidFill>
              </a:rPr>
              <a:t>did </a:t>
            </a:r>
            <a:r>
              <a:rPr lang="en-US" dirty="0" smtClean="0"/>
              <a:t>+ base form of main verb.</a:t>
            </a:r>
            <a:endParaRPr lang="en-US" dirty="0"/>
          </a:p>
          <a:p>
            <a:pPr>
              <a:buNone/>
            </a:pPr>
            <a:endParaRPr lang="en-US" dirty="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EMPHATIC FORM OF THE PRESENT </a:t>
            </a:r>
            <a:br>
              <a:rPr lang="en-US" dirty="0"/>
            </a:br>
            <a:r>
              <a:rPr lang="en-US" dirty="0" smtClean="0"/>
              <a:t> AND THE PAST </a:t>
            </a:r>
            <a:endParaRPr lang="en-US" dirty="0"/>
          </a:p>
        </p:txBody>
      </p:sp>
      <p:graphicFrame>
        <p:nvGraphicFramePr>
          <p:cNvPr id="4" name="Content Placeholder 3"/>
          <p:cNvGraphicFramePr>
            <a:graphicFrameLocks noGrp="1"/>
          </p:cNvGraphicFramePr>
          <p:nvPr>
            <p:ph idx="1"/>
          </p:nvPr>
        </p:nvGraphicFramePr>
        <p:xfrm>
          <a:off x="457200" y="1600200"/>
          <a:ext cx="8229600" cy="4043680"/>
        </p:xfrm>
        <a:graphic>
          <a:graphicData uri="http://schemas.openxmlformats.org/drawingml/2006/table">
            <a:tbl>
              <a:tblPr firstRow="1" bandRow="1">
                <a:tableStyleId>{5C22544A-7EE6-4342-B048-85BDC9FD1C3A}</a:tableStyleId>
              </a:tblPr>
              <a:tblGrid>
                <a:gridCol w="2362200"/>
                <a:gridCol w="5867400"/>
              </a:tblGrid>
              <a:tr h="370840">
                <a:tc>
                  <a:txBody>
                    <a:bodyPr/>
                    <a:lstStyle/>
                    <a:p>
                      <a:r>
                        <a:rPr lang="en-US" sz="1800" b="1" kern="1200" dirty="0" smtClean="0">
                          <a:solidFill>
                            <a:schemeClr val="lt1"/>
                          </a:solidFill>
                          <a:latin typeface="+mn-lt"/>
                          <a:ea typeface="+mn-ea"/>
                          <a:cs typeface="+mn-cs"/>
                        </a:rPr>
                        <a:t>Present emphatic</a:t>
                      </a:r>
                      <a:endParaRPr lang="en-US" dirty="0"/>
                    </a:p>
                  </a:txBody>
                  <a:tcPr/>
                </a:tc>
                <a:tc>
                  <a:txBody>
                    <a:bodyPr/>
                    <a:lstStyle/>
                    <a:p>
                      <a:r>
                        <a:rPr lang="en-US" sz="1800" b="1" kern="1200" dirty="0" smtClean="0">
                          <a:solidFill>
                            <a:schemeClr val="lt1"/>
                          </a:solidFill>
                          <a:latin typeface="+mn-lt"/>
                          <a:ea typeface="+mn-ea"/>
                          <a:cs typeface="+mn-cs"/>
                        </a:rPr>
                        <a:t>I do read my lecture notes more than you</a:t>
                      </a:r>
                      <a:endParaRPr lang="en-US" dirty="0"/>
                    </a:p>
                  </a:txBody>
                  <a:tcPr/>
                </a:tc>
              </a:tr>
              <a:tr h="370840">
                <a:tc>
                  <a:txBody>
                    <a:bodyPr/>
                    <a:lstStyle/>
                    <a:p>
                      <a:r>
                        <a:rPr lang="en-US" sz="1800" kern="1200" dirty="0" smtClean="0">
                          <a:solidFill>
                            <a:schemeClr val="dk1"/>
                          </a:solidFill>
                          <a:latin typeface="+mn-lt"/>
                          <a:ea typeface="+mn-ea"/>
                          <a:cs typeface="+mn-cs"/>
                        </a:rPr>
                        <a:t>Past emphatic</a:t>
                      </a:r>
                      <a:endParaRPr lang="en-US" dirty="0"/>
                    </a:p>
                  </a:txBody>
                  <a:tcPr/>
                </a:tc>
                <a:tc>
                  <a:txBody>
                    <a:bodyPr/>
                    <a:lstStyle/>
                    <a:p>
                      <a:r>
                        <a:rPr lang="en-US" sz="1800" kern="1200" dirty="0" smtClean="0">
                          <a:solidFill>
                            <a:schemeClr val="dk1"/>
                          </a:solidFill>
                          <a:latin typeface="+mn-lt"/>
                          <a:ea typeface="+mn-ea"/>
                          <a:cs typeface="+mn-cs"/>
                        </a:rPr>
                        <a:t>I </a:t>
                      </a:r>
                      <a:r>
                        <a:rPr lang="en-US" sz="1800" kern="1200" dirty="0" smtClean="0">
                          <a:solidFill>
                            <a:srgbClr val="FF0000"/>
                          </a:solidFill>
                          <a:latin typeface="+mn-lt"/>
                          <a:ea typeface="+mn-ea"/>
                          <a:cs typeface="+mn-cs"/>
                        </a:rPr>
                        <a:t>did </a:t>
                      </a:r>
                      <a:r>
                        <a:rPr lang="en-US" sz="1800" u="sng" kern="1200" dirty="0" smtClean="0">
                          <a:solidFill>
                            <a:srgbClr val="FF0000"/>
                          </a:solidFill>
                          <a:latin typeface="+mn-lt"/>
                          <a:ea typeface="+mn-ea"/>
                          <a:cs typeface="+mn-cs"/>
                        </a:rPr>
                        <a:t>do</a:t>
                      </a:r>
                      <a:r>
                        <a:rPr lang="en-US" sz="1800" kern="1200" dirty="0" smtClean="0">
                          <a:solidFill>
                            <a:srgbClr val="FF0000"/>
                          </a:solidFill>
                          <a:latin typeface="+mn-lt"/>
                          <a:ea typeface="+mn-ea"/>
                          <a:cs typeface="+mn-cs"/>
                        </a:rPr>
                        <a:t> </a:t>
                      </a:r>
                      <a:r>
                        <a:rPr lang="en-US" sz="1800" kern="1200" dirty="0" smtClean="0">
                          <a:solidFill>
                            <a:schemeClr val="dk1"/>
                          </a:solidFill>
                          <a:latin typeface="+mn-lt"/>
                          <a:ea typeface="+mn-ea"/>
                          <a:cs typeface="+mn-cs"/>
                        </a:rPr>
                        <a:t>my homework last night.</a:t>
                      </a:r>
                      <a:endParaRPr lang="en-US" dirty="0"/>
                    </a:p>
                  </a:txBody>
                  <a:tcPr/>
                </a:tc>
              </a:tr>
              <a:tr h="370840">
                <a:tc>
                  <a:txBody>
                    <a:bodyPr/>
                    <a:lstStyle/>
                    <a:p>
                      <a:r>
                        <a:rPr lang="en-US" sz="1800" kern="1200" dirty="0" smtClean="0">
                          <a:solidFill>
                            <a:schemeClr val="dk1"/>
                          </a:solidFill>
                          <a:latin typeface="+mn-lt"/>
                          <a:ea typeface="+mn-ea"/>
                          <a:cs typeface="+mn-cs"/>
                        </a:rPr>
                        <a:t>Present emphatic</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He </a:t>
                      </a:r>
                      <a:r>
                        <a:rPr lang="en-US" sz="1800" kern="1200" dirty="0" smtClean="0">
                          <a:solidFill>
                            <a:srgbClr val="FF0000"/>
                          </a:solidFill>
                          <a:latin typeface="+mn-lt"/>
                          <a:ea typeface="+mn-ea"/>
                          <a:cs typeface="+mn-cs"/>
                        </a:rPr>
                        <a:t>does</a:t>
                      </a:r>
                      <a:r>
                        <a:rPr lang="en-US" sz="1800" u="sng" kern="1200" dirty="0" smtClean="0">
                          <a:solidFill>
                            <a:srgbClr val="FF0000"/>
                          </a:solidFill>
                          <a:latin typeface="+mn-lt"/>
                          <a:ea typeface="+mn-ea"/>
                          <a:cs typeface="+mn-cs"/>
                        </a:rPr>
                        <a:t> dance</a:t>
                      </a:r>
                      <a:r>
                        <a:rPr lang="en-US" sz="1800" kern="1200" dirty="0" smtClean="0">
                          <a:solidFill>
                            <a:schemeClr val="dk1"/>
                          </a:solidFill>
                          <a:latin typeface="+mn-lt"/>
                          <a:ea typeface="+mn-ea"/>
                          <a:cs typeface="+mn-cs"/>
                        </a:rPr>
                        <a:t>.</a:t>
                      </a:r>
                    </a:p>
                    <a:p>
                      <a:endParaRPr lang="en-US" dirty="0"/>
                    </a:p>
                  </a:txBody>
                  <a:tcPr/>
                </a:tc>
              </a:tr>
              <a:tr h="370840">
                <a:tc>
                  <a:txBody>
                    <a:bodyPr/>
                    <a:lstStyle/>
                    <a:p>
                      <a:r>
                        <a:rPr lang="en-US" sz="1800" kern="1200" dirty="0" err="1" smtClean="0">
                          <a:solidFill>
                            <a:schemeClr val="dk1"/>
                          </a:solidFill>
                          <a:latin typeface="+mn-lt"/>
                          <a:ea typeface="+mn-ea"/>
                          <a:cs typeface="+mn-cs"/>
                        </a:rPr>
                        <a:t>Emphasising</a:t>
                      </a:r>
                      <a:r>
                        <a:rPr lang="en-US" sz="1800" kern="1200" dirty="0" smtClean="0">
                          <a:solidFill>
                            <a:schemeClr val="dk1"/>
                          </a:solidFill>
                          <a:latin typeface="+mn-lt"/>
                          <a:ea typeface="+mn-ea"/>
                          <a:cs typeface="+mn-cs"/>
                        </a:rPr>
                        <a:t> a statement</a:t>
                      </a:r>
                      <a:endParaRPr lang="en-US" dirty="0"/>
                    </a:p>
                  </a:txBody>
                  <a:tcPr/>
                </a:tc>
                <a:tc>
                  <a:txBody>
                    <a:bodyPr/>
                    <a:lstStyle/>
                    <a:p>
                      <a:r>
                        <a:rPr lang="en-US" sz="1800" kern="1200" dirty="0" smtClean="0">
                          <a:solidFill>
                            <a:schemeClr val="dk1"/>
                          </a:solidFill>
                          <a:latin typeface="+mn-lt"/>
                          <a:ea typeface="+mn-ea"/>
                          <a:cs typeface="+mn-cs"/>
                        </a:rPr>
                        <a:t>I </a:t>
                      </a:r>
                      <a:r>
                        <a:rPr lang="en-US" sz="1800" kern="1200" dirty="0" smtClean="0">
                          <a:solidFill>
                            <a:srgbClr val="FF0000"/>
                          </a:solidFill>
                          <a:latin typeface="+mn-lt"/>
                          <a:ea typeface="+mn-ea"/>
                          <a:cs typeface="+mn-cs"/>
                        </a:rPr>
                        <a:t>do </a:t>
                      </a:r>
                      <a:r>
                        <a:rPr lang="en-US" sz="1800" u="sng" kern="1200" dirty="0" smtClean="0">
                          <a:solidFill>
                            <a:srgbClr val="FF0000"/>
                          </a:solidFill>
                          <a:latin typeface="+mn-lt"/>
                          <a:ea typeface="+mn-ea"/>
                          <a:cs typeface="+mn-cs"/>
                        </a:rPr>
                        <a:t>want</a:t>
                      </a:r>
                      <a:r>
                        <a:rPr lang="en-US" sz="1800" kern="1200" dirty="0" smtClean="0">
                          <a:solidFill>
                            <a:schemeClr val="dk1"/>
                          </a:solidFill>
                          <a:latin typeface="+mn-lt"/>
                          <a:ea typeface="+mn-ea"/>
                          <a:cs typeface="+mn-cs"/>
                        </a:rPr>
                        <a:t> to meet you this afternoon.</a:t>
                      </a:r>
                      <a:endParaRPr lang="en-US" dirty="0"/>
                    </a:p>
                  </a:txBody>
                  <a:tcPr/>
                </a:tc>
              </a:tr>
              <a:tr h="370840">
                <a:tc>
                  <a:txBody>
                    <a:bodyPr/>
                    <a:lstStyle/>
                    <a:p>
                      <a:r>
                        <a:rPr lang="en-US" sz="1800" kern="1200" dirty="0" smtClean="0">
                          <a:solidFill>
                            <a:schemeClr val="dk1"/>
                          </a:solidFill>
                          <a:latin typeface="+mn-lt"/>
                          <a:ea typeface="+mn-ea"/>
                          <a:cs typeface="+mn-cs"/>
                        </a:rPr>
                        <a:t>Denying a contrary assertion</a:t>
                      </a:r>
                      <a:endParaRPr lang="en-US" dirty="0"/>
                    </a:p>
                  </a:txBody>
                  <a:tcPr/>
                </a:tc>
                <a:tc>
                  <a:txBody>
                    <a:bodyPr/>
                    <a:lstStyle/>
                    <a:p>
                      <a:r>
                        <a:rPr lang="en-US" sz="1800" kern="1200" dirty="0" smtClean="0">
                          <a:solidFill>
                            <a:schemeClr val="dk1"/>
                          </a:solidFill>
                          <a:latin typeface="+mn-lt"/>
                          <a:ea typeface="+mn-ea"/>
                          <a:cs typeface="+mn-cs"/>
                        </a:rPr>
                        <a:t>No, he </a:t>
                      </a:r>
                      <a:r>
                        <a:rPr lang="en-US" sz="1800" kern="1200" dirty="0" smtClean="0">
                          <a:solidFill>
                            <a:srgbClr val="FF0000"/>
                          </a:solidFill>
                          <a:latin typeface="+mn-lt"/>
                          <a:ea typeface="+mn-ea"/>
                          <a:cs typeface="+mn-cs"/>
                        </a:rPr>
                        <a:t>does not </a:t>
                      </a:r>
                      <a:r>
                        <a:rPr lang="en-US" sz="1800" u="sng" kern="1200" dirty="0" smtClean="0">
                          <a:solidFill>
                            <a:srgbClr val="FF0000"/>
                          </a:solidFill>
                          <a:latin typeface="+mn-lt"/>
                          <a:ea typeface="+mn-ea"/>
                          <a:cs typeface="+mn-cs"/>
                        </a:rPr>
                        <a:t>have</a:t>
                      </a:r>
                      <a:r>
                        <a:rPr lang="en-US" sz="1800" kern="1200" dirty="0" smtClean="0">
                          <a:solidFill>
                            <a:srgbClr val="FF0000"/>
                          </a:solidFill>
                          <a:latin typeface="+mn-lt"/>
                          <a:ea typeface="+mn-ea"/>
                          <a:cs typeface="+mn-cs"/>
                        </a:rPr>
                        <a:t> </a:t>
                      </a:r>
                      <a:r>
                        <a:rPr lang="en-US" sz="1800" kern="1200" dirty="0" smtClean="0">
                          <a:solidFill>
                            <a:schemeClr val="dk1"/>
                          </a:solidFill>
                          <a:latin typeface="+mn-lt"/>
                          <a:ea typeface="+mn-ea"/>
                          <a:cs typeface="+mn-cs"/>
                        </a:rPr>
                        <a:t>the book.</a:t>
                      </a:r>
                      <a:endParaRPr lang="en-US" dirty="0"/>
                    </a:p>
                  </a:txBody>
                  <a:tcPr/>
                </a:tc>
              </a:tr>
              <a:tr h="370840">
                <a:tc>
                  <a:txBody>
                    <a:bodyPr/>
                    <a:lstStyle/>
                    <a:p>
                      <a:r>
                        <a:rPr lang="en-US" sz="1800" kern="1200" dirty="0" smtClean="0">
                          <a:solidFill>
                            <a:schemeClr val="dk1"/>
                          </a:solidFill>
                          <a:latin typeface="+mn-lt"/>
                          <a:ea typeface="+mn-ea"/>
                          <a:cs typeface="+mn-cs"/>
                        </a:rPr>
                        <a:t>Asking a question</a:t>
                      </a:r>
                      <a:endParaRPr lang="en-US" dirty="0"/>
                    </a:p>
                  </a:txBody>
                  <a:tcPr/>
                </a:tc>
                <a:tc>
                  <a:txBody>
                    <a:bodyPr/>
                    <a:lstStyle/>
                    <a:p>
                      <a:r>
                        <a:rPr lang="en-US" sz="1800" kern="1200" dirty="0" smtClean="0">
                          <a:solidFill>
                            <a:srgbClr val="FF0000"/>
                          </a:solidFill>
                          <a:latin typeface="+mn-lt"/>
                          <a:ea typeface="+mn-ea"/>
                          <a:cs typeface="+mn-cs"/>
                        </a:rPr>
                        <a:t>Do</a:t>
                      </a:r>
                      <a:r>
                        <a:rPr lang="en-US" sz="1800" kern="1200" dirty="0" smtClean="0">
                          <a:solidFill>
                            <a:schemeClr val="dk1"/>
                          </a:solidFill>
                          <a:latin typeface="+mn-lt"/>
                          <a:ea typeface="+mn-ea"/>
                          <a:cs typeface="+mn-cs"/>
                        </a:rPr>
                        <a:t> you </a:t>
                      </a:r>
                      <a:r>
                        <a:rPr lang="en-US" sz="1800" kern="1200" dirty="0" smtClean="0">
                          <a:solidFill>
                            <a:srgbClr val="FF0000"/>
                          </a:solidFill>
                          <a:latin typeface="+mn-lt"/>
                          <a:ea typeface="+mn-ea"/>
                          <a:cs typeface="+mn-cs"/>
                        </a:rPr>
                        <a:t>go </a:t>
                      </a:r>
                      <a:r>
                        <a:rPr lang="en-US" sz="1800" kern="1200" dirty="0" smtClean="0">
                          <a:solidFill>
                            <a:schemeClr val="dk1"/>
                          </a:solidFill>
                          <a:latin typeface="+mn-lt"/>
                          <a:ea typeface="+mn-ea"/>
                          <a:cs typeface="+mn-cs"/>
                        </a:rPr>
                        <a:t>to the gym?</a:t>
                      </a:r>
                      <a:endParaRPr lang="en-US" dirty="0"/>
                    </a:p>
                  </a:txBody>
                  <a:tcPr/>
                </a:tc>
              </a:tr>
              <a:tr h="370840">
                <a:tc>
                  <a:txBody>
                    <a:bodyPr/>
                    <a:lstStyle/>
                    <a:p>
                      <a:r>
                        <a:rPr lang="en-US" sz="1800" kern="1200" dirty="0" smtClean="0">
                          <a:solidFill>
                            <a:schemeClr val="dk1"/>
                          </a:solidFill>
                          <a:latin typeface="+mn-lt"/>
                          <a:ea typeface="+mn-ea"/>
                          <a:cs typeface="+mn-cs"/>
                        </a:rPr>
                        <a:t>Making a sentence negative</a:t>
                      </a:r>
                      <a:endParaRPr lang="en-US" dirty="0"/>
                    </a:p>
                  </a:txBody>
                  <a:tcPr/>
                </a:tc>
                <a:tc>
                  <a:txBody>
                    <a:bodyPr/>
                    <a:lstStyle/>
                    <a:p>
                      <a:r>
                        <a:rPr lang="en-US" sz="1800" kern="1200" dirty="0" smtClean="0">
                          <a:solidFill>
                            <a:schemeClr val="dk1"/>
                          </a:solidFill>
                          <a:latin typeface="+mn-lt"/>
                          <a:ea typeface="+mn-ea"/>
                          <a:cs typeface="+mn-cs"/>
                        </a:rPr>
                        <a:t>He </a:t>
                      </a:r>
                      <a:r>
                        <a:rPr lang="en-US" sz="1800" kern="1200" dirty="0" smtClean="0">
                          <a:solidFill>
                            <a:srgbClr val="FF0000"/>
                          </a:solidFill>
                          <a:latin typeface="+mn-lt"/>
                          <a:ea typeface="+mn-ea"/>
                          <a:cs typeface="+mn-cs"/>
                        </a:rPr>
                        <a:t>does not</a:t>
                      </a:r>
                      <a:r>
                        <a:rPr lang="en-US" sz="1800" u="sng" kern="1200" dirty="0" smtClean="0">
                          <a:solidFill>
                            <a:srgbClr val="FF0000"/>
                          </a:solidFill>
                          <a:latin typeface="+mn-lt"/>
                          <a:ea typeface="+mn-ea"/>
                          <a:cs typeface="+mn-cs"/>
                        </a:rPr>
                        <a:t> have </a:t>
                      </a:r>
                      <a:r>
                        <a:rPr lang="en-US" sz="1800" kern="1200" dirty="0" smtClean="0">
                          <a:solidFill>
                            <a:schemeClr val="dk1"/>
                          </a:solidFill>
                          <a:latin typeface="+mn-lt"/>
                          <a:ea typeface="+mn-ea"/>
                          <a:cs typeface="+mn-cs"/>
                        </a:rPr>
                        <a:t>our approval.</a:t>
                      </a:r>
                      <a:endParaRPr lang="en-US" dirty="0"/>
                    </a:p>
                  </a:txBody>
                  <a:tcPr/>
                </a:tc>
              </a:tr>
              <a:tr h="370840">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SUBJECT VERB AGREEMENT</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Grammatical agreement means sameness. </a:t>
            </a:r>
          </a:p>
          <a:p>
            <a:r>
              <a:rPr lang="en-US" dirty="0" smtClean="0"/>
              <a:t>Subject verb agreement means a subject and its verb match in number (singular or plural) and person (first, second or third).</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The final –s or –</a:t>
            </a:r>
            <a:r>
              <a:rPr lang="en-US" dirty="0" err="1" smtClean="0"/>
              <a:t>es</a:t>
            </a:r>
            <a:r>
              <a:rPr lang="en-US" dirty="0" smtClean="0"/>
              <a:t> in verbs and subjects is very important. </a:t>
            </a:r>
          </a:p>
          <a:p>
            <a:r>
              <a:rPr lang="en-US" dirty="0" smtClean="0"/>
              <a:t>Verbs in the simple present tense, in third person singular, are usually formed by:</a:t>
            </a:r>
          </a:p>
          <a:p>
            <a:r>
              <a:rPr lang="en-US" dirty="0" smtClean="0"/>
              <a:t>  adding –s or –</a:t>
            </a:r>
            <a:r>
              <a:rPr lang="en-US" dirty="0" err="1" smtClean="0"/>
              <a:t>es</a:t>
            </a:r>
            <a:r>
              <a:rPr lang="en-US" dirty="0" smtClean="0"/>
              <a:t> (she [laugh] to laughs, he [kiss] to kisses).  </a:t>
            </a:r>
          </a:p>
          <a:p>
            <a:r>
              <a:rPr lang="en-US" dirty="0" smtClean="0"/>
              <a:t>The verbs </a:t>
            </a:r>
            <a:r>
              <a:rPr lang="en-US" dirty="0" smtClean="0">
                <a:solidFill>
                  <a:srgbClr val="FF0000"/>
                </a:solidFill>
              </a:rPr>
              <a:t>be</a:t>
            </a:r>
            <a:r>
              <a:rPr lang="en-US" dirty="0" smtClean="0"/>
              <a:t>; </a:t>
            </a:r>
            <a:r>
              <a:rPr lang="en-US" dirty="0" smtClean="0">
                <a:solidFill>
                  <a:srgbClr val="FF0000"/>
                </a:solidFill>
              </a:rPr>
              <a:t>have,</a:t>
            </a:r>
            <a:r>
              <a:rPr lang="en-US" dirty="0" smtClean="0"/>
              <a:t> and </a:t>
            </a:r>
            <a:r>
              <a:rPr lang="en-US" dirty="0" smtClean="0">
                <a:solidFill>
                  <a:srgbClr val="FF0000"/>
                </a:solidFill>
              </a:rPr>
              <a:t>do</a:t>
            </a:r>
            <a:r>
              <a:rPr lang="en-US" dirty="0" smtClean="0"/>
              <a:t> operate differently i.e. Be = is, Have = has and Do = does. </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VERB AGREEMENT</a:t>
            </a:r>
            <a:endParaRPr lang="en-US" dirty="0"/>
          </a:p>
        </p:txBody>
      </p:sp>
      <p:sp>
        <p:nvSpPr>
          <p:cNvPr id="3" name="Content Placeholder 2"/>
          <p:cNvSpPr>
            <a:spLocks noGrp="1"/>
          </p:cNvSpPr>
          <p:nvPr>
            <p:ph idx="1"/>
          </p:nvPr>
        </p:nvSpPr>
        <p:spPr/>
        <p:txBody>
          <a:bodyPr>
            <a:normAutofit/>
          </a:bodyPr>
          <a:lstStyle/>
          <a:p>
            <a:r>
              <a:rPr lang="en-US" dirty="0" smtClean="0"/>
              <a:t>Regular plural subjects, on the other hand, add </a:t>
            </a:r>
            <a:r>
              <a:rPr lang="en-US" dirty="0" smtClean="0">
                <a:solidFill>
                  <a:srgbClr val="FF0000"/>
                </a:solidFill>
              </a:rPr>
              <a:t>–s </a:t>
            </a:r>
            <a:r>
              <a:rPr lang="en-US" dirty="0" smtClean="0"/>
              <a:t>or </a:t>
            </a:r>
            <a:r>
              <a:rPr lang="en-US" dirty="0" smtClean="0">
                <a:solidFill>
                  <a:srgbClr val="FF0000"/>
                </a:solidFill>
              </a:rPr>
              <a:t>–</a:t>
            </a:r>
            <a:r>
              <a:rPr lang="en-US" dirty="0" err="1" smtClean="0">
                <a:solidFill>
                  <a:srgbClr val="FF0000"/>
                </a:solidFill>
              </a:rPr>
              <a:t>es</a:t>
            </a:r>
            <a:r>
              <a:rPr lang="en-US" dirty="0" smtClean="0"/>
              <a:t>: </a:t>
            </a:r>
          </a:p>
          <a:p>
            <a:pPr>
              <a:buFont typeface="Wingdings" pitchFamily="2" charset="2"/>
              <a:buChar char="Ø"/>
            </a:pPr>
            <a:r>
              <a:rPr lang="en-US" dirty="0" smtClean="0"/>
              <a:t>boy to boys; bench to benches or</a:t>
            </a:r>
          </a:p>
          <a:p>
            <a:pPr>
              <a:buFont typeface="Wingdings" pitchFamily="2" charset="2"/>
              <a:buChar char="Ø"/>
            </a:pPr>
            <a:r>
              <a:rPr lang="en-US" dirty="0" smtClean="0"/>
              <a:t> they take a different irregular form. For example: ox = oxen; child = children; man = men, etc.</a:t>
            </a:r>
          </a:p>
          <a:p>
            <a:pPr>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CONT.</a:t>
            </a: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r>
              <a:rPr lang="en-US" dirty="0" smtClean="0"/>
              <a:t> </a:t>
            </a:r>
            <a:r>
              <a:rPr lang="en-US" sz="3500" dirty="0" smtClean="0"/>
              <a:t>In subject verb agreement, the final –s or –</a:t>
            </a:r>
            <a:r>
              <a:rPr lang="en-US" sz="3500" dirty="0" err="1" smtClean="0"/>
              <a:t>es</a:t>
            </a:r>
            <a:r>
              <a:rPr lang="en-US" sz="3500" dirty="0" smtClean="0"/>
              <a:t> can take only one path at a time – to the end of a verb or to the end of a subject.</a:t>
            </a:r>
          </a:p>
          <a:p>
            <a:pPr>
              <a:buNone/>
            </a:pPr>
            <a:endParaRPr lang="en-US" dirty="0" smtClean="0"/>
          </a:p>
          <a:p>
            <a:pPr>
              <a:buNone/>
            </a:pPr>
            <a:r>
              <a:rPr lang="en-US" dirty="0" smtClean="0"/>
              <a:t> </a:t>
            </a:r>
          </a:p>
          <a:p>
            <a:pPr>
              <a:buNone/>
            </a:pPr>
            <a:r>
              <a:rPr lang="en-US" dirty="0" smtClean="0"/>
              <a:t>     -s/-</a:t>
            </a:r>
            <a:r>
              <a:rPr lang="en-US" dirty="0" err="1" smtClean="0"/>
              <a:t>es</a:t>
            </a:r>
            <a:r>
              <a:rPr lang="en-US" dirty="0" smtClean="0"/>
              <a:t>          ̷ student</a:t>
            </a:r>
          </a:p>
          <a:p>
            <a:pPr>
              <a:buNone/>
            </a:pPr>
            <a:r>
              <a:rPr lang="en-US" dirty="0" smtClean="0"/>
              <a:t>	                   ⸌ passes</a:t>
            </a:r>
          </a:p>
          <a:p>
            <a:pPr>
              <a:buNone/>
            </a:pPr>
            <a:r>
              <a:rPr lang="en-US" dirty="0" smtClean="0"/>
              <a:t> </a:t>
            </a:r>
          </a:p>
          <a:p>
            <a:pPr>
              <a:buNone/>
            </a:pPr>
            <a:r>
              <a:rPr lang="en-US" dirty="0" smtClean="0"/>
              <a:t>            </a:t>
            </a:r>
          </a:p>
          <a:p>
            <a:pPr>
              <a:buNone/>
            </a:pPr>
            <a:r>
              <a:rPr lang="en-US" dirty="0" smtClean="0"/>
              <a:t>	   -s/-</a:t>
            </a:r>
            <a:r>
              <a:rPr lang="en-US" dirty="0" err="1" smtClean="0"/>
              <a:t>es</a:t>
            </a:r>
            <a:r>
              <a:rPr lang="en-US" dirty="0" smtClean="0"/>
              <a:t>            ̷ students	</a:t>
            </a:r>
          </a:p>
          <a:p>
            <a:pPr>
              <a:buNone/>
            </a:pPr>
            <a:r>
              <a:rPr lang="en-US" dirty="0" smtClean="0"/>
              <a:t>                            ⸌ pass</a:t>
            </a:r>
          </a:p>
          <a:p>
            <a:endParaRPr lang="en-US" dirty="0"/>
          </a:p>
        </p:txBody>
      </p:sp>
      <p:sp>
        <p:nvSpPr>
          <p:cNvPr id="5" name="Right Arrow 4"/>
          <p:cNvSpPr/>
          <p:nvPr/>
        </p:nvSpPr>
        <p:spPr>
          <a:xfrm>
            <a:off x="1371600" y="3581400"/>
            <a:ext cx="978408"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1676400" y="54102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VERB AGREEMENT</a:t>
            </a:r>
            <a:endParaRPr lang="en-US" dirty="0"/>
          </a:p>
        </p:txBody>
      </p:sp>
      <p:sp>
        <p:nvSpPr>
          <p:cNvPr id="3" name="Content Placeholder 2"/>
          <p:cNvSpPr>
            <a:spLocks noGrp="1"/>
          </p:cNvSpPr>
          <p:nvPr>
            <p:ph idx="1"/>
          </p:nvPr>
        </p:nvSpPr>
        <p:spPr/>
        <p:txBody>
          <a:bodyPr/>
          <a:lstStyle/>
          <a:p>
            <a:r>
              <a:rPr lang="en-US" dirty="0" smtClean="0"/>
              <a:t>Note: </a:t>
            </a:r>
          </a:p>
          <a:p>
            <a:pPr>
              <a:buFont typeface="Wingdings" pitchFamily="2" charset="2"/>
              <a:buChar char="Ø"/>
            </a:pPr>
            <a:r>
              <a:rPr lang="en-US" dirty="0" smtClean="0"/>
              <a:t>    When auxiliary verbs like can, may, must, have, will, etc go with the main verb, </a:t>
            </a:r>
            <a:r>
              <a:rPr lang="en-US" dirty="0" smtClean="0">
                <a:solidFill>
                  <a:srgbClr val="FF0000"/>
                </a:solidFill>
              </a:rPr>
              <a:t>we should not add</a:t>
            </a:r>
            <a:r>
              <a:rPr lang="en-US" dirty="0" smtClean="0"/>
              <a:t> – s /- </a:t>
            </a:r>
            <a:r>
              <a:rPr lang="en-US" dirty="0" err="1" smtClean="0"/>
              <a:t>es</a:t>
            </a:r>
            <a:r>
              <a:rPr lang="en-US" dirty="0" smtClean="0"/>
              <a:t> to the main verb.</a:t>
            </a:r>
          </a:p>
          <a:p>
            <a:r>
              <a:rPr lang="en-US" dirty="0" smtClean="0"/>
              <a:t>Examples:</a:t>
            </a:r>
          </a:p>
          <a:p>
            <a:pPr>
              <a:buFont typeface="Wingdings" pitchFamily="2" charset="2"/>
              <a:buChar char="Ø"/>
            </a:pPr>
            <a:r>
              <a:rPr lang="en-US" dirty="0" smtClean="0"/>
              <a:t>She can dance and </a:t>
            </a:r>
            <a:r>
              <a:rPr lang="en-US" dirty="0" smtClean="0">
                <a:solidFill>
                  <a:srgbClr val="FF0000"/>
                </a:solidFill>
              </a:rPr>
              <a:t>not</a:t>
            </a:r>
            <a:r>
              <a:rPr lang="en-US" dirty="0" smtClean="0"/>
              <a:t> </a:t>
            </a:r>
            <a:r>
              <a:rPr lang="en-US" strike="sngStrike" dirty="0" smtClean="0"/>
              <a:t>dances</a:t>
            </a:r>
            <a:endParaRPr lang="en-US" dirty="0" smtClean="0"/>
          </a:p>
          <a:p>
            <a:pPr>
              <a:buFont typeface="Wingdings" pitchFamily="2" charset="2"/>
              <a:buChar char="Ø"/>
            </a:pPr>
            <a:r>
              <a:rPr lang="en-US" dirty="0" smtClean="0"/>
              <a:t>The boy may come and</a:t>
            </a:r>
            <a:r>
              <a:rPr lang="en-US" dirty="0" smtClean="0">
                <a:solidFill>
                  <a:srgbClr val="FF0000"/>
                </a:solidFill>
              </a:rPr>
              <a:t> not </a:t>
            </a:r>
            <a:r>
              <a:rPr lang="en-US" strike="sngStrike" dirty="0" smtClean="0"/>
              <a:t>comes.</a:t>
            </a:r>
            <a:endParaRPr lang="en-US" dirty="0" smtClean="0"/>
          </a:p>
          <a:p>
            <a:pPr>
              <a:buFont typeface="Wingdings" pitchFamily="2" charset="2"/>
              <a:buChar char="Ø"/>
            </a:pPr>
            <a:r>
              <a:rPr lang="en-US" dirty="0" smtClean="0"/>
              <a:t>The teacher will beat you and </a:t>
            </a:r>
            <a:r>
              <a:rPr lang="en-US" dirty="0" smtClean="0">
                <a:solidFill>
                  <a:srgbClr val="FF0000"/>
                </a:solidFill>
              </a:rPr>
              <a:t>not</a:t>
            </a:r>
            <a:r>
              <a:rPr lang="en-US" strike="sngStrike" dirty="0" smtClean="0"/>
              <a:t> beats</a:t>
            </a:r>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VERB AGREEMENT</a:t>
            </a: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US" dirty="0" smtClean="0"/>
              <a:t>AGREEMENT OF SUBJECT AND VERB</a:t>
            </a:r>
          </a:p>
          <a:p>
            <a:pPr lvl="0"/>
            <a:r>
              <a:rPr lang="en-US" dirty="0" smtClean="0"/>
              <a:t>A word that refers to one person or thing is singular in number. </a:t>
            </a:r>
          </a:p>
          <a:p>
            <a:r>
              <a:rPr lang="en-US" dirty="0" smtClean="0"/>
              <a:t>A word that refers to more than one is plural in number.</a:t>
            </a:r>
          </a:p>
          <a:p>
            <a:pPr>
              <a:buFont typeface="Wingdings" pitchFamily="2" charset="2"/>
              <a:buChar char="Ø"/>
            </a:pPr>
            <a:r>
              <a:rPr lang="en-US" b="1" dirty="0" smtClean="0"/>
              <a:t>SINGULAR	                                      PLURAL</a:t>
            </a:r>
            <a:endParaRPr lang="en-US" dirty="0" smtClean="0"/>
          </a:p>
          <a:p>
            <a:pPr>
              <a:buFont typeface="Wingdings" pitchFamily="2" charset="2"/>
              <a:buChar char="ü"/>
            </a:pPr>
            <a:r>
              <a:rPr lang="en-US" dirty="0" smtClean="0"/>
              <a:t>book	                                                 books </a:t>
            </a:r>
          </a:p>
          <a:p>
            <a:pPr>
              <a:buFont typeface="Wingdings" pitchFamily="2" charset="2"/>
              <a:buChar char="ü"/>
            </a:pPr>
            <a:r>
              <a:rPr lang="en-US" dirty="0" smtClean="0"/>
              <a:t>child	                                                 children </a:t>
            </a:r>
          </a:p>
          <a:p>
            <a:pPr>
              <a:buFont typeface="Wingdings" pitchFamily="2" charset="2"/>
              <a:buChar char="ü"/>
            </a:pPr>
            <a:r>
              <a:rPr lang="en-US" dirty="0" smtClean="0"/>
              <a:t>this	                                                            these </a:t>
            </a:r>
          </a:p>
          <a:p>
            <a:pPr>
              <a:buFont typeface="Wingdings" pitchFamily="2" charset="2"/>
              <a:buChar char="ü"/>
            </a:pPr>
            <a:r>
              <a:rPr lang="en-US" dirty="0" smtClean="0"/>
              <a:t>either	                                                 both </a:t>
            </a:r>
          </a:p>
          <a:p>
            <a:pPr>
              <a:buFont typeface="Wingdings" pitchFamily="2" charset="2"/>
              <a:buChar char="ü"/>
            </a:pPr>
            <a:r>
              <a:rPr lang="en-US" dirty="0" smtClean="0"/>
              <a:t>he, she, it	                                       they</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VERB AGREEMENT</a:t>
            </a:r>
            <a:endParaRPr lang="en-US" dirty="0"/>
          </a:p>
        </p:txBody>
      </p:sp>
      <p:sp>
        <p:nvSpPr>
          <p:cNvPr id="3" name="Content Placeholder 2"/>
          <p:cNvSpPr>
            <a:spLocks noGrp="1"/>
          </p:cNvSpPr>
          <p:nvPr>
            <p:ph idx="1"/>
          </p:nvPr>
        </p:nvSpPr>
        <p:spPr/>
        <p:txBody>
          <a:bodyPr>
            <a:normAutofit fontScale="92500"/>
          </a:bodyPr>
          <a:lstStyle/>
          <a:p>
            <a:r>
              <a:rPr lang="en-US" b="1" dirty="0" smtClean="0"/>
              <a:t> A verb agrees with its subject in number.</a:t>
            </a:r>
            <a:endParaRPr lang="en-US" dirty="0" smtClean="0"/>
          </a:p>
          <a:p>
            <a:pPr>
              <a:buFont typeface="Wingdings" pitchFamily="2" charset="2"/>
              <a:buChar char="Ø"/>
            </a:pPr>
            <a:r>
              <a:rPr lang="en-US" dirty="0" smtClean="0"/>
              <a:t>(1) Singular subjects take singular verbs.</a:t>
            </a:r>
          </a:p>
          <a:p>
            <a:pPr>
              <a:buFont typeface="Wingdings" pitchFamily="2" charset="2"/>
              <a:buChar char="ü"/>
            </a:pPr>
            <a:r>
              <a:rPr lang="en-US" dirty="0" smtClean="0"/>
              <a:t>A young </a:t>
            </a:r>
            <a:r>
              <a:rPr lang="en-US" u="sng" dirty="0" smtClean="0"/>
              <a:t>woman</a:t>
            </a:r>
            <a:r>
              <a:rPr lang="en-US" dirty="0" smtClean="0"/>
              <a:t> l</a:t>
            </a:r>
            <a:r>
              <a:rPr lang="en-US" b="1" dirty="0" smtClean="0"/>
              <a:t>ives</a:t>
            </a:r>
            <a:r>
              <a:rPr lang="en-US" dirty="0" smtClean="0"/>
              <a:t> next door.</a:t>
            </a:r>
          </a:p>
          <a:p>
            <a:pPr>
              <a:buFont typeface="Wingdings" pitchFamily="2" charset="2"/>
              <a:buChar char="ü"/>
            </a:pPr>
            <a:r>
              <a:rPr lang="en-US" dirty="0" smtClean="0"/>
              <a:t>This </a:t>
            </a:r>
            <a:r>
              <a:rPr lang="en-US" u="sng" dirty="0" smtClean="0"/>
              <a:t>exhibit</a:t>
            </a:r>
            <a:r>
              <a:rPr lang="en-US" dirty="0" smtClean="0"/>
              <a:t> </a:t>
            </a:r>
            <a:r>
              <a:rPr lang="en-US" b="1" dirty="0" smtClean="0"/>
              <a:t>was</a:t>
            </a:r>
            <a:r>
              <a:rPr lang="en-US" dirty="0" smtClean="0"/>
              <a:t> prepared by the art department. </a:t>
            </a:r>
          </a:p>
          <a:p>
            <a:pPr>
              <a:buFont typeface="Wingdings" pitchFamily="2" charset="2"/>
              <a:buChar char="Ø"/>
            </a:pPr>
            <a:r>
              <a:rPr lang="en-US" b="1" dirty="0" smtClean="0"/>
              <a:t>(2) Plural subjects take plural verbs.</a:t>
            </a:r>
            <a:endParaRPr lang="en-US" dirty="0" smtClean="0"/>
          </a:p>
          <a:p>
            <a:pPr>
              <a:buFont typeface="Wingdings" pitchFamily="2" charset="2"/>
              <a:buChar char="ü"/>
            </a:pPr>
            <a:r>
              <a:rPr lang="en-US" dirty="0" smtClean="0"/>
              <a:t>Young </a:t>
            </a:r>
            <a:r>
              <a:rPr lang="en-US" u="sng" dirty="0" smtClean="0"/>
              <a:t>women</a:t>
            </a:r>
            <a:r>
              <a:rPr lang="en-US" dirty="0" smtClean="0"/>
              <a:t> </a:t>
            </a:r>
            <a:r>
              <a:rPr lang="en-US" b="1" dirty="0" smtClean="0"/>
              <a:t>live</a:t>
            </a:r>
            <a:r>
              <a:rPr lang="en-US" dirty="0" smtClean="0"/>
              <a:t> next door. </a:t>
            </a:r>
          </a:p>
          <a:p>
            <a:pPr>
              <a:buFont typeface="Wingdings" pitchFamily="2" charset="2"/>
              <a:buChar char="ü"/>
            </a:pPr>
            <a:r>
              <a:rPr lang="en-US" dirty="0" smtClean="0"/>
              <a:t>These exhibits </a:t>
            </a:r>
            <a:r>
              <a:rPr lang="en-US" b="1" dirty="0" smtClean="0"/>
              <a:t>were</a:t>
            </a:r>
            <a:r>
              <a:rPr lang="en-US" dirty="0" smtClean="0"/>
              <a:t> prepared by the art department.</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the number of the following verbs?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‘is, was, has,’ ‘</a:t>
            </a:r>
            <a:r>
              <a:rPr lang="en-US" b="1" dirty="0" smtClean="0"/>
              <a:t>are, were, have,</a:t>
            </a:r>
            <a:r>
              <a:rPr lang="en-US" dirty="0" smtClean="0"/>
              <a:t>’ </a:t>
            </a:r>
          </a:p>
          <a:p>
            <a:endParaRPr lang="en-US" dirty="0" smtClean="0"/>
          </a:p>
          <a:p>
            <a:r>
              <a:rPr lang="en-US" dirty="0" smtClean="0"/>
              <a:t>All past tense verbs have the same form in the singular and plural except for the verb </a:t>
            </a:r>
            <a:r>
              <a:rPr lang="en-US" dirty="0" smtClean="0">
                <a:solidFill>
                  <a:srgbClr val="FF0000"/>
                </a:solidFill>
              </a:rPr>
              <a:t>to</a:t>
            </a:r>
            <a:r>
              <a:rPr lang="en-US" dirty="0" smtClean="0"/>
              <a:t> </a:t>
            </a:r>
            <a:r>
              <a:rPr lang="en-US" dirty="0" smtClean="0">
                <a:solidFill>
                  <a:srgbClr val="FF0000"/>
                </a:solidFill>
              </a:rPr>
              <a:t>be</a:t>
            </a:r>
            <a:r>
              <a:rPr lang="en-US" dirty="0" smtClean="0"/>
              <a:t>, which has a special form: </a:t>
            </a:r>
          </a:p>
          <a:p>
            <a:r>
              <a:rPr lang="en-US" b="1" dirty="0" smtClean="0"/>
              <a:t>‘was,’</a:t>
            </a:r>
            <a:r>
              <a:rPr lang="en-US" dirty="0" smtClean="0"/>
              <a:t> is used with </a:t>
            </a:r>
            <a:r>
              <a:rPr lang="en-US" b="1" dirty="0" smtClean="0"/>
              <a:t>I; He; She;</a:t>
            </a:r>
            <a:r>
              <a:rPr lang="en-US" dirty="0" smtClean="0"/>
              <a:t> </a:t>
            </a:r>
            <a:r>
              <a:rPr lang="en-US" b="1" dirty="0" smtClean="0"/>
              <a:t>It,</a:t>
            </a:r>
            <a:r>
              <a:rPr lang="en-US" dirty="0" smtClean="0"/>
              <a:t> as well as with all singular nouns.</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b="1" dirty="0" smtClean="0"/>
              <a:t>SINGULAR	                          PLURAL</a:t>
            </a:r>
          </a:p>
          <a:p>
            <a:pPr>
              <a:buNone/>
            </a:pPr>
            <a:endParaRPr lang="en-US" b="1" dirty="0" smtClean="0"/>
          </a:p>
          <a:p>
            <a:pPr>
              <a:buFont typeface="Wingdings" pitchFamily="2" charset="2"/>
              <a:buChar char="ü"/>
            </a:pPr>
            <a:r>
              <a:rPr lang="en-US" dirty="0" smtClean="0"/>
              <a:t>I went.	                                   They went.</a:t>
            </a:r>
          </a:p>
          <a:p>
            <a:pPr>
              <a:buFont typeface="Wingdings" pitchFamily="2" charset="2"/>
              <a:buChar char="ü"/>
            </a:pPr>
            <a:r>
              <a:rPr lang="en-US" dirty="0" smtClean="0"/>
              <a:t> He carried	                        We carried</a:t>
            </a:r>
          </a:p>
          <a:p>
            <a:pPr>
              <a:buFont typeface="Wingdings" pitchFamily="2" charset="2"/>
              <a:buChar char="ü"/>
            </a:pPr>
            <a:r>
              <a:rPr lang="en-US" dirty="0" smtClean="0"/>
              <a:t> I was	                                   We were </a:t>
            </a:r>
          </a:p>
          <a:p>
            <a:pPr>
              <a:buFont typeface="Wingdings" pitchFamily="2" charset="2"/>
              <a:buChar char="ü"/>
            </a:pPr>
            <a:r>
              <a:rPr lang="en-US" dirty="0" smtClean="0"/>
              <a:t>It was	                                   They were</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SUBJECT VERB AGREEMENT</a:t>
            </a:r>
            <a:br>
              <a:rPr lang="en-US" dirty="0" smtClean="0"/>
            </a:br>
            <a:r>
              <a:rPr lang="en-US" b="1" u="sng" dirty="0" smtClean="0"/>
              <a:t>Intervening Phrase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The number of the subject is not changed by a phrase following the subject.</a:t>
            </a:r>
            <a:endParaRPr lang="en-US" dirty="0" smtClean="0"/>
          </a:p>
          <a:p>
            <a:pPr>
              <a:buNone/>
            </a:pPr>
            <a:r>
              <a:rPr lang="en-US" dirty="0" smtClean="0"/>
              <a:t>EXAMPLES:</a:t>
            </a:r>
          </a:p>
          <a:p>
            <a:pPr>
              <a:buFont typeface="Wingdings" pitchFamily="2" charset="2"/>
              <a:buChar char="Ø"/>
            </a:pPr>
            <a:r>
              <a:rPr lang="en-US" dirty="0" smtClean="0"/>
              <a:t> The </a:t>
            </a:r>
            <a:r>
              <a:rPr lang="en-US" u="sng" dirty="0" smtClean="0"/>
              <a:t>performance</a:t>
            </a:r>
            <a:r>
              <a:rPr lang="en-US" dirty="0" smtClean="0"/>
              <a:t> </a:t>
            </a:r>
            <a:r>
              <a:rPr lang="en-US" b="1" dirty="0" smtClean="0"/>
              <a:t>was </a:t>
            </a:r>
            <a:r>
              <a:rPr lang="en-US" dirty="0" smtClean="0"/>
              <a:t>very funny.  </a:t>
            </a:r>
          </a:p>
          <a:p>
            <a:pPr>
              <a:buFont typeface="Wingdings" pitchFamily="2" charset="2"/>
              <a:buChar char="Ø"/>
            </a:pPr>
            <a:r>
              <a:rPr lang="en-US" dirty="0" smtClean="0"/>
              <a:t> ► The </a:t>
            </a:r>
            <a:r>
              <a:rPr lang="en-US" u="sng" dirty="0" smtClean="0"/>
              <a:t>performance</a:t>
            </a:r>
            <a:r>
              <a:rPr lang="en-US" dirty="0" smtClean="0"/>
              <a:t> of the first three clowns </a:t>
            </a:r>
            <a:r>
              <a:rPr lang="en-US" b="1" dirty="0" smtClean="0"/>
              <a:t>was</a:t>
            </a:r>
            <a:r>
              <a:rPr lang="en-US" dirty="0" smtClean="0"/>
              <a:t> very funny. [Performance, not clowns, is the subject of the sentence.]</a:t>
            </a:r>
          </a:p>
          <a:p>
            <a:pPr>
              <a:buFont typeface="Wingdings" pitchFamily="2" charset="2"/>
              <a:buChar char="Ø"/>
            </a:pPr>
            <a:r>
              <a:rPr lang="en-US" dirty="0" smtClean="0"/>
              <a:t> A </a:t>
            </a:r>
            <a:r>
              <a:rPr lang="en-US" u="sng" dirty="0" smtClean="0"/>
              <a:t>solution</a:t>
            </a:r>
            <a:r>
              <a:rPr lang="en-US" dirty="0" smtClean="0"/>
              <a:t> </a:t>
            </a:r>
            <a:r>
              <a:rPr lang="en-US" b="1" dirty="0" smtClean="0"/>
              <a:t>has</a:t>
            </a:r>
            <a:r>
              <a:rPr lang="en-US" dirty="0" smtClean="0"/>
              <a:t> been found.   </a:t>
            </a:r>
          </a:p>
          <a:p>
            <a:pPr>
              <a:buFont typeface="Wingdings" pitchFamily="2" charset="2"/>
              <a:buChar char="Ø"/>
            </a:pPr>
            <a:r>
              <a:rPr lang="en-US" dirty="0" smtClean="0"/>
              <a:t> ► A </a:t>
            </a:r>
            <a:r>
              <a:rPr lang="en-US" u="sng" dirty="0" smtClean="0"/>
              <a:t>solution</a:t>
            </a:r>
            <a:r>
              <a:rPr lang="en-US" dirty="0" smtClean="0"/>
              <a:t> to these problems </a:t>
            </a:r>
            <a:r>
              <a:rPr lang="en-US" b="1" dirty="0" smtClean="0"/>
              <a:t>has been found</a:t>
            </a:r>
            <a:r>
              <a:rPr lang="en-US" dirty="0" smtClean="0"/>
              <a:t>. [solution has, not problems have]</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VERB AGREEMENT</a:t>
            </a:r>
            <a:endParaRPr lang="en-US" dirty="0"/>
          </a:p>
        </p:txBody>
      </p:sp>
      <p:sp>
        <p:nvSpPr>
          <p:cNvPr id="3" name="Content Placeholder 2"/>
          <p:cNvSpPr>
            <a:spLocks noGrp="1"/>
          </p:cNvSpPr>
          <p:nvPr>
            <p:ph idx="1"/>
          </p:nvPr>
        </p:nvSpPr>
        <p:spPr/>
        <p:txBody>
          <a:bodyPr>
            <a:normAutofit/>
          </a:bodyPr>
          <a:lstStyle/>
          <a:p>
            <a:r>
              <a:rPr lang="en-US" b="1" dirty="0" smtClean="0"/>
              <a:t>In formal writing, singular subjects followed by phrases beginning with</a:t>
            </a:r>
            <a:r>
              <a:rPr lang="en-US" b="1" dirty="0" smtClean="0">
                <a:solidFill>
                  <a:srgbClr val="FF0000"/>
                </a:solidFill>
              </a:rPr>
              <a:t> together with</a:t>
            </a:r>
            <a:r>
              <a:rPr lang="en-US" b="1" dirty="0" smtClean="0"/>
              <a:t>; </a:t>
            </a:r>
            <a:r>
              <a:rPr lang="en-US" b="1" dirty="0" smtClean="0">
                <a:solidFill>
                  <a:srgbClr val="FF0000"/>
                </a:solidFill>
              </a:rPr>
              <a:t>as well as</a:t>
            </a:r>
            <a:r>
              <a:rPr lang="en-US" b="1" dirty="0" smtClean="0"/>
              <a:t>; </a:t>
            </a:r>
            <a:r>
              <a:rPr lang="en-US" b="1" dirty="0" smtClean="0">
                <a:solidFill>
                  <a:srgbClr val="FF0000"/>
                </a:solidFill>
              </a:rPr>
              <a:t>in addition to</a:t>
            </a:r>
            <a:r>
              <a:rPr lang="en-US" b="1" dirty="0" smtClean="0"/>
              <a:t>; and </a:t>
            </a:r>
            <a:r>
              <a:rPr lang="en-US" b="1" dirty="0" smtClean="0">
                <a:solidFill>
                  <a:srgbClr val="FF0000"/>
                </a:solidFill>
              </a:rPr>
              <a:t>accompanied by </a:t>
            </a:r>
            <a:r>
              <a:rPr lang="en-US" b="1" dirty="0" smtClean="0"/>
              <a:t>take singular verbs.</a:t>
            </a:r>
            <a:endParaRPr lang="en-US" dirty="0" smtClean="0"/>
          </a:p>
          <a:p>
            <a:r>
              <a:rPr lang="en-US" dirty="0" smtClean="0"/>
              <a:t>EXAMPLE :</a:t>
            </a:r>
          </a:p>
          <a:p>
            <a:r>
              <a:rPr lang="en-US" dirty="0" smtClean="0"/>
              <a:t> The</a:t>
            </a:r>
            <a:r>
              <a:rPr lang="en-US" dirty="0" smtClean="0">
                <a:solidFill>
                  <a:schemeClr val="accent1"/>
                </a:solidFill>
              </a:rPr>
              <a:t> captain</a:t>
            </a:r>
            <a:r>
              <a:rPr lang="en-US" dirty="0" smtClean="0"/>
              <a:t>, </a:t>
            </a:r>
            <a:r>
              <a:rPr lang="en-US" u="sng" dirty="0" smtClean="0">
                <a:solidFill>
                  <a:srgbClr val="FF0000"/>
                </a:solidFill>
              </a:rPr>
              <a:t>as well as the coaches</a:t>
            </a:r>
            <a:r>
              <a:rPr lang="en-US" dirty="0" smtClean="0"/>
              <a:t>, </a:t>
            </a:r>
            <a:r>
              <a:rPr lang="en-US" dirty="0" smtClean="0">
                <a:solidFill>
                  <a:schemeClr val="accent1"/>
                </a:solidFill>
              </a:rPr>
              <a:t>was</a:t>
            </a:r>
            <a:r>
              <a:rPr lang="en-US" dirty="0" smtClean="0"/>
              <a:t> disappointed in the team.</a:t>
            </a:r>
          </a:p>
          <a:p>
            <a:pPr>
              <a:buNone/>
            </a:pPr>
            <a:r>
              <a:rPr lang="en-US"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Indefinite Pronouns as Subjects</a:t>
            </a:r>
            <a:endParaRPr lang="en-US" dirty="0"/>
          </a:p>
        </p:txBody>
      </p:sp>
      <p:sp>
        <p:nvSpPr>
          <p:cNvPr id="3" name="Content Placeholder 2"/>
          <p:cNvSpPr>
            <a:spLocks noGrp="1"/>
          </p:cNvSpPr>
          <p:nvPr>
            <p:ph idx="1"/>
          </p:nvPr>
        </p:nvSpPr>
        <p:spPr/>
        <p:txBody>
          <a:bodyPr>
            <a:normAutofit/>
          </a:bodyPr>
          <a:lstStyle/>
          <a:p>
            <a:r>
              <a:rPr lang="en-US" b="1" dirty="0" smtClean="0"/>
              <a:t>The following common words are singular: each, either, neither, one, no one, every one, anyone, someone, everyone, anybody, somebody, everybody.</a:t>
            </a:r>
            <a:endParaRPr lang="en-US" dirty="0" smtClean="0"/>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EXAMPLES :</a:t>
            </a:r>
          </a:p>
          <a:p>
            <a:pPr>
              <a:buFont typeface="Wingdings" pitchFamily="2" charset="2"/>
              <a:buChar char="ü"/>
            </a:pPr>
            <a:r>
              <a:rPr lang="en-US" u="sng" dirty="0" smtClean="0"/>
              <a:t>Each</a:t>
            </a:r>
            <a:r>
              <a:rPr lang="en-US" dirty="0" smtClean="0"/>
              <a:t> </a:t>
            </a:r>
            <a:r>
              <a:rPr lang="en-US" b="1" dirty="0" smtClean="0"/>
              <a:t>does</a:t>
            </a:r>
            <a:r>
              <a:rPr lang="en-US" dirty="0" smtClean="0"/>
              <a:t> his own cooking. </a:t>
            </a:r>
          </a:p>
          <a:p>
            <a:pPr>
              <a:buFont typeface="Wingdings" pitchFamily="2" charset="2"/>
              <a:buChar char="ü"/>
            </a:pPr>
            <a:r>
              <a:rPr lang="en-US" dirty="0" smtClean="0"/>
              <a:t> ► </a:t>
            </a:r>
            <a:r>
              <a:rPr lang="en-US" u="sng" dirty="0" smtClean="0"/>
              <a:t>Each</a:t>
            </a:r>
            <a:r>
              <a:rPr lang="en-US" dirty="0" smtClean="0"/>
              <a:t> of the boys </a:t>
            </a:r>
            <a:r>
              <a:rPr lang="en-US" b="1" dirty="0" smtClean="0"/>
              <a:t>does</a:t>
            </a:r>
            <a:r>
              <a:rPr lang="en-US" dirty="0" smtClean="0"/>
              <a:t> [not do] his own cooking.</a:t>
            </a:r>
          </a:p>
          <a:p>
            <a:pPr>
              <a:buFont typeface="Wingdings" pitchFamily="2" charset="2"/>
              <a:buChar char="ü"/>
            </a:pPr>
            <a:r>
              <a:rPr lang="en-US" u="sng" dirty="0" smtClean="0"/>
              <a:t>Everyone</a:t>
            </a:r>
            <a:r>
              <a:rPr lang="en-US" dirty="0" smtClean="0"/>
              <a:t> </a:t>
            </a:r>
            <a:r>
              <a:rPr lang="en-US" b="1" dirty="0" smtClean="0"/>
              <a:t>wants</a:t>
            </a:r>
            <a:r>
              <a:rPr lang="en-US" dirty="0" smtClean="0"/>
              <a:t> more money.</a:t>
            </a:r>
          </a:p>
          <a:p>
            <a:pPr>
              <a:buFont typeface="Wingdings" pitchFamily="2" charset="2"/>
              <a:buChar char="ü"/>
            </a:pPr>
            <a:r>
              <a:rPr lang="en-US" dirty="0" smtClean="0"/>
              <a:t>►Every </a:t>
            </a:r>
            <a:r>
              <a:rPr lang="en-US" u="sng" dirty="0" smtClean="0"/>
              <a:t>one</a:t>
            </a:r>
            <a:r>
              <a:rPr lang="en-US" dirty="0" smtClean="0"/>
              <a:t> of the workers </a:t>
            </a:r>
            <a:r>
              <a:rPr lang="en-US" b="1" dirty="0" smtClean="0"/>
              <a:t>wants </a:t>
            </a:r>
            <a:r>
              <a:rPr lang="en-US" dirty="0" smtClean="0"/>
              <a:t>[not want]. </a:t>
            </a:r>
          </a:p>
          <a:p>
            <a:pPr>
              <a:buFont typeface="Wingdings" pitchFamily="2" charset="2"/>
              <a:buChar char="ü"/>
            </a:pPr>
            <a:r>
              <a:rPr lang="en-US" dirty="0" smtClean="0"/>
              <a:t>Each worker </a:t>
            </a:r>
            <a:r>
              <a:rPr lang="en-US" dirty="0" smtClean="0">
                <a:solidFill>
                  <a:srgbClr val="FF0000"/>
                </a:solidFill>
              </a:rPr>
              <a:t>wants</a:t>
            </a:r>
            <a:r>
              <a:rPr lang="en-US" dirty="0" smtClean="0"/>
              <a:t> more money.</a:t>
            </a:r>
          </a:p>
          <a:p>
            <a:pPr>
              <a:buFont typeface="Wingdings" pitchFamily="2" charset="2"/>
              <a:buChar char="ü"/>
            </a:pPr>
            <a:r>
              <a:rPr lang="en-US" dirty="0" smtClean="0"/>
              <a:t> ►Each one of the workers wants [not want] more money.</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Indefinite Pronouns as Subjects</a:t>
            </a:r>
            <a:endParaRPr lang="en-US" dirty="0"/>
          </a:p>
        </p:txBody>
      </p:sp>
      <p:sp>
        <p:nvSpPr>
          <p:cNvPr id="3" name="Content Placeholder 2"/>
          <p:cNvSpPr>
            <a:spLocks noGrp="1"/>
          </p:cNvSpPr>
          <p:nvPr>
            <p:ph idx="1"/>
          </p:nvPr>
        </p:nvSpPr>
        <p:spPr/>
        <p:txBody>
          <a:bodyPr/>
          <a:lstStyle/>
          <a:p>
            <a:r>
              <a:rPr lang="en-US" dirty="0" smtClean="0"/>
              <a:t>. </a:t>
            </a:r>
            <a:r>
              <a:rPr lang="en-US" b="1" dirty="0" smtClean="0"/>
              <a:t>The following common words are plural: </a:t>
            </a:r>
            <a:r>
              <a:rPr lang="en-US" dirty="0" smtClean="0"/>
              <a:t>several, few, both, many.</a:t>
            </a:r>
          </a:p>
          <a:p>
            <a:r>
              <a:rPr lang="en-US" dirty="0" smtClean="0"/>
              <a:t>EXAMPLES: </a:t>
            </a:r>
          </a:p>
          <a:p>
            <a:r>
              <a:rPr lang="en-US" dirty="0" smtClean="0"/>
              <a:t> </a:t>
            </a:r>
            <a:r>
              <a:rPr lang="en-US" u="sng" dirty="0" smtClean="0"/>
              <a:t>Several </a:t>
            </a:r>
            <a:r>
              <a:rPr lang="en-US" dirty="0" smtClean="0"/>
              <a:t>of the regular members</a:t>
            </a:r>
            <a:r>
              <a:rPr lang="en-US" b="1" dirty="0" smtClean="0"/>
              <a:t> were</a:t>
            </a:r>
            <a:r>
              <a:rPr lang="en-US" dirty="0" smtClean="0"/>
              <a:t> absent.</a:t>
            </a:r>
          </a:p>
          <a:p>
            <a:r>
              <a:rPr lang="en-US" u="sng" dirty="0" smtClean="0"/>
              <a:t>Few</a:t>
            </a:r>
            <a:r>
              <a:rPr lang="en-US" dirty="0" smtClean="0"/>
              <a:t> of my family really </a:t>
            </a:r>
            <a:r>
              <a:rPr lang="en-US" b="1" dirty="0" smtClean="0"/>
              <a:t>understand</a:t>
            </a:r>
            <a:r>
              <a:rPr lang="en-US" dirty="0" smtClean="0"/>
              <a:t> me. </a:t>
            </a:r>
          </a:p>
          <a:p>
            <a:r>
              <a:rPr lang="en-US" u="sng" dirty="0" smtClean="0"/>
              <a:t>Both </a:t>
            </a:r>
            <a:r>
              <a:rPr lang="en-US" dirty="0" smtClean="0"/>
              <a:t>of your excuses </a:t>
            </a:r>
            <a:r>
              <a:rPr lang="en-US" b="1" dirty="0" smtClean="0"/>
              <a:t>sound</a:t>
            </a:r>
            <a:r>
              <a:rPr lang="en-US" dirty="0" smtClean="0"/>
              <a:t> plausible.</a:t>
            </a:r>
          </a:p>
          <a:p>
            <a:r>
              <a:rPr lang="en-US" u="sng" dirty="0" smtClean="0"/>
              <a:t>Many</a:t>
            </a:r>
            <a:r>
              <a:rPr lang="en-US" dirty="0" smtClean="0"/>
              <a:t> </a:t>
            </a:r>
            <a:r>
              <a:rPr lang="en-US" b="1" dirty="0" smtClean="0"/>
              <a:t>were </a:t>
            </a:r>
            <a:r>
              <a:rPr lang="en-US" dirty="0" smtClean="0"/>
              <a:t>surprised at the final score.</a:t>
            </a:r>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VERB AGREEMENT</a:t>
            </a:r>
            <a:endParaRPr lang="en-US" dirty="0"/>
          </a:p>
        </p:txBody>
      </p:sp>
      <p:sp>
        <p:nvSpPr>
          <p:cNvPr id="3" name="Content Placeholder 2"/>
          <p:cNvSpPr>
            <a:spLocks noGrp="1"/>
          </p:cNvSpPr>
          <p:nvPr>
            <p:ph idx="1"/>
          </p:nvPr>
        </p:nvSpPr>
        <p:spPr/>
        <p:txBody>
          <a:bodyPr>
            <a:normAutofit/>
          </a:bodyPr>
          <a:lstStyle/>
          <a:p>
            <a:r>
              <a:rPr lang="en-US" b="1" dirty="0" smtClean="0"/>
              <a:t>The words </a:t>
            </a:r>
            <a:r>
              <a:rPr lang="en-US" b="1" dirty="0" smtClean="0">
                <a:solidFill>
                  <a:srgbClr val="C00000"/>
                </a:solidFill>
              </a:rPr>
              <a:t>some, any, none, all</a:t>
            </a:r>
            <a:r>
              <a:rPr lang="en-US" b="1" dirty="0" smtClean="0"/>
              <a:t>, and </a:t>
            </a:r>
            <a:r>
              <a:rPr lang="en-US" b="1" dirty="0" smtClean="0">
                <a:solidFill>
                  <a:srgbClr val="C00000"/>
                </a:solidFill>
              </a:rPr>
              <a:t>most </a:t>
            </a:r>
            <a:r>
              <a:rPr lang="en-US" b="1" dirty="0" smtClean="0"/>
              <a:t>may be singular or plural, depending on the meaning of the sentence.</a:t>
            </a:r>
            <a:r>
              <a:rPr lang="en-US" dirty="0" smtClean="0"/>
              <a:t> </a:t>
            </a:r>
          </a:p>
          <a:p>
            <a:r>
              <a:rPr lang="en-US" dirty="0" smtClean="0"/>
              <a:t>Usually, when the words </a:t>
            </a:r>
            <a:r>
              <a:rPr lang="en-US" b="1" dirty="0" smtClean="0"/>
              <a:t>some, any, none, all,</a:t>
            </a:r>
            <a:r>
              <a:rPr lang="en-US" dirty="0" smtClean="0"/>
              <a:t> and </a:t>
            </a:r>
            <a:r>
              <a:rPr lang="en-US" b="1" dirty="0" smtClean="0"/>
              <a:t>most </a:t>
            </a:r>
            <a:r>
              <a:rPr lang="en-US" dirty="0" smtClean="0"/>
              <a:t>refer to a singular word, they are singular; when they refer to a plural word, they are plural. </a:t>
            </a:r>
          </a:p>
          <a:p>
            <a:pPr>
              <a:buNone/>
            </a:pP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Compare the following examples:</a:t>
            </a:r>
          </a:p>
          <a:p>
            <a:pPr>
              <a:buFont typeface="Wingdings" pitchFamily="2" charset="2"/>
              <a:buChar char="Ø"/>
            </a:pPr>
            <a:r>
              <a:rPr lang="en-US" u="sng" dirty="0" smtClean="0"/>
              <a:t>Some</a:t>
            </a:r>
            <a:r>
              <a:rPr lang="en-US" dirty="0" smtClean="0"/>
              <a:t> of the money </a:t>
            </a:r>
            <a:r>
              <a:rPr lang="en-US" b="1" dirty="0" smtClean="0"/>
              <a:t>was</a:t>
            </a:r>
            <a:r>
              <a:rPr lang="en-US" dirty="0" smtClean="0"/>
              <a:t> missing. ► [Some is singular because it refers to money, which is singular.]</a:t>
            </a:r>
          </a:p>
          <a:p>
            <a:pPr>
              <a:buFont typeface="Wingdings" pitchFamily="2" charset="2"/>
              <a:buChar char="Ø"/>
            </a:pPr>
            <a:r>
              <a:rPr lang="en-US" u="sng" dirty="0" smtClean="0"/>
              <a:t>Some</a:t>
            </a:r>
            <a:r>
              <a:rPr lang="en-US" dirty="0" smtClean="0"/>
              <a:t> of the dimes </a:t>
            </a:r>
            <a:r>
              <a:rPr lang="en-US" b="1" dirty="0" smtClean="0"/>
              <a:t>were</a:t>
            </a:r>
            <a:r>
              <a:rPr lang="en-US" dirty="0" smtClean="0"/>
              <a:t> missing. ► [Some is plural because it refers to dimes, which is plural.]</a:t>
            </a:r>
          </a:p>
          <a:p>
            <a:pPr>
              <a:buFont typeface="Wingdings" pitchFamily="2" charset="2"/>
              <a:buChar char="Ø"/>
            </a:pPr>
            <a:r>
              <a:rPr lang="en-US" u="sng" dirty="0" smtClean="0"/>
              <a:t>All</a:t>
            </a:r>
            <a:r>
              <a:rPr lang="en-US" dirty="0" smtClean="0"/>
              <a:t> of the fruit </a:t>
            </a:r>
            <a:r>
              <a:rPr lang="en-US" b="1" dirty="0" smtClean="0"/>
              <a:t>looks</a:t>
            </a:r>
            <a:r>
              <a:rPr lang="en-US" dirty="0" smtClean="0"/>
              <a:t> ripe.  ► [One single fruit; all of its body]</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u="sng" dirty="0" smtClean="0"/>
              <a:t>All</a:t>
            </a:r>
            <a:r>
              <a:rPr lang="en-US" dirty="0" smtClean="0"/>
              <a:t> of the cherries</a:t>
            </a:r>
            <a:r>
              <a:rPr lang="en-US" b="1" dirty="0" smtClean="0"/>
              <a:t> look</a:t>
            </a:r>
            <a:r>
              <a:rPr lang="en-US" dirty="0" smtClean="0"/>
              <a:t> ripe. ► [Many cherries, all of them are ripe]</a:t>
            </a:r>
          </a:p>
          <a:p>
            <a:r>
              <a:rPr lang="en-US" u="sng" dirty="0" smtClean="0"/>
              <a:t>Most</a:t>
            </a:r>
            <a:r>
              <a:rPr lang="en-US" dirty="0" smtClean="0"/>
              <a:t> of the book </a:t>
            </a:r>
            <a:r>
              <a:rPr lang="en-US" b="1" dirty="0" smtClean="0"/>
              <a:t>was</a:t>
            </a:r>
            <a:r>
              <a:rPr lang="en-US" dirty="0" smtClean="0"/>
              <a:t> interesting.  ► [An indefinite part of a book] </a:t>
            </a:r>
          </a:p>
          <a:p>
            <a:r>
              <a:rPr lang="en-US" u="sng" dirty="0" smtClean="0"/>
              <a:t>Most</a:t>
            </a:r>
            <a:r>
              <a:rPr lang="en-US" dirty="0" smtClean="0"/>
              <a:t> of the books </a:t>
            </a:r>
            <a:r>
              <a:rPr lang="en-US" b="1" dirty="0" smtClean="0"/>
              <a:t>were</a:t>
            </a:r>
            <a:r>
              <a:rPr lang="en-US" dirty="0" smtClean="0"/>
              <a:t> interesting. ►[A number of separate books]</a:t>
            </a:r>
            <a:endParaRPr lang="en-US" u="sng" dirty="0" smtClean="0"/>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u="sng" dirty="0" smtClean="0"/>
              <a:t>Has</a:t>
            </a:r>
            <a:r>
              <a:rPr lang="en-US" dirty="0" smtClean="0"/>
              <a:t> any of this </a:t>
            </a:r>
            <a:r>
              <a:rPr lang="en-US" b="1" dirty="0" smtClean="0"/>
              <a:t>evidence</a:t>
            </a:r>
            <a:r>
              <a:rPr lang="en-US" dirty="0" smtClean="0"/>
              <a:t> been presented?</a:t>
            </a:r>
          </a:p>
          <a:p>
            <a:r>
              <a:rPr lang="en-US" u="sng" dirty="0" smtClean="0"/>
              <a:t> Have</a:t>
            </a:r>
            <a:r>
              <a:rPr lang="en-US" dirty="0" smtClean="0"/>
              <a:t> any of my </a:t>
            </a:r>
            <a:r>
              <a:rPr lang="en-US" b="1" dirty="0" smtClean="0"/>
              <a:t>friends</a:t>
            </a:r>
            <a:r>
              <a:rPr lang="en-US" dirty="0" smtClean="0"/>
              <a:t> called me?</a:t>
            </a:r>
          </a:p>
          <a:p>
            <a:r>
              <a:rPr lang="en-US" u="sng" dirty="0" smtClean="0"/>
              <a:t>None</a:t>
            </a:r>
            <a:r>
              <a:rPr lang="en-US" dirty="0" smtClean="0"/>
              <a:t> of the evidence </a:t>
            </a:r>
            <a:r>
              <a:rPr lang="en-US" b="1" dirty="0" smtClean="0"/>
              <a:t>points</a:t>
            </a:r>
            <a:r>
              <a:rPr lang="en-US" dirty="0" smtClean="0"/>
              <a:t> to his guilt. </a:t>
            </a:r>
          </a:p>
          <a:p>
            <a:r>
              <a:rPr lang="en-US" u="sng" dirty="0" smtClean="0"/>
              <a:t>None</a:t>
            </a:r>
            <a:r>
              <a:rPr lang="en-US" dirty="0" smtClean="0"/>
              <a:t> of our students </a:t>
            </a:r>
            <a:r>
              <a:rPr lang="en-US" b="1" dirty="0" smtClean="0"/>
              <a:t>were</a:t>
            </a:r>
            <a:r>
              <a:rPr lang="en-US" dirty="0" smtClean="0"/>
              <a:t> involved.</a:t>
            </a:r>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Compound Subjects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b="1" dirty="0" smtClean="0"/>
              <a:t>Subjects joined by </a:t>
            </a:r>
            <a:r>
              <a:rPr lang="en-US" b="1" dirty="0" smtClean="0">
                <a:solidFill>
                  <a:srgbClr val="FF0000"/>
                </a:solidFill>
              </a:rPr>
              <a:t>and</a:t>
            </a:r>
            <a:r>
              <a:rPr lang="en-US" b="1" dirty="0" smtClean="0"/>
              <a:t> take a plural verb.</a:t>
            </a:r>
            <a:endParaRPr lang="en-US" dirty="0" smtClean="0"/>
          </a:p>
          <a:p>
            <a:pPr>
              <a:buNone/>
            </a:pPr>
            <a:r>
              <a:rPr lang="en-US" dirty="0" smtClean="0"/>
              <a:t>    </a:t>
            </a:r>
          </a:p>
          <a:p>
            <a:r>
              <a:rPr lang="en-US" b="1" dirty="0" smtClean="0"/>
              <a:t>EXAMPLES :</a:t>
            </a:r>
            <a:endParaRPr lang="en-US" dirty="0" smtClean="0"/>
          </a:p>
          <a:p>
            <a:pPr>
              <a:buFont typeface="Wingdings" pitchFamily="2" charset="2"/>
              <a:buChar char="ü"/>
            </a:pPr>
            <a:r>
              <a:rPr lang="en-US" u="sng" dirty="0" smtClean="0"/>
              <a:t>A horse and an elephant</a:t>
            </a:r>
            <a:r>
              <a:rPr lang="en-US" dirty="0" smtClean="0"/>
              <a:t> </a:t>
            </a:r>
            <a:r>
              <a:rPr lang="en-US" b="1" dirty="0" smtClean="0"/>
              <a:t>are</a:t>
            </a:r>
            <a:r>
              <a:rPr lang="en-US" dirty="0" smtClean="0"/>
              <a:t> mammals. </a:t>
            </a:r>
          </a:p>
          <a:p>
            <a:pPr>
              <a:buFont typeface="Wingdings" pitchFamily="2" charset="2"/>
              <a:buChar char="ü"/>
            </a:pPr>
            <a:r>
              <a:rPr lang="en-US" u="sng" dirty="0" smtClean="0"/>
              <a:t>Julia and her twin sister</a:t>
            </a:r>
            <a:r>
              <a:rPr lang="en-US" dirty="0" smtClean="0"/>
              <a:t> naturally </a:t>
            </a:r>
            <a:r>
              <a:rPr lang="en-US" b="1" dirty="0" smtClean="0"/>
              <a:t>look</a:t>
            </a:r>
            <a:r>
              <a:rPr lang="en-US" dirty="0" smtClean="0"/>
              <a:t> a lot alike. </a:t>
            </a:r>
          </a:p>
          <a:p>
            <a:pPr>
              <a:buFont typeface="Wingdings" pitchFamily="2" charset="2"/>
              <a:buChar char="ü"/>
            </a:pPr>
            <a:r>
              <a:rPr lang="en-US" u="sng" dirty="0" smtClean="0"/>
              <a:t>The walls and the ceiling</a:t>
            </a:r>
            <a:r>
              <a:rPr lang="en-US" dirty="0" smtClean="0"/>
              <a:t> </a:t>
            </a:r>
            <a:r>
              <a:rPr lang="en-US" b="1" dirty="0" smtClean="0"/>
              <a:t>were</a:t>
            </a:r>
            <a:r>
              <a:rPr lang="en-US" dirty="0" smtClean="0"/>
              <a:t> beautifully decorated.</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EXCEPTION: </a:t>
            </a:r>
          </a:p>
          <a:p>
            <a:r>
              <a:rPr lang="en-US" dirty="0" smtClean="0"/>
              <a:t> When the parts of a compound subject are considered as a unit or when they refer to the same thing; a singular verb is used.</a:t>
            </a:r>
          </a:p>
          <a:p>
            <a:r>
              <a:rPr lang="en-US" u="sng" dirty="0" smtClean="0"/>
              <a:t>Macaroni and cheese</a:t>
            </a:r>
            <a:r>
              <a:rPr lang="en-US" dirty="0" smtClean="0"/>
              <a:t> </a:t>
            </a:r>
            <a:r>
              <a:rPr lang="en-US" b="1" dirty="0" smtClean="0"/>
              <a:t>is </a:t>
            </a:r>
            <a:r>
              <a:rPr lang="en-US" dirty="0" smtClean="0"/>
              <a:t>the cafeteria special again today. </a:t>
            </a:r>
          </a:p>
          <a:p>
            <a:r>
              <a:rPr lang="en-US" u="sng" dirty="0" smtClean="0"/>
              <a:t>The Stars and Stripes</a:t>
            </a:r>
            <a:r>
              <a:rPr lang="en-US" dirty="0" smtClean="0"/>
              <a:t> </a:t>
            </a:r>
            <a:r>
              <a:rPr lang="en-US" b="1" dirty="0" smtClean="0"/>
              <a:t>is</a:t>
            </a:r>
            <a:r>
              <a:rPr lang="en-US" dirty="0" smtClean="0"/>
              <a:t> our national emblem.</a:t>
            </a:r>
          </a:p>
          <a:p>
            <a:r>
              <a:rPr lang="en-US" dirty="0" smtClean="0"/>
              <a:t> His </a:t>
            </a:r>
            <a:r>
              <a:rPr lang="en-US" u="sng" dirty="0" smtClean="0"/>
              <a:t>friend and fellow</a:t>
            </a:r>
            <a:r>
              <a:rPr lang="en-US" dirty="0" smtClean="0"/>
              <a:t> </a:t>
            </a:r>
            <a:r>
              <a:rPr lang="en-US" u="sng" dirty="0" smtClean="0"/>
              <a:t>autho</a:t>
            </a:r>
            <a:r>
              <a:rPr lang="en-US" dirty="0" smtClean="0"/>
              <a:t>r </a:t>
            </a:r>
            <a:r>
              <a:rPr lang="en-US" b="1" dirty="0" smtClean="0"/>
              <a:t>was</a:t>
            </a:r>
            <a:r>
              <a:rPr lang="en-US" dirty="0" smtClean="0"/>
              <a:t> cool to the idea of collaborating on a new cookbook.</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Singular subjects joined by ‘or’ or </a:t>
            </a:r>
            <a:r>
              <a:rPr lang="en-US" dirty="0" smtClean="0"/>
              <a:t/>
            </a:r>
            <a:br>
              <a:rPr lang="en-US" dirty="0" smtClean="0"/>
            </a:br>
            <a:r>
              <a:rPr lang="en-US" b="1" dirty="0" smtClean="0"/>
              <a:t> ‘nor’ take a singular verb</a:t>
            </a:r>
            <a:endParaRPr lang="en-US" dirty="0"/>
          </a:p>
        </p:txBody>
      </p:sp>
      <p:sp>
        <p:nvSpPr>
          <p:cNvPr id="3" name="Content Placeholder 2"/>
          <p:cNvSpPr>
            <a:spLocks noGrp="1"/>
          </p:cNvSpPr>
          <p:nvPr>
            <p:ph idx="1"/>
          </p:nvPr>
        </p:nvSpPr>
        <p:spPr/>
        <p:txBody>
          <a:bodyPr>
            <a:normAutofit/>
          </a:bodyPr>
          <a:lstStyle/>
          <a:p>
            <a:r>
              <a:rPr lang="en-US" dirty="0" smtClean="0"/>
              <a:t>EXAMPLES:</a:t>
            </a:r>
          </a:p>
          <a:p>
            <a:pPr>
              <a:buFont typeface="Wingdings" pitchFamily="2" charset="2"/>
              <a:buChar char="ü"/>
            </a:pPr>
            <a:r>
              <a:rPr lang="en-US" dirty="0" smtClean="0"/>
              <a:t> My </a:t>
            </a:r>
            <a:r>
              <a:rPr lang="en-US" i="1" dirty="0" smtClean="0"/>
              <a:t>brother</a:t>
            </a:r>
            <a:r>
              <a:rPr lang="en-US" dirty="0" smtClean="0"/>
              <a:t> </a:t>
            </a:r>
            <a:r>
              <a:rPr lang="en-US" u="sng" dirty="0" smtClean="0"/>
              <a:t>or</a:t>
            </a:r>
            <a:r>
              <a:rPr lang="en-US" dirty="0" smtClean="0"/>
              <a:t> my </a:t>
            </a:r>
            <a:r>
              <a:rPr lang="en-US" i="1" dirty="0" smtClean="0"/>
              <a:t>sister </a:t>
            </a:r>
            <a:r>
              <a:rPr lang="en-US" b="1" dirty="0" smtClean="0"/>
              <a:t>is</a:t>
            </a:r>
            <a:r>
              <a:rPr lang="en-US" dirty="0" smtClean="0"/>
              <a:t> likely to be at home. </a:t>
            </a:r>
          </a:p>
          <a:p>
            <a:pPr>
              <a:buFont typeface="Wingdings" pitchFamily="2" charset="2"/>
              <a:buChar char="ü"/>
            </a:pPr>
            <a:r>
              <a:rPr lang="en-US" i="1" dirty="0" smtClean="0"/>
              <a:t>Neither</a:t>
            </a:r>
            <a:r>
              <a:rPr lang="en-US" dirty="0" smtClean="0"/>
              <a:t> the president of the company</a:t>
            </a:r>
            <a:r>
              <a:rPr lang="en-US" u="sng" dirty="0" smtClean="0"/>
              <a:t> nor</a:t>
            </a:r>
            <a:r>
              <a:rPr lang="en-US" dirty="0" smtClean="0"/>
              <a:t> the sales manager </a:t>
            </a:r>
            <a:r>
              <a:rPr lang="en-US" b="1" dirty="0" smtClean="0"/>
              <a:t>is</a:t>
            </a:r>
            <a:r>
              <a:rPr lang="en-US" dirty="0" smtClean="0"/>
              <a:t> a college graduate. </a:t>
            </a:r>
          </a:p>
          <a:p>
            <a:pPr>
              <a:buFont typeface="Wingdings" pitchFamily="2" charset="2"/>
              <a:buChar char="ü"/>
            </a:pPr>
            <a:r>
              <a:rPr lang="en-US" i="1" dirty="0" smtClean="0"/>
              <a:t>Either</a:t>
            </a:r>
            <a:r>
              <a:rPr lang="en-US" dirty="0" smtClean="0"/>
              <a:t> Trina </a:t>
            </a:r>
            <a:r>
              <a:rPr lang="en-US" u="sng" dirty="0" smtClean="0"/>
              <a:t>or</a:t>
            </a:r>
            <a:r>
              <a:rPr lang="en-US" dirty="0" smtClean="0"/>
              <a:t> Maria </a:t>
            </a:r>
            <a:r>
              <a:rPr lang="en-US" b="1" dirty="0" smtClean="0"/>
              <a:t>is</a:t>
            </a:r>
            <a:r>
              <a:rPr lang="en-US" dirty="0" smtClean="0"/>
              <a:t> sure to know the answer.</a:t>
            </a:r>
          </a:p>
          <a:p>
            <a:pPr>
              <a:buNone/>
            </a:pPr>
            <a:r>
              <a:rPr lang="en-US" b="1" dirty="0" smtClean="0"/>
              <a:t> </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When a singular and a plural subject are joined by </a:t>
            </a:r>
            <a:r>
              <a:rPr lang="en-US" b="1" u="sng" dirty="0" smtClean="0"/>
              <a:t>or</a:t>
            </a:r>
            <a:r>
              <a:rPr lang="en-US" b="1" dirty="0" smtClean="0"/>
              <a:t> </a:t>
            </a:r>
            <a:r>
              <a:rPr lang="en-US" b="1" dirty="0" err="1" smtClean="0"/>
              <a:t>or</a:t>
            </a:r>
            <a:r>
              <a:rPr lang="en-US" b="1" u="sng" dirty="0" smtClean="0"/>
              <a:t> nor</a:t>
            </a:r>
            <a:r>
              <a:rPr lang="en-US" b="1" dirty="0" smtClean="0"/>
              <a:t>, the verb agrees with the nearer subject.</a:t>
            </a:r>
            <a:endParaRPr lang="en-US" dirty="0" smtClean="0"/>
          </a:p>
          <a:p>
            <a:pPr>
              <a:buFont typeface="Wingdings" pitchFamily="2" charset="2"/>
              <a:buChar char="Ø"/>
            </a:pPr>
            <a:r>
              <a:rPr lang="en-US" b="1" dirty="0" smtClean="0"/>
              <a:t>ACCEPTABLE</a:t>
            </a:r>
            <a:r>
              <a:rPr lang="en-US" i="1" dirty="0" smtClean="0"/>
              <a:t>:  Either</a:t>
            </a:r>
            <a:r>
              <a:rPr lang="en-US" dirty="0" smtClean="0"/>
              <a:t> the judge </a:t>
            </a:r>
            <a:r>
              <a:rPr lang="en-US" i="1" u="sng" dirty="0" smtClean="0"/>
              <a:t>or</a:t>
            </a:r>
            <a:r>
              <a:rPr lang="en-US" dirty="0" smtClean="0"/>
              <a:t> the </a:t>
            </a:r>
            <a:r>
              <a:rPr lang="en-US" u="sng" dirty="0" smtClean="0"/>
              <a:t>lawyers</a:t>
            </a:r>
            <a:r>
              <a:rPr lang="en-US" dirty="0" smtClean="0"/>
              <a:t> </a:t>
            </a:r>
            <a:r>
              <a:rPr lang="en-US" b="1" dirty="0" smtClean="0"/>
              <a:t>are</a:t>
            </a:r>
            <a:r>
              <a:rPr lang="en-US" dirty="0" smtClean="0"/>
              <a:t> wrong.</a:t>
            </a:r>
          </a:p>
          <a:p>
            <a:r>
              <a:rPr lang="en-US" dirty="0" smtClean="0"/>
              <a:t>It is usually possible to avoid this awkward construction altogether and write a better sentence:</a:t>
            </a:r>
          </a:p>
          <a:p>
            <a:pPr>
              <a:buFont typeface="Wingdings" pitchFamily="2" charset="2"/>
              <a:buChar char="Ø"/>
            </a:pPr>
            <a:r>
              <a:rPr lang="en-US" b="1" dirty="0" smtClean="0"/>
              <a:t>BETTER</a:t>
            </a:r>
            <a:r>
              <a:rPr lang="en-US" dirty="0" smtClean="0"/>
              <a:t>:</a:t>
            </a:r>
            <a:r>
              <a:rPr lang="en-US" i="1" dirty="0" smtClean="0"/>
              <a:t> Either</a:t>
            </a:r>
            <a:r>
              <a:rPr lang="en-US" dirty="0" smtClean="0"/>
              <a:t> the </a:t>
            </a:r>
            <a:r>
              <a:rPr lang="en-US" u="sng" dirty="0" smtClean="0"/>
              <a:t>judge</a:t>
            </a:r>
            <a:r>
              <a:rPr lang="en-US" b="1" dirty="0" smtClean="0"/>
              <a:t> is</a:t>
            </a:r>
            <a:r>
              <a:rPr lang="en-US" dirty="0" smtClean="0"/>
              <a:t> wrong </a:t>
            </a:r>
            <a:r>
              <a:rPr lang="en-US" u="sng" dirty="0" smtClean="0"/>
              <a:t>or</a:t>
            </a:r>
            <a:r>
              <a:rPr lang="en-US" dirty="0" smtClean="0"/>
              <a:t> the lawyers </a:t>
            </a:r>
            <a:r>
              <a:rPr lang="en-US" b="1" dirty="0" smtClean="0"/>
              <a:t>are.</a:t>
            </a:r>
            <a:endParaRPr lang="en-US" dirty="0" smtClean="0"/>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subjects may be different in person. If this is so, the verb must agree with the nearer subject in person as well as number.</a:t>
            </a:r>
          </a:p>
          <a:p>
            <a:r>
              <a:rPr lang="en-US" dirty="0" smtClean="0"/>
              <a:t> In the following example, the verb must not only be singular to agree with one of the subjects, but it must also have the form (am) that matches ‘I’ as a subject:</a:t>
            </a: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b="1" dirty="0" smtClean="0"/>
              <a:t>ACCEPTABLE:</a:t>
            </a:r>
            <a:r>
              <a:rPr lang="en-US" dirty="0" smtClean="0"/>
              <a:t> </a:t>
            </a:r>
            <a:r>
              <a:rPr lang="en-US" i="1" dirty="0" smtClean="0"/>
              <a:t>Neither </a:t>
            </a:r>
            <a:r>
              <a:rPr lang="en-US" dirty="0" smtClean="0"/>
              <a:t>my sisters </a:t>
            </a:r>
            <a:r>
              <a:rPr lang="en-US" u="sng" dirty="0" smtClean="0"/>
              <a:t>nor</a:t>
            </a:r>
            <a:r>
              <a:rPr lang="en-US" dirty="0" smtClean="0"/>
              <a:t> </a:t>
            </a:r>
            <a:r>
              <a:rPr lang="en-US" b="1" dirty="0" smtClean="0"/>
              <a:t>I am going</a:t>
            </a:r>
            <a:r>
              <a:rPr lang="en-US" dirty="0" smtClean="0"/>
              <a:t> to summer camp. </a:t>
            </a:r>
          </a:p>
          <a:p>
            <a:endParaRPr lang="en-US" dirty="0" smtClean="0"/>
          </a:p>
          <a:p>
            <a:pPr>
              <a:buFont typeface="Wingdings" pitchFamily="2" charset="2"/>
              <a:buChar char="ü"/>
            </a:pPr>
            <a:r>
              <a:rPr lang="en-US" dirty="0" smtClean="0"/>
              <a:t>BETTER: My sisters </a:t>
            </a:r>
            <a:r>
              <a:rPr lang="en-US" b="1" dirty="0" smtClean="0"/>
              <a:t>are </a:t>
            </a:r>
            <a:r>
              <a:rPr lang="en-US" dirty="0" smtClean="0"/>
              <a:t>not going to summer camp, and </a:t>
            </a:r>
            <a:r>
              <a:rPr lang="en-US" i="1" dirty="0" smtClean="0"/>
              <a:t>neither</a:t>
            </a:r>
            <a:r>
              <a:rPr lang="en-US" dirty="0" smtClean="0"/>
              <a:t> </a:t>
            </a:r>
            <a:r>
              <a:rPr lang="en-US" b="1" dirty="0" smtClean="0"/>
              <a:t>am</a:t>
            </a:r>
            <a:r>
              <a:rPr lang="en-US" dirty="0" smtClean="0"/>
              <a:t> I.</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Compare the following examples of formal and informal practices:</a:t>
            </a:r>
          </a:p>
          <a:p>
            <a:pPr>
              <a:buFont typeface="Wingdings" pitchFamily="2" charset="2"/>
              <a:buChar char="Ø"/>
            </a:pPr>
            <a:r>
              <a:rPr lang="en-US" dirty="0" smtClean="0"/>
              <a:t>FORMAL:  </a:t>
            </a:r>
            <a:r>
              <a:rPr lang="en-US" i="1" dirty="0" smtClean="0"/>
              <a:t>Neithe</a:t>
            </a:r>
            <a:r>
              <a:rPr lang="en-US" dirty="0" smtClean="0"/>
              <a:t>r Lucy </a:t>
            </a:r>
            <a:r>
              <a:rPr lang="en-US" i="1" dirty="0" smtClean="0"/>
              <a:t>nor</a:t>
            </a:r>
            <a:r>
              <a:rPr lang="en-US" dirty="0" smtClean="0"/>
              <a:t> Carol </a:t>
            </a:r>
            <a:r>
              <a:rPr lang="en-US" b="1" dirty="0" smtClean="0"/>
              <a:t>has</a:t>
            </a:r>
            <a:r>
              <a:rPr lang="en-US" dirty="0" smtClean="0"/>
              <a:t> any money left.</a:t>
            </a:r>
          </a:p>
          <a:p>
            <a:pPr>
              <a:buFont typeface="Wingdings" pitchFamily="2" charset="2"/>
              <a:buChar char="Ø"/>
            </a:pPr>
            <a:r>
              <a:rPr lang="en-US" dirty="0" smtClean="0"/>
              <a:t> INFORMAL:  </a:t>
            </a:r>
            <a:r>
              <a:rPr lang="en-US" i="1" dirty="0" smtClean="0"/>
              <a:t>Neither</a:t>
            </a:r>
            <a:r>
              <a:rPr lang="en-US" dirty="0" smtClean="0"/>
              <a:t> Lucy </a:t>
            </a:r>
            <a:r>
              <a:rPr lang="en-US" i="1" dirty="0" smtClean="0"/>
              <a:t>nor</a:t>
            </a:r>
            <a:r>
              <a:rPr lang="en-US" dirty="0" smtClean="0"/>
              <a:t> Carol </a:t>
            </a:r>
            <a:r>
              <a:rPr lang="en-US" b="1" dirty="0" smtClean="0"/>
              <a:t>have</a:t>
            </a:r>
            <a:r>
              <a:rPr lang="en-US" dirty="0" smtClean="0"/>
              <a:t> any money left. [Although joined by nor, which strictly calls for a singular verb, the meaning of the sentence is essentially plural: both Lucy and Carol have spent all of their money.]</a:t>
            </a:r>
          </a:p>
          <a:p>
            <a:pPr>
              <a:buFont typeface="Wingdings" pitchFamily="2" charset="2"/>
              <a:buChar char="Ø"/>
            </a:pP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457200" y="1219200"/>
            <a:ext cx="8229600" cy="5638800"/>
          </a:xfrm>
        </p:spPr>
        <p:txBody>
          <a:bodyPr>
            <a:normAutofit/>
          </a:bodyPr>
          <a:lstStyle/>
          <a:p>
            <a:r>
              <a:rPr lang="en-US" dirty="0" smtClean="0"/>
              <a:t>FORMAL:  </a:t>
            </a:r>
            <a:r>
              <a:rPr lang="en-US" u="sng" dirty="0" smtClean="0"/>
              <a:t>Every one</a:t>
            </a:r>
            <a:r>
              <a:rPr lang="en-US" dirty="0" smtClean="0"/>
              <a:t> of the campers </a:t>
            </a:r>
            <a:r>
              <a:rPr lang="en-US" b="1" dirty="0" smtClean="0"/>
              <a:t>was</a:t>
            </a:r>
            <a:r>
              <a:rPr lang="en-US" dirty="0" smtClean="0"/>
              <a:t> hungry.</a:t>
            </a:r>
          </a:p>
          <a:p>
            <a:r>
              <a:rPr lang="en-US" dirty="0" smtClean="0"/>
              <a:t>INFORMAL:  </a:t>
            </a:r>
            <a:r>
              <a:rPr lang="en-US" u="sng" dirty="0" smtClean="0"/>
              <a:t>Every one</a:t>
            </a:r>
            <a:r>
              <a:rPr lang="en-US" dirty="0" smtClean="0"/>
              <a:t> of the campers </a:t>
            </a:r>
            <a:r>
              <a:rPr lang="en-US" b="1" dirty="0" smtClean="0"/>
              <a:t>were</a:t>
            </a:r>
            <a:r>
              <a:rPr lang="en-US" dirty="0" smtClean="0"/>
              <a:t> hungry.</a:t>
            </a:r>
          </a:p>
          <a:p>
            <a:r>
              <a:rPr lang="en-US" dirty="0" smtClean="0"/>
              <a:t> [Strictly speaking, the subject one is singular and takes a singular verb. However, the meaning is essentially the same as that expressed by "All the campers were hungry.“</a:t>
            </a:r>
          </a:p>
          <a:p>
            <a:r>
              <a:rPr lang="en-US" dirty="0" smtClean="0"/>
              <a:t> Informal usage permits a plural verb in such circumstances.]</a:t>
            </a:r>
          </a:p>
          <a:p>
            <a:pPr>
              <a:buNone/>
            </a:pP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Ø"/>
            </a:pPr>
            <a:r>
              <a:rPr lang="en-US" dirty="0" smtClean="0"/>
              <a:t>FORMAL: </a:t>
            </a:r>
            <a:r>
              <a:rPr lang="en-US" u="sng" dirty="0" smtClean="0"/>
              <a:t>My aunt</a:t>
            </a:r>
            <a:r>
              <a:rPr lang="en-US" dirty="0" smtClean="0"/>
              <a:t>, along with my uncle and three of my cousins, </a:t>
            </a:r>
            <a:r>
              <a:rPr lang="en-US" b="1" dirty="0" smtClean="0"/>
              <a:t>is</a:t>
            </a:r>
            <a:r>
              <a:rPr lang="en-US" dirty="0" smtClean="0"/>
              <a:t> coming to our house this weekend.</a:t>
            </a:r>
          </a:p>
          <a:p>
            <a:pPr>
              <a:buFont typeface="Wingdings" pitchFamily="2" charset="2"/>
              <a:buChar char="ü"/>
            </a:pPr>
            <a:r>
              <a:rPr lang="en-US" dirty="0" smtClean="0"/>
              <a:t>INFORMAL:  </a:t>
            </a:r>
            <a:r>
              <a:rPr lang="en-US" u="sng" dirty="0" smtClean="0"/>
              <a:t>My aunt</a:t>
            </a:r>
            <a:r>
              <a:rPr lang="en-US" dirty="0" smtClean="0"/>
              <a:t>, along with my uncle and three of my cousins, </a:t>
            </a:r>
            <a:r>
              <a:rPr lang="en-US" b="1" dirty="0" smtClean="0"/>
              <a:t>are</a:t>
            </a:r>
            <a:r>
              <a:rPr lang="en-US" dirty="0" smtClean="0"/>
              <a:t> coming to our house this weekend. </a:t>
            </a:r>
          </a:p>
          <a:p>
            <a:pPr>
              <a:buFont typeface="Wingdings" pitchFamily="2" charset="2"/>
              <a:buChar char="ü"/>
            </a:pPr>
            <a:endParaRPr lang="en-US" dirty="0" smtClean="0"/>
          </a:p>
          <a:p>
            <a:pPr>
              <a:buFont typeface="Wingdings" pitchFamily="2" charset="2"/>
              <a:buChar char="§"/>
            </a:pPr>
            <a:r>
              <a:rPr lang="en-US" dirty="0" smtClean="0"/>
              <a:t>[Although the construction logically calls for a singular verb, the meaning is clearly plural—all of them are coming, not just the aunt. It is usually wise to avoid constructions that set up a conflict between logic and meaning. The example would be better if it were written as</a:t>
            </a:r>
          </a:p>
          <a:p>
            <a:pPr>
              <a:buFont typeface="Wingdings" pitchFamily="2" charset="2"/>
              <a:buChar char="ü"/>
            </a:pPr>
            <a:r>
              <a:rPr lang="en-US" dirty="0" smtClean="0"/>
              <a:t> "My aunt, my uncle, and three of my cousins are . ."]</a:t>
            </a:r>
            <a:endParaRPr lang="en-US" b="1"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When the subject follows the verb, as in questions and in sentences beginning with here and there, be careful to determine the subject and make sure that the verb agrees with it.</a:t>
            </a:r>
            <a:endParaRPr lang="en-US" dirty="0" smtClean="0"/>
          </a:p>
          <a:p>
            <a:pPr>
              <a:buFont typeface="Wingdings" pitchFamily="2" charset="2"/>
              <a:buChar char="Ø"/>
            </a:pPr>
            <a:r>
              <a:rPr lang="en-US" dirty="0" smtClean="0"/>
              <a:t>NONSTANDARD: There'</a:t>
            </a:r>
            <a:r>
              <a:rPr lang="en-US" b="1" dirty="0" smtClean="0"/>
              <a:t>s </a:t>
            </a:r>
            <a:r>
              <a:rPr lang="en-US" u="sng" dirty="0" smtClean="0"/>
              <a:t>three routes</a:t>
            </a:r>
            <a:r>
              <a:rPr lang="en-US" dirty="0" smtClean="0"/>
              <a:t> you can take.</a:t>
            </a:r>
          </a:p>
          <a:p>
            <a:pPr>
              <a:buFont typeface="Wingdings" pitchFamily="2" charset="2"/>
              <a:buChar char="ü"/>
            </a:pPr>
            <a:r>
              <a:rPr lang="en-US" dirty="0" smtClean="0"/>
              <a:t> ►STANDARD: There are three routes you can take.</a:t>
            </a:r>
          </a:p>
          <a:p>
            <a:pPr>
              <a:buFont typeface="Wingdings" pitchFamily="2" charset="2"/>
              <a:buChar char="Ø"/>
            </a:pPr>
            <a:r>
              <a:rPr lang="en-US" dirty="0" smtClean="0"/>
              <a:t>NONSTANDARD:  Where</a:t>
            </a:r>
            <a:r>
              <a:rPr lang="en-US" b="1" dirty="0" smtClean="0"/>
              <a:t>'s</a:t>
            </a:r>
            <a:r>
              <a:rPr lang="en-US" dirty="0" smtClean="0"/>
              <a:t> your </a:t>
            </a:r>
            <a:r>
              <a:rPr lang="en-US" u="sng" dirty="0" smtClean="0"/>
              <a:t>mother and father</a:t>
            </a:r>
            <a:r>
              <a:rPr lang="en-US" dirty="0" smtClean="0"/>
              <a:t>? </a:t>
            </a:r>
          </a:p>
          <a:p>
            <a:pPr>
              <a:buFont typeface="Wingdings" pitchFamily="2" charset="2"/>
              <a:buChar char="ü"/>
            </a:pPr>
            <a:r>
              <a:rPr lang="en-US" dirty="0" smtClean="0"/>
              <a:t>STANDARD Where </a:t>
            </a:r>
            <a:r>
              <a:rPr lang="en-US" b="1" dirty="0" smtClean="0"/>
              <a:t>are </a:t>
            </a:r>
            <a:r>
              <a:rPr lang="en-US" dirty="0" smtClean="0"/>
              <a:t>your </a:t>
            </a:r>
            <a:r>
              <a:rPr lang="en-US" u="sng" dirty="0" smtClean="0"/>
              <a:t>mother and father</a:t>
            </a:r>
            <a:r>
              <a:rPr lang="en-US" dirty="0" smtClean="0"/>
              <a:t>?</a:t>
            </a:r>
          </a:p>
          <a:p>
            <a:endParaRPr lang="en-US" dirty="0" smtClean="0"/>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b="1" dirty="0" smtClean="0"/>
              <a:t>A few nouns, such as mumps, measles, civics, economics, mathematics, physics, although plural in form, take a singular verb.</a:t>
            </a:r>
            <a:endParaRPr lang="en-US" dirty="0" smtClean="0"/>
          </a:p>
          <a:p>
            <a:r>
              <a:rPr lang="en-US" dirty="0" smtClean="0"/>
              <a:t>EXAMPLES:</a:t>
            </a:r>
          </a:p>
          <a:p>
            <a:pPr>
              <a:buFont typeface="Wingdings" pitchFamily="2" charset="2"/>
              <a:buChar char="Ø"/>
            </a:pPr>
            <a:r>
              <a:rPr lang="en-US" dirty="0" smtClean="0"/>
              <a:t> </a:t>
            </a:r>
            <a:r>
              <a:rPr lang="en-US" u="sng" dirty="0" smtClean="0"/>
              <a:t>Measles</a:t>
            </a:r>
            <a:r>
              <a:rPr lang="en-US" dirty="0" smtClean="0"/>
              <a:t> </a:t>
            </a:r>
            <a:r>
              <a:rPr lang="en-US" b="1" dirty="0" smtClean="0"/>
              <a:t>is</a:t>
            </a:r>
            <a:r>
              <a:rPr lang="en-US" dirty="0" smtClean="0"/>
              <a:t> a disease to take seriously. </a:t>
            </a:r>
          </a:p>
          <a:p>
            <a:pPr>
              <a:buFont typeface="Wingdings" pitchFamily="2" charset="2"/>
              <a:buChar char="Ø"/>
            </a:pPr>
            <a:r>
              <a:rPr lang="en-US" u="sng" dirty="0" smtClean="0"/>
              <a:t>World economics</a:t>
            </a:r>
            <a:r>
              <a:rPr lang="en-US" dirty="0" smtClean="0"/>
              <a:t> </a:t>
            </a:r>
            <a:r>
              <a:rPr lang="en-US" b="1" dirty="0" smtClean="0"/>
              <a:t>bears </a:t>
            </a:r>
            <a:r>
              <a:rPr lang="en-US" dirty="0" smtClean="0"/>
              <a:t>directly on world peace. </a:t>
            </a:r>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The following similar words are more often plural than singular:</a:t>
            </a:r>
            <a:r>
              <a:rPr lang="en-US" b="1" dirty="0" smtClean="0"/>
              <a:t> athletics, acoustics, gymnastics,</a:t>
            </a:r>
            <a:r>
              <a:rPr lang="en-US" dirty="0" smtClean="0"/>
              <a:t> tactics. </a:t>
            </a:r>
          </a:p>
          <a:p>
            <a:endParaRPr lang="en-US" dirty="0" smtClean="0"/>
          </a:p>
          <a:p>
            <a:r>
              <a:rPr lang="en-US" dirty="0" smtClean="0"/>
              <a:t>The word </a:t>
            </a:r>
            <a:r>
              <a:rPr lang="en-US" b="1" dirty="0" smtClean="0"/>
              <a:t>politic</a:t>
            </a:r>
            <a:r>
              <a:rPr lang="en-US" dirty="0" smtClean="0"/>
              <a:t>s may be either singular or plural</a:t>
            </a:r>
          </a:p>
          <a:p>
            <a:r>
              <a:rPr lang="en-US" b="1" dirty="0" smtClean="0"/>
              <a:t> scissors</a:t>
            </a:r>
            <a:r>
              <a:rPr lang="en-US" dirty="0" smtClean="0"/>
              <a:t> and </a:t>
            </a:r>
            <a:r>
              <a:rPr lang="en-US" b="1" dirty="0" smtClean="0"/>
              <a:t>trousers</a:t>
            </a:r>
            <a:r>
              <a:rPr lang="en-US" dirty="0" smtClean="0"/>
              <a:t> are always plural. </a:t>
            </a:r>
          </a:p>
          <a:p>
            <a:r>
              <a:rPr lang="en-US" dirty="0" smtClean="0"/>
              <a:t>For more information on the use of words ending in -</a:t>
            </a:r>
            <a:r>
              <a:rPr lang="en-US" dirty="0" err="1" smtClean="0"/>
              <a:t>ics</a:t>
            </a:r>
            <a:r>
              <a:rPr lang="en-US" dirty="0" smtClean="0"/>
              <a:t>, look up -</a:t>
            </a:r>
            <a:r>
              <a:rPr lang="en-US" dirty="0" err="1" smtClean="0"/>
              <a:t>ics</a:t>
            </a:r>
            <a:r>
              <a:rPr lang="en-US" dirty="0" smtClean="0"/>
              <a:t> in your dictionary.</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subject and the predicate nominative</a:t>
            </a:r>
            <a:endParaRPr lang="en-US" dirty="0"/>
          </a:p>
        </p:txBody>
      </p:sp>
      <p:sp>
        <p:nvSpPr>
          <p:cNvPr id="3" name="Content Placeholder 2"/>
          <p:cNvSpPr>
            <a:spLocks noGrp="1"/>
          </p:cNvSpPr>
          <p:nvPr>
            <p:ph idx="1"/>
          </p:nvPr>
        </p:nvSpPr>
        <p:spPr/>
        <p:txBody>
          <a:bodyPr>
            <a:normAutofit fontScale="92500"/>
          </a:bodyPr>
          <a:lstStyle/>
          <a:p>
            <a:r>
              <a:rPr lang="en-US" b="1" dirty="0" smtClean="0"/>
              <a:t>When the subject and the predicate nominative are different in number, the verb agrees with the subject, not with the predicate nominative</a:t>
            </a:r>
            <a:r>
              <a:rPr lang="en-US" dirty="0" smtClean="0"/>
              <a:t>.</a:t>
            </a:r>
          </a:p>
          <a:p>
            <a:pPr>
              <a:buFont typeface="Wingdings" pitchFamily="2" charset="2"/>
              <a:buChar char="ü"/>
            </a:pPr>
            <a:r>
              <a:rPr lang="en-US" dirty="0" smtClean="0"/>
              <a:t>ACCEPTABLE : The most appreciated </a:t>
            </a:r>
            <a:r>
              <a:rPr lang="en-US" u="sng" dirty="0" smtClean="0"/>
              <a:t>gift</a:t>
            </a:r>
            <a:r>
              <a:rPr lang="en-US" dirty="0" smtClean="0"/>
              <a:t> </a:t>
            </a:r>
            <a:r>
              <a:rPr lang="en-US" b="1" dirty="0" smtClean="0"/>
              <a:t>was</a:t>
            </a:r>
            <a:r>
              <a:rPr lang="en-US" dirty="0" smtClean="0"/>
              <a:t> the clothes that you sent us.</a:t>
            </a:r>
          </a:p>
          <a:p>
            <a:pPr>
              <a:buFont typeface="Wingdings" pitchFamily="2" charset="2"/>
              <a:buChar char="ü"/>
            </a:pPr>
            <a:r>
              <a:rPr lang="en-US" dirty="0" smtClean="0"/>
              <a:t>ACCEPTABLE: The </a:t>
            </a:r>
            <a:r>
              <a:rPr lang="en-US" u="sng" dirty="0" smtClean="0"/>
              <a:t>clothes</a:t>
            </a:r>
            <a:r>
              <a:rPr lang="en-US" dirty="0" smtClean="0"/>
              <a:t> that you sent us </a:t>
            </a:r>
            <a:r>
              <a:rPr lang="en-US" b="1" dirty="0" smtClean="0"/>
              <a:t>were</a:t>
            </a:r>
            <a:r>
              <a:rPr lang="en-US" dirty="0" smtClean="0"/>
              <a:t> the most appreciated gift.</a:t>
            </a:r>
          </a:p>
          <a:p>
            <a:pPr>
              <a:buFont typeface="Wingdings" pitchFamily="2" charset="2"/>
              <a:buChar char="ü"/>
            </a:pPr>
            <a:r>
              <a:rPr lang="en-US" dirty="0" smtClean="0"/>
              <a:t>BETTER: Most of all, we </a:t>
            </a:r>
            <a:r>
              <a:rPr lang="en-US" b="1" dirty="0" smtClean="0"/>
              <a:t>appreciated</a:t>
            </a:r>
            <a:r>
              <a:rPr lang="en-US" dirty="0" smtClean="0"/>
              <a:t> the clothes that you sent us.</a:t>
            </a:r>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Every or Many</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rgbClr val="FF0000"/>
                </a:solidFill>
              </a:rPr>
              <a:t>‘Every’ or ‘many a’ </a:t>
            </a:r>
            <a:r>
              <a:rPr lang="en-US" b="1" dirty="0" smtClean="0"/>
              <a:t>before a word, or series of words is followed by a singular verb.</a:t>
            </a:r>
            <a:endParaRPr lang="en-US" dirty="0" smtClean="0"/>
          </a:p>
          <a:p>
            <a:r>
              <a:rPr lang="en-US" dirty="0" smtClean="0"/>
              <a:t>EXAMPLES :</a:t>
            </a:r>
          </a:p>
          <a:p>
            <a:pPr>
              <a:buFont typeface="Wingdings" pitchFamily="2" charset="2"/>
              <a:buChar char="ü"/>
            </a:pPr>
            <a:r>
              <a:rPr lang="en-US" u="sng" dirty="0" smtClean="0"/>
              <a:t> Every</a:t>
            </a:r>
            <a:r>
              <a:rPr lang="en-US" dirty="0" smtClean="0"/>
              <a:t> man, woman, and child </a:t>
            </a:r>
            <a:r>
              <a:rPr lang="en-US" b="1" dirty="0" smtClean="0"/>
              <a:t>was</a:t>
            </a:r>
            <a:r>
              <a:rPr lang="en-US" dirty="0" smtClean="0"/>
              <a:t> asked to contribute.</a:t>
            </a:r>
          </a:p>
          <a:p>
            <a:pPr>
              <a:buFont typeface="Wingdings" pitchFamily="2" charset="2"/>
              <a:buChar char="ü"/>
            </a:pPr>
            <a:r>
              <a:rPr lang="en-US" u="sng" dirty="0" smtClean="0"/>
              <a:t>Many</a:t>
            </a:r>
            <a:r>
              <a:rPr lang="en-US" dirty="0" smtClean="0"/>
              <a:t> a college student wishes to </a:t>
            </a:r>
            <a:r>
              <a:rPr lang="en-US" b="1" dirty="0" smtClean="0"/>
              <a:t>return </a:t>
            </a:r>
            <a:r>
              <a:rPr lang="en-US" dirty="0" smtClean="0"/>
              <a:t>to the easy days of high school.</a:t>
            </a:r>
          </a:p>
          <a:p>
            <a:pPr>
              <a:buFont typeface="Wingdings" pitchFamily="2" charset="2"/>
              <a:buChar char="ü"/>
            </a:pPr>
            <a:r>
              <a:rPr lang="en-US" u="sng" dirty="0" smtClean="0"/>
              <a:t>Many</a:t>
            </a:r>
            <a:r>
              <a:rPr lang="en-US" dirty="0" smtClean="0"/>
              <a:t> a person in these circumstances </a:t>
            </a:r>
            <a:r>
              <a:rPr lang="en-US" b="1" dirty="0" smtClean="0"/>
              <a:t>has</a:t>
            </a:r>
            <a:r>
              <a:rPr lang="en-US" dirty="0" smtClean="0"/>
              <a:t> hoped for a lucky break.</a:t>
            </a:r>
          </a:p>
          <a:p>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Collective nouns</a:t>
            </a:r>
            <a:endParaRPr lang="en-US" dirty="0"/>
          </a:p>
        </p:txBody>
      </p:sp>
      <p:sp>
        <p:nvSpPr>
          <p:cNvPr id="3" name="Content Placeholder 2"/>
          <p:cNvSpPr>
            <a:spLocks noGrp="1"/>
          </p:cNvSpPr>
          <p:nvPr>
            <p:ph idx="1"/>
          </p:nvPr>
        </p:nvSpPr>
        <p:spPr/>
        <p:txBody>
          <a:bodyPr>
            <a:normAutofit/>
          </a:bodyPr>
          <a:lstStyle/>
          <a:p>
            <a:r>
              <a:rPr lang="en-US" b="1" dirty="0" smtClean="0"/>
              <a:t>Collective nouns may be either singular or plural</a:t>
            </a:r>
            <a:r>
              <a:rPr lang="en-US" dirty="0" smtClean="0"/>
              <a:t>.</a:t>
            </a:r>
          </a:p>
          <a:p>
            <a:r>
              <a:rPr lang="en-US" dirty="0" smtClean="0"/>
              <a:t>A collective noun names a group</a:t>
            </a:r>
            <a:r>
              <a:rPr lang="en-US" b="1" dirty="0" smtClean="0"/>
              <a:t>: crowd, committee, jury, class</a:t>
            </a:r>
            <a:r>
              <a:rPr lang="en-US" dirty="0" smtClean="0"/>
              <a:t>. A collective noun takes a plural verb when the speaker is thinking of the individual members of the group; it takes a singular verb when the speaker is thinking of the group as a unit.</a:t>
            </a:r>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The </a:t>
            </a:r>
            <a:r>
              <a:rPr lang="en-US" u="sng" dirty="0" smtClean="0"/>
              <a:t>crowd</a:t>
            </a:r>
            <a:r>
              <a:rPr lang="en-US" b="1" dirty="0" smtClean="0"/>
              <a:t> were</a:t>
            </a:r>
            <a:r>
              <a:rPr lang="en-US" dirty="0" smtClean="0"/>
              <a:t> fighting for their lives. [The speaker is thinking of the individuals in the crowd.]</a:t>
            </a:r>
          </a:p>
          <a:p>
            <a:pPr>
              <a:buFont typeface="Wingdings" pitchFamily="2" charset="2"/>
              <a:buChar char="Ø"/>
            </a:pPr>
            <a:r>
              <a:rPr lang="en-US" dirty="0" smtClean="0"/>
              <a:t> The </a:t>
            </a:r>
            <a:r>
              <a:rPr lang="en-US" u="sng" dirty="0" smtClean="0"/>
              <a:t>crowd</a:t>
            </a:r>
            <a:r>
              <a:rPr lang="en-US" dirty="0" smtClean="0"/>
              <a:t> </a:t>
            </a:r>
            <a:r>
              <a:rPr lang="en-US" b="1" dirty="0" smtClean="0"/>
              <a:t>was</a:t>
            </a:r>
            <a:r>
              <a:rPr lang="en-US" dirty="0" smtClean="0"/>
              <a:t> an orderly one. [The speaker is thinking of the crowd as a single thing, a unit.] </a:t>
            </a:r>
          </a:p>
          <a:p>
            <a:pPr>
              <a:buFont typeface="Wingdings" pitchFamily="2" charset="2"/>
              <a:buChar char="Ø"/>
            </a:pPr>
            <a:r>
              <a:rPr lang="en-US" dirty="0" smtClean="0"/>
              <a:t>The</a:t>
            </a:r>
            <a:r>
              <a:rPr lang="en-US" u="sng" dirty="0" smtClean="0"/>
              <a:t> team</a:t>
            </a:r>
            <a:r>
              <a:rPr lang="en-US" dirty="0" smtClean="0"/>
              <a:t> </a:t>
            </a:r>
            <a:r>
              <a:rPr lang="en-US" b="1" dirty="0" smtClean="0"/>
              <a:t>were </a:t>
            </a:r>
            <a:r>
              <a:rPr lang="en-US" dirty="0" smtClean="0"/>
              <a:t>talking over some new plays. The </a:t>
            </a:r>
            <a:r>
              <a:rPr lang="en-US" u="sng" dirty="0" smtClean="0"/>
              <a:t>team</a:t>
            </a:r>
            <a:r>
              <a:rPr lang="en-US" dirty="0" smtClean="0"/>
              <a:t> </a:t>
            </a:r>
            <a:r>
              <a:rPr lang="en-US" b="1" dirty="0" smtClean="0"/>
              <a:t>was </a:t>
            </a:r>
            <a:r>
              <a:rPr lang="en-US" dirty="0" smtClean="0"/>
              <a:t>ranked first in the nation. </a:t>
            </a:r>
          </a:p>
          <a:p>
            <a:pPr>
              <a:buFont typeface="Wingdings" pitchFamily="2" charset="2"/>
              <a:buChar char="Ø"/>
            </a:pPr>
            <a:r>
              <a:rPr lang="en-US" dirty="0" smtClean="0"/>
              <a:t>The </a:t>
            </a:r>
            <a:r>
              <a:rPr lang="en-US" u="sng" dirty="0" smtClean="0"/>
              <a:t>family</a:t>
            </a:r>
            <a:r>
              <a:rPr lang="en-US" dirty="0" smtClean="0"/>
              <a:t> </a:t>
            </a:r>
            <a:r>
              <a:rPr lang="en-US" b="1" dirty="0" smtClean="0"/>
              <a:t>have</a:t>
            </a:r>
            <a:r>
              <a:rPr lang="en-US" dirty="0" smtClean="0"/>
              <a:t> agreed among themselves to share one car. </a:t>
            </a:r>
          </a:p>
          <a:p>
            <a:pPr>
              <a:buFont typeface="Wingdings" pitchFamily="2" charset="2"/>
              <a:buChar char="Ø"/>
            </a:pPr>
            <a:r>
              <a:rPr lang="en-US" dirty="0" smtClean="0"/>
              <a:t>The</a:t>
            </a:r>
            <a:r>
              <a:rPr lang="en-US" u="sng" dirty="0" smtClean="0"/>
              <a:t> family</a:t>
            </a:r>
            <a:r>
              <a:rPr lang="en-US" b="1" dirty="0" smtClean="0"/>
              <a:t> is</a:t>
            </a:r>
            <a:r>
              <a:rPr lang="en-US" dirty="0" smtClean="0"/>
              <a:t> the basic unit of our society.</a:t>
            </a:r>
          </a:p>
          <a:p>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SOME COMMON COLLECTIVE WORDS:  </a:t>
            </a:r>
          </a:p>
          <a:p>
            <a:r>
              <a:rPr lang="en-US" dirty="0" smtClean="0"/>
              <a:t>Army, crowd, orchestra, audience, flock, public class, group, swarm, club, herd,	team ,committee, jury, troop</a:t>
            </a:r>
          </a:p>
          <a:p>
            <a:r>
              <a:rPr lang="en-US" b="1" dirty="0" smtClean="0"/>
              <a:t>l. Expressions stating amount (time, money, measurement, weight, volume, fractions) are usually singular when the amount is considered as a unit.</a:t>
            </a:r>
            <a:endParaRPr lang="en-US" dirty="0" smtClean="0"/>
          </a:p>
          <a:p>
            <a:endParaRPr lang="en-US" b="1" dirty="0" smtClean="0"/>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EXAMPLES:  </a:t>
            </a:r>
          </a:p>
          <a:p>
            <a:pPr>
              <a:buFont typeface="Wingdings" pitchFamily="2" charset="2"/>
              <a:buChar char="Ø"/>
            </a:pPr>
            <a:r>
              <a:rPr lang="en-US" dirty="0" smtClean="0"/>
              <a:t>T</a:t>
            </a:r>
            <a:r>
              <a:rPr lang="en-US" u="sng" dirty="0" smtClean="0"/>
              <a:t>hree</a:t>
            </a:r>
            <a:r>
              <a:rPr lang="en-US" dirty="0" smtClean="0"/>
              <a:t> </a:t>
            </a:r>
            <a:r>
              <a:rPr lang="en-US" u="sng" dirty="0" smtClean="0"/>
              <a:t>years</a:t>
            </a:r>
            <a:r>
              <a:rPr lang="en-US" dirty="0" smtClean="0"/>
              <a:t> in a strange land </a:t>
            </a:r>
            <a:r>
              <a:rPr lang="en-US" b="1" dirty="0" smtClean="0"/>
              <a:t>seems</a:t>
            </a:r>
            <a:r>
              <a:rPr lang="en-US" dirty="0" smtClean="0"/>
              <a:t> like a long time. </a:t>
            </a:r>
          </a:p>
          <a:p>
            <a:pPr>
              <a:buFont typeface="Wingdings" pitchFamily="2" charset="2"/>
              <a:buChar char="Ø"/>
            </a:pPr>
            <a:r>
              <a:rPr lang="en-US" u="sng" dirty="0" smtClean="0"/>
              <a:t>Ten dollars</a:t>
            </a:r>
            <a:r>
              <a:rPr lang="en-US" b="1" dirty="0" smtClean="0"/>
              <a:t> is</a:t>
            </a:r>
            <a:r>
              <a:rPr lang="en-US" dirty="0" smtClean="0"/>
              <a:t> not enough. Three fourths of the money has been recovered.</a:t>
            </a:r>
          </a:p>
          <a:p>
            <a:r>
              <a:rPr lang="en-US" dirty="0" smtClean="0"/>
              <a:t>However, when the amount is considered as a number of separate units, a plural verb is used.</a:t>
            </a:r>
          </a:p>
          <a:p>
            <a:pPr>
              <a:buNone/>
            </a:pPr>
            <a:r>
              <a:rPr lang="en-US" dirty="0" smtClean="0"/>
              <a:t>      EXAMPLES :</a:t>
            </a:r>
          </a:p>
          <a:p>
            <a:pPr>
              <a:buFont typeface="Wingdings" pitchFamily="2" charset="2"/>
              <a:buChar char="Ø"/>
            </a:pPr>
            <a:r>
              <a:rPr lang="en-US" u="sng" dirty="0" smtClean="0"/>
              <a:t>These last three years</a:t>
            </a:r>
            <a:r>
              <a:rPr lang="en-US" dirty="0" smtClean="0"/>
              <a:t> </a:t>
            </a:r>
            <a:r>
              <a:rPr lang="en-US" b="1" dirty="0" smtClean="0"/>
              <a:t>have</a:t>
            </a:r>
            <a:r>
              <a:rPr lang="en-US" dirty="0" smtClean="0"/>
              <a:t> been full of surprises. There are two silver dollars in each of the stockings.</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SUBJECT VERB AGREEMENT</a:t>
            </a:r>
            <a:r>
              <a:rPr lang="en-US" b="1" dirty="0" smtClean="0"/>
              <a:t> </a:t>
            </a:r>
            <a:br>
              <a:rPr lang="en-US" b="1" dirty="0" smtClean="0"/>
            </a:br>
            <a:r>
              <a:rPr lang="en-US" b="1" dirty="0" smtClean="0"/>
              <a:t> titles </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 The title of a book or the name of an organization or country, even when plural in form, usually takes a singular verb.</a:t>
            </a:r>
            <a:endParaRPr lang="en-US" dirty="0" smtClean="0"/>
          </a:p>
          <a:p>
            <a:r>
              <a:rPr lang="en-US" dirty="0" smtClean="0"/>
              <a:t>EXAMPLES:</a:t>
            </a:r>
          </a:p>
          <a:p>
            <a:r>
              <a:rPr lang="en-US" dirty="0" smtClean="0"/>
              <a:t> </a:t>
            </a:r>
            <a:r>
              <a:rPr lang="en-US" u="sng" dirty="0" smtClean="0"/>
              <a:t>The Adventures</a:t>
            </a:r>
            <a:r>
              <a:rPr lang="en-US" dirty="0" smtClean="0"/>
              <a:t> of Huckleberry Finn </a:t>
            </a:r>
            <a:r>
              <a:rPr lang="en-US" b="1" dirty="0" smtClean="0"/>
              <a:t>was</a:t>
            </a:r>
            <a:r>
              <a:rPr lang="en-US" dirty="0" smtClean="0"/>
              <a:t> published in 1884. </a:t>
            </a:r>
          </a:p>
          <a:p>
            <a:r>
              <a:rPr lang="en-US" u="sng" dirty="0" smtClean="0"/>
              <a:t>The Knights</a:t>
            </a:r>
            <a:r>
              <a:rPr lang="en-US" dirty="0" smtClean="0"/>
              <a:t> of Columbus </a:t>
            </a:r>
            <a:r>
              <a:rPr lang="en-US" b="1" dirty="0" smtClean="0"/>
              <a:t>is</a:t>
            </a:r>
            <a:r>
              <a:rPr lang="en-US" dirty="0" smtClean="0"/>
              <a:t> sponsoring a carnival.</a:t>
            </a:r>
          </a:p>
          <a:p>
            <a:r>
              <a:rPr lang="en-US" dirty="0" smtClean="0"/>
              <a:t> </a:t>
            </a:r>
            <a:r>
              <a:rPr lang="en-US" u="sng" dirty="0" smtClean="0"/>
              <a:t>The United States</a:t>
            </a:r>
            <a:r>
              <a:rPr lang="en-US" dirty="0" smtClean="0"/>
              <a:t> </a:t>
            </a:r>
            <a:r>
              <a:rPr lang="en-US" b="1" dirty="0" smtClean="0"/>
              <a:t>remains</a:t>
            </a:r>
            <a:r>
              <a:rPr lang="en-US" dirty="0" smtClean="0"/>
              <a:t> the leader of the Western bloc.</a:t>
            </a:r>
          </a:p>
          <a:p>
            <a:endParaRPr lang="en-US" b="1" dirty="0" smtClean="0"/>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EXCEPTION: Some names of organizations (Veterans of Foreign Wars, New York Yankees, Chicago Bears, etc.) customarily take a plural verb when you are thinking of the members and a singular verb when you mean the organization</a:t>
            </a:r>
            <a:r>
              <a:rPr lang="en-US" dirty="0" smtClean="0"/>
              <a:t>:</a:t>
            </a:r>
          </a:p>
          <a:p>
            <a:pPr>
              <a:buFont typeface="Wingdings" pitchFamily="2" charset="2"/>
              <a:buChar char="Ø"/>
            </a:pPr>
            <a:r>
              <a:rPr lang="en-US" dirty="0" smtClean="0"/>
              <a:t>The Veterans of Foreign Wars </a:t>
            </a:r>
            <a:r>
              <a:rPr lang="en-US" b="1" dirty="0" smtClean="0"/>
              <a:t>attend</a:t>
            </a:r>
            <a:r>
              <a:rPr lang="en-US" dirty="0" smtClean="0"/>
              <a:t> this meeting. </a:t>
            </a:r>
          </a:p>
          <a:p>
            <a:pPr>
              <a:buFont typeface="Wingdings" pitchFamily="2" charset="2"/>
              <a:buChar char="Ø"/>
            </a:pPr>
            <a:r>
              <a:rPr lang="en-US" u="sng" dirty="0" smtClean="0"/>
              <a:t>The Veterans</a:t>
            </a:r>
            <a:r>
              <a:rPr lang="en-US" dirty="0" smtClean="0"/>
              <a:t> of Foreign Wars </a:t>
            </a:r>
            <a:r>
              <a:rPr lang="en-US" b="1" dirty="0" smtClean="0"/>
              <a:t>is</a:t>
            </a:r>
            <a:r>
              <a:rPr lang="en-US" dirty="0" smtClean="0"/>
              <a:t> a large organization.</a:t>
            </a:r>
          </a:p>
          <a:p>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plural verb</a:t>
            </a:r>
            <a:endParaRPr lang="en-US" dirty="0"/>
          </a:p>
        </p:txBody>
      </p:sp>
      <p:sp>
        <p:nvSpPr>
          <p:cNvPr id="3" name="Content Placeholder 2"/>
          <p:cNvSpPr>
            <a:spLocks noGrp="1"/>
          </p:cNvSpPr>
          <p:nvPr>
            <p:ph idx="1"/>
          </p:nvPr>
        </p:nvSpPr>
        <p:spPr/>
        <p:txBody>
          <a:bodyPr>
            <a:normAutofit/>
          </a:bodyPr>
          <a:lstStyle/>
          <a:p>
            <a:r>
              <a:rPr lang="en-US" b="1" dirty="0" smtClean="0"/>
              <a:t>plural verb when you are thinking of the members and a singular verb when you mean the organization</a:t>
            </a:r>
            <a:r>
              <a:rPr lang="en-US" dirty="0" smtClean="0"/>
              <a:t>:</a:t>
            </a:r>
          </a:p>
          <a:p>
            <a:pPr>
              <a:buFont typeface="Wingdings" pitchFamily="2" charset="2"/>
              <a:buChar char="Ø"/>
            </a:pPr>
            <a:r>
              <a:rPr lang="en-US" dirty="0" smtClean="0"/>
              <a:t>The Veterans of Foreign Wars </a:t>
            </a:r>
            <a:r>
              <a:rPr lang="en-US" b="1" dirty="0" smtClean="0"/>
              <a:t>attend</a:t>
            </a:r>
            <a:r>
              <a:rPr lang="en-US" dirty="0" smtClean="0"/>
              <a:t> this meeting. </a:t>
            </a:r>
          </a:p>
          <a:p>
            <a:pPr>
              <a:buFont typeface="Wingdings" pitchFamily="2" charset="2"/>
              <a:buChar char="Ø"/>
            </a:pPr>
            <a:r>
              <a:rPr lang="en-US" u="sng" dirty="0" smtClean="0"/>
              <a:t>The Veterans</a:t>
            </a:r>
            <a:r>
              <a:rPr lang="en-US" dirty="0" smtClean="0"/>
              <a:t> of Foreign Wars </a:t>
            </a:r>
            <a:r>
              <a:rPr lang="en-US" b="1" dirty="0" smtClean="0"/>
              <a:t>is</a:t>
            </a:r>
            <a:r>
              <a:rPr lang="en-US" dirty="0" smtClean="0"/>
              <a:t> a large organization.</a:t>
            </a:r>
          </a:p>
          <a:p>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b="1" dirty="0" smtClean="0"/>
              <a:t>A few nouns, such as mumps, measles, civics, economics, mathematics, physics, although plural in form, take a singular verb.</a:t>
            </a:r>
            <a:endParaRPr lang="en-US" dirty="0" smtClean="0"/>
          </a:p>
          <a:p>
            <a:pPr>
              <a:buNone/>
            </a:pPr>
            <a:r>
              <a:rPr lang="en-US" dirty="0" smtClean="0"/>
              <a:t>    EXAMPLES:</a:t>
            </a:r>
          </a:p>
          <a:p>
            <a:pPr>
              <a:buFont typeface="Wingdings" pitchFamily="2" charset="2"/>
              <a:buChar char="Ø"/>
            </a:pPr>
            <a:r>
              <a:rPr lang="en-US" dirty="0" smtClean="0"/>
              <a:t> </a:t>
            </a:r>
            <a:r>
              <a:rPr lang="en-US" u="sng" dirty="0" smtClean="0"/>
              <a:t>Measles</a:t>
            </a:r>
            <a:r>
              <a:rPr lang="en-US" dirty="0" smtClean="0"/>
              <a:t> </a:t>
            </a:r>
            <a:r>
              <a:rPr lang="en-US" b="1" dirty="0" smtClean="0"/>
              <a:t>is</a:t>
            </a:r>
            <a:r>
              <a:rPr lang="en-US" dirty="0" smtClean="0"/>
              <a:t> a disease to take seriously. </a:t>
            </a:r>
          </a:p>
          <a:p>
            <a:pPr>
              <a:buFont typeface="Wingdings" pitchFamily="2" charset="2"/>
              <a:buChar char="Ø"/>
            </a:pPr>
            <a:r>
              <a:rPr lang="en-US" u="sng" dirty="0" smtClean="0"/>
              <a:t>World economics</a:t>
            </a:r>
            <a:r>
              <a:rPr lang="en-US" dirty="0" smtClean="0"/>
              <a:t> </a:t>
            </a:r>
            <a:r>
              <a:rPr lang="en-US" b="1" dirty="0" smtClean="0"/>
              <a:t>bears </a:t>
            </a:r>
            <a:r>
              <a:rPr lang="en-US" dirty="0" smtClean="0"/>
              <a:t>directly on world peace.</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The following similar words are more often plural than singular:</a:t>
            </a:r>
            <a:r>
              <a:rPr lang="en-US" b="1" dirty="0" smtClean="0"/>
              <a:t> athletics, acoustics, gymnastics,</a:t>
            </a:r>
            <a:r>
              <a:rPr lang="en-US" dirty="0" smtClean="0"/>
              <a:t> tactics. </a:t>
            </a:r>
          </a:p>
          <a:p>
            <a:pPr>
              <a:buFont typeface="Wingdings" pitchFamily="2" charset="2"/>
              <a:buChar char="Ø"/>
            </a:pPr>
            <a:r>
              <a:rPr lang="en-US" dirty="0" smtClean="0"/>
              <a:t>The word </a:t>
            </a:r>
            <a:r>
              <a:rPr lang="en-US" b="1" dirty="0" smtClean="0"/>
              <a:t>politic</a:t>
            </a:r>
            <a:r>
              <a:rPr lang="en-US" dirty="0" smtClean="0"/>
              <a:t>s may be either singular or plural, and</a:t>
            </a:r>
            <a:r>
              <a:rPr lang="en-US" b="1" dirty="0" smtClean="0"/>
              <a:t> scissors</a:t>
            </a:r>
            <a:r>
              <a:rPr lang="en-US" dirty="0" smtClean="0"/>
              <a:t> and </a:t>
            </a:r>
            <a:r>
              <a:rPr lang="en-US" b="1" dirty="0" smtClean="0"/>
              <a:t>trousers</a:t>
            </a:r>
            <a:r>
              <a:rPr lang="en-US" dirty="0" smtClean="0"/>
              <a:t> are always plural. </a:t>
            </a:r>
          </a:p>
          <a:p>
            <a:pPr>
              <a:buFont typeface="Wingdings" pitchFamily="2" charset="2"/>
              <a:buChar char="Ø"/>
            </a:pPr>
            <a:r>
              <a:rPr lang="en-US" dirty="0" smtClean="0"/>
              <a:t>For more information on the use of words ending in -</a:t>
            </a:r>
            <a:r>
              <a:rPr lang="en-US" dirty="0" err="1" smtClean="0"/>
              <a:t>ics</a:t>
            </a:r>
            <a:r>
              <a:rPr lang="en-US" dirty="0" smtClean="0"/>
              <a:t>, look up -</a:t>
            </a:r>
            <a:r>
              <a:rPr lang="en-US" dirty="0" err="1" smtClean="0"/>
              <a:t>ics</a:t>
            </a:r>
            <a:r>
              <a:rPr lang="en-US" dirty="0" smtClean="0"/>
              <a:t> in your dictionary.</a:t>
            </a:r>
          </a:p>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 and Doesn't</a:t>
            </a:r>
            <a:endParaRPr lang="en-US" dirty="0"/>
          </a:p>
        </p:txBody>
      </p:sp>
      <p:sp>
        <p:nvSpPr>
          <p:cNvPr id="3" name="Content Placeholder 2"/>
          <p:cNvSpPr>
            <a:spLocks noGrp="1"/>
          </p:cNvSpPr>
          <p:nvPr>
            <p:ph idx="1"/>
          </p:nvPr>
        </p:nvSpPr>
        <p:spPr/>
        <p:txBody>
          <a:bodyPr>
            <a:normAutofit/>
          </a:bodyPr>
          <a:lstStyle/>
          <a:p>
            <a:r>
              <a:rPr lang="en-US" b="1" dirty="0" smtClean="0"/>
              <a:t>Don't and doesn't must agree with their subjects.</a:t>
            </a:r>
            <a:endParaRPr lang="en-US" dirty="0" smtClean="0"/>
          </a:p>
          <a:p>
            <a:r>
              <a:rPr lang="en-US" dirty="0" smtClean="0"/>
              <a:t>With the subjects I and you, use don't (do not). With other subjects, use doesn't (does not) when the subject is singular and don't (do not) when the subject is plural.</a:t>
            </a:r>
          </a:p>
          <a:p>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EXAMPLES:</a:t>
            </a:r>
          </a:p>
          <a:p>
            <a:pPr>
              <a:buFont typeface="Wingdings" pitchFamily="2" charset="2"/>
              <a:buChar char="Ø"/>
            </a:pPr>
            <a:r>
              <a:rPr lang="en-US" u="sng" dirty="0" smtClean="0"/>
              <a:t> I</a:t>
            </a:r>
            <a:r>
              <a:rPr lang="en-US" dirty="0" smtClean="0"/>
              <a:t> </a:t>
            </a:r>
            <a:r>
              <a:rPr lang="en-US" b="1" dirty="0" smtClean="0"/>
              <a:t>don't</a:t>
            </a:r>
            <a:r>
              <a:rPr lang="en-US" dirty="0" smtClean="0"/>
              <a:t> like her painting.</a:t>
            </a:r>
          </a:p>
          <a:p>
            <a:pPr>
              <a:buFont typeface="Wingdings" pitchFamily="2" charset="2"/>
              <a:buChar char="Ø"/>
            </a:pPr>
            <a:r>
              <a:rPr lang="en-US" u="sng" dirty="0" smtClean="0"/>
              <a:t>You</a:t>
            </a:r>
            <a:r>
              <a:rPr lang="en-US" dirty="0" smtClean="0"/>
              <a:t> </a:t>
            </a:r>
            <a:r>
              <a:rPr lang="en-US" b="1" dirty="0" smtClean="0"/>
              <a:t>don't</a:t>
            </a:r>
            <a:r>
              <a:rPr lang="en-US" dirty="0" smtClean="0"/>
              <a:t> look happy. It [He, She, This] doesn't run fast enough.</a:t>
            </a:r>
          </a:p>
          <a:p>
            <a:pPr>
              <a:buFont typeface="Wingdings" pitchFamily="2" charset="2"/>
              <a:buChar char="Ø"/>
            </a:pPr>
            <a:r>
              <a:rPr lang="en-US" u="sng" dirty="0" smtClean="0"/>
              <a:t>They</a:t>
            </a:r>
            <a:r>
              <a:rPr lang="en-US" b="1" u="sng" dirty="0" smtClean="0"/>
              <a:t> </a:t>
            </a:r>
            <a:r>
              <a:rPr lang="en-US" b="1" dirty="0" smtClean="0"/>
              <a:t>don't</a:t>
            </a:r>
            <a:r>
              <a:rPr lang="en-US" dirty="0" smtClean="0"/>
              <a:t> swim.</a:t>
            </a:r>
          </a:p>
          <a:p>
            <a:pPr>
              <a:buFont typeface="Wingdings" pitchFamily="2" charset="2"/>
              <a:buChar char="Ø"/>
            </a:pPr>
            <a:r>
              <a:rPr lang="en-US" dirty="0" smtClean="0"/>
              <a:t>By using doesn't after it, he, and she, you can eliminate most of the common errors in the use of don't.</a:t>
            </a:r>
          </a:p>
          <a:p>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verbs in clauses</a:t>
            </a:r>
            <a:endParaRPr lang="en-US" dirty="0"/>
          </a:p>
        </p:txBody>
      </p:sp>
      <p:sp>
        <p:nvSpPr>
          <p:cNvPr id="3" name="Content Placeholder 2"/>
          <p:cNvSpPr>
            <a:spLocks noGrp="1"/>
          </p:cNvSpPr>
          <p:nvPr>
            <p:ph idx="1"/>
          </p:nvPr>
        </p:nvSpPr>
        <p:spPr/>
        <p:txBody>
          <a:bodyPr>
            <a:normAutofit/>
          </a:bodyPr>
          <a:lstStyle/>
          <a:p>
            <a:r>
              <a:rPr lang="en-US" b="1" dirty="0" smtClean="0"/>
              <a:t>In formal English, verbs in clauses that follow </a:t>
            </a:r>
            <a:r>
              <a:rPr lang="en-US" b="1" dirty="0" smtClean="0">
                <a:solidFill>
                  <a:srgbClr val="C00000"/>
                </a:solidFill>
              </a:rPr>
              <a:t>one of those  </a:t>
            </a:r>
            <a:r>
              <a:rPr lang="en-US" b="1" dirty="0" smtClean="0">
                <a:solidFill>
                  <a:srgbClr val="FF0000"/>
                </a:solidFill>
              </a:rPr>
              <a:t>that</a:t>
            </a:r>
            <a:r>
              <a:rPr lang="en-US" b="1" dirty="0" smtClean="0"/>
              <a:t>/</a:t>
            </a:r>
            <a:r>
              <a:rPr lang="en-US" b="1" dirty="0" smtClean="0">
                <a:solidFill>
                  <a:srgbClr val="FF0000"/>
                </a:solidFill>
              </a:rPr>
              <a:t>who (before the verb)</a:t>
            </a:r>
            <a:r>
              <a:rPr lang="en-US" b="1" dirty="0" smtClean="0"/>
              <a:t> are always plural.</a:t>
            </a:r>
            <a:endParaRPr lang="en-US" dirty="0" smtClean="0"/>
          </a:p>
          <a:p>
            <a:r>
              <a:rPr lang="en-US" dirty="0" smtClean="0"/>
              <a:t>Even though informal usage often permits a singular verb in the clause following one of those, the plural verb is always correct. Therefore, if you always use a plural verb in such constructions you cannot go wrong.</a:t>
            </a:r>
          </a:p>
          <a:p>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EXAMPLES:</a:t>
            </a:r>
          </a:p>
          <a:p>
            <a:pPr>
              <a:buFont typeface="Wingdings" pitchFamily="2" charset="2"/>
              <a:buChar char="Ø"/>
            </a:pPr>
            <a:r>
              <a:rPr lang="en-US" dirty="0" smtClean="0"/>
              <a:t> </a:t>
            </a:r>
            <a:r>
              <a:rPr lang="en-US" u="sng" dirty="0" smtClean="0"/>
              <a:t>That</a:t>
            </a:r>
            <a:r>
              <a:rPr lang="en-US" dirty="0" smtClean="0"/>
              <a:t> </a:t>
            </a:r>
            <a:r>
              <a:rPr lang="en-US" b="1" dirty="0" smtClean="0"/>
              <a:t>is</a:t>
            </a:r>
            <a:r>
              <a:rPr lang="en-US" dirty="0" smtClean="0"/>
              <a:t> one of those </a:t>
            </a:r>
            <a:r>
              <a:rPr lang="en-US" u="sng" dirty="0" smtClean="0"/>
              <a:t>remarks</a:t>
            </a:r>
            <a:r>
              <a:rPr lang="en-US" dirty="0" smtClean="0"/>
              <a:t> </a:t>
            </a:r>
            <a:r>
              <a:rPr lang="en-US" dirty="0" smtClean="0">
                <a:solidFill>
                  <a:srgbClr val="C00000"/>
                </a:solidFill>
              </a:rPr>
              <a:t>that </a:t>
            </a:r>
            <a:r>
              <a:rPr lang="en-US" b="1" dirty="0" smtClean="0">
                <a:solidFill>
                  <a:srgbClr val="C00000"/>
                </a:solidFill>
              </a:rPr>
              <a:t>are</a:t>
            </a:r>
            <a:r>
              <a:rPr lang="en-US" dirty="0" smtClean="0">
                <a:solidFill>
                  <a:srgbClr val="C00000"/>
                </a:solidFill>
              </a:rPr>
              <a:t> intended to start arguments.</a:t>
            </a:r>
          </a:p>
          <a:p>
            <a:pPr>
              <a:buFont typeface="Wingdings" pitchFamily="2" charset="2"/>
              <a:buChar char="Ø"/>
            </a:pPr>
            <a:r>
              <a:rPr lang="en-US" dirty="0" smtClean="0"/>
              <a:t> </a:t>
            </a:r>
            <a:r>
              <a:rPr lang="en-US" u="sng" dirty="0" smtClean="0"/>
              <a:t>Joan</a:t>
            </a:r>
            <a:r>
              <a:rPr lang="en-US" dirty="0" smtClean="0"/>
              <a:t> </a:t>
            </a:r>
            <a:r>
              <a:rPr lang="en-US" b="1" dirty="0" smtClean="0"/>
              <a:t>is</a:t>
            </a:r>
            <a:r>
              <a:rPr lang="en-US" dirty="0" smtClean="0"/>
              <a:t> one of those </a:t>
            </a:r>
            <a:r>
              <a:rPr lang="en-US" u="sng" dirty="0" smtClean="0"/>
              <a:t>people</a:t>
            </a:r>
            <a:r>
              <a:rPr lang="en-US" dirty="0" smtClean="0"/>
              <a:t> </a:t>
            </a:r>
            <a:r>
              <a:rPr lang="en-US" dirty="0" smtClean="0">
                <a:solidFill>
                  <a:srgbClr val="FF0000"/>
                </a:solidFill>
              </a:rPr>
              <a:t>who</a:t>
            </a:r>
            <a:r>
              <a:rPr lang="en-US" dirty="0" smtClean="0"/>
              <a:t> </a:t>
            </a:r>
            <a:r>
              <a:rPr lang="en-US" b="1" dirty="0" smtClean="0"/>
              <a:t>go </a:t>
            </a:r>
            <a:r>
              <a:rPr lang="en-US" dirty="0" smtClean="0"/>
              <a:t>out of their way to be helpful.</a:t>
            </a:r>
          </a:p>
          <a:p>
            <a:r>
              <a:rPr lang="en-US" b="1" dirty="0" smtClean="0"/>
              <a:t> </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word “number”</a:t>
            </a:r>
            <a:endParaRPr lang="en-US" dirty="0"/>
          </a:p>
        </p:txBody>
      </p:sp>
      <p:sp>
        <p:nvSpPr>
          <p:cNvPr id="3" name="Content Placeholder 2"/>
          <p:cNvSpPr>
            <a:spLocks noGrp="1"/>
          </p:cNvSpPr>
          <p:nvPr>
            <p:ph idx="1"/>
          </p:nvPr>
        </p:nvSpPr>
        <p:spPr/>
        <p:txBody>
          <a:bodyPr>
            <a:normAutofit lnSpcReduction="10000"/>
          </a:bodyPr>
          <a:lstStyle/>
          <a:p>
            <a:r>
              <a:rPr lang="en-US" b="1" dirty="0" smtClean="0"/>
              <a:t>The word number is singular when preceded by ‘the.’  It is one number or amount compared with another.</a:t>
            </a:r>
          </a:p>
          <a:p>
            <a:r>
              <a:rPr lang="en-US" b="1" dirty="0" smtClean="0"/>
              <a:t> it is plural when preceded by ‘a.’ ‘It is like ‘many,’ ‘a lot of,’ ‘lots of.’</a:t>
            </a:r>
            <a:endParaRPr lang="en-US" dirty="0" smtClean="0"/>
          </a:p>
          <a:p>
            <a:r>
              <a:rPr lang="en-US" dirty="0" smtClean="0"/>
              <a:t>EXAMPLES:</a:t>
            </a:r>
          </a:p>
          <a:p>
            <a:pPr>
              <a:buFont typeface="Wingdings" pitchFamily="2" charset="2"/>
              <a:buChar char="Ø"/>
            </a:pPr>
            <a:r>
              <a:rPr lang="en-US" dirty="0" smtClean="0"/>
              <a:t> </a:t>
            </a:r>
            <a:r>
              <a:rPr lang="en-US" u="sng" dirty="0" smtClean="0"/>
              <a:t>The number</a:t>
            </a:r>
            <a:r>
              <a:rPr lang="en-US" dirty="0" smtClean="0"/>
              <a:t> of volunteers </a:t>
            </a:r>
            <a:r>
              <a:rPr lang="en-US" b="1" dirty="0" smtClean="0"/>
              <a:t>is</a:t>
            </a:r>
            <a:r>
              <a:rPr lang="en-US" dirty="0" smtClean="0"/>
              <a:t> surprising. </a:t>
            </a:r>
          </a:p>
          <a:p>
            <a:pPr>
              <a:buFont typeface="Wingdings" pitchFamily="2" charset="2"/>
              <a:buChar char="Ø"/>
            </a:pPr>
            <a:r>
              <a:rPr lang="en-US" u="sng" dirty="0" smtClean="0"/>
              <a:t>A number</a:t>
            </a:r>
            <a:r>
              <a:rPr lang="en-US" dirty="0" smtClean="0"/>
              <a:t> of volunteers </a:t>
            </a:r>
            <a:r>
              <a:rPr lang="en-US" b="1" dirty="0" smtClean="0"/>
              <a:t>are</a:t>
            </a:r>
            <a:r>
              <a:rPr lang="en-US" dirty="0" smtClean="0"/>
              <a:t> signing up right now.</a:t>
            </a:r>
          </a:p>
          <a:p>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AGREEMENT OF PRONOUN AND </a:t>
            </a:r>
            <a:r>
              <a:rPr lang="en-US" dirty="0" smtClean="0"/>
              <a:t/>
            </a:r>
            <a:br>
              <a:rPr lang="en-US" dirty="0" smtClean="0"/>
            </a:br>
            <a:r>
              <a:rPr lang="en-US" b="1" dirty="0" smtClean="0"/>
              <a:t> ANTECEDENT</a:t>
            </a:r>
            <a:endParaRPr lang="en-US" dirty="0"/>
          </a:p>
        </p:txBody>
      </p:sp>
      <p:sp>
        <p:nvSpPr>
          <p:cNvPr id="3" name="Content Placeholder 2"/>
          <p:cNvSpPr>
            <a:spLocks noGrp="1"/>
          </p:cNvSpPr>
          <p:nvPr>
            <p:ph idx="1"/>
          </p:nvPr>
        </p:nvSpPr>
        <p:spPr/>
        <p:txBody>
          <a:bodyPr/>
          <a:lstStyle/>
          <a:p>
            <a:r>
              <a:rPr lang="en-US" b="1" dirty="0" smtClean="0"/>
              <a:t>Ms. Jameson</a:t>
            </a:r>
            <a:r>
              <a:rPr lang="en-US" dirty="0" smtClean="0"/>
              <a:t> did </a:t>
            </a:r>
            <a:r>
              <a:rPr lang="en-US" b="1" dirty="0" smtClean="0"/>
              <a:t>he</a:t>
            </a:r>
            <a:r>
              <a:rPr lang="en-US" dirty="0" smtClean="0"/>
              <a:t>r best. </a:t>
            </a:r>
          </a:p>
          <a:p>
            <a:r>
              <a:rPr lang="en-US" dirty="0" smtClean="0"/>
              <a:t>One of the </a:t>
            </a:r>
            <a:r>
              <a:rPr lang="en-US" b="1" dirty="0" smtClean="0">
                <a:solidFill>
                  <a:srgbClr val="C00000"/>
                </a:solidFill>
              </a:rPr>
              <a:t>boys</a:t>
            </a:r>
            <a:r>
              <a:rPr lang="en-US" dirty="0" smtClean="0"/>
              <a:t> injured </a:t>
            </a:r>
            <a:r>
              <a:rPr lang="en-US" b="1" dirty="0" smtClean="0">
                <a:solidFill>
                  <a:srgbClr val="C00000"/>
                </a:solidFill>
              </a:rPr>
              <a:t>his</a:t>
            </a:r>
            <a:r>
              <a:rPr lang="en-US" dirty="0" smtClean="0"/>
              <a:t> ankle. </a:t>
            </a:r>
          </a:p>
          <a:p>
            <a:r>
              <a:rPr lang="en-US" b="1" dirty="0" smtClean="0"/>
              <a:t>Neither of the </a:t>
            </a:r>
            <a:r>
              <a:rPr lang="en-US" b="1" dirty="0" smtClean="0">
                <a:solidFill>
                  <a:srgbClr val="C00000"/>
                </a:solidFill>
              </a:rPr>
              <a:t>girls</a:t>
            </a:r>
            <a:r>
              <a:rPr lang="en-US" dirty="0" smtClean="0"/>
              <a:t> achieved </a:t>
            </a:r>
            <a:r>
              <a:rPr lang="en-US" b="1" dirty="0" smtClean="0">
                <a:solidFill>
                  <a:srgbClr val="C00000"/>
                </a:solidFill>
              </a:rPr>
              <a:t>her</a:t>
            </a:r>
            <a:r>
              <a:rPr lang="en-US" dirty="0" smtClean="0"/>
              <a:t> purpose. </a:t>
            </a:r>
          </a:p>
          <a:p>
            <a:r>
              <a:rPr lang="en-US" dirty="0" smtClean="0"/>
              <a:t>The </a:t>
            </a:r>
            <a:r>
              <a:rPr lang="en-US" b="1" dirty="0" smtClean="0">
                <a:solidFill>
                  <a:srgbClr val="C00000"/>
                </a:solidFill>
              </a:rPr>
              <a:t>women</a:t>
            </a:r>
            <a:r>
              <a:rPr lang="en-US" dirty="0" smtClean="0"/>
              <a:t> in the League expressed</a:t>
            </a:r>
            <a:r>
              <a:rPr lang="en-US" dirty="0" smtClean="0">
                <a:solidFill>
                  <a:srgbClr val="C00000"/>
                </a:solidFill>
              </a:rPr>
              <a:t> </a:t>
            </a:r>
            <a:r>
              <a:rPr lang="en-US" b="1" dirty="0" smtClean="0">
                <a:solidFill>
                  <a:srgbClr val="C00000"/>
                </a:solidFill>
              </a:rPr>
              <a:t>their</a:t>
            </a:r>
            <a:r>
              <a:rPr lang="en-US" dirty="0" smtClean="0">
                <a:solidFill>
                  <a:srgbClr val="C00000"/>
                </a:solidFill>
              </a:rPr>
              <a:t> </a:t>
            </a:r>
            <a:r>
              <a:rPr lang="en-US" dirty="0" smtClean="0"/>
              <a:t>opinions forcefully. </a:t>
            </a:r>
          </a:p>
          <a:p>
            <a:r>
              <a:rPr lang="en-US" dirty="0" smtClean="0"/>
              <a:t>The </a:t>
            </a:r>
            <a:r>
              <a:rPr lang="en-US" b="1" dirty="0" smtClean="0">
                <a:solidFill>
                  <a:srgbClr val="C00000"/>
                </a:solidFill>
              </a:rPr>
              <a:t>city</a:t>
            </a:r>
            <a:r>
              <a:rPr lang="en-US" dirty="0" smtClean="0">
                <a:solidFill>
                  <a:srgbClr val="C00000"/>
                </a:solidFill>
              </a:rPr>
              <a:t> </a:t>
            </a:r>
            <a:r>
              <a:rPr lang="en-US" dirty="0" smtClean="0"/>
              <a:t>is proud of </a:t>
            </a:r>
            <a:r>
              <a:rPr lang="en-US" b="1" dirty="0" smtClean="0">
                <a:solidFill>
                  <a:srgbClr val="C00000"/>
                </a:solidFill>
              </a:rPr>
              <a:t>its</a:t>
            </a:r>
            <a:r>
              <a:rPr lang="en-US" b="1" dirty="0" smtClean="0"/>
              <a:t> </a:t>
            </a:r>
            <a:r>
              <a:rPr lang="en-US" dirty="0" smtClean="0"/>
              <a:t>parks. I recognized </a:t>
            </a:r>
            <a:r>
              <a:rPr lang="en-US" b="1" dirty="0" smtClean="0"/>
              <a:t>one of the </a:t>
            </a:r>
            <a:r>
              <a:rPr lang="en-US" b="1" dirty="0" smtClean="0">
                <a:solidFill>
                  <a:srgbClr val="C00000"/>
                </a:solidFill>
              </a:rPr>
              <a:t>girls</a:t>
            </a:r>
            <a:r>
              <a:rPr lang="en-US" dirty="0" smtClean="0"/>
              <a:t>, but I didn't speak to</a:t>
            </a:r>
            <a:r>
              <a:rPr lang="en-US" dirty="0" smtClean="0">
                <a:solidFill>
                  <a:srgbClr val="C00000"/>
                </a:solidFill>
              </a:rPr>
              <a:t> </a:t>
            </a:r>
            <a:r>
              <a:rPr lang="en-US" b="1" dirty="0" smtClean="0">
                <a:solidFill>
                  <a:srgbClr val="C00000"/>
                </a:solidFill>
              </a:rPr>
              <a:t>her</a:t>
            </a:r>
            <a:r>
              <a:rPr lang="en-US" b="1"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AGREEMENT OF PRONOUN AND </a:t>
            </a:r>
            <a:r>
              <a:rPr lang="en-US" dirty="0" smtClean="0"/>
              <a:t/>
            </a:r>
            <a:br>
              <a:rPr lang="en-US" dirty="0" smtClean="0"/>
            </a:br>
            <a:r>
              <a:rPr lang="en-US" b="1" dirty="0" smtClean="0"/>
              <a:t> ANTECEDENT</a:t>
            </a:r>
            <a:endParaRPr lang="en-US" dirty="0"/>
          </a:p>
        </p:txBody>
      </p:sp>
      <p:sp>
        <p:nvSpPr>
          <p:cNvPr id="3" name="Content Placeholder 2"/>
          <p:cNvSpPr>
            <a:spLocks noGrp="1"/>
          </p:cNvSpPr>
          <p:nvPr>
            <p:ph idx="1"/>
          </p:nvPr>
        </p:nvSpPr>
        <p:spPr/>
        <p:txBody>
          <a:bodyPr>
            <a:normAutofit/>
          </a:bodyPr>
          <a:lstStyle/>
          <a:p>
            <a:r>
              <a:rPr lang="en-US" dirty="0" smtClean="0"/>
              <a:t>ABSURD : Did </a:t>
            </a:r>
            <a:r>
              <a:rPr lang="en-US" dirty="0" smtClean="0">
                <a:solidFill>
                  <a:srgbClr val="FF0000"/>
                </a:solidFill>
              </a:rPr>
              <a:t>everybody</a:t>
            </a:r>
            <a:r>
              <a:rPr lang="en-US" dirty="0" smtClean="0"/>
              <a:t> leave the dance early because </a:t>
            </a:r>
            <a:r>
              <a:rPr lang="en-US" dirty="0" smtClean="0">
                <a:solidFill>
                  <a:srgbClr val="FF0000"/>
                </a:solidFill>
              </a:rPr>
              <a:t>he</a:t>
            </a:r>
            <a:r>
              <a:rPr lang="en-US" dirty="0" smtClean="0"/>
              <a:t> wasn't enjoying himself?</a:t>
            </a:r>
          </a:p>
          <a:p>
            <a:pPr>
              <a:buNone/>
            </a:pPr>
            <a:endParaRPr lang="en-US" dirty="0" smtClean="0"/>
          </a:p>
          <a:p>
            <a:r>
              <a:rPr lang="en-US" dirty="0" smtClean="0"/>
              <a:t>BETTER:  Did </a:t>
            </a:r>
            <a:r>
              <a:rPr lang="en-US" dirty="0" smtClean="0">
                <a:solidFill>
                  <a:srgbClr val="FF0000"/>
                </a:solidFill>
              </a:rPr>
              <a:t>everybody</a:t>
            </a:r>
            <a:r>
              <a:rPr lang="en-US" dirty="0" smtClean="0"/>
              <a:t> leave the dance early because </a:t>
            </a:r>
            <a:r>
              <a:rPr lang="en-US" dirty="0" smtClean="0">
                <a:solidFill>
                  <a:srgbClr val="C00000"/>
                </a:solidFill>
              </a:rPr>
              <a:t>they</a:t>
            </a:r>
            <a:r>
              <a:rPr lang="en-US" dirty="0" smtClean="0"/>
              <a:t> weren't enjoying themselves?</a:t>
            </a:r>
          </a:p>
          <a:p>
            <a:r>
              <a:rPr lang="en-US" dirty="0" smtClean="0"/>
              <a:t>or</a:t>
            </a:r>
          </a:p>
          <a:p>
            <a:r>
              <a:rPr lang="en-US" dirty="0" smtClean="0"/>
              <a:t>Did the </a:t>
            </a:r>
            <a:r>
              <a:rPr lang="en-US" dirty="0" smtClean="0">
                <a:solidFill>
                  <a:srgbClr val="C00000"/>
                </a:solidFill>
              </a:rPr>
              <a:t>guests</a:t>
            </a:r>
            <a:r>
              <a:rPr lang="en-US" dirty="0" smtClean="0"/>
              <a:t> leave the dance early because </a:t>
            </a:r>
            <a:r>
              <a:rPr lang="en-US" dirty="0" smtClean="0">
                <a:solidFill>
                  <a:srgbClr val="C00000"/>
                </a:solidFill>
              </a:rPr>
              <a:t>they</a:t>
            </a:r>
            <a:r>
              <a:rPr lang="en-US" dirty="0" smtClean="0"/>
              <a:t> weren't enjoying themselves?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(2) Two or more singular antecedents joined by</a:t>
            </a:r>
            <a:r>
              <a:rPr lang="en-US" b="1" dirty="0" smtClean="0"/>
              <a:t> or</a:t>
            </a:r>
            <a:r>
              <a:rPr lang="en-US" dirty="0" smtClean="0"/>
              <a:t> </a:t>
            </a:r>
            <a:r>
              <a:rPr lang="en-US" dirty="0" err="1" smtClean="0"/>
              <a:t>or</a:t>
            </a:r>
            <a:r>
              <a:rPr lang="en-US" dirty="0" smtClean="0"/>
              <a:t> </a:t>
            </a:r>
            <a:r>
              <a:rPr lang="en-US" b="1" dirty="0" smtClean="0"/>
              <a:t>nor</a:t>
            </a:r>
            <a:r>
              <a:rPr lang="en-US" dirty="0" smtClean="0"/>
              <a:t> should be referred to by a singular pronoun.</a:t>
            </a:r>
          </a:p>
          <a:p>
            <a:pPr>
              <a:buFont typeface="Wingdings" pitchFamily="2" charset="2"/>
              <a:buChar char="Ø"/>
            </a:pPr>
            <a:r>
              <a:rPr lang="en-US" dirty="0" smtClean="0"/>
              <a:t>Neither Lynn nor Bess had her keys with her.</a:t>
            </a:r>
          </a:p>
          <a:p>
            <a:r>
              <a:rPr lang="en-US" dirty="0" smtClean="0"/>
              <a:t>(3) Two or more antecedents joined by and should be referred to by a plural pronoun.</a:t>
            </a:r>
          </a:p>
          <a:p>
            <a:pPr>
              <a:buFont typeface="Wingdings" pitchFamily="2" charset="2"/>
              <a:buChar char="Ø"/>
            </a:pPr>
            <a:r>
              <a:rPr lang="en-US" dirty="0" smtClean="0"/>
              <a:t>Lynn and Bess sat with their coats on.</a:t>
            </a:r>
          </a:p>
          <a:p>
            <a:endParaRPr lang="en-US" dirty="0" smtClean="0"/>
          </a:p>
          <a:p>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AGREEMENT OF PRONOUN AND </a:t>
            </a:r>
            <a:r>
              <a:rPr lang="en-US" dirty="0" smtClean="0"/>
              <a:t/>
            </a:r>
            <a:br>
              <a:rPr lang="en-US" dirty="0" smtClean="0"/>
            </a:br>
            <a:r>
              <a:rPr lang="en-US" b="1" dirty="0" smtClean="0"/>
              <a:t> ANTECEDENT</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ü"/>
            </a:pPr>
            <a:r>
              <a:rPr lang="en-US" dirty="0" smtClean="0"/>
              <a:t>FORMAL : Neither of the girls had brought her skis with her.</a:t>
            </a:r>
          </a:p>
          <a:p>
            <a:pPr>
              <a:buFont typeface="Wingdings" pitchFamily="2" charset="2"/>
              <a:buChar char="Ø"/>
            </a:pPr>
            <a:r>
              <a:rPr lang="en-US" dirty="0" smtClean="0"/>
              <a:t>INFORMAL:  Neither of the girls had brought their skis with them.</a:t>
            </a:r>
          </a:p>
          <a:p>
            <a:pPr>
              <a:buFont typeface="Wingdings" pitchFamily="2" charset="2"/>
              <a:buChar char="ü"/>
            </a:pPr>
            <a:r>
              <a:rPr lang="en-US" dirty="0" smtClean="0"/>
              <a:t>FORMAL:  Every one of the campers had been advised to put his name on everything belonging to him.</a:t>
            </a:r>
          </a:p>
          <a:p>
            <a:pPr>
              <a:buFont typeface="Wingdings" pitchFamily="2" charset="2"/>
              <a:buChar char="Ø"/>
            </a:pPr>
            <a:r>
              <a:rPr lang="en-US" dirty="0" smtClean="0"/>
              <a:t>INFORMAL:  Every one of the campers had been advised to put their names on everything belonging to them.</a:t>
            </a:r>
          </a:p>
          <a:p>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References: </a:t>
            </a:r>
          </a:p>
          <a:p>
            <a:r>
              <a:rPr lang="en-US" dirty="0" smtClean="0"/>
              <a:t>Eckersley, C.E,. (1958). A concise English grammar for foreign students (Rev. </a:t>
            </a:r>
            <a:r>
              <a:rPr lang="en-US" dirty="0" err="1" smtClean="0"/>
              <a:t>edn</a:t>
            </a:r>
            <a:r>
              <a:rPr lang="en-US" dirty="0" smtClean="0"/>
              <a:t>.). London: Longman Group Ltd. </a:t>
            </a:r>
          </a:p>
          <a:p>
            <a:r>
              <a:rPr lang="en-US" dirty="0" smtClean="0"/>
              <a:t>Holt, et al. (2001). Elements of language (5</a:t>
            </a:r>
            <a:r>
              <a:rPr lang="en-US" baseline="30000" dirty="0" smtClean="0"/>
              <a:t>th</a:t>
            </a:r>
            <a:r>
              <a:rPr lang="en-US" dirty="0" smtClean="0"/>
              <a:t> course). Austin , USA.</a:t>
            </a:r>
          </a:p>
          <a:p>
            <a:r>
              <a:rPr lang="en-US" dirty="0" smtClean="0"/>
              <a:t>Lynn, Q and </a:t>
            </a:r>
            <a:r>
              <a:rPr lang="en-US" dirty="0" err="1" smtClean="0"/>
              <a:t>Hesse</a:t>
            </a:r>
            <a:r>
              <a:rPr lang="en-US" smtClean="0"/>
              <a:t>, D. </a:t>
            </a:r>
            <a:r>
              <a:rPr lang="en-US" dirty="0" smtClean="0"/>
              <a:t>(2006). Hand book for writers 4</a:t>
            </a:r>
            <a:r>
              <a:rPr lang="en-US" baseline="30000" dirty="0" smtClean="0"/>
              <a:t>th</a:t>
            </a:r>
            <a:r>
              <a:rPr lang="en-US" dirty="0" smtClean="0"/>
              <a:t> ed. Toronto: Pearson Education.</a:t>
            </a:r>
          </a:p>
          <a:p>
            <a:r>
              <a:rPr lang="en-US" dirty="0" err="1" smtClean="0"/>
              <a:t>Warriner</a:t>
            </a:r>
            <a:r>
              <a:rPr lang="en-US" dirty="0" smtClean="0"/>
              <a:t>, J. E., (1982). English Grammar and Composition: Complete Course:  Harcourt Brace Jovanovich, Inc.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1558</TotalTime>
  <Words>5064</Words>
  <Application>Microsoft Office PowerPoint</Application>
  <PresentationFormat>On-screen Show (4:3)</PresentationFormat>
  <Paragraphs>530</Paragraphs>
  <Slides>89</Slides>
  <Notes>6</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Office Theme</vt:lpstr>
      <vt:lpstr>Tenses and subject verb agreement</vt:lpstr>
      <vt:lpstr>Objectives</vt:lpstr>
      <vt:lpstr>Verb tense </vt:lpstr>
      <vt:lpstr>THE  PRINCIPAL PARTS OF A VERB. </vt:lpstr>
      <vt:lpstr>THE  PRINCIPAL PARTS OF A VERB</vt:lpstr>
      <vt:lpstr>THE  PRINCIPAL PARTS OF A VERB</vt:lpstr>
      <vt:lpstr>THE  2nd PRINCIPAL PART OF A VERB</vt:lpstr>
      <vt:lpstr>THE  3rd PRINCIPAL PART OF VERB</vt:lpstr>
      <vt:lpstr>THE 4th PRINCIPAL PART OF VERB</vt:lpstr>
      <vt:lpstr> THE EMPHATIC FORM, NOT A PRINCIPAL FORM OF VERBS </vt:lpstr>
      <vt:lpstr>TENSE</vt:lpstr>
      <vt:lpstr>TENSES</vt:lpstr>
      <vt:lpstr>TENSES</vt:lpstr>
      <vt:lpstr>THE THREE SIMPLE TENSES</vt:lpstr>
      <vt:lpstr>THE SIMPLE PRESENT TENSES OF VERBS </vt:lpstr>
      <vt:lpstr>THE SIMPLE PRESENT TENSES OF VERBS</vt:lpstr>
      <vt:lpstr>CONT.</vt:lpstr>
      <vt:lpstr>THE SIMPLE PRESENT TENSES</vt:lpstr>
      <vt:lpstr>SIMPLE PAST TENSE</vt:lpstr>
      <vt:lpstr>SIMPLE PAST TENSE</vt:lpstr>
      <vt:lpstr>SIMPLE PAST TENSE</vt:lpstr>
      <vt:lpstr>SIMPLE FUTURE TENSE</vt:lpstr>
      <vt:lpstr>SIMPLE FUTURE TENSE</vt:lpstr>
      <vt:lpstr>SIMPLE FUTURE TENSE</vt:lpstr>
      <vt:lpstr>SIMPLE FUTURE TENSE</vt:lpstr>
      <vt:lpstr>SIMPLE FUTURE TENSE Cont.</vt:lpstr>
      <vt:lpstr>SIMPLE FUTURE TENSE Cont.</vt:lpstr>
      <vt:lpstr>SIMPLE FUTURE TENSE</vt:lpstr>
      <vt:lpstr>Cont.</vt:lpstr>
      <vt:lpstr>THE PERFECT TENSES </vt:lpstr>
      <vt:lpstr>PRESENT PERFECT</vt:lpstr>
      <vt:lpstr>CONT.</vt:lpstr>
      <vt:lpstr>PAST PERFECT</vt:lpstr>
      <vt:lpstr>CONT. </vt:lpstr>
      <vt:lpstr>The future perfect</vt:lpstr>
      <vt:lpstr>CONT. </vt:lpstr>
      <vt:lpstr>THE EMPHATIC FORM</vt:lpstr>
      <vt:lpstr>THE EMPHATIC FORM OF THE PRESENT   AND THE PAST </vt:lpstr>
      <vt:lpstr>SUBJECT VERB AGREEMENT </vt:lpstr>
      <vt:lpstr>CONT.</vt:lpstr>
      <vt:lpstr>SUBJECT VERB AGREEMENT</vt:lpstr>
      <vt:lpstr>CONT.</vt:lpstr>
      <vt:lpstr>SUBJECT VERB AGREEMENT</vt:lpstr>
      <vt:lpstr>SUBJECT VERB AGREEMENT</vt:lpstr>
      <vt:lpstr>SUBJECT VERB AGREEMENT</vt:lpstr>
      <vt:lpstr>What’s the number of the following verbs?</vt:lpstr>
      <vt:lpstr>CONT.</vt:lpstr>
      <vt:lpstr>SUBJECT VERB AGREEMENT Intervening Phrase</vt:lpstr>
      <vt:lpstr>SUBJECT VERB AGREEMENT</vt:lpstr>
      <vt:lpstr>Indefinite Pronouns as Subjects</vt:lpstr>
      <vt:lpstr>CONT.</vt:lpstr>
      <vt:lpstr>Indefinite Pronouns as Subjects</vt:lpstr>
      <vt:lpstr>SUBJECT VERB AGREEMENT</vt:lpstr>
      <vt:lpstr>CONT.</vt:lpstr>
      <vt:lpstr>CONT.</vt:lpstr>
      <vt:lpstr>CONT.</vt:lpstr>
      <vt:lpstr>Compound Subjects </vt:lpstr>
      <vt:lpstr>CONT.</vt:lpstr>
      <vt:lpstr>Singular subjects joined by ‘or’ or   ‘nor’ take a singular verb</vt:lpstr>
      <vt:lpstr>CONT.</vt:lpstr>
      <vt:lpstr>CONT.</vt:lpstr>
      <vt:lpstr>CONT.</vt:lpstr>
      <vt:lpstr>CONT.</vt:lpstr>
      <vt:lpstr>CONT.</vt:lpstr>
      <vt:lpstr>CONT.</vt:lpstr>
      <vt:lpstr>CONT.</vt:lpstr>
      <vt:lpstr>CONT.</vt:lpstr>
      <vt:lpstr>CONT.</vt:lpstr>
      <vt:lpstr>subject and the predicate nominative</vt:lpstr>
      <vt:lpstr>Every or Many</vt:lpstr>
      <vt:lpstr>Collective nouns</vt:lpstr>
      <vt:lpstr>CONT.</vt:lpstr>
      <vt:lpstr>CONT.</vt:lpstr>
      <vt:lpstr>CONT.</vt:lpstr>
      <vt:lpstr>SUBJECT VERB AGREEMENT   titles </vt:lpstr>
      <vt:lpstr>CONT.</vt:lpstr>
      <vt:lpstr>plural verb</vt:lpstr>
      <vt:lpstr>CONT.</vt:lpstr>
      <vt:lpstr>CONT.</vt:lpstr>
      <vt:lpstr>Don't and Doesn't</vt:lpstr>
      <vt:lpstr>CONT.</vt:lpstr>
      <vt:lpstr>verbs in clauses</vt:lpstr>
      <vt:lpstr>CONT.</vt:lpstr>
      <vt:lpstr>The word “number”</vt:lpstr>
      <vt:lpstr>AGREEMENT OF PRONOUN AND   ANTECEDENT</vt:lpstr>
      <vt:lpstr>AGREEMENT OF PRONOUN AND   ANTECEDENT</vt:lpstr>
      <vt:lpstr>CONT.</vt:lpstr>
      <vt:lpstr>AGREEMENT OF PRONOUN AND   ANTECEDENT</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Tenses and subject verb agreement</dc:title>
  <dc:creator>Windows User</dc:creator>
  <cp:lastModifiedBy>Windows User</cp:lastModifiedBy>
  <cp:revision>38</cp:revision>
  <dcterms:created xsi:type="dcterms:W3CDTF">2020-05-11T16:39:40Z</dcterms:created>
  <dcterms:modified xsi:type="dcterms:W3CDTF">2022-04-23T10:21:21Z</dcterms:modified>
</cp:coreProperties>
</file>