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79" r:id="rId28"/>
    <p:sldId id="283" r:id="rId29"/>
    <p:sldId id="284" r:id="rId30"/>
    <p:sldId id="285" r:id="rId31"/>
    <p:sldId id="286" r:id="rId32"/>
    <p:sldId id="287" r:id="rId33"/>
    <p:sldId id="289" r:id="rId34"/>
    <p:sldId id="290" r:id="rId35"/>
    <p:sldId id="291" r:id="rId36"/>
    <p:sldId id="292" r:id="rId37"/>
    <p:sldId id="288"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C2CBFB14-91D8-404D-9038-8056E14211D3}" type="datetimeFigureOut">
              <a:rPr lang="en-US" smtClean="0"/>
              <a:pPr/>
              <a:t>5/24/2022</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6926A752-63F7-49DC-8266-04DB4D7B51B0}"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CBFB14-91D8-404D-9038-8056E14211D3}" type="datetimeFigureOut">
              <a:rPr lang="en-US" smtClean="0"/>
              <a:pPr/>
              <a:t>5/24/2022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26A752-63F7-49DC-8266-04DB4D7B51B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C2CBFB14-91D8-404D-9038-8056E14211D3}" type="datetimeFigureOut">
              <a:rPr lang="en-US" smtClean="0"/>
              <a:pPr/>
              <a:t>5/24/2022</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926A752-63F7-49DC-8266-04DB4D7B51B0}"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2CBFB14-91D8-404D-9038-8056E14211D3}" type="datetimeFigureOut">
              <a:rPr lang="en-US" smtClean="0"/>
              <a:pPr/>
              <a:t>5/24/2022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6926A752-63F7-49DC-8266-04DB4D7B51B0}"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2CBFB14-91D8-404D-9038-8056E14211D3}" type="datetimeFigureOut">
              <a:rPr lang="en-US" smtClean="0"/>
              <a:pPr/>
              <a:t>5/24/2022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6926A752-63F7-49DC-8266-04DB4D7B51B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2CBFB14-91D8-404D-9038-8056E14211D3}" type="datetimeFigureOut">
              <a:rPr lang="en-US" smtClean="0"/>
              <a:pPr/>
              <a:t>5/24/2022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926A752-63F7-49DC-8266-04DB4D7B51B0}"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2CBFB14-91D8-404D-9038-8056E14211D3}" type="datetimeFigureOut">
              <a:rPr lang="en-US" smtClean="0"/>
              <a:pPr/>
              <a:t>5/24/2022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926A752-63F7-49DC-8266-04DB4D7B51B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C2CBFB14-91D8-404D-9038-8056E14211D3}" type="datetimeFigureOut">
              <a:rPr lang="en-US" smtClean="0"/>
              <a:pPr/>
              <a:t>5/24/2022</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926A752-63F7-49DC-8266-04DB4D7B51B0}"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C2CBFB14-91D8-404D-9038-8056E14211D3}" type="datetimeFigureOut">
              <a:rPr lang="en-US" smtClean="0"/>
              <a:pPr/>
              <a:t>5/24/2022</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6926A752-63F7-49DC-8266-04DB4D7B51B0}"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CBFB14-91D8-404D-9038-8056E14211D3}" type="datetimeFigureOut">
              <a:rPr lang="en-US" smtClean="0"/>
              <a:pPr/>
              <a:t>5/24/2022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26A752-63F7-49DC-8266-04DB4D7B51B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CBFB14-91D8-404D-9038-8056E14211D3}" type="datetimeFigureOut">
              <a:rPr lang="en-US" smtClean="0"/>
              <a:pPr/>
              <a:t>5/24/2022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26A752-63F7-49DC-8266-04DB4D7B51B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C2CBFB14-91D8-404D-9038-8056E14211D3}" type="datetimeFigureOut">
              <a:rPr lang="en-US" smtClean="0"/>
              <a:pPr/>
              <a:t>5/24/2022</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926A752-63F7-49DC-8266-04DB4D7B51B0}"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Sentence completeness</a:t>
            </a:r>
            <a:endParaRPr lang="en-US" dirty="0"/>
          </a:p>
        </p:txBody>
      </p:sp>
      <p:sp>
        <p:nvSpPr>
          <p:cNvPr id="3" name="Subtitle 2"/>
          <p:cNvSpPr>
            <a:spLocks noGrp="1"/>
          </p:cNvSpPr>
          <p:nvPr>
            <p:ph type="subTitle" idx="1"/>
          </p:nvPr>
        </p:nvSpPr>
        <p:spPr/>
        <p:txBody>
          <a:bodyPr/>
          <a:lstStyle/>
          <a:p>
            <a:r>
              <a:rPr lang="en-US" dirty="0" smtClean="0"/>
              <a:t>Fragments</a:t>
            </a:r>
          </a:p>
          <a:p>
            <a:r>
              <a:rPr lang="en-US" dirty="0" smtClean="0"/>
              <a:t>Run-on-sentences</a:t>
            </a:r>
          </a:p>
          <a:p>
            <a:r>
              <a:rPr lang="en-US" dirty="0" smtClean="0"/>
              <a:t>parallelism</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t>
            </a:r>
            <a:r>
              <a:rPr lang="en-US" dirty="0" smtClean="0"/>
              <a:t>ragments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Sentence fragment occurs as a result of sentence error. A sentence fragment looks like a sentence but it’s only part of a sentence.</a:t>
            </a:r>
          </a:p>
          <a:p>
            <a:r>
              <a:rPr lang="en-US" dirty="0" smtClean="0"/>
              <a:t>Any sentence can be examined from a mechanical point of view and from a grammatical point of view.</a:t>
            </a:r>
          </a:p>
          <a:p>
            <a:r>
              <a:rPr lang="en-US" dirty="0" smtClean="0"/>
              <a:t>From a mechanical point of view: - sentence begins with a capital letter and end with a full stop or any appropriate terminal punctuation.</a:t>
            </a:r>
          </a:p>
          <a:p>
            <a:r>
              <a:rPr lang="en-US" dirty="0" smtClean="0"/>
              <a:t>From a grammatical point of view:- sentence has subject and predicate and makes complete sense.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t>
            </a:r>
            <a:r>
              <a:rPr lang="en-US" dirty="0" smtClean="0"/>
              <a:t>ragments</a:t>
            </a:r>
            <a:endParaRPr lang="en-US" dirty="0"/>
          </a:p>
        </p:txBody>
      </p:sp>
      <p:sp>
        <p:nvSpPr>
          <p:cNvPr id="3" name="Content Placeholder 2"/>
          <p:cNvSpPr>
            <a:spLocks noGrp="1"/>
          </p:cNvSpPr>
          <p:nvPr>
            <p:ph idx="1"/>
          </p:nvPr>
        </p:nvSpPr>
        <p:spPr/>
        <p:txBody>
          <a:bodyPr/>
          <a:lstStyle/>
          <a:p>
            <a:r>
              <a:rPr lang="en-US" dirty="0" smtClean="0"/>
              <a:t>A sentence fragment may begin with a capital letter and end with one of the end punctuation mark, but it lacks independent clause</a:t>
            </a:r>
          </a:p>
          <a:p>
            <a:r>
              <a:rPr lang="en-US" dirty="0" smtClean="0"/>
              <a:t>Fragments are unattached phrases or dependent clause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t>
            </a:r>
            <a:r>
              <a:rPr lang="en-US" dirty="0" smtClean="0"/>
              <a:t>ragments</a:t>
            </a:r>
            <a:endParaRPr lang="en-US" dirty="0"/>
          </a:p>
        </p:txBody>
      </p:sp>
      <p:sp>
        <p:nvSpPr>
          <p:cNvPr id="3" name="Content Placeholder 2"/>
          <p:cNvSpPr>
            <a:spLocks noGrp="1"/>
          </p:cNvSpPr>
          <p:nvPr>
            <p:ph idx="1"/>
          </p:nvPr>
        </p:nvSpPr>
        <p:spPr/>
        <p:txBody>
          <a:bodyPr/>
          <a:lstStyle/>
          <a:p>
            <a:r>
              <a:rPr lang="en-US" dirty="0" smtClean="0"/>
              <a:t>1. Fragment: As soon as the show ended. </a:t>
            </a:r>
          </a:p>
          <a:p>
            <a:r>
              <a:rPr lang="en-US" dirty="0" smtClean="0"/>
              <a:t>2. Fragment: After the flood the barn roof in the yard. </a:t>
            </a:r>
          </a:p>
          <a:p>
            <a:r>
              <a:rPr lang="en-US" dirty="0" smtClean="0"/>
              <a:t>3. Fragment: While talking in class. </a:t>
            </a:r>
          </a:p>
          <a:p>
            <a:r>
              <a:rPr lang="en-US" dirty="0" smtClean="0"/>
              <a:t> 4. Fragment: When I cash my cheque.</a:t>
            </a:r>
          </a:p>
          <a:p>
            <a:r>
              <a:rPr lang="en-US" dirty="0" smtClean="0"/>
              <a:t>5.Fragment: That he had thrown on the floor days ago. </a:t>
            </a:r>
          </a:p>
          <a:p>
            <a:r>
              <a:rPr lang="en-US" dirty="0" smtClean="0"/>
              <a:t>6. Fragment: Until I hear from you.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Complete: When I cashed my cheque, I treated myself to a sumptuous dinner.  </a:t>
            </a:r>
          </a:p>
          <a:p>
            <a:r>
              <a:rPr lang="en-US" dirty="0" smtClean="0"/>
              <a:t>Complete: Alfred finally picked up the socks that he had thrown on the floor days ago.  </a:t>
            </a:r>
          </a:p>
          <a:p>
            <a:r>
              <a:rPr lang="en-US" dirty="0" smtClean="0"/>
              <a:t>Complete: I won’t leave the house until I hear from you.  </a:t>
            </a:r>
          </a:p>
          <a:p>
            <a:r>
              <a:rPr lang="en-US" dirty="0" smtClean="0"/>
              <a:t>Complete: After the show ended, we had coffee. </a:t>
            </a:r>
          </a:p>
          <a:p>
            <a:r>
              <a:rPr lang="en-US" dirty="0" smtClean="0"/>
              <a:t>Complete: After the flood, the barn roof lay in the yard.</a:t>
            </a:r>
          </a:p>
          <a:p>
            <a:r>
              <a:rPr lang="en-US" dirty="0" smtClean="0"/>
              <a:t>Complete: while </a:t>
            </a:r>
            <a:r>
              <a:rPr lang="en-US" dirty="0" err="1" smtClean="0"/>
              <a:t>Amadou</a:t>
            </a:r>
            <a:r>
              <a:rPr lang="en-US" dirty="0" smtClean="0"/>
              <a:t> was talking in class, the teacher arrived.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Examine the following sentences</a:t>
            </a:r>
            <a:endParaRPr lang="en-US" dirty="0"/>
          </a:p>
        </p:txBody>
      </p:sp>
      <p:sp>
        <p:nvSpPr>
          <p:cNvPr id="3" name="Content Placeholder 2"/>
          <p:cNvSpPr>
            <a:spLocks noGrp="1"/>
          </p:cNvSpPr>
          <p:nvPr>
            <p:ph idx="1"/>
          </p:nvPr>
        </p:nvSpPr>
        <p:spPr/>
        <p:txBody>
          <a:bodyPr/>
          <a:lstStyle/>
          <a:p>
            <a:r>
              <a:rPr lang="en-US" dirty="0" smtClean="0"/>
              <a:t>The telephone with a red cord.</a:t>
            </a:r>
          </a:p>
          <a:p>
            <a:r>
              <a:rPr lang="en-US" dirty="0" smtClean="0"/>
              <a:t>Rang loudly for ten minutes.</a:t>
            </a:r>
          </a:p>
          <a:p>
            <a:r>
              <a:rPr lang="en-US" dirty="0" smtClean="0"/>
              <a:t>At midnight.</a:t>
            </a:r>
          </a:p>
          <a:p>
            <a:r>
              <a:rPr lang="en-US" dirty="0" smtClean="0"/>
              <a:t>Because the telephone rang loudly.</a:t>
            </a:r>
          </a:p>
          <a:p>
            <a:r>
              <a:rPr lang="en-US" dirty="0" smtClean="0"/>
              <a:t>Which really annoyed me.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FRAGMENTS </a:t>
            </a:r>
            <a:endParaRPr lang="en-US" dirty="0"/>
          </a:p>
        </p:txBody>
      </p:sp>
      <p:sp>
        <p:nvSpPr>
          <p:cNvPr id="3" name="Content Placeholder 2"/>
          <p:cNvSpPr>
            <a:spLocks noGrp="1"/>
          </p:cNvSpPr>
          <p:nvPr>
            <p:ph idx="1"/>
          </p:nvPr>
        </p:nvSpPr>
        <p:spPr/>
        <p:txBody>
          <a:bodyPr>
            <a:normAutofit/>
          </a:bodyPr>
          <a:lstStyle/>
          <a:p>
            <a:r>
              <a:rPr lang="en-US" dirty="0" smtClean="0"/>
              <a:t>The most common types of fragments are: </a:t>
            </a:r>
          </a:p>
          <a:p>
            <a:r>
              <a:rPr lang="en-US" dirty="0" smtClean="0"/>
              <a:t>a) Dependent-word fragments </a:t>
            </a:r>
          </a:p>
          <a:p>
            <a:r>
              <a:rPr lang="en-US" dirty="0" smtClean="0"/>
              <a:t>b) –</a:t>
            </a:r>
            <a:r>
              <a:rPr lang="en-US" dirty="0" err="1" smtClean="0"/>
              <a:t>ing</a:t>
            </a:r>
            <a:r>
              <a:rPr lang="en-US" dirty="0" smtClean="0"/>
              <a:t> and to fragments </a:t>
            </a:r>
          </a:p>
          <a:p>
            <a:r>
              <a:rPr lang="en-US" dirty="0" smtClean="0"/>
              <a:t>c) Added detail fragments </a:t>
            </a:r>
          </a:p>
          <a:p>
            <a:r>
              <a:rPr lang="en-US" dirty="0" smtClean="0"/>
              <a:t>d) Missing-subject fragments </a:t>
            </a:r>
          </a:p>
          <a:p>
            <a:r>
              <a:rPr lang="en-US" dirty="0" smtClean="0"/>
              <a:t>e) Appositives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DEPENDENT-WORD FRAGMENTS </a:t>
            </a:r>
            <a:endParaRPr lang="en-US" dirty="0"/>
          </a:p>
        </p:txBody>
      </p:sp>
      <p:sp>
        <p:nvSpPr>
          <p:cNvPr id="3" name="Content Placeholder 2"/>
          <p:cNvSpPr>
            <a:spLocks noGrp="1"/>
          </p:cNvSpPr>
          <p:nvPr>
            <p:ph idx="1"/>
          </p:nvPr>
        </p:nvSpPr>
        <p:spPr/>
        <p:txBody>
          <a:bodyPr/>
          <a:lstStyle/>
          <a:p>
            <a:r>
              <a:rPr lang="en-US" dirty="0" smtClean="0"/>
              <a:t>usually begin with dependent words such as </a:t>
            </a:r>
          </a:p>
          <a:p>
            <a:r>
              <a:rPr lang="en-US" smtClean="0"/>
              <a:t>after, although</a:t>
            </a:r>
            <a:r>
              <a:rPr lang="en-US" dirty="0" smtClean="0"/>
              <a:t>, because, until (most often subordinating conjunction) – and cannot standalone.</a:t>
            </a:r>
          </a:p>
          <a:p>
            <a:r>
              <a:rPr lang="en-US" dirty="0" smtClean="0"/>
              <a:t> It depends on another statement to complete the thought.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dependent word fragments</a:t>
            </a:r>
            <a:endParaRPr lang="en-US" dirty="0"/>
          </a:p>
        </p:txBody>
      </p:sp>
      <p:sp>
        <p:nvSpPr>
          <p:cNvPr id="3" name="Content Placeholder 2"/>
          <p:cNvSpPr>
            <a:spLocks noGrp="1"/>
          </p:cNvSpPr>
          <p:nvPr>
            <p:ph idx="1"/>
          </p:nvPr>
        </p:nvSpPr>
        <p:spPr/>
        <p:txBody>
          <a:bodyPr/>
          <a:lstStyle/>
          <a:p>
            <a:r>
              <a:rPr lang="en-US" dirty="0" smtClean="0"/>
              <a:t>After I had eaten dinner.</a:t>
            </a:r>
          </a:p>
          <a:p>
            <a:r>
              <a:rPr lang="en-US" dirty="0" smtClean="0"/>
              <a:t>While I was walking through the thick and scary forest.</a:t>
            </a:r>
          </a:p>
          <a:p>
            <a:r>
              <a:rPr lang="en-US" dirty="0" smtClean="0"/>
              <a:t>Because the man beat the rude boy who beat Julian, his daughter, yesterday.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Correction of dependent word fragments</a:t>
            </a:r>
            <a:endParaRPr lang="en-US" dirty="0"/>
          </a:p>
        </p:txBody>
      </p:sp>
      <p:sp>
        <p:nvSpPr>
          <p:cNvPr id="3" name="Content Placeholder 2"/>
          <p:cNvSpPr>
            <a:spLocks noGrp="1"/>
          </p:cNvSpPr>
          <p:nvPr>
            <p:ph idx="1"/>
          </p:nvPr>
        </p:nvSpPr>
        <p:spPr/>
        <p:txBody>
          <a:bodyPr>
            <a:normAutofit/>
          </a:bodyPr>
          <a:lstStyle/>
          <a:p>
            <a:r>
              <a:rPr lang="en-US" dirty="0" smtClean="0"/>
              <a:t>Replace the full stop with a comma, follow through and complete the thought by providing the main clause or start with a main clause and end with the fragment</a:t>
            </a:r>
          </a:p>
          <a:p>
            <a:r>
              <a:rPr lang="en-US" dirty="0" smtClean="0">
                <a:solidFill>
                  <a:srgbClr val="FF0000"/>
                </a:solidFill>
              </a:rPr>
              <a:t>After I had eaten dinner.</a:t>
            </a:r>
          </a:p>
          <a:p>
            <a:r>
              <a:rPr lang="en-US" dirty="0" smtClean="0">
                <a:solidFill>
                  <a:srgbClr val="FF0000"/>
                </a:solidFill>
              </a:rPr>
              <a:t>While I was walking through the thick and scary forest.</a:t>
            </a:r>
          </a:p>
          <a:p>
            <a:r>
              <a:rPr lang="en-US" dirty="0" smtClean="0">
                <a:solidFill>
                  <a:srgbClr val="FF0000"/>
                </a:solidFill>
              </a:rPr>
              <a:t>Because the man beat the rude boy who beat Julian, his daughter, yesterday.</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-ING AND TO FRAGMENTS</a:t>
            </a:r>
            <a:endParaRPr lang="en-US" dirty="0"/>
          </a:p>
        </p:txBody>
      </p:sp>
      <p:sp>
        <p:nvSpPr>
          <p:cNvPr id="3" name="Content Placeholder 2"/>
          <p:cNvSpPr>
            <a:spLocks noGrp="1"/>
          </p:cNvSpPr>
          <p:nvPr>
            <p:ph idx="1"/>
          </p:nvPr>
        </p:nvSpPr>
        <p:spPr/>
        <p:txBody>
          <a:bodyPr/>
          <a:lstStyle/>
          <a:p>
            <a:r>
              <a:rPr lang="en-US" dirty="0" smtClean="0"/>
              <a:t>When an –</a:t>
            </a:r>
            <a:r>
              <a:rPr lang="en-US" dirty="0" err="1" smtClean="0"/>
              <a:t>ing</a:t>
            </a:r>
            <a:r>
              <a:rPr lang="en-US" dirty="0" smtClean="0"/>
              <a:t> word appears at, or near the start of a word group, if care is not taken, a fragment may arise or result. In such cases, the fragment usually lacks a subject.</a:t>
            </a:r>
          </a:p>
          <a:p>
            <a:r>
              <a:rPr lang="en-US" dirty="0" smtClean="0"/>
              <a:t>On the other hand, when “to” appears at, or near the start of a word group, a fragment sometimes results.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normAutofit lnSpcReduction="10000"/>
          </a:bodyPr>
          <a:lstStyle/>
          <a:p>
            <a:r>
              <a:rPr lang="en-US" dirty="0" smtClean="0"/>
              <a:t>1) </a:t>
            </a:r>
            <a:r>
              <a:rPr lang="en-US" dirty="0" err="1" smtClean="0"/>
              <a:t>Badou</a:t>
            </a:r>
            <a:r>
              <a:rPr lang="en-US" dirty="0" smtClean="0"/>
              <a:t> walked all over the place yesterday. Trying to find his ball. </a:t>
            </a:r>
          </a:p>
          <a:p>
            <a:r>
              <a:rPr lang="en-US" dirty="0" smtClean="0"/>
              <a:t>2) We sat back to watch the movie. Not expecting anything special </a:t>
            </a:r>
          </a:p>
          <a:p>
            <a:r>
              <a:rPr lang="en-US" dirty="0" smtClean="0"/>
              <a:t>3) I telephoned the balloon store. It being the day before our wedding anniversary. </a:t>
            </a:r>
          </a:p>
          <a:p>
            <a:r>
              <a:rPr lang="en-US" dirty="0" smtClean="0"/>
              <a:t>4) At the restaurant, Sana used the fork and knife. To impress his girlfriend. He spent one hour eating a small bowl of rice.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 correct these kind of fragments</a:t>
            </a:r>
            <a:endParaRPr lang="en-US" dirty="0"/>
          </a:p>
        </p:txBody>
      </p:sp>
      <p:sp>
        <p:nvSpPr>
          <p:cNvPr id="3" name="Content Placeholder 2"/>
          <p:cNvSpPr>
            <a:spLocks noGrp="1"/>
          </p:cNvSpPr>
          <p:nvPr>
            <p:ph idx="1"/>
          </p:nvPr>
        </p:nvSpPr>
        <p:spPr/>
        <p:txBody>
          <a:bodyPr/>
          <a:lstStyle/>
          <a:p>
            <a:r>
              <a:rPr lang="en-US" dirty="0" smtClean="0"/>
              <a:t>attached the fragment to the sentence that comes before it </a:t>
            </a:r>
          </a:p>
          <a:p>
            <a:pPr>
              <a:buFont typeface="Wingdings" pitchFamily="2" charset="2"/>
              <a:buChar char="Ø"/>
            </a:pPr>
            <a:r>
              <a:rPr lang="en-US" dirty="0" err="1" smtClean="0"/>
              <a:t>Badou</a:t>
            </a:r>
            <a:r>
              <a:rPr lang="en-US" dirty="0" smtClean="0"/>
              <a:t> walked all over the place yesterday trying to find his ball. </a:t>
            </a:r>
          </a:p>
          <a:p>
            <a:r>
              <a:rPr lang="en-US" dirty="0" smtClean="0"/>
              <a:t> add a subject to the fragment and change the –</a:t>
            </a:r>
            <a:r>
              <a:rPr lang="en-US" dirty="0" err="1" smtClean="0"/>
              <a:t>ing</a:t>
            </a:r>
            <a:r>
              <a:rPr lang="en-US" dirty="0" smtClean="0"/>
              <a:t> verb part to the correct form of the verb</a:t>
            </a:r>
          </a:p>
          <a:p>
            <a:pPr>
              <a:buFont typeface="Wingdings" pitchFamily="2" charset="2"/>
              <a:buChar char="Ø"/>
            </a:pPr>
            <a:r>
              <a:rPr lang="en-US" dirty="0" smtClean="0"/>
              <a:t>We sat back to watch the movie. We did not expect anything special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 correct these kind of fragments</a:t>
            </a:r>
            <a:endParaRPr lang="en-US" dirty="0"/>
          </a:p>
        </p:txBody>
      </p:sp>
      <p:sp>
        <p:nvSpPr>
          <p:cNvPr id="3" name="Content Placeholder 2"/>
          <p:cNvSpPr>
            <a:spLocks noGrp="1"/>
          </p:cNvSpPr>
          <p:nvPr>
            <p:ph idx="1"/>
          </p:nvPr>
        </p:nvSpPr>
        <p:spPr/>
        <p:txBody>
          <a:bodyPr/>
          <a:lstStyle/>
          <a:p>
            <a:r>
              <a:rPr lang="en-US" dirty="0" smtClean="0"/>
              <a:t>change being to the correct form of the verb be (am, are, is was, were) to have the sentence</a:t>
            </a:r>
          </a:p>
          <a:p>
            <a:pPr>
              <a:buFont typeface="Wingdings" pitchFamily="2" charset="2"/>
              <a:buChar char="Ø"/>
            </a:pPr>
            <a:r>
              <a:rPr lang="en-US" dirty="0" smtClean="0"/>
              <a:t> I telephoned the balloon store. It was the day before our wedding anniversary. </a:t>
            </a:r>
          </a:p>
          <a:p>
            <a:r>
              <a:rPr lang="en-US" dirty="0" smtClean="0"/>
              <a:t> by adding it to the preceding sentence </a:t>
            </a:r>
          </a:p>
          <a:p>
            <a:pPr>
              <a:buFont typeface="Wingdings" pitchFamily="2" charset="2"/>
              <a:buChar char="Ø"/>
            </a:pPr>
            <a:r>
              <a:rPr lang="en-US" dirty="0" smtClean="0"/>
              <a:t>At the restaurant, Sana used the fork and knife to impress his girlfriend.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ADDED--DETAIL FRAGMENTS</a:t>
            </a:r>
            <a:endParaRPr lang="en-US" dirty="0"/>
          </a:p>
        </p:txBody>
      </p:sp>
      <p:sp>
        <p:nvSpPr>
          <p:cNvPr id="3" name="Content Placeholder 2"/>
          <p:cNvSpPr>
            <a:spLocks noGrp="1"/>
          </p:cNvSpPr>
          <p:nvPr>
            <p:ph idx="1"/>
          </p:nvPr>
        </p:nvSpPr>
        <p:spPr/>
        <p:txBody>
          <a:bodyPr/>
          <a:lstStyle/>
          <a:p>
            <a:r>
              <a:rPr lang="en-US" dirty="0" smtClean="0"/>
              <a:t>When a fragment lacks a subject and a verb, we refer to it as a fragment that lacks details. Usually, such types of fragments begin with one of the following words: such as, including, like, for example, except, also, especially.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such fragments</a:t>
            </a:r>
            <a:endParaRPr lang="en-US" dirty="0"/>
          </a:p>
        </p:txBody>
      </p:sp>
      <p:sp>
        <p:nvSpPr>
          <p:cNvPr id="3" name="Content Placeholder 2"/>
          <p:cNvSpPr>
            <a:spLocks noGrp="1"/>
          </p:cNvSpPr>
          <p:nvPr>
            <p:ph idx="1"/>
          </p:nvPr>
        </p:nvSpPr>
        <p:spPr/>
        <p:txBody>
          <a:bodyPr/>
          <a:lstStyle/>
          <a:p>
            <a:r>
              <a:rPr lang="en-US" dirty="0" smtClean="0"/>
              <a:t>1) Before the race, I eat starchy foods. Such as bread and spaghetti. </a:t>
            </a:r>
          </a:p>
          <a:p>
            <a:r>
              <a:rPr lang="en-US" dirty="0" smtClean="0"/>
              <a:t>2) </a:t>
            </a:r>
            <a:r>
              <a:rPr lang="en-US" dirty="0" err="1" smtClean="0"/>
              <a:t>Buba</a:t>
            </a:r>
            <a:r>
              <a:rPr lang="en-US" dirty="0" smtClean="0"/>
              <a:t> is taking a private class in English Literature. Also, one in history. He wants to read political science at the university. </a:t>
            </a:r>
          </a:p>
          <a:p>
            <a:r>
              <a:rPr lang="en-US" dirty="0" smtClean="0"/>
              <a:t>3) His brother keeps several pets in his room. Including cats and dogs.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Correction of such kind of fragments</a:t>
            </a:r>
            <a:endParaRPr lang="en-US" dirty="0"/>
          </a:p>
        </p:txBody>
      </p:sp>
      <p:sp>
        <p:nvSpPr>
          <p:cNvPr id="3" name="Content Placeholder 2"/>
          <p:cNvSpPr>
            <a:spLocks noGrp="1"/>
          </p:cNvSpPr>
          <p:nvPr>
            <p:ph idx="1"/>
          </p:nvPr>
        </p:nvSpPr>
        <p:spPr/>
        <p:txBody>
          <a:bodyPr>
            <a:normAutofit lnSpcReduction="10000"/>
          </a:bodyPr>
          <a:lstStyle/>
          <a:p>
            <a:r>
              <a:rPr lang="en-US" dirty="0" smtClean="0"/>
              <a:t> attach the fragment to the sentence that precedes it</a:t>
            </a:r>
          </a:p>
          <a:p>
            <a:pPr>
              <a:buFont typeface="Wingdings" pitchFamily="2" charset="2"/>
              <a:buChar char="Ø"/>
            </a:pPr>
            <a:r>
              <a:rPr lang="en-US" dirty="0" smtClean="0"/>
              <a:t>1) Before the race, I eat starchy foods s</a:t>
            </a:r>
            <a:r>
              <a:rPr lang="en-US" dirty="0" smtClean="0">
                <a:solidFill>
                  <a:srgbClr val="FF0000"/>
                </a:solidFill>
              </a:rPr>
              <a:t>uch</a:t>
            </a:r>
            <a:r>
              <a:rPr lang="en-US" dirty="0" smtClean="0"/>
              <a:t> as bread and spaghetti. </a:t>
            </a:r>
          </a:p>
          <a:p>
            <a:pPr>
              <a:buFont typeface="Wingdings" pitchFamily="2" charset="2"/>
              <a:buChar char="Ø"/>
            </a:pPr>
            <a:r>
              <a:rPr lang="en-US" dirty="0" smtClean="0"/>
              <a:t>2) </a:t>
            </a:r>
            <a:r>
              <a:rPr lang="en-US" dirty="0" err="1" smtClean="0"/>
              <a:t>Buba</a:t>
            </a:r>
            <a:r>
              <a:rPr lang="en-US" dirty="0" smtClean="0"/>
              <a:t> is taking a private class in English Literature and also, he is taking one in history. He wants to read political science at the university. </a:t>
            </a:r>
          </a:p>
          <a:p>
            <a:r>
              <a:rPr lang="en-US" dirty="0" smtClean="0"/>
              <a:t>3) His brother keeps several pets in his room </a:t>
            </a:r>
            <a:r>
              <a:rPr lang="en-US" dirty="0">
                <a:solidFill>
                  <a:srgbClr val="FF0000"/>
                </a:solidFill>
              </a:rPr>
              <a:t>i</a:t>
            </a:r>
            <a:r>
              <a:rPr lang="en-US" dirty="0" smtClean="0">
                <a:solidFill>
                  <a:srgbClr val="FF0000"/>
                </a:solidFill>
              </a:rPr>
              <a:t>ncluding</a:t>
            </a:r>
            <a:r>
              <a:rPr lang="en-US" dirty="0" smtClean="0"/>
              <a:t> cats and dogs.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MISSING-SUBJECT FRAGMENTS </a:t>
            </a:r>
            <a:endParaRPr lang="en-US" dirty="0"/>
          </a:p>
        </p:txBody>
      </p:sp>
      <p:sp>
        <p:nvSpPr>
          <p:cNvPr id="3" name="Content Placeholder 2"/>
          <p:cNvSpPr>
            <a:spLocks noGrp="1"/>
          </p:cNvSpPr>
          <p:nvPr>
            <p:ph idx="1"/>
          </p:nvPr>
        </p:nvSpPr>
        <p:spPr/>
        <p:txBody>
          <a:bodyPr>
            <a:normAutofit lnSpcReduction="10000"/>
          </a:bodyPr>
          <a:lstStyle/>
          <a:p>
            <a:r>
              <a:rPr lang="en-US" dirty="0" smtClean="0"/>
              <a:t>To correct such fragments, we either attach it to a preceding sentence or we add a subject which can either be a noun or a pronoun. Examples:</a:t>
            </a:r>
          </a:p>
          <a:p>
            <a:r>
              <a:rPr lang="en-US" dirty="0" smtClean="0"/>
              <a:t>Samba loved getting wedding presents. But hated writing thank-you notes. </a:t>
            </a:r>
          </a:p>
          <a:p>
            <a:r>
              <a:rPr lang="en-US" dirty="0" smtClean="0"/>
              <a:t>2) Mike has orange soda and potato chips for breakfast. Then eats more junk food like fried chickens and fruit salad for lunch.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corrections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Samba loved getting wedding presents but hated writing thank-you notes. </a:t>
            </a:r>
          </a:p>
          <a:p>
            <a:pPr>
              <a:buFont typeface="Wingdings" pitchFamily="2" charset="2"/>
              <a:buChar char="Ø"/>
            </a:pPr>
            <a:r>
              <a:rPr lang="en-US" dirty="0" smtClean="0"/>
              <a:t>Mike has orange soda and potato chips for breaks. Then he eats more junk food like fried chickens and fruit salad for lunch.  </a:t>
            </a:r>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APPOSITIVES AS FRAGMENTS</a:t>
            </a:r>
            <a:endParaRPr lang="en-US" dirty="0"/>
          </a:p>
        </p:txBody>
      </p:sp>
      <p:sp>
        <p:nvSpPr>
          <p:cNvPr id="3" name="Content Placeholder 2"/>
          <p:cNvSpPr>
            <a:spLocks noGrp="1"/>
          </p:cNvSpPr>
          <p:nvPr>
            <p:ph idx="1"/>
          </p:nvPr>
        </p:nvSpPr>
        <p:spPr/>
        <p:txBody>
          <a:bodyPr/>
          <a:lstStyle/>
          <a:p>
            <a:r>
              <a:rPr lang="en-US" dirty="0" smtClean="0"/>
              <a:t>Appositive is a word or group of words that identifies a nearby noun or pronoun. An appositive cannot be punctuated as a sentence because it does not express a complete thought nor does it contain a subject and its verb.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appositive fragments</a:t>
            </a:r>
            <a:endParaRPr lang="en-US" dirty="0"/>
          </a:p>
        </p:txBody>
      </p:sp>
      <p:sp>
        <p:nvSpPr>
          <p:cNvPr id="3" name="Content Placeholder 2"/>
          <p:cNvSpPr>
            <a:spLocks noGrp="1"/>
          </p:cNvSpPr>
          <p:nvPr>
            <p:ph idx="1"/>
          </p:nvPr>
        </p:nvSpPr>
        <p:spPr/>
        <p:txBody>
          <a:bodyPr/>
          <a:lstStyle/>
          <a:p>
            <a:r>
              <a:rPr lang="en-US" dirty="0" smtClean="0"/>
              <a:t>Fragment: One of our family’s favourite foods is </a:t>
            </a:r>
            <a:r>
              <a:rPr lang="en-US" dirty="0" err="1" smtClean="0"/>
              <a:t>Kima</a:t>
            </a:r>
            <a:r>
              <a:rPr lang="en-US" dirty="0" smtClean="0">
                <a:solidFill>
                  <a:srgbClr val="FF0000"/>
                </a:solidFill>
              </a:rPr>
              <a:t>.</a:t>
            </a:r>
            <a:r>
              <a:rPr lang="en-US" dirty="0" smtClean="0"/>
              <a:t> A spicy Indonesian dish of sautéed meat vegetables.  </a:t>
            </a:r>
          </a:p>
          <a:p>
            <a:r>
              <a:rPr lang="en-US" dirty="0" smtClean="0"/>
              <a:t>Sentence: One of our family’s favourite foods is </a:t>
            </a:r>
            <a:r>
              <a:rPr lang="en-US" dirty="0" err="1" smtClean="0"/>
              <a:t>Kima</a:t>
            </a:r>
            <a:r>
              <a:rPr lang="en-US" dirty="0" smtClean="0">
                <a:solidFill>
                  <a:srgbClr val="FF0000"/>
                </a:solidFill>
              </a:rPr>
              <a:t>, </a:t>
            </a:r>
            <a:r>
              <a:rPr lang="en-US" dirty="0" smtClean="0"/>
              <a:t>a spicy Indonesian dish of sautéed meat and vegetables.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COMMA SPLICE AND RUN-ON SENTENCES </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Comma splice and run-on-sentence have somewhat similar errors.</a:t>
            </a:r>
          </a:p>
          <a:p>
            <a:r>
              <a:rPr lang="en-US" dirty="0" smtClean="0"/>
              <a:t>A comma splice, also called comma fault, occurs when a comma instead of a full stop is used incorrectly to separate complete sentences. The word splice means to “fasten ends together.”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dirty="0" smtClean="0"/>
              <a:t>The boys ran across the field, they hid from the mad man.</a:t>
            </a:r>
          </a:p>
          <a:p>
            <a:r>
              <a:rPr lang="en-US" dirty="0" err="1" smtClean="0"/>
              <a:t>Aminata</a:t>
            </a:r>
            <a:r>
              <a:rPr lang="en-US" dirty="0" smtClean="0"/>
              <a:t> plays football, she plays basketball too.</a:t>
            </a:r>
          </a:p>
          <a:p>
            <a:r>
              <a:rPr lang="en-US" dirty="0" smtClean="0"/>
              <a:t>We read so hard for the exam, we failed in the end, after all.</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correct comma splice</a:t>
            </a:r>
            <a:endParaRPr lang="en-US" dirty="0"/>
          </a:p>
        </p:txBody>
      </p:sp>
      <p:sp>
        <p:nvSpPr>
          <p:cNvPr id="3" name="Content Placeholder 2"/>
          <p:cNvSpPr>
            <a:spLocks noGrp="1"/>
          </p:cNvSpPr>
          <p:nvPr>
            <p:ph idx="1"/>
          </p:nvPr>
        </p:nvSpPr>
        <p:spPr/>
        <p:txBody>
          <a:bodyPr/>
          <a:lstStyle/>
          <a:p>
            <a:r>
              <a:rPr lang="en-US" dirty="0" smtClean="0"/>
              <a:t>Use a comma and a coordinating conjunction- and, but, for, or, nor, yet, so.</a:t>
            </a:r>
          </a:p>
          <a:p>
            <a:r>
              <a:rPr lang="en-US" dirty="0" smtClean="0"/>
              <a:t>When the meaning would allow, use a semicolon or a dash to join the two independent clause.</a:t>
            </a:r>
          </a:p>
          <a:p>
            <a:r>
              <a:rPr lang="en-US" dirty="0" smtClean="0"/>
              <a:t>Revise one of the independent clause into a dependent clause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Easy way to recognise comma splice</a:t>
            </a:r>
            <a:endParaRPr lang="en-US" dirty="0"/>
          </a:p>
        </p:txBody>
      </p:sp>
      <p:sp>
        <p:nvSpPr>
          <p:cNvPr id="3" name="Content Placeholder 2"/>
          <p:cNvSpPr>
            <a:spLocks noGrp="1"/>
          </p:cNvSpPr>
          <p:nvPr>
            <p:ph idx="1"/>
          </p:nvPr>
        </p:nvSpPr>
        <p:spPr/>
        <p:txBody>
          <a:bodyPr/>
          <a:lstStyle/>
          <a:p>
            <a:r>
              <a:rPr lang="en-US" dirty="0" smtClean="0"/>
              <a:t>Watch out for pronouns starting the second independent clause</a:t>
            </a:r>
          </a:p>
          <a:p>
            <a:r>
              <a:rPr lang="en-US" dirty="0" smtClean="0"/>
              <a:t>Watch out for conjunctive adverbs such as furthermore, however, similarly, therefore, and then</a:t>
            </a:r>
          </a:p>
          <a:p>
            <a:r>
              <a:rPr lang="en-US" dirty="0" smtClean="0"/>
              <a:t>Watch out for transitional expressions such as in addition, for example, in contrast, of course, and meanwhile</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Easy way to recognise comma splice</a:t>
            </a:r>
            <a:endParaRPr lang="en-US" dirty="0"/>
          </a:p>
        </p:txBody>
      </p:sp>
      <p:sp>
        <p:nvSpPr>
          <p:cNvPr id="3" name="Content Placeholder 2"/>
          <p:cNvSpPr>
            <a:spLocks noGrp="1"/>
          </p:cNvSpPr>
          <p:nvPr>
            <p:ph idx="1"/>
          </p:nvPr>
        </p:nvSpPr>
        <p:spPr/>
        <p:txBody>
          <a:bodyPr/>
          <a:lstStyle/>
          <a:p>
            <a:r>
              <a:rPr lang="en-US" dirty="0" smtClean="0"/>
              <a:t>Watch out for second independent clause that explains, say more about, contrast with or give an example of what’s said in the first independent clause.</a:t>
            </a:r>
          </a:p>
          <a:p>
            <a:pPr>
              <a:buFont typeface="Wingdings" pitchFamily="2" charset="2"/>
              <a:buChar char="Ø"/>
            </a:pPr>
            <a:r>
              <a:rPr lang="en-US" dirty="0" smtClean="0"/>
              <a:t>Example: </a:t>
            </a:r>
            <a:r>
              <a:rPr lang="en-US" dirty="0"/>
              <a:t>L</a:t>
            </a:r>
            <a:r>
              <a:rPr lang="en-US" dirty="0" smtClean="0"/>
              <a:t>amin knew how to weave mats</a:t>
            </a:r>
            <a:r>
              <a:rPr lang="en-US" dirty="0" smtClean="0">
                <a:solidFill>
                  <a:srgbClr val="FF0000"/>
                </a:solidFill>
              </a:rPr>
              <a:t>,</a:t>
            </a:r>
            <a:r>
              <a:rPr lang="en-US" dirty="0" smtClean="0"/>
              <a:t> </a:t>
            </a:r>
            <a:r>
              <a:rPr lang="en-US" dirty="0" smtClean="0">
                <a:solidFill>
                  <a:srgbClr val="FF0000"/>
                </a:solidFill>
              </a:rPr>
              <a:t>most</a:t>
            </a:r>
            <a:r>
              <a:rPr lang="en-US" dirty="0" smtClean="0"/>
              <a:t> of the skill he learned, he learned from his grandmother.</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Run-on-sentences</a:t>
            </a:r>
            <a:endParaRPr lang="en-US" dirty="0"/>
          </a:p>
        </p:txBody>
      </p:sp>
      <p:sp>
        <p:nvSpPr>
          <p:cNvPr id="3" name="Content Placeholder 2"/>
          <p:cNvSpPr>
            <a:spLocks noGrp="1"/>
          </p:cNvSpPr>
          <p:nvPr>
            <p:ph idx="1"/>
          </p:nvPr>
        </p:nvSpPr>
        <p:spPr/>
        <p:txBody>
          <a:bodyPr/>
          <a:lstStyle/>
          <a:p>
            <a:r>
              <a:rPr lang="en-US" dirty="0" smtClean="0"/>
              <a:t>A run-on consists of two complete </a:t>
            </a:r>
            <a:r>
              <a:rPr lang="en-US" smtClean="0"/>
              <a:t>thoughts running </a:t>
            </a:r>
            <a:r>
              <a:rPr lang="en-US" dirty="0" smtClean="0"/>
              <a:t>together without adequate punctuation to signal the break between them.</a:t>
            </a:r>
          </a:p>
          <a:p>
            <a:r>
              <a:rPr lang="en-US" dirty="0" smtClean="0"/>
              <a:t> </a:t>
            </a:r>
            <a:r>
              <a:rPr lang="en-US" dirty="0"/>
              <a:t>A</a:t>
            </a:r>
            <a:r>
              <a:rPr lang="en-US" dirty="0" smtClean="0"/>
              <a:t> run-on-sentence is also called fused sentence </a:t>
            </a:r>
          </a:p>
          <a:p>
            <a:pP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run-on-sentences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 I go to school my brother stays home. </a:t>
            </a:r>
          </a:p>
          <a:p>
            <a:r>
              <a:rPr lang="en-US" dirty="0" smtClean="0"/>
              <a:t>2. The bus stopped suddenly I found myself in an old man’s lap.  </a:t>
            </a:r>
          </a:p>
          <a:p>
            <a:r>
              <a:rPr lang="en-US" dirty="0" smtClean="0"/>
              <a:t>3. We heard a noise in the garage two birds had flown in through the open window. </a:t>
            </a:r>
          </a:p>
          <a:p>
            <a:r>
              <a:rPr lang="en-US" dirty="0" smtClean="0"/>
              <a:t>4. </a:t>
            </a:r>
            <a:r>
              <a:rPr lang="en-US" dirty="0" err="1" smtClean="0"/>
              <a:t>Bala’s</a:t>
            </a:r>
            <a:r>
              <a:rPr lang="en-US" dirty="0" smtClean="0"/>
              <a:t> radio doesn’t work anymore she spilled a glass of soda on it.  </a:t>
            </a:r>
          </a:p>
          <a:p>
            <a:r>
              <a:rPr lang="en-US" dirty="0" smtClean="0"/>
              <a:t>5. The flower is the most important part of a plant it contains the seeds that enable the plant to reproduce.  </a:t>
            </a:r>
          </a:p>
          <a:p>
            <a:pPr>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Correction of run-on-sentences</a:t>
            </a:r>
            <a:endParaRPr lang="en-US" dirty="0"/>
          </a:p>
        </p:txBody>
      </p:sp>
      <p:sp>
        <p:nvSpPr>
          <p:cNvPr id="3" name="Content Placeholder 2"/>
          <p:cNvSpPr>
            <a:spLocks noGrp="1"/>
          </p:cNvSpPr>
          <p:nvPr>
            <p:ph idx="1"/>
          </p:nvPr>
        </p:nvSpPr>
        <p:spPr/>
        <p:txBody>
          <a:bodyPr/>
          <a:lstStyle/>
          <a:p>
            <a:r>
              <a:rPr lang="en-US" dirty="0" smtClean="0"/>
              <a:t>Run-on-sentences can be corrected much the same way as comma splice.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SENTENCE UNITY (parallelism)</a:t>
            </a:r>
            <a:endParaRPr lang="en-US" dirty="0"/>
          </a:p>
        </p:txBody>
      </p:sp>
      <p:sp>
        <p:nvSpPr>
          <p:cNvPr id="3" name="Content Placeholder 2"/>
          <p:cNvSpPr>
            <a:spLocks noGrp="1"/>
          </p:cNvSpPr>
          <p:nvPr>
            <p:ph idx="1"/>
          </p:nvPr>
        </p:nvSpPr>
        <p:spPr/>
        <p:txBody>
          <a:bodyPr>
            <a:normAutofit lnSpcReduction="10000"/>
          </a:bodyPr>
          <a:lstStyle/>
          <a:p>
            <a:r>
              <a:rPr lang="en-US" dirty="0" smtClean="0"/>
              <a:t>Parallelism in sentence structure exists when two or more sentence elements of equal rank are similarly expressed. Stating equal and closely related ideas in parallel constructions often adds clarity and smoothness to writing.</a:t>
            </a:r>
          </a:p>
          <a:p>
            <a:r>
              <a:rPr lang="en-US" dirty="0" smtClean="0"/>
              <a:t>This is matching words, phrases or clause in the same grammatical forms</a:t>
            </a:r>
          </a:p>
          <a:p>
            <a:r>
              <a:rPr lang="en-US" dirty="0" smtClean="0"/>
              <a:t>Parallelism provides grace, rhythm and impact to a sentence.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a:t>
            </a:r>
            <a:endParaRPr lang="en-US" dirty="0"/>
          </a:p>
        </p:txBody>
      </p:sp>
      <p:sp>
        <p:nvSpPr>
          <p:cNvPr id="3" name="Content Placeholder 2"/>
          <p:cNvSpPr>
            <a:spLocks noGrp="1"/>
          </p:cNvSpPr>
          <p:nvPr>
            <p:ph idx="1"/>
          </p:nvPr>
        </p:nvSpPr>
        <p:spPr/>
        <p:txBody>
          <a:bodyPr/>
          <a:lstStyle/>
          <a:p>
            <a:r>
              <a:rPr lang="en-US" dirty="0" smtClean="0"/>
              <a:t>It helps you express ideas of equal weight in your writing.</a:t>
            </a:r>
          </a:p>
          <a:p>
            <a:r>
              <a:rPr lang="en-US" dirty="0" smtClean="0"/>
              <a:t>It helps you emphasise important information in your writing.</a:t>
            </a:r>
          </a:p>
          <a:p>
            <a:r>
              <a:rPr lang="en-US" dirty="0" smtClean="0"/>
              <a:t>It helps give more flavour to your writing by adding rhythm and grace to your writing style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 Faulty: The committee studied all aspects of the </a:t>
            </a:r>
            <a:r>
              <a:rPr lang="en-US" dirty="0" smtClean="0"/>
              <a:t>problem: humane</a:t>
            </a:r>
            <a:r>
              <a:rPr lang="en-US" dirty="0" smtClean="0"/>
              <a:t>, political, and cost. (The adjectives humane and political are paired with the noun cost.)  </a:t>
            </a:r>
          </a:p>
          <a:p>
            <a:pPr>
              <a:buFont typeface="Wingdings" pitchFamily="2" charset="2"/>
              <a:buChar char="Ø"/>
            </a:pPr>
            <a:r>
              <a:rPr lang="en-US" dirty="0" smtClean="0"/>
              <a:t>Parallel: The committee studied all aspects of the </a:t>
            </a:r>
            <a:r>
              <a:rPr lang="en-US" smtClean="0"/>
              <a:t>problem: humane</a:t>
            </a:r>
            <a:r>
              <a:rPr lang="en-US" dirty="0" smtClean="0"/>
              <a:t>, political, and financial.  </a:t>
            </a:r>
          </a:p>
          <a:p>
            <a:r>
              <a:rPr lang="en-US" dirty="0" smtClean="0"/>
              <a:t>2. Faulty: Reading no longer interests me as much as to go hunting. (gerund reading is paired with infinitive to go)  </a:t>
            </a:r>
          </a:p>
          <a:p>
            <a:pPr>
              <a:buFont typeface="Wingdings" pitchFamily="2" charset="2"/>
              <a:buChar char="Ø"/>
            </a:pPr>
            <a:r>
              <a:rPr lang="en-US" dirty="0" smtClean="0"/>
              <a:t> Parallel: Reading no longer interests me as much as hunting. (Gerund paired with gerund)  </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Parallelism in words, phrases and clauses</a:t>
            </a:r>
            <a:endParaRPr lang="en-US" dirty="0"/>
          </a:p>
        </p:txBody>
      </p:sp>
      <p:sp>
        <p:nvSpPr>
          <p:cNvPr id="3" name="Content Placeholder 2"/>
          <p:cNvSpPr>
            <a:spLocks noGrp="1"/>
          </p:cNvSpPr>
          <p:nvPr>
            <p:ph idx="1"/>
          </p:nvPr>
        </p:nvSpPr>
        <p:spPr/>
        <p:txBody>
          <a:bodyPr/>
          <a:lstStyle/>
          <a:p>
            <a:r>
              <a:rPr lang="en-US" dirty="0" smtClean="0"/>
              <a:t>Recommended exercises include </a:t>
            </a:r>
            <a:r>
              <a:rPr lang="en-US" u="sng" dirty="0" smtClean="0"/>
              <a:t>running</a:t>
            </a:r>
            <a:r>
              <a:rPr lang="en-US" dirty="0" smtClean="0"/>
              <a:t>, </a:t>
            </a:r>
            <a:r>
              <a:rPr lang="en-US" u="sng" dirty="0" smtClean="0"/>
              <a:t>cycling </a:t>
            </a:r>
            <a:r>
              <a:rPr lang="en-US" dirty="0" smtClean="0"/>
              <a:t>and </a:t>
            </a:r>
            <a:r>
              <a:rPr lang="en-US" u="sng" dirty="0" smtClean="0"/>
              <a:t>skipping</a:t>
            </a:r>
            <a:r>
              <a:rPr lang="en-US" dirty="0" smtClean="0"/>
              <a:t>.</a:t>
            </a:r>
          </a:p>
          <a:p>
            <a:r>
              <a:rPr lang="en-US" dirty="0" smtClean="0"/>
              <a:t>Exercise helps people </a:t>
            </a:r>
            <a:r>
              <a:rPr lang="en-US" u="sng" dirty="0" smtClean="0"/>
              <a:t>maintain</a:t>
            </a:r>
            <a:r>
              <a:rPr lang="en-US" dirty="0" smtClean="0"/>
              <a:t> healthy bodies and </a:t>
            </a:r>
            <a:r>
              <a:rPr lang="en-US" u="sng" dirty="0" smtClean="0"/>
              <a:t>handle</a:t>
            </a:r>
            <a:r>
              <a:rPr lang="en-US" dirty="0" smtClean="0"/>
              <a:t> mental pressures.</a:t>
            </a:r>
          </a:p>
          <a:p>
            <a:r>
              <a:rPr lang="en-US" dirty="0" smtClean="0"/>
              <a:t>Many people want </a:t>
            </a:r>
            <a:r>
              <a:rPr lang="en-US" u="sng" dirty="0" smtClean="0"/>
              <a:t>to exercise </a:t>
            </a:r>
            <a:r>
              <a:rPr lang="en-US" dirty="0" smtClean="0"/>
              <a:t>because they want </a:t>
            </a:r>
            <a:r>
              <a:rPr lang="en-US" u="sng" dirty="0" smtClean="0"/>
              <a:t>to look </a:t>
            </a:r>
            <a:r>
              <a:rPr lang="en-US" dirty="0" smtClean="0"/>
              <a:t>healthy, because they need </a:t>
            </a:r>
            <a:r>
              <a:rPr lang="en-US" u="sng" dirty="0" smtClean="0"/>
              <a:t>to increase</a:t>
            </a:r>
            <a:r>
              <a:rPr lang="en-US" dirty="0" smtClean="0"/>
              <a:t> stamina and because they hope </a:t>
            </a:r>
            <a:r>
              <a:rPr lang="en-US" u="sng" dirty="0" smtClean="0"/>
              <a:t>to live</a:t>
            </a:r>
            <a:r>
              <a:rPr lang="en-US" dirty="0" smtClean="0"/>
              <a:t> longer.</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these?</a:t>
            </a:r>
            <a:endParaRPr lang="en-US" dirty="0"/>
          </a:p>
        </p:txBody>
      </p:sp>
      <p:sp>
        <p:nvSpPr>
          <p:cNvPr id="3" name="Content Placeholder 2"/>
          <p:cNvSpPr>
            <a:spLocks noGrp="1"/>
          </p:cNvSpPr>
          <p:nvPr>
            <p:ph idx="1"/>
          </p:nvPr>
        </p:nvSpPr>
        <p:spPr/>
        <p:txBody>
          <a:bodyPr/>
          <a:lstStyle/>
          <a:p>
            <a:pPr>
              <a:buNone/>
            </a:pPr>
            <a:r>
              <a:rPr lang="en-US" dirty="0" smtClean="0"/>
              <a:t>Love and being married go together.</a:t>
            </a:r>
          </a:p>
          <a:p>
            <a:pPr>
              <a:buNone/>
            </a:pPr>
            <a:r>
              <a:rPr lang="en-US" dirty="0" smtClean="0"/>
              <a:t>Differing expectations for marriage </a:t>
            </a:r>
            <a:r>
              <a:rPr lang="en-US" b="1" u="sng" dirty="0" smtClean="0"/>
              <a:t>can not only lead</a:t>
            </a:r>
            <a:r>
              <a:rPr lang="en-US" b="1" dirty="0" smtClean="0"/>
              <a:t> to disappointment </a:t>
            </a:r>
            <a:r>
              <a:rPr lang="en-US" b="1" i="1" dirty="0" smtClean="0"/>
              <a:t>but </a:t>
            </a:r>
            <a:r>
              <a:rPr lang="en-US" b="1" i="1" u="sng" dirty="0" smtClean="0"/>
              <a:t>also make </a:t>
            </a:r>
            <a:r>
              <a:rPr lang="en-US" b="1" i="1" dirty="0" smtClean="0"/>
              <a:t>the couple angry.</a:t>
            </a:r>
          </a:p>
          <a:p>
            <a:pPr>
              <a:buNone/>
            </a:pPr>
            <a:r>
              <a:rPr lang="en-US" u="sng" dirty="0" smtClean="0"/>
              <a:t>Having a solid marriage </a:t>
            </a:r>
            <a:r>
              <a:rPr lang="en-US" b="1" dirty="0" smtClean="0"/>
              <a:t>can be more satisfying </a:t>
            </a:r>
            <a:r>
              <a:rPr lang="en-US" b="1" i="1" dirty="0" smtClean="0"/>
              <a:t>than </a:t>
            </a:r>
            <a:r>
              <a:rPr lang="en-US" b="1" i="1" u="sng" dirty="0" smtClean="0"/>
              <a:t>the acquisition of wealth</a:t>
            </a:r>
            <a:r>
              <a:rPr lang="en-US" dirty="0" smtClean="0"/>
              <a:t>.</a:t>
            </a:r>
          </a:p>
          <a:p>
            <a:pPr>
              <a:buNone/>
            </a:pPr>
            <a:endParaRPr lang="en-US" b="1" i="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examples</a:t>
            </a:r>
            <a:endParaRPr lang="en-US" dirty="0"/>
          </a:p>
        </p:txBody>
      </p:sp>
      <p:sp>
        <p:nvSpPr>
          <p:cNvPr id="3" name="Content Placeholder 2"/>
          <p:cNvSpPr>
            <a:spLocks noGrp="1"/>
          </p:cNvSpPr>
          <p:nvPr>
            <p:ph idx="1"/>
          </p:nvPr>
        </p:nvSpPr>
        <p:spPr/>
        <p:txBody>
          <a:bodyPr>
            <a:normAutofit lnSpcReduction="10000"/>
          </a:bodyPr>
          <a:lstStyle/>
          <a:p>
            <a:r>
              <a:rPr lang="en-US" dirty="0" smtClean="0"/>
              <a:t>Faulty: The new clerk soon proved herself to be not only capable but also a woman who could be trusted. (Adjective paired with </a:t>
            </a:r>
            <a:r>
              <a:rPr lang="en-US" smtClean="0"/>
              <a:t>a verb)  </a:t>
            </a:r>
            <a:endParaRPr lang="en-US" dirty="0" smtClean="0"/>
          </a:p>
          <a:p>
            <a:r>
              <a:rPr lang="en-US" dirty="0" smtClean="0"/>
              <a:t>Parallel: The new clerk soon proved herself to be not only capable but also trustworthy.   (Adjective paired with adjective) </a:t>
            </a:r>
          </a:p>
          <a:p>
            <a:r>
              <a:rPr lang="en-US" dirty="0" smtClean="0"/>
              <a:t> Faulty: I admire people who are honest, reliable, and have sincerity.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examples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Parallel:  I admire people who are honest, reliable, and sincere.  </a:t>
            </a:r>
          </a:p>
          <a:p>
            <a:r>
              <a:rPr lang="en-US" dirty="0" smtClean="0"/>
              <a:t>Faulty: You should check your spelling, grammar, and punctuate properly.  </a:t>
            </a:r>
          </a:p>
          <a:p>
            <a:r>
              <a:rPr lang="en-US" dirty="0" smtClean="0"/>
              <a:t>Parallel: You should check your spelling, grammar, and punctuation. </a:t>
            </a:r>
          </a:p>
          <a:p>
            <a:r>
              <a:rPr lang="en-US" dirty="0" smtClean="0"/>
              <a:t>Faulty: Cigarette smoking is dirty, risky, and a health risk.  </a:t>
            </a:r>
          </a:p>
          <a:p>
            <a:r>
              <a:rPr lang="en-US" dirty="0" smtClean="0"/>
              <a:t>Parallel: Cigarette smoking is dirty, risky, and unhealthy.</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examples</a:t>
            </a:r>
            <a:endParaRPr lang="en-US" dirty="0"/>
          </a:p>
        </p:txBody>
      </p:sp>
      <p:sp>
        <p:nvSpPr>
          <p:cNvPr id="3" name="Content Placeholder 2"/>
          <p:cNvSpPr>
            <a:spLocks noGrp="1"/>
          </p:cNvSpPr>
          <p:nvPr>
            <p:ph idx="1"/>
          </p:nvPr>
        </p:nvSpPr>
        <p:spPr/>
        <p:txBody>
          <a:bodyPr/>
          <a:lstStyle/>
          <a:p>
            <a:r>
              <a:rPr lang="en-US" dirty="0" smtClean="0"/>
              <a:t>3. Faulty : To gain entrance they tried both persuasion and to force their way in. (noun paired with an infinitive)  </a:t>
            </a:r>
          </a:p>
          <a:p>
            <a:pPr>
              <a:buFont typeface="Wingdings" pitchFamily="2" charset="2"/>
              <a:buChar char="Ø"/>
            </a:pPr>
            <a:r>
              <a:rPr lang="en-US" dirty="0" smtClean="0"/>
              <a:t>  Parallel: To gain entrance they tried both persuasion and force. (Noun paired with noun)</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sentence</a:t>
            </a:r>
            <a:endParaRPr lang="en-US" dirty="0"/>
          </a:p>
        </p:txBody>
      </p:sp>
      <p:sp>
        <p:nvSpPr>
          <p:cNvPr id="3" name="Content Placeholder 2"/>
          <p:cNvSpPr>
            <a:spLocks noGrp="1"/>
          </p:cNvSpPr>
          <p:nvPr>
            <p:ph idx="1"/>
          </p:nvPr>
        </p:nvSpPr>
        <p:spPr/>
        <p:txBody>
          <a:bodyPr/>
          <a:lstStyle/>
          <a:p>
            <a:r>
              <a:rPr lang="en-US" dirty="0" smtClean="0"/>
              <a:t>What is a balance sentence?</a:t>
            </a:r>
          </a:p>
          <a:p>
            <a:r>
              <a:rPr lang="en-US" dirty="0" smtClean="0"/>
              <a:t>It is a type of parallelism in which contrasting content is delivered. A balance sentence uses coordination. The two coordinate structures are characterized by opposites in meaning, sometimes with one structure cast in the negative.</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By night, the litter and desperation disappeared as the city’s glittering light came on; by day, the filth and despair reappeared as the sun rose.</a:t>
            </a:r>
          </a:p>
          <a:p>
            <a:pPr lvl="0"/>
            <a:r>
              <a:rPr lang="en-US" dirty="0" smtClean="0"/>
              <a:t>Jennifer </a:t>
            </a:r>
            <a:r>
              <a:rPr lang="en-US" dirty="0" err="1" smtClean="0"/>
              <a:t>Kirt</a:t>
            </a:r>
            <a:r>
              <a:rPr lang="en-US" dirty="0" smtClean="0"/>
              <a:t>, student </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Parallel sentences: they come like foxes through the woods. </a:t>
            </a:r>
            <a:r>
              <a:rPr lang="en-US" smtClean="0"/>
              <a:t>They attack </a:t>
            </a:r>
            <a:r>
              <a:rPr lang="en-US" dirty="0" smtClean="0"/>
              <a:t>like lions. They take flight like birds, disappearing before they really appear.</a:t>
            </a:r>
          </a:p>
          <a:p>
            <a:endParaRPr lang="en-US" dirty="0" smtClean="0"/>
          </a:p>
          <a:p>
            <a:r>
              <a:rPr lang="en-US" dirty="0" smtClean="0"/>
              <a:t>Jerome </a:t>
            </a:r>
            <a:r>
              <a:rPr lang="en-US" dirty="0" err="1" smtClean="0"/>
              <a:t>Lalemant</a:t>
            </a:r>
            <a:r>
              <a:rPr lang="en-US" dirty="0" smtClean="0"/>
              <a:t>, </a:t>
            </a:r>
            <a:r>
              <a:rPr lang="en-US" i="1" dirty="0" smtClean="0"/>
              <a:t>The Jesuit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a:t>
            </a:r>
            <a:endParaRPr lang="en-US" dirty="0"/>
          </a:p>
        </p:txBody>
      </p:sp>
      <p:sp>
        <p:nvSpPr>
          <p:cNvPr id="3" name="Content Placeholder 2"/>
          <p:cNvSpPr>
            <a:spLocks noGrp="1"/>
          </p:cNvSpPr>
          <p:nvPr>
            <p:ph idx="1"/>
          </p:nvPr>
        </p:nvSpPr>
        <p:spPr/>
        <p:txBody>
          <a:bodyPr/>
          <a:lstStyle/>
          <a:p>
            <a:r>
              <a:rPr lang="en-US" dirty="0" smtClean="0"/>
              <a:t>How does parallelism deliver impact?</a:t>
            </a:r>
          </a:p>
          <a:p>
            <a:r>
              <a:rPr lang="en-US" dirty="0" smtClean="0"/>
              <a:t>Parallel structures emphasise the meaning that sentences deliver. Deliberate, rhythmic repetition of parallel forms creates an effect of balance, reinforcing the impact of a message.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To travel a thousand miles by trains and you are a brute; pedal a five hundred on bicycle and you remain </a:t>
            </a:r>
            <a:r>
              <a:rPr lang="en-US" dirty="0" err="1" smtClean="0"/>
              <a:t>basicallya</a:t>
            </a:r>
            <a:r>
              <a:rPr lang="en-US" dirty="0" smtClean="0"/>
              <a:t> bourgeoisie; pedal a hundred in a canoe and you are already a child of nature.</a:t>
            </a:r>
          </a:p>
          <a:p>
            <a:pPr lvl="0"/>
            <a:endParaRPr lang="en-US" dirty="0" smtClean="0"/>
          </a:p>
          <a:p>
            <a:pPr lvl="0">
              <a:buNone/>
            </a:pPr>
            <a:r>
              <a:rPr lang="en-US" dirty="0" smtClean="0"/>
              <a:t>     Pierre Elliott Trudeau, “</a:t>
            </a:r>
            <a:r>
              <a:rPr lang="en-US" i="1" dirty="0" smtClean="0"/>
              <a:t>The Ascetic in a Canoe</a:t>
            </a:r>
            <a:r>
              <a:rPr lang="en-US" dirty="0" smtClean="0"/>
              <a:t>”</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It is a good country for the honest, industrious artisan. It is a fine country for the poor </a:t>
            </a:r>
            <a:r>
              <a:rPr lang="en-US" dirty="0" err="1" smtClean="0"/>
              <a:t>labourer</a:t>
            </a:r>
            <a:r>
              <a:rPr lang="en-US" dirty="0" smtClean="0"/>
              <a:t> who, after a few years of hard toil, can sit down in his own log-house and look abroad on his own land and see his children well settled in life as independent freeholders. It is a good country for the rich speculator who can afford to lay out a large sum in</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smtClean="0"/>
              <a:t>purchasing land in illegible situations; for if he has any judgment he will make a hundred per cent as interest for his money after waiting a few years. But it is a hard country for the poor gentleman whose habit has rendered him unfit for manual labour.</a:t>
            </a:r>
          </a:p>
          <a:p>
            <a:pPr lvl="0"/>
            <a:endParaRPr lang="en-US" dirty="0" smtClean="0"/>
          </a:p>
          <a:p>
            <a:pPr lvl="0">
              <a:buNone/>
            </a:pPr>
            <a:r>
              <a:rPr lang="en-US" dirty="0" smtClean="0"/>
              <a:t> Catherine Parr </a:t>
            </a:r>
            <a:r>
              <a:rPr lang="en-US" dirty="0" err="1" smtClean="0"/>
              <a:t>Traill</a:t>
            </a:r>
            <a:r>
              <a:rPr lang="en-US" dirty="0" smtClean="0"/>
              <a:t>, </a:t>
            </a:r>
            <a:r>
              <a:rPr lang="en-US" i="1" dirty="0" smtClean="0"/>
              <a:t>The Backwoods of Canada</a:t>
            </a:r>
            <a:endParaRPr lang="en-US" dirty="0" smtClean="0"/>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avoid faulty parallelism?</a:t>
            </a:r>
            <a:br>
              <a:rPr lang="en-US" dirty="0" smtClean="0"/>
            </a:br>
            <a:endParaRPr lang="en-US" dirty="0"/>
          </a:p>
        </p:txBody>
      </p:sp>
      <p:sp>
        <p:nvSpPr>
          <p:cNvPr id="3" name="Content Placeholder 2"/>
          <p:cNvSpPr>
            <a:spLocks noGrp="1"/>
          </p:cNvSpPr>
          <p:nvPr>
            <p:ph idx="1"/>
          </p:nvPr>
        </p:nvSpPr>
        <p:spPr/>
        <p:txBody>
          <a:bodyPr/>
          <a:lstStyle/>
          <a:p>
            <a:r>
              <a:rPr lang="en-US" b="1" dirty="0" smtClean="0"/>
              <a:t>Write the words that accompany coordinating conjunction in matching grammatical forms</a:t>
            </a:r>
            <a:r>
              <a:rPr lang="en-US" dirty="0" smtClean="0"/>
              <a:t>.</a:t>
            </a:r>
          </a:p>
          <a:p>
            <a:r>
              <a:rPr lang="en-US" dirty="0" smtClean="0"/>
              <a:t>Examples:</a:t>
            </a:r>
          </a:p>
          <a:p>
            <a:r>
              <a:rPr lang="en-US" b="1" dirty="0" smtClean="0"/>
              <a:t>Love</a:t>
            </a:r>
            <a:r>
              <a:rPr lang="en-US" dirty="0" smtClean="0"/>
              <a:t> and </a:t>
            </a:r>
            <a:r>
              <a:rPr lang="en-US" b="1" dirty="0" smtClean="0"/>
              <a:t>being married</a:t>
            </a:r>
            <a:r>
              <a:rPr lang="en-US" dirty="0" smtClean="0"/>
              <a:t> go together. </a:t>
            </a:r>
          </a:p>
          <a:p>
            <a:r>
              <a:rPr lang="en-US" b="1" dirty="0" smtClean="0"/>
              <a:t>Love</a:t>
            </a:r>
            <a:r>
              <a:rPr lang="en-US" dirty="0" smtClean="0"/>
              <a:t> and </a:t>
            </a:r>
            <a:r>
              <a:rPr lang="en-US" b="1" dirty="0" smtClean="0"/>
              <a:t>marriage</a:t>
            </a:r>
            <a:r>
              <a:rPr lang="en-US" dirty="0" smtClean="0"/>
              <a:t> go together.</a:t>
            </a:r>
          </a:p>
          <a:p>
            <a:r>
              <a:rPr lang="en-US" b="1" dirty="0" smtClean="0"/>
              <a:t>Being in love</a:t>
            </a:r>
            <a:r>
              <a:rPr lang="en-US" dirty="0" smtClean="0"/>
              <a:t> and </a:t>
            </a:r>
            <a:r>
              <a:rPr lang="en-US" b="1" dirty="0" smtClean="0"/>
              <a:t>being married</a:t>
            </a:r>
            <a:r>
              <a:rPr lang="en-US" dirty="0" smtClean="0"/>
              <a:t> go together</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b="1" dirty="0" smtClean="0"/>
              <a:t>Write the words joined by correlative conjunctions in matching grammatical forms.</a:t>
            </a:r>
          </a:p>
          <a:p>
            <a:r>
              <a:rPr lang="en-US" b="1" dirty="0" smtClean="0"/>
              <a:t>Examples:</a:t>
            </a:r>
            <a:endParaRPr lang="en-US" dirty="0" smtClean="0"/>
          </a:p>
          <a:p>
            <a:r>
              <a:rPr lang="en-US" dirty="0" smtClean="0"/>
              <a:t>Different expectations for marriage not only can lead to disappointment but also make the couple angry.</a:t>
            </a:r>
          </a:p>
          <a:p>
            <a:r>
              <a:rPr lang="en-US" dirty="0" smtClean="0"/>
              <a:t>Different expectation for marriage not only can lead to disappointment but also can make the couple angry.</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Write the elements for comparison using </a:t>
            </a:r>
            <a:r>
              <a:rPr lang="en-US" b="1" dirty="0" smtClean="0"/>
              <a:t>than</a:t>
            </a:r>
            <a:r>
              <a:rPr lang="en-US" dirty="0" smtClean="0"/>
              <a:t> and </a:t>
            </a:r>
            <a:r>
              <a:rPr lang="en-US" b="1" dirty="0" smtClean="0"/>
              <a:t>as</a:t>
            </a:r>
            <a:r>
              <a:rPr lang="en-US" dirty="0" smtClean="0"/>
              <a:t> in matching grammatical forms.</a:t>
            </a:r>
          </a:p>
          <a:p>
            <a:r>
              <a:rPr lang="en-US" b="1" dirty="0" smtClean="0"/>
              <a:t>Having </a:t>
            </a:r>
            <a:r>
              <a:rPr lang="en-US" dirty="0" smtClean="0"/>
              <a:t>a solid marriage can be more satisfying than the </a:t>
            </a:r>
            <a:r>
              <a:rPr lang="en-US" b="1" dirty="0" smtClean="0"/>
              <a:t>acquisition </a:t>
            </a:r>
            <a:r>
              <a:rPr lang="en-US" dirty="0" smtClean="0"/>
              <a:t>of wealth.</a:t>
            </a:r>
          </a:p>
          <a:p>
            <a:r>
              <a:rPr lang="en-US" b="1" dirty="0" smtClean="0"/>
              <a:t>Having </a:t>
            </a:r>
            <a:r>
              <a:rPr lang="en-US" dirty="0" smtClean="0"/>
              <a:t>a solid marriage can be more satisfying than </a:t>
            </a:r>
            <a:r>
              <a:rPr lang="en-US" b="1" dirty="0" smtClean="0"/>
              <a:t>acquiring</a:t>
            </a:r>
            <a:r>
              <a:rPr lang="en-US" dirty="0" smtClean="0"/>
              <a:t> wealth.</a:t>
            </a:r>
          </a:p>
          <a:p>
            <a:r>
              <a:rPr lang="en-US" dirty="0" smtClean="0"/>
              <a:t>A solid marriage can be more satisfying than wealth.</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1416</TotalTime>
  <Words>2517</Words>
  <Application>Microsoft Office PowerPoint</Application>
  <PresentationFormat>On-screen Show (4:3)</PresentationFormat>
  <Paragraphs>195</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Foundry</vt:lpstr>
      <vt:lpstr>Sentence completeness</vt:lpstr>
      <vt:lpstr>Fragments</vt:lpstr>
      <vt:lpstr>Fragments</vt:lpstr>
      <vt:lpstr>Fragments</vt:lpstr>
      <vt:lpstr>fragments</vt:lpstr>
      <vt:lpstr>Examine the following sentences</vt:lpstr>
      <vt:lpstr>TYPES OF FRAGMENTS </vt:lpstr>
      <vt:lpstr>DEPENDENT-WORD FRAGMENTS </vt:lpstr>
      <vt:lpstr>Examples of dependent word fragments</vt:lpstr>
      <vt:lpstr>Correction of dependent word fragments</vt:lpstr>
      <vt:lpstr> -ING AND TO FRAGMENTS</vt:lpstr>
      <vt:lpstr>examples</vt:lpstr>
      <vt:lpstr>To correct these kind of fragments</vt:lpstr>
      <vt:lpstr>To correct these kind of fragments</vt:lpstr>
      <vt:lpstr> ADDED--DETAIL FRAGMENTS</vt:lpstr>
      <vt:lpstr>Examples of such fragments</vt:lpstr>
      <vt:lpstr>Correction of such kind of fragments</vt:lpstr>
      <vt:lpstr>MISSING-SUBJECT FRAGMENTS </vt:lpstr>
      <vt:lpstr>corrections</vt:lpstr>
      <vt:lpstr>APPOSITIVES AS FRAGMENTS</vt:lpstr>
      <vt:lpstr>Examples of appositive fragments</vt:lpstr>
      <vt:lpstr>COMMA SPLICE AND RUN-ON SENTENCES </vt:lpstr>
      <vt:lpstr>examples</vt:lpstr>
      <vt:lpstr>How to correct comma splice</vt:lpstr>
      <vt:lpstr>Easy way to recognise comma splice</vt:lpstr>
      <vt:lpstr>Easy way to recognise comma splice</vt:lpstr>
      <vt:lpstr>Run-on-sentences</vt:lpstr>
      <vt:lpstr>Examples of run-on-sentences</vt:lpstr>
      <vt:lpstr>Correction of run-on-sentences</vt:lpstr>
      <vt:lpstr>SENTENCE UNITY (parallelism)</vt:lpstr>
      <vt:lpstr>parallelism</vt:lpstr>
      <vt:lpstr>parallelism</vt:lpstr>
      <vt:lpstr>Parallelism in words, phrases and clauses</vt:lpstr>
      <vt:lpstr>What about these?</vt:lpstr>
      <vt:lpstr>More examples</vt:lpstr>
      <vt:lpstr>More examples</vt:lpstr>
      <vt:lpstr>More examples</vt:lpstr>
      <vt:lpstr>Balance sentence</vt:lpstr>
      <vt:lpstr>example</vt:lpstr>
      <vt:lpstr>Slide 40</vt:lpstr>
      <vt:lpstr>impact</vt:lpstr>
      <vt:lpstr>example</vt:lpstr>
      <vt:lpstr>Slide 43</vt:lpstr>
      <vt:lpstr>Cont.</vt:lpstr>
      <vt:lpstr>How to avoid faulty parallelism? </vt:lpstr>
      <vt:lpstr>Cont.</vt:lpstr>
      <vt:lpstr>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Sentence completeness</dc:title>
  <dc:creator>Windows User</dc:creator>
  <cp:lastModifiedBy>Windows User</cp:lastModifiedBy>
  <cp:revision>14</cp:revision>
  <dcterms:created xsi:type="dcterms:W3CDTF">2020-04-27T21:18:31Z</dcterms:created>
  <dcterms:modified xsi:type="dcterms:W3CDTF">2022-05-24T12:38:38Z</dcterms:modified>
</cp:coreProperties>
</file>