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6" r:id="rId3"/>
    <p:sldId id="257" r:id="rId4"/>
    <p:sldId id="258" r:id="rId5"/>
    <p:sldId id="259" r:id="rId6"/>
    <p:sldId id="347"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48" r:id="rId31"/>
    <p:sldId id="283" r:id="rId32"/>
    <p:sldId id="284" r:id="rId33"/>
    <p:sldId id="349" r:id="rId34"/>
    <p:sldId id="285" r:id="rId35"/>
    <p:sldId id="286" r:id="rId36"/>
    <p:sldId id="287" r:id="rId37"/>
    <p:sldId id="288" r:id="rId38"/>
    <p:sldId id="289" r:id="rId39"/>
    <p:sldId id="290" r:id="rId40"/>
    <p:sldId id="291" r:id="rId41"/>
    <p:sldId id="292" r:id="rId42"/>
    <p:sldId id="293" r:id="rId43"/>
    <p:sldId id="294" r:id="rId44"/>
    <p:sldId id="295" r:id="rId45"/>
    <p:sldId id="350"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08" r:id="rId95"/>
    <p:sldId id="345"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9DD444-DBF0-4EF6-9651-A15EAB5399B8}"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DD444-DBF0-4EF6-9651-A15EAB5399B8}"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9DD444-DBF0-4EF6-9651-A15EAB5399B8}"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9DD444-DBF0-4EF6-9651-A15EAB5399B8}"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9DD444-DBF0-4EF6-9651-A15EAB5399B8}" type="datetimeFigureOut">
              <a:rPr lang="en-US" smtClean="0"/>
              <a:pPr/>
              <a:t>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9DD444-DBF0-4EF6-9651-A15EAB5399B8}" type="datetimeFigureOut">
              <a:rPr lang="en-US" smtClean="0"/>
              <a:pPr/>
              <a:t>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9DD444-DBF0-4EF6-9651-A15EAB5399B8}" type="datetimeFigureOut">
              <a:rPr lang="en-US" smtClean="0"/>
              <a:pPr/>
              <a:t>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DD444-DBF0-4EF6-9651-A15EAB5399B8}"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DD444-DBF0-4EF6-9651-A15EAB5399B8}"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DD444-DBF0-4EF6-9651-A15EAB5399B8}"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DD444-DBF0-4EF6-9651-A15EAB5399B8}"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C02B3-33C2-4187-8265-4289E943D6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9DD444-DBF0-4EF6-9651-A15EAB5399B8}" type="datetimeFigureOut">
              <a:rPr lang="en-US" smtClean="0"/>
              <a:pPr/>
              <a:t>11/3/2021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9C02B3-33C2-4187-8265-4289E943D6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PUNCTUATIONS: WRITING ROAD SIGNS</a:t>
            </a:r>
            <a:endParaRPr lang="en-US" dirty="0"/>
          </a:p>
        </p:txBody>
      </p:sp>
      <p:sp>
        <p:nvSpPr>
          <p:cNvPr id="5" name="Content Placeholder 4"/>
          <p:cNvSpPr>
            <a:spLocks noGrp="1"/>
          </p:cNvSpPr>
          <p:nvPr>
            <p:ph idx="1"/>
          </p:nvPr>
        </p:nvSpPr>
        <p:spPr/>
        <p:txBody>
          <a:bodyPr>
            <a:normAutofit/>
          </a:bodyPr>
          <a:lstStyle/>
          <a:p>
            <a:pPr lvl="0">
              <a:buNone/>
            </a:pPr>
            <a:endParaRPr lang="en-US" dirty="0" smtClean="0"/>
          </a:p>
          <a:p>
            <a:pPr lvl="0">
              <a:buNone/>
            </a:pPr>
            <a:r>
              <a:rPr lang="en-US" dirty="0" smtClean="0"/>
              <a:t>                                  </a:t>
            </a:r>
            <a:r>
              <a:rPr lang="en-US" b="1" dirty="0" smtClean="0">
                <a:solidFill>
                  <a:srgbClr val="FF0000"/>
                </a:solidFill>
              </a:rPr>
              <a:t>Period/full </a:t>
            </a:r>
            <a:r>
              <a:rPr lang="en-US" b="1" dirty="0">
                <a:solidFill>
                  <a:srgbClr val="FF0000"/>
                </a:solidFill>
              </a:rPr>
              <a:t>stop: </a:t>
            </a:r>
          </a:p>
          <a:p>
            <a:pPr lvl="0"/>
            <a:r>
              <a:rPr lang="en-US" b="1" dirty="0"/>
              <a:t>Use Full stop/Period</a:t>
            </a:r>
            <a:endParaRPr lang="en-US" dirty="0"/>
          </a:p>
          <a:p>
            <a:pPr lvl="0"/>
            <a:r>
              <a:rPr lang="en-US" dirty="0"/>
              <a:t>After declarative statements, a mild command, an indirect question; and not after a direct question, strong command of after an emphatic declaration.</a:t>
            </a:r>
          </a:p>
          <a:p>
            <a:pPr lvl="0"/>
            <a:r>
              <a:rPr lang="en-US" dirty="0"/>
              <a:t>After an indirect question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solidFill>
                  <a:srgbClr val="FF0000"/>
                </a:solidFill>
              </a:rPr>
              <a:t>Period/full stop</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After certain abbreviations: e.g. names of people who are most commonly known by the abbreviated form of their names, e.g. J. J. </a:t>
            </a:r>
            <a:r>
              <a:rPr lang="en-US" dirty="0" err="1" smtClean="0"/>
              <a:t>Sanyang</a:t>
            </a:r>
            <a:r>
              <a:rPr lang="en-US" dirty="0" smtClean="0"/>
              <a:t>, J.S.C </a:t>
            </a:r>
            <a:r>
              <a:rPr lang="en-US" dirty="0" err="1" smtClean="0"/>
              <a:t>Chorr</a:t>
            </a:r>
            <a:r>
              <a:rPr lang="en-US" dirty="0" smtClean="0"/>
              <a:t>, titles like Mr. Kiss, Ms. Passion, Dr., </a:t>
            </a:r>
            <a:r>
              <a:rPr lang="en-US" dirty="0" err="1" smtClean="0"/>
              <a:t>ph.D</a:t>
            </a:r>
            <a:r>
              <a:rPr lang="en-US" dirty="0" smtClean="0"/>
              <a:t>, etc; for months, days, addresses, countries, etc</a:t>
            </a:r>
          </a:p>
          <a:p>
            <a:pPr lvl="0"/>
            <a:r>
              <a:rPr lang="en-US" dirty="0" err="1" smtClean="0"/>
              <a:t>Generally,w</a:t>
            </a:r>
            <a:r>
              <a:rPr lang="en-US" dirty="0" err="1" smtClean="0"/>
              <a:t>hen</a:t>
            </a:r>
            <a:r>
              <a:rPr lang="en-US" dirty="0" smtClean="0"/>
              <a:t> </a:t>
            </a:r>
            <a:r>
              <a:rPr lang="en-US" dirty="0" smtClean="0"/>
              <a:t>all the letters are in </a:t>
            </a:r>
            <a:r>
              <a:rPr lang="en-US" dirty="0" smtClean="0"/>
              <a:t>capital, </a:t>
            </a:r>
            <a:r>
              <a:rPr lang="en-US" dirty="0" smtClean="0"/>
              <a:t>periods are not always needed (i.e. acronyms and </a:t>
            </a:r>
            <a:r>
              <a:rPr lang="en-US" dirty="0" err="1" smtClean="0"/>
              <a:t>alphabetism</a:t>
            </a:r>
            <a:r>
              <a:rPr lang="en-US" dirty="0" smtClean="0"/>
              <a:t>).  Examples include NAWEC, NEA, CIA, GIA, YMCA, NATO, IQ, CD, AIDS, GRTS, etc.</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FULLSTOP</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Declarative Sentences which ends with an abbreviation should use the abbreviation period in the place of a full stop.</a:t>
            </a:r>
          </a:p>
          <a:p>
            <a:pPr lvl="0">
              <a:buNone/>
            </a:pPr>
            <a:r>
              <a:rPr lang="en-US" dirty="0" smtClean="0"/>
              <a:t> For instance</a:t>
            </a:r>
            <a:r>
              <a:rPr lang="en-US" dirty="0" smtClean="0"/>
              <a:t>,  </a:t>
            </a:r>
            <a:r>
              <a:rPr lang="en-US" dirty="0" smtClean="0"/>
              <a:t>“I woke up at 7 A.M.</a:t>
            </a:r>
            <a:r>
              <a:rPr lang="en-US" dirty="0" smtClean="0">
                <a:solidFill>
                  <a:srgbClr val="FF0000"/>
                </a:solidFill>
              </a:rPr>
              <a:t>.”</a:t>
            </a:r>
            <a:r>
              <a:rPr lang="en-US" dirty="0" smtClean="0"/>
              <a:t> X</a:t>
            </a:r>
          </a:p>
          <a:p>
            <a:pPr lvl="0">
              <a:buNone/>
            </a:pPr>
            <a:r>
              <a:rPr lang="en-US" dirty="0" smtClean="0"/>
              <a:t> It is, “I woke up at 7 A.M.”</a:t>
            </a:r>
          </a:p>
          <a:p>
            <a:pPr lvl="0"/>
            <a:r>
              <a:rPr lang="en-US" dirty="0" smtClean="0"/>
              <a:t>However, there should be a full stop marking an abbreviation and another punctuation mark such as question marks and exclamation marks. For example, </a:t>
            </a:r>
          </a:p>
          <a:p>
            <a:pPr lvl="0"/>
            <a:r>
              <a:rPr lang="en-US" dirty="0" smtClean="0"/>
              <a:t>Did you wake up at 7 A.M</a:t>
            </a:r>
            <a:r>
              <a:rPr lang="en-US" dirty="0" smtClean="0">
                <a:solidFill>
                  <a:srgbClr val="FF0000"/>
                </a:solidFill>
              </a:rPr>
              <a:t>?</a:t>
            </a:r>
            <a:r>
              <a:rPr lang="en-US" dirty="0" smtClean="0"/>
              <a:t> (Wrong).</a:t>
            </a:r>
          </a:p>
          <a:p>
            <a:pPr lvl="0"/>
            <a:r>
              <a:rPr lang="en-US" dirty="0" smtClean="0"/>
              <a:t>Did you wake up at 7 A.M</a:t>
            </a:r>
            <a:r>
              <a:rPr lang="en-US" dirty="0" smtClean="0">
                <a:solidFill>
                  <a:srgbClr val="FF0000"/>
                </a:solidFill>
              </a:rPr>
              <a:t>.</a:t>
            </a:r>
            <a:r>
              <a:rPr lang="en-US" dirty="0" smtClean="0"/>
              <a:t>?</a:t>
            </a:r>
          </a:p>
          <a:p>
            <a:pPr lvl="0"/>
            <a:r>
              <a:rPr lang="en-US" dirty="0" smtClean="0"/>
              <a:t>Your shouting woke the child at 2 A.M</a:t>
            </a:r>
            <a:r>
              <a:rPr lang="en-US" dirty="0" smtClean="0">
                <a:solidFill>
                  <a:srgbClr val="FF0000"/>
                </a:solidFill>
              </a:rPr>
              <a:t>!</a:t>
            </a:r>
            <a:r>
              <a:rPr lang="en-US" dirty="0" smtClean="0"/>
              <a:t> (Wrong).</a:t>
            </a:r>
          </a:p>
          <a:p>
            <a:pPr lvl="0"/>
            <a:r>
              <a:rPr lang="en-US" dirty="0" smtClean="0"/>
              <a:t>Your shouting woke the child at 2 A.M</a:t>
            </a:r>
            <a:r>
              <a:rPr lang="en-US" dirty="0" smtClean="0">
                <a:solidFill>
                  <a:srgbClr val="FF0000"/>
                </a:solidFill>
              </a:rPr>
              <a:t>.</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lvl="0"/>
            <a:r>
              <a:rPr lang="en-US" dirty="0" smtClean="0">
                <a:solidFill>
                  <a:schemeClr val="accent1"/>
                </a:solidFill>
              </a:rPr>
              <a:t>QUESTION MARKS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solidFill>
                  <a:srgbClr val="FF0000"/>
                </a:solidFill>
              </a:rPr>
              <a:t>An end mark that should be applied</a:t>
            </a:r>
            <a:r>
              <a:rPr lang="en-US" dirty="0" smtClean="0"/>
              <a:t>:</a:t>
            </a:r>
          </a:p>
          <a:p>
            <a:pPr lvl="0"/>
            <a:r>
              <a:rPr lang="en-US" dirty="0" smtClean="0"/>
              <a:t>After </a:t>
            </a:r>
            <a:r>
              <a:rPr lang="en-US" dirty="0"/>
              <a:t>a direct question</a:t>
            </a:r>
          </a:p>
          <a:p>
            <a:pPr lvl="0"/>
            <a:r>
              <a:rPr lang="en-US" dirty="0" smtClean="0"/>
              <a:t>If </a:t>
            </a:r>
            <a:r>
              <a:rPr lang="en-US" dirty="0"/>
              <a:t>there is a question mark in the middle of a sentence, the word after it should not be capitalized</a:t>
            </a:r>
            <a:r>
              <a:rPr lang="en-US" dirty="0" smtClean="0"/>
              <a:t>.</a:t>
            </a:r>
          </a:p>
          <a:p>
            <a:pPr lvl="0"/>
            <a:r>
              <a:rPr lang="en-US" dirty="0" smtClean="0"/>
              <a:t> </a:t>
            </a:r>
            <a:r>
              <a:rPr lang="en-US" dirty="0"/>
              <a:t>E.g. </a:t>
            </a:r>
            <a:r>
              <a:rPr lang="en-US" dirty="0" smtClean="0"/>
              <a:t>What </a:t>
            </a:r>
            <a:r>
              <a:rPr lang="en-US" dirty="0"/>
              <a:t>in the world is a Homophone</a:t>
            </a:r>
            <a:r>
              <a:rPr lang="en-US" dirty="0">
                <a:solidFill>
                  <a:srgbClr val="FF0000"/>
                </a:solidFill>
              </a:rPr>
              <a:t>?</a:t>
            </a:r>
            <a:r>
              <a:rPr lang="en-US" dirty="0"/>
              <a:t> is a very popular children’s book. </a:t>
            </a:r>
            <a:endParaRPr lang="en-US" dirty="0" smtClean="0"/>
          </a:p>
          <a:p>
            <a:r>
              <a:rPr lang="en-US" dirty="0" smtClean="0"/>
              <a:t>Should never be used with another punctuation mark.</a:t>
            </a:r>
          </a:p>
          <a:p>
            <a:pPr lvl="0">
              <a:buNone/>
            </a:pPr>
            <a:r>
              <a:rPr lang="en-US" dirty="0" smtClean="0"/>
              <a:t>(</a:t>
            </a:r>
            <a:r>
              <a:rPr lang="en-US" dirty="0"/>
              <a:t>Taken from Painless Grammar by Rebecca Elliott).</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a:lstStyle/>
          <a:p>
            <a:r>
              <a:rPr lang="en-US" dirty="0" smtClean="0">
                <a:solidFill>
                  <a:srgbClr val="FF0000"/>
                </a:solidFill>
              </a:rPr>
              <a:t>QUESTION </a:t>
            </a:r>
            <a:r>
              <a:rPr lang="en-US" dirty="0" smtClean="0">
                <a:solidFill>
                  <a:srgbClr val="FF0000"/>
                </a:solidFill>
              </a:rPr>
              <a:t>MARK</a:t>
            </a:r>
            <a:r>
              <a:rPr lang="en-US" dirty="0" smtClean="0"/>
              <a:t> in a series </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pPr lvl="0"/>
            <a:r>
              <a:rPr lang="en-US" dirty="0"/>
              <a:t>Questions in a series are each followed by question marks, whether or not each question is a complete sentence. E.g. In the middle of the forest the hunters debated what to do next.</a:t>
            </a:r>
          </a:p>
          <a:p>
            <a:r>
              <a:rPr lang="en-US" dirty="0"/>
              <a:t>Turn back</a:t>
            </a:r>
            <a:r>
              <a:rPr lang="en-US" dirty="0">
                <a:solidFill>
                  <a:srgbClr val="FF0000"/>
                </a:solidFill>
              </a:rPr>
              <a:t>?</a:t>
            </a:r>
            <a:r>
              <a:rPr lang="en-US" dirty="0"/>
              <a:t> Move on</a:t>
            </a:r>
            <a:r>
              <a:rPr lang="en-US" dirty="0">
                <a:solidFill>
                  <a:srgbClr val="FF0000"/>
                </a:solidFill>
              </a:rPr>
              <a:t>?</a:t>
            </a:r>
            <a:r>
              <a:rPr lang="en-US" dirty="0"/>
              <a:t> Rest for a while</a:t>
            </a:r>
            <a:r>
              <a:rPr lang="en-US" dirty="0">
                <a:solidFill>
                  <a:srgbClr val="FF0000"/>
                </a:solidFill>
              </a:rPr>
              <a:t>?</a:t>
            </a:r>
            <a:r>
              <a:rPr lang="en-US" dirty="0"/>
              <a:t> (Adopted from Simon &amp; Schuster.)</a:t>
            </a:r>
          </a:p>
          <a:p>
            <a:pPr lvl="0"/>
            <a:r>
              <a:rPr lang="en-US" dirty="0"/>
              <a:t>What about polite request </a:t>
            </a:r>
            <a:r>
              <a:rPr lang="en-US" dirty="0" smtClean="0"/>
              <a:t>like, </a:t>
            </a:r>
          </a:p>
          <a:p>
            <a:pPr lvl="0">
              <a:buNone/>
            </a:pPr>
            <a:r>
              <a:rPr lang="en-US" dirty="0"/>
              <a:t> </a:t>
            </a:r>
            <a:r>
              <a:rPr lang="en-US" dirty="0" smtClean="0"/>
              <a:t> “Would </a:t>
            </a:r>
            <a:r>
              <a:rPr lang="en-US" dirty="0"/>
              <a:t>you please give me a cup of water</a:t>
            </a:r>
            <a:r>
              <a:rPr lang="en-US" dirty="0" smtClean="0"/>
              <a:t>? (choose to use it or leave it)</a:t>
            </a: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QUESTION MARK</a:t>
            </a:r>
            <a:endParaRPr lang="en-US" dirty="0"/>
          </a:p>
        </p:txBody>
      </p:sp>
      <p:sp>
        <p:nvSpPr>
          <p:cNvPr id="3" name="Content Placeholder 2"/>
          <p:cNvSpPr>
            <a:spLocks noGrp="1"/>
          </p:cNvSpPr>
          <p:nvPr>
            <p:ph idx="1"/>
          </p:nvPr>
        </p:nvSpPr>
        <p:spPr/>
        <p:txBody>
          <a:bodyPr/>
          <a:lstStyle/>
          <a:p>
            <a:pPr lvl="0"/>
            <a:r>
              <a:rPr lang="en-US" dirty="0" smtClean="0"/>
              <a:t>Question mark in parentheses. When can you use it? </a:t>
            </a:r>
          </a:p>
          <a:p>
            <a:pPr lvl="0"/>
            <a:r>
              <a:rPr lang="en-US" dirty="0" smtClean="0"/>
              <a:t>The only time to use a question mark in parentheses (</a:t>
            </a:r>
            <a:r>
              <a:rPr lang="en-US" dirty="0" smtClean="0">
                <a:solidFill>
                  <a:srgbClr val="FF0000"/>
                </a:solidFill>
              </a:rPr>
              <a:t>?</a:t>
            </a:r>
            <a:r>
              <a:rPr lang="en-US" dirty="0" smtClean="0"/>
              <a:t>) is if a date or other number is unknown or doubtful.</a:t>
            </a:r>
          </a:p>
          <a:p>
            <a:pPr lvl="0"/>
            <a:r>
              <a:rPr lang="en-US" dirty="0" smtClean="0"/>
              <a:t> E.g. Mr. Mendy was born in 1976 (</a:t>
            </a:r>
            <a:r>
              <a:rPr lang="en-US" dirty="0" smtClean="0">
                <a:solidFill>
                  <a:srgbClr val="FF0000"/>
                </a:solidFill>
              </a:rPr>
              <a:t>?</a:t>
            </a:r>
            <a:r>
              <a:rPr lang="en-US" dirty="0" smtClean="0"/>
              <a:t>) and got married in 2012.</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EXCLAMATION POINTS</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endParaRPr lang="en-US" dirty="0"/>
          </a:p>
          <a:p>
            <a:r>
              <a:rPr lang="en-US" dirty="0" smtClean="0"/>
              <a:t> After </a:t>
            </a:r>
            <a:r>
              <a:rPr lang="en-US" dirty="0"/>
              <a:t>strong commands. A strong command is a firm and direct order: stop right there</a:t>
            </a:r>
            <a:r>
              <a:rPr lang="en-US" dirty="0">
                <a:solidFill>
                  <a:srgbClr val="FF0000"/>
                </a:solidFill>
              </a:rPr>
              <a:t>!</a:t>
            </a:r>
          </a:p>
          <a:p>
            <a:r>
              <a:rPr lang="en-US" dirty="0"/>
              <a:t> </a:t>
            </a:r>
            <a:r>
              <a:rPr lang="en-US" dirty="0" smtClean="0"/>
              <a:t>After </a:t>
            </a:r>
            <a:r>
              <a:rPr lang="en-US" dirty="0"/>
              <a:t>emphatic declaration. This is a shocking or surprising statement: there‘s been </a:t>
            </a:r>
            <a:r>
              <a:rPr lang="en-US" dirty="0" smtClean="0"/>
              <a:t>an </a:t>
            </a:r>
            <a:r>
              <a:rPr lang="en-US" dirty="0"/>
              <a:t>accident </a:t>
            </a:r>
            <a:endParaRPr lang="en-US" dirty="0" smtClean="0"/>
          </a:p>
          <a:p>
            <a:pPr>
              <a:buNone/>
            </a:pPr>
            <a:r>
              <a:rPr lang="en-US" dirty="0"/>
              <a:t> </a:t>
            </a:r>
            <a:r>
              <a:rPr lang="en-US" dirty="0" smtClean="0"/>
              <a:t>           (</a:t>
            </a:r>
            <a:r>
              <a:rPr lang="en-US" dirty="0"/>
              <a:t>Simon &amp; Schuster.)</a:t>
            </a:r>
          </a:p>
          <a:p>
            <a:r>
              <a:rPr lang="en-US" dirty="0"/>
              <a:t> </a:t>
            </a:r>
            <a:r>
              <a:rPr lang="en-US" dirty="0" smtClean="0"/>
              <a:t>Never </a:t>
            </a:r>
            <a:r>
              <a:rPr lang="en-US" dirty="0"/>
              <a:t>combine exclamation point with other punctuations. </a:t>
            </a:r>
          </a:p>
          <a:p>
            <a:r>
              <a:rPr lang="en-US" dirty="0"/>
              <a:t> E.g. “There’s been a stampede</a:t>
            </a:r>
            <a:r>
              <a:rPr lang="en-US" dirty="0">
                <a:solidFill>
                  <a:srgbClr val="FF0000"/>
                </a:solidFill>
              </a:rPr>
              <a:t>!</a:t>
            </a:r>
            <a:r>
              <a:rPr lang="en-US" dirty="0"/>
              <a:t>” She yelled; and not “There’s been a stampede</a:t>
            </a:r>
            <a:r>
              <a:rPr lang="en-US" dirty="0">
                <a:solidFill>
                  <a:srgbClr val="FF0000"/>
                </a:solidFill>
              </a:rPr>
              <a:t>!,</a:t>
            </a:r>
            <a:r>
              <a:rPr lang="en-US" dirty="0"/>
              <a:t>” she yelled.</a:t>
            </a:r>
          </a:p>
          <a:p>
            <a:r>
              <a:rPr lang="en-US" dirty="0"/>
              <a:t>Note: </a:t>
            </a:r>
            <a:r>
              <a:rPr lang="en-US" dirty="0" smtClean="0"/>
              <a:t>In </a:t>
            </a:r>
            <a:r>
              <a:rPr lang="en-US" dirty="0"/>
              <a:t>academic writing, words and not exclamation point need to communicate </a:t>
            </a:r>
            <a:r>
              <a:rPr lang="en-US" dirty="0" smtClean="0"/>
              <a:t>the </a:t>
            </a:r>
            <a:r>
              <a:rPr lang="en-US" dirty="0"/>
              <a:t>intensity of your message.  Reserve exclamation points for an emphatic declaration within </a:t>
            </a:r>
            <a:r>
              <a:rPr lang="en-US" dirty="0" smtClean="0"/>
              <a:t>a </a:t>
            </a:r>
            <a:r>
              <a:rPr lang="en-US" dirty="0"/>
              <a:t>longer passage.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EXCLAMATION MARK</a:t>
            </a:r>
            <a:endParaRPr lang="en-US" dirty="0">
              <a:solidFill>
                <a:srgbClr val="FF0000"/>
              </a:solidFill>
            </a:endParaRPr>
          </a:p>
        </p:txBody>
      </p:sp>
      <p:sp>
        <p:nvSpPr>
          <p:cNvPr id="3" name="Content Placeholder 2"/>
          <p:cNvSpPr>
            <a:spLocks noGrp="1"/>
          </p:cNvSpPr>
          <p:nvPr>
            <p:ph idx="1"/>
          </p:nvPr>
        </p:nvSpPr>
        <p:spPr/>
        <p:txBody>
          <a:bodyPr/>
          <a:lstStyle/>
          <a:p>
            <a:r>
              <a:rPr lang="en-US" dirty="0"/>
              <a:t>Over use:  </a:t>
            </a:r>
            <a:r>
              <a:rPr lang="en-US" dirty="0" smtClean="0"/>
              <a:t>Swimming </a:t>
            </a:r>
            <a:r>
              <a:rPr lang="en-US" dirty="0"/>
              <a:t>at sea in a high tide can be dangerous</a:t>
            </a:r>
            <a:r>
              <a:rPr lang="en-US" dirty="0">
                <a:solidFill>
                  <a:srgbClr val="FF0000"/>
                </a:solidFill>
              </a:rPr>
              <a:t>!</a:t>
            </a:r>
            <a:r>
              <a:rPr lang="en-US" dirty="0"/>
              <a:t> You must know correct procedures</a:t>
            </a:r>
            <a:r>
              <a:rPr lang="en-US" dirty="0">
                <a:solidFill>
                  <a:srgbClr val="FF0000"/>
                </a:solidFill>
              </a:rPr>
              <a:t>!</a:t>
            </a:r>
            <a:r>
              <a:rPr lang="en-US" dirty="0"/>
              <a:t> You must have the proper equipment</a:t>
            </a:r>
            <a:r>
              <a:rPr lang="en-US" dirty="0">
                <a:solidFill>
                  <a:srgbClr val="FF0000"/>
                </a:solidFill>
              </a:rPr>
              <a:t>!</a:t>
            </a:r>
            <a:r>
              <a:rPr lang="en-US" dirty="0"/>
              <a:t> Otherwise you could die!</a:t>
            </a:r>
          </a:p>
          <a:p>
            <a:r>
              <a:rPr lang="en-US" dirty="0"/>
              <a:t>Proper use: </a:t>
            </a:r>
            <a:r>
              <a:rPr lang="en-US" dirty="0" smtClean="0"/>
              <a:t>Swimming </a:t>
            </a:r>
            <a:r>
              <a:rPr lang="en-US" dirty="0"/>
              <a:t>at sea in a high tide can be dangerous</a:t>
            </a:r>
            <a:r>
              <a:rPr lang="en-US" dirty="0">
                <a:solidFill>
                  <a:srgbClr val="FF0000"/>
                </a:solidFill>
              </a:rPr>
              <a:t>.</a:t>
            </a:r>
            <a:r>
              <a:rPr lang="en-US" dirty="0"/>
              <a:t> You must know correct procedures</a:t>
            </a:r>
            <a:r>
              <a:rPr lang="en-US" dirty="0">
                <a:solidFill>
                  <a:srgbClr val="FF0000"/>
                </a:solidFill>
              </a:rPr>
              <a:t>.</a:t>
            </a:r>
            <a:r>
              <a:rPr lang="en-US" dirty="0"/>
              <a:t> You must have proper equipment</a:t>
            </a:r>
            <a:r>
              <a:rPr lang="en-US" dirty="0">
                <a:solidFill>
                  <a:srgbClr val="FF0000"/>
                </a:solidFill>
              </a:rPr>
              <a:t>.</a:t>
            </a:r>
            <a:r>
              <a:rPr lang="en-US" dirty="0"/>
              <a:t> Otherwise you could die</a:t>
            </a:r>
            <a:r>
              <a:rPr lang="en-US" dirty="0">
                <a:solidFill>
                  <a:srgbClr val="FF0000"/>
                </a:solidFill>
              </a:rPr>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Used </a:t>
            </a:r>
            <a:r>
              <a:rPr lang="en-US" dirty="0" smtClean="0"/>
              <a:t>with coordinating conjunctions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1. Used with coordinating conjunctions (</a:t>
            </a:r>
            <a:r>
              <a:rPr lang="en-US" dirty="0"/>
              <a:t>and, but, for, so, or, yet) linking independent clauses.</a:t>
            </a:r>
          </a:p>
          <a:p>
            <a:pPr lvl="0"/>
            <a:r>
              <a:rPr lang="en-US" dirty="0"/>
              <a:t>My brother is a medical doctor, and he works in Edward Francis Small Teaching Hospital.</a:t>
            </a:r>
          </a:p>
          <a:p>
            <a:pPr lvl="0"/>
            <a:r>
              <a:rPr lang="en-US" dirty="0"/>
              <a:t>I returned home, and I finished my assignment before the game started.</a:t>
            </a:r>
          </a:p>
          <a:p>
            <a:pPr lvl="0"/>
            <a:r>
              <a:rPr lang="en-US" dirty="0"/>
              <a:t>The sky turned dark grey, and the wind died suddenly.</a:t>
            </a:r>
          </a:p>
          <a:p>
            <a:pPr lvl="0"/>
            <a:r>
              <a:rPr lang="en-US" dirty="0"/>
              <a:t>Soon high wind would start, or snow would begin slowly.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lstStyle/>
          <a:p>
            <a:pPr lvl="0"/>
            <a:r>
              <a:rPr lang="en-US" dirty="0" smtClean="0"/>
              <a:t>Farmers could not start harvesting, nor could they round up their animals in distant fields.</a:t>
            </a:r>
          </a:p>
          <a:p>
            <a:pPr lvl="0"/>
            <a:r>
              <a:rPr lang="en-US" dirty="0" smtClean="0"/>
              <a:t>People on the road tried to reach safety, yet a few unlucky ones were stranded.</a:t>
            </a:r>
          </a:p>
          <a:p>
            <a:pPr lvl="0"/>
            <a:r>
              <a:rPr lang="en-US" dirty="0" smtClean="0"/>
              <a:t>The firehouse whistle blew four times, so everyone knew a blizzard was close in.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Never use a comma when a coordinating conjunction links only two words, or phrases or two dependent clauses.</a:t>
            </a:r>
          </a:p>
          <a:p>
            <a:pPr lvl="0"/>
            <a:r>
              <a:rPr lang="en-US" dirty="0"/>
              <a:t>The farmers depend on donation</a:t>
            </a:r>
            <a:r>
              <a:rPr lang="en-US" dirty="0">
                <a:solidFill>
                  <a:srgbClr val="FF0000"/>
                </a:solidFill>
              </a:rPr>
              <a:t>,</a:t>
            </a:r>
            <a:r>
              <a:rPr lang="en-US" dirty="0"/>
              <a:t> and handout for their livelihood. </a:t>
            </a:r>
            <a:r>
              <a:rPr lang="en-US" dirty="0" smtClean="0"/>
              <a:t>(No comma: donation </a:t>
            </a:r>
            <a:r>
              <a:rPr lang="en-US" dirty="0"/>
              <a:t>and handout are two words)</a:t>
            </a:r>
          </a:p>
          <a:p>
            <a:pPr lvl="0"/>
            <a:r>
              <a:rPr lang="en-US" dirty="0"/>
              <a:t>Each language has a beauty of its own</a:t>
            </a:r>
            <a:r>
              <a:rPr lang="en-US" dirty="0">
                <a:solidFill>
                  <a:srgbClr val="FF0000"/>
                </a:solidFill>
              </a:rPr>
              <a:t>,</a:t>
            </a:r>
            <a:r>
              <a:rPr lang="en-US" dirty="0"/>
              <a:t> and forms of expression that are duplicated nowhere else. </a:t>
            </a:r>
            <a:r>
              <a:rPr lang="en-US" dirty="0" smtClean="0"/>
              <a:t>(No comma: </a:t>
            </a:r>
            <a:r>
              <a:rPr lang="en-US" dirty="0"/>
              <a:t>beauty of its own and forms of expression are only two phrases)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lnSpcReduction="10000"/>
          </a:bodyPr>
          <a:lstStyle/>
          <a:p>
            <a:pPr lvl="0"/>
            <a:r>
              <a:rPr lang="en-US" dirty="0"/>
              <a:t>Exceptions.</a:t>
            </a:r>
          </a:p>
          <a:p>
            <a:pPr lvl="0"/>
            <a:r>
              <a:rPr lang="en-US" dirty="0"/>
              <a:t>Two very short independent clauses which contrast with each other can be linked with a comma without a coordinating conjunction.</a:t>
            </a:r>
          </a:p>
          <a:p>
            <a:pPr lvl="0"/>
            <a:r>
              <a:rPr lang="en-US" dirty="0"/>
              <a:t>E.g. mosquitoes don’t bite, they stab.</a:t>
            </a:r>
          </a:p>
          <a:p>
            <a:r>
              <a:rPr lang="en-US" dirty="0"/>
              <a:t>Note: this may be considered wrong in academic writing. The best way you can write this without you being wrong is by using a full stop or a semicolon.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lnSpcReduction="10000"/>
          </a:bodyPr>
          <a:lstStyle/>
          <a:p>
            <a:pPr lvl="0"/>
            <a:r>
              <a:rPr lang="en-US" dirty="0"/>
              <a:t>Drop the coordinating conjunction and use a semicolon instead of a comma when one or both independent clauses linked by coordinating conjunction happen to contain other commas.</a:t>
            </a:r>
          </a:p>
          <a:p>
            <a:pPr lvl="0"/>
            <a:r>
              <a:rPr lang="en-US" dirty="0"/>
              <a:t>E.g. With temperature below freezing</a:t>
            </a:r>
            <a:r>
              <a:rPr lang="en-US" dirty="0">
                <a:solidFill>
                  <a:srgbClr val="FF0000"/>
                </a:solidFill>
              </a:rPr>
              <a:t>,</a:t>
            </a:r>
            <a:r>
              <a:rPr lang="en-US" dirty="0"/>
              <a:t> the snow did not melt</a:t>
            </a:r>
            <a:r>
              <a:rPr lang="en-US" dirty="0">
                <a:solidFill>
                  <a:srgbClr val="FF0000"/>
                </a:solidFill>
              </a:rPr>
              <a:t>;</a:t>
            </a:r>
            <a:r>
              <a:rPr lang="en-US" dirty="0"/>
              <a:t> </a:t>
            </a:r>
            <a:r>
              <a:rPr lang="en-US" strike="sngStrike" dirty="0">
                <a:solidFill>
                  <a:srgbClr val="C00000"/>
                </a:solidFill>
              </a:rPr>
              <a:t>and</a:t>
            </a:r>
            <a:r>
              <a:rPr lang="en-US" dirty="0"/>
              <a:t> people wondered</a:t>
            </a:r>
            <a:r>
              <a:rPr lang="en-US" dirty="0">
                <a:solidFill>
                  <a:srgbClr val="FF0000"/>
                </a:solidFill>
              </a:rPr>
              <a:t>,</a:t>
            </a:r>
            <a:r>
              <a:rPr lang="en-US" dirty="0"/>
              <a:t> gazing at the white landscape</a:t>
            </a:r>
            <a:r>
              <a:rPr lang="en-US" dirty="0">
                <a:solidFill>
                  <a:srgbClr val="FF0000"/>
                </a:solidFill>
              </a:rPr>
              <a:t>,</a:t>
            </a:r>
            <a:r>
              <a:rPr lang="en-US" dirty="0"/>
              <a:t> when they would see grass again.</a:t>
            </a:r>
          </a:p>
          <a:p>
            <a:pPr lv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Never use a comma </a:t>
            </a:r>
            <a:r>
              <a:rPr lang="en-US" dirty="0" smtClean="0">
                <a:solidFill>
                  <a:srgbClr val="FF0000"/>
                </a:solidFill>
              </a:rPr>
              <a:t>after </a:t>
            </a:r>
            <a:r>
              <a:rPr lang="en-US" dirty="0" smtClean="0"/>
              <a:t>a coordinating conjunction that joins independent clauses.</a:t>
            </a:r>
          </a:p>
          <a:p>
            <a:pPr lvl="0"/>
            <a:r>
              <a:rPr lang="en-US" dirty="0" smtClean="0"/>
              <a:t> E.g.  A house is renovated in two weeks but</a:t>
            </a:r>
            <a:r>
              <a:rPr lang="en-US" b="1" dirty="0" smtClean="0">
                <a:solidFill>
                  <a:srgbClr val="FF0000"/>
                </a:solidFill>
              </a:rPr>
              <a:t>,</a:t>
            </a:r>
            <a:r>
              <a:rPr lang="en-US" dirty="0" smtClean="0"/>
              <a:t> an apartment takes a week.</a:t>
            </a:r>
            <a:r>
              <a:rPr lang="en-US" dirty="0" smtClean="0">
                <a:solidFill>
                  <a:srgbClr val="FF0000"/>
                </a:solidFill>
              </a:rPr>
              <a:t> X</a:t>
            </a:r>
            <a:r>
              <a:rPr lang="en-US" dirty="0" smtClean="0"/>
              <a:t> </a:t>
            </a:r>
          </a:p>
          <a:p>
            <a:pPr lvl="0"/>
            <a:r>
              <a:rPr lang="en-US" dirty="0" smtClean="0"/>
              <a:t>Never </a:t>
            </a:r>
            <a:r>
              <a:rPr lang="en-US" dirty="0"/>
              <a:t>use a comma alone between independent clauses, or you will create the error known as comma splice.</a:t>
            </a:r>
          </a:p>
          <a:p>
            <a:pPr lvl="0">
              <a:buNone/>
            </a:pPr>
            <a:r>
              <a:rPr lang="en-US" dirty="0"/>
              <a:t> E.g. Ten centimeters of snow fell within two hours</a:t>
            </a:r>
            <a:r>
              <a:rPr lang="en-US" b="1" dirty="0">
                <a:solidFill>
                  <a:srgbClr val="FF0000"/>
                </a:solidFill>
              </a:rPr>
              <a:t>, </a:t>
            </a:r>
            <a:r>
              <a:rPr lang="en-US" dirty="0"/>
              <a:t>driving was hazardous. X</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after introductory elements and conjunctive adverbs</a:t>
            </a:r>
            <a:endParaRPr lang="en-US" dirty="0"/>
          </a:p>
        </p:txBody>
      </p:sp>
      <p:sp>
        <p:nvSpPr>
          <p:cNvPr id="3" name="Content Placeholder 2"/>
          <p:cNvSpPr>
            <a:spLocks noGrp="1"/>
          </p:cNvSpPr>
          <p:nvPr>
            <p:ph idx="1"/>
          </p:nvPr>
        </p:nvSpPr>
        <p:spPr/>
        <p:txBody>
          <a:bodyPr>
            <a:normAutofit fontScale="92500"/>
          </a:bodyPr>
          <a:lstStyle/>
          <a:p>
            <a:pPr lvl="0"/>
            <a:r>
              <a:rPr lang="en-US" dirty="0"/>
              <a:t>. Use </a:t>
            </a:r>
            <a:r>
              <a:rPr lang="en-US" dirty="0" smtClean="0"/>
              <a:t>commas after introductory elements and conjunctive adverbs (</a:t>
            </a:r>
            <a:r>
              <a:rPr lang="en-US" dirty="0"/>
              <a:t>however, finally, although, furthermore, indeed, meanwhile, nevertheless, therefore, unfortunately, etc). Conjunctive adverbs work as </a:t>
            </a:r>
            <a:r>
              <a:rPr lang="en-US" dirty="0" smtClean="0"/>
              <a:t>conjunction</a:t>
            </a:r>
            <a:r>
              <a:rPr lang="en-US" dirty="0"/>
              <a:t> </a:t>
            </a:r>
            <a:r>
              <a:rPr lang="en-US" dirty="0" smtClean="0"/>
              <a:t>by linking </a:t>
            </a:r>
            <a:r>
              <a:rPr lang="en-US" dirty="0"/>
              <a:t>link two sentences and </a:t>
            </a:r>
            <a:r>
              <a:rPr lang="en-US" dirty="0" smtClean="0"/>
              <a:t>showing </a:t>
            </a:r>
            <a:r>
              <a:rPr lang="en-US" dirty="0"/>
              <a:t>how the two are related</a:t>
            </a:r>
            <a:r>
              <a:rPr lang="en-US" dirty="0" smtClean="0"/>
              <a:t>.</a:t>
            </a:r>
            <a:r>
              <a:rPr lang="en-US" dirty="0"/>
              <a:t> </a:t>
            </a:r>
          </a:p>
          <a:p>
            <a:pPr lvl="0"/>
            <a:r>
              <a:rPr lang="en-US" dirty="0"/>
              <a:t>Introductory clause,</a:t>
            </a:r>
          </a:p>
          <a:p>
            <a:pPr lvl="0"/>
            <a:r>
              <a:rPr lang="en-US" dirty="0" smtClean="0"/>
              <a:t>Introductory phrase,               independent clause                                         </a:t>
            </a:r>
          </a:p>
          <a:p>
            <a:pPr lvl="0"/>
            <a:r>
              <a:rPr lang="en-US" dirty="0" smtClean="0"/>
              <a:t>Introductory word,</a:t>
            </a:r>
          </a:p>
          <a:p>
            <a:endParaRPr lang="en-US" dirty="0"/>
          </a:p>
        </p:txBody>
      </p:sp>
      <p:sp>
        <p:nvSpPr>
          <p:cNvPr id="8" name="Right Arrow 7"/>
          <p:cNvSpPr/>
          <p:nvPr/>
        </p:nvSpPr>
        <p:spPr>
          <a:xfrm>
            <a:off x="4114800" y="4953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20000"/>
          </a:bodyPr>
          <a:lstStyle/>
          <a:p>
            <a:r>
              <a:rPr lang="en-US" dirty="0"/>
              <a:t>Examples:</a:t>
            </a:r>
          </a:p>
          <a:p>
            <a:pPr lvl="0"/>
            <a:r>
              <a:rPr lang="en-US" dirty="0"/>
              <a:t>When the principal arrived, the students ran to their classroom (introductory dependent clause).</a:t>
            </a:r>
          </a:p>
          <a:p>
            <a:pPr lvl="0"/>
            <a:r>
              <a:rPr lang="en-US" dirty="0"/>
              <a:t>Between 1994 and 2000, I spent most of my time in </a:t>
            </a:r>
            <a:r>
              <a:rPr lang="en-US" dirty="0" err="1"/>
              <a:t>Bwiam</a:t>
            </a:r>
            <a:r>
              <a:rPr lang="en-US" dirty="0"/>
              <a:t> (introductory prepositional phrase).</a:t>
            </a:r>
          </a:p>
          <a:p>
            <a:pPr lvl="0"/>
            <a:r>
              <a:rPr lang="en-US" dirty="0"/>
              <a:t>Beginning in infancy, we develop lifelong taste for sweet foods (introductory participial phrase).</a:t>
            </a:r>
          </a:p>
          <a:p>
            <a:pPr lvl="0"/>
            <a:r>
              <a:rPr lang="en-US" dirty="0"/>
              <a:t>Sweets being a temptation for many adults, most parents avoid commercial baby foods that contain sugar (introductory absolute phrase).</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For example, many people like sugary food, and they suffer from diabetes (introductory transitional expression).</a:t>
            </a:r>
          </a:p>
          <a:p>
            <a:pPr lvl="0"/>
            <a:r>
              <a:rPr lang="en-US" dirty="0"/>
              <a:t>To satisfy a craving for cigarette, many people spend most of their income on smoking (introductory infinitive phrase).</a:t>
            </a:r>
          </a:p>
          <a:p>
            <a:pPr lvl="0"/>
            <a:r>
              <a:rPr lang="en-US" dirty="0"/>
              <a:t>We also put a comma after an interjection, which is also an introductory word conveying surprise or other emotion. E.g., Oh, we did it again.</a:t>
            </a:r>
          </a:p>
          <a:p>
            <a:r>
              <a:rPr lang="en-US" dirty="0"/>
              <a:t>Exception</a:t>
            </a:r>
          </a:p>
          <a:p>
            <a:pPr lvl="0"/>
            <a:r>
              <a:rPr lang="en-US" dirty="0"/>
              <a:t>When the introduction is short, you can omit the comma if you choose.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85000" lnSpcReduction="20000"/>
          </a:bodyPr>
          <a:lstStyle/>
          <a:p>
            <a:r>
              <a:rPr lang="en-US" dirty="0"/>
              <a:t>Note:</a:t>
            </a:r>
          </a:p>
          <a:p>
            <a:pPr lvl="0"/>
            <a:r>
              <a:rPr lang="en-US" dirty="0"/>
              <a:t>Use a comma before and after a transitional expression that falls in the middle of a sentence. When the transitional expression starts a sentence, follow it with a comma. When the transitional expression ends a sentence, put a comma before it.</a:t>
            </a:r>
          </a:p>
          <a:p>
            <a:r>
              <a:rPr lang="en-US" dirty="0"/>
              <a:t>Examples:</a:t>
            </a:r>
          </a:p>
          <a:p>
            <a:pPr lvl="0"/>
            <a:r>
              <a:rPr lang="en-US" dirty="0"/>
              <a:t>By the way, the meeting begins at noon. [introductory transitional expression with a comma after it]</a:t>
            </a:r>
          </a:p>
          <a:p>
            <a:pPr lvl="0"/>
            <a:r>
              <a:rPr lang="en-US" dirty="0"/>
              <a:t>The meeting, by the way, begins at noon. [transitional expression with a comma before and after it , in middle of sentence]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t>The meeting begins at noon, by the way. [transitional expression with comma before it, at the end of sentence]</a:t>
            </a:r>
          </a:p>
          <a:p>
            <a:pPr lvl="0"/>
            <a:r>
              <a:rPr lang="en-US" dirty="0"/>
              <a:t>However, our exam did not start. [transitional conjunctive adverb with comma after it]</a:t>
            </a:r>
          </a:p>
          <a:p>
            <a:pPr lvl="0"/>
            <a:r>
              <a:rPr lang="en-US" dirty="0"/>
              <a:t>Our exam, however, did not start. [conjunctive adverb before and after it, in middle of sentence]</a:t>
            </a:r>
          </a:p>
          <a:p>
            <a:pPr lvl="0"/>
            <a:r>
              <a:rPr lang="en-US" dirty="0"/>
              <a:t>Our exam did not start, however. [conjunctive adverb with comma before it, at the end of sentence]</a:t>
            </a:r>
          </a:p>
          <a:p>
            <a:r>
              <a:rPr lang="en-US" dirty="0"/>
              <a:t>(REFERENCE: Simon &amp; Schuster, Hand Book for </a:t>
            </a:r>
            <a:r>
              <a:rPr lang="en-US" dirty="0" smtClean="0"/>
              <a:t>Writers: 377-381</a:t>
            </a:r>
            <a:r>
              <a:rPr lang="en-US" dirty="0"/>
              <a: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 commas to emphasize an adverb.</a:t>
            </a:r>
            <a:endParaRPr lang="en-US" dirty="0"/>
          </a:p>
        </p:txBody>
      </p:sp>
      <p:sp>
        <p:nvSpPr>
          <p:cNvPr id="3" name="Content Placeholder 2"/>
          <p:cNvSpPr>
            <a:spLocks noGrp="1"/>
          </p:cNvSpPr>
          <p:nvPr>
            <p:ph idx="1"/>
          </p:nvPr>
        </p:nvSpPr>
        <p:spPr/>
        <p:txBody>
          <a:bodyPr/>
          <a:lstStyle/>
          <a:p>
            <a:pPr lvl="0"/>
            <a:r>
              <a:rPr lang="en-US" dirty="0" smtClean="0"/>
              <a:t>Tony </a:t>
            </a:r>
            <a:r>
              <a:rPr lang="en-US" dirty="0"/>
              <a:t>ran fast and got home before her mother.</a:t>
            </a:r>
          </a:p>
          <a:p>
            <a:r>
              <a:rPr lang="en-US" u="sng" dirty="0"/>
              <a:t>MORE EMPHASY: </a:t>
            </a:r>
            <a:r>
              <a:rPr lang="en-US" dirty="0"/>
              <a:t>Tony ran, fast, and got home before her mother.</a:t>
            </a:r>
          </a:p>
          <a:p>
            <a:pPr lvl="0"/>
            <a:r>
              <a:rPr lang="en-US" dirty="0"/>
              <a:t>He fell of his bicycle hard after he skidded on loose gravel.</a:t>
            </a:r>
          </a:p>
          <a:p>
            <a:r>
              <a:rPr lang="en-US" u="sng" dirty="0"/>
              <a:t>MORE EMPHASY</a:t>
            </a:r>
            <a:r>
              <a:rPr lang="en-US" dirty="0"/>
              <a:t>: He fell of his bicycle, hard, after he skidded on loose gravel.</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 Use commas when adjectives come after the noun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Examples</a:t>
            </a:r>
            <a:endParaRPr lang="en-US" dirty="0"/>
          </a:p>
          <a:p>
            <a:r>
              <a:rPr lang="en-US" dirty="0"/>
              <a:t>My team, properly managed and in good form, will win the premier league.</a:t>
            </a:r>
          </a:p>
          <a:p>
            <a:r>
              <a:rPr lang="en-US" dirty="0"/>
              <a:t>My tennis racket, freshly strung and shiny new, will surely bring me good luck in the tournament.</a:t>
            </a:r>
          </a:p>
          <a:p>
            <a:r>
              <a:rPr lang="en-US" dirty="0"/>
              <a:t>My lecturer, kind of heart and generous of spirit, will surely give me an A if I learn all these comma rules.</a:t>
            </a:r>
          </a:p>
          <a:p>
            <a:r>
              <a:rPr lang="en-US" dirty="0"/>
              <a:t>(REFERENCE: Rebecca Elliott, Painless Grammar, 84)</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commas with items in a series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a:t>
            </a:r>
            <a:r>
              <a:rPr lang="en-US" dirty="0"/>
              <a:t>series is a group of three or more elements – words, phrases or clauses – that match in a grammatical form and are of equal importance in a sentence. (Simon &amp; Schuster)</a:t>
            </a:r>
          </a:p>
          <a:p>
            <a:r>
              <a:rPr lang="en-US" dirty="0"/>
              <a:t>- Word, word and word                                  </a:t>
            </a:r>
            <a:endParaRPr lang="en-US" dirty="0" smtClean="0"/>
          </a:p>
          <a:p>
            <a:r>
              <a:rPr lang="en-US" dirty="0" smtClean="0"/>
              <a:t> </a:t>
            </a:r>
            <a:r>
              <a:rPr lang="en-US" dirty="0"/>
              <a:t>word, word, word</a:t>
            </a:r>
          </a:p>
          <a:p>
            <a:r>
              <a:rPr lang="en-US" dirty="0"/>
              <a:t>- Phrase, phrase and phrase                            </a:t>
            </a:r>
            <a:endParaRPr lang="en-US" dirty="0" smtClean="0"/>
          </a:p>
          <a:p>
            <a:r>
              <a:rPr lang="en-US" dirty="0" smtClean="0"/>
              <a:t> </a:t>
            </a:r>
            <a:r>
              <a:rPr lang="en-US" dirty="0"/>
              <a:t>phrase, phrase, phrase</a:t>
            </a:r>
          </a:p>
          <a:p>
            <a:r>
              <a:rPr lang="en-US" dirty="0"/>
              <a:t>- Clause, clause and clause                             </a:t>
            </a:r>
            <a:endParaRPr lang="en-US" dirty="0" smtClean="0"/>
          </a:p>
          <a:p>
            <a:r>
              <a:rPr lang="en-US" dirty="0" smtClean="0"/>
              <a:t>- </a:t>
            </a:r>
            <a:r>
              <a:rPr lang="en-US" dirty="0"/>
              <a:t>clause, clause, clause</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10000"/>
          </a:bodyPr>
          <a:lstStyle/>
          <a:p>
            <a:r>
              <a:rPr lang="en-US" dirty="0"/>
              <a:t>Examples</a:t>
            </a:r>
          </a:p>
          <a:p>
            <a:r>
              <a:rPr lang="en-US" dirty="0"/>
              <a:t>Marriage requires sexual, financial, and emotional discipline</a:t>
            </a:r>
            <a:r>
              <a:rPr lang="en-US" dirty="0" smtClean="0"/>
              <a:t>. (Anne </a:t>
            </a:r>
            <a:r>
              <a:rPr lang="en-US" dirty="0" err="1"/>
              <a:t>Roiphe</a:t>
            </a:r>
            <a:r>
              <a:rPr lang="en-US" dirty="0"/>
              <a:t>, “Why Marriage Fail</a:t>
            </a:r>
            <a:r>
              <a:rPr lang="en-US" dirty="0" smtClean="0"/>
              <a:t>”)</a:t>
            </a:r>
            <a:endParaRPr lang="en-US" dirty="0"/>
          </a:p>
          <a:p>
            <a:r>
              <a:rPr lang="en-US" dirty="0"/>
              <a:t>Culture is a way of thinking, feeling, believing.</a:t>
            </a:r>
          </a:p>
          <a:p>
            <a:pPr>
              <a:buNone/>
            </a:pPr>
            <a:r>
              <a:rPr lang="en-US" dirty="0" smtClean="0"/>
              <a:t>(Clyde </a:t>
            </a:r>
            <a:r>
              <a:rPr lang="en-US" dirty="0" err="1"/>
              <a:t>Kluckhohn</a:t>
            </a:r>
            <a:r>
              <a:rPr lang="en-US" dirty="0"/>
              <a:t>, </a:t>
            </a:r>
            <a:r>
              <a:rPr lang="en-US" i="1" dirty="0"/>
              <a:t>Mirror for </a:t>
            </a:r>
            <a:r>
              <a:rPr lang="en-US" i="1" dirty="0" smtClean="0"/>
              <a:t>Man)</a:t>
            </a:r>
            <a:endParaRPr lang="en-US" dirty="0"/>
          </a:p>
          <a:p>
            <a:r>
              <a:rPr lang="en-US" dirty="0"/>
              <a:t>My love of flying goes back to those early days of roller skates, of swings, and of bicycles.</a:t>
            </a:r>
          </a:p>
          <a:p>
            <a:pPr>
              <a:buNone/>
            </a:pPr>
            <a:r>
              <a:rPr lang="en-US" dirty="0" smtClean="0"/>
              <a:t>(</a:t>
            </a:r>
            <a:r>
              <a:rPr lang="en-US" dirty="0" err="1" smtClean="0"/>
              <a:t>Tresa</a:t>
            </a:r>
            <a:r>
              <a:rPr lang="en-US" dirty="0" smtClean="0"/>
              <a:t> </a:t>
            </a:r>
            <a:r>
              <a:rPr lang="en-US" dirty="0"/>
              <a:t>Wiggins, </a:t>
            </a:r>
            <a:r>
              <a:rPr lang="en-US" dirty="0" smtClean="0"/>
              <a:t>student)</a:t>
            </a:r>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lstStyle/>
          <a:p>
            <a:r>
              <a:rPr lang="en-US" dirty="0"/>
              <a:t>We have been taught that children develop by ages and stages, that the steps are pretty much the same for everybody, and that to grow out of the limit of behaviour of childhood, we must climb them all</a:t>
            </a:r>
            <a:r>
              <a:rPr lang="en-US" dirty="0" smtClean="0"/>
              <a:t>.</a:t>
            </a:r>
          </a:p>
          <a:p>
            <a:pPr>
              <a:buNone/>
            </a:pPr>
            <a:r>
              <a:rPr lang="en-US" dirty="0" smtClean="0"/>
              <a:t> (Gail </a:t>
            </a:r>
            <a:r>
              <a:rPr lang="en-US" dirty="0" err="1"/>
              <a:t>sheehy</a:t>
            </a:r>
            <a:r>
              <a:rPr lang="en-US" dirty="0"/>
              <a:t>, </a:t>
            </a:r>
            <a:r>
              <a:rPr lang="en-US" i="1" dirty="0" smtClean="0"/>
              <a:t>passage)</a:t>
            </a:r>
            <a:endParaRPr lang="en-US"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Some authorities omit the comma between the penultimate and the coordinating conjunction. You are advised to do this, only if your sentence will not cause confusion.</a:t>
            </a:r>
          </a:p>
          <a:p>
            <a:r>
              <a:rPr lang="en-US" dirty="0"/>
              <a:t>E.g. </a:t>
            </a:r>
            <a:r>
              <a:rPr lang="en-US" dirty="0" err="1"/>
              <a:t>Amadou</a:t>
            </a:r>
            <a:r>
              <a:rPr lang="en-US" dirty="0"/>
              <a:t> eats only fresh vegetables, banana and apple for dinner. [This seems to say that banana and apple are fresh vegetables.]</a:t>
            </a:r>
          </a:p>
          <a:p>
            <a:r>
              <a:rPr lang="en-US" dirty="0"/>
              <a:t>Better:  </a:t>
            </a:r>
            <a:r>
              <a:rPr lang="en-US" dirty="0" err="1"/>
              <a:t>Amadou</a:t>
            </a:r>
            <a:r>
              <a:rPr lang="en-US" dirty="0"/>
              <a:t> eats fresh vegetables, banana, and apple. [This says that </a:t>
            </a:r>
            <a:r>
              <a:rPr lang="en-US" dirty="0" err="1"/>
              <a:t>Amadou</a:t>
            </a:r>
            <a:r>
              <a:rPr lang="en-US" dirty="0"/>
              <a:t> eats three different things for dinner.]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advice is to follow the “toast, juice, and ham and egg rule.” </a:t>
            </a:r>
          </a:p>
          <a:p>
            <a:r>
              <a:rPr lang="en-US" dirty="0"/>
              <a:t>That is, when one of the items in a series contains </a:t>
            </a:r>
            <a:r>
              <a:rPr lang="en-US" b="1" dirty="0"/>
              <a:t>and</a:t>
            </a:r>
            <a:r>
              <a:rPr lang="en-US" dirty="0"/>
              <a:t>, don’t use a comma in that item.</a:t>
            </a:r>
          </a:p>
          <a:p>
            <a:r>
              <a:rPr lang="en-US" dirty="0"/>
              <a:t>E .g: We ate mangoes, bananas, pineapple, and bread </a:t>
            </a:r>
            <a:r>
              <a:rPr lang="en-US" u="sng" dirty="0"/>
              <a:t>and</a:t>
            </a:r>
            <a:r>
              <a:rPr lang="en-US" dirty="0"/>
              <a:t> butter.</a:t>
            </a:r>
          </a:p>
          <a:p>
            <a:pPr lvl="0"/>
            <a:r>
              <a:rPr lang="en-US" dirty="0"/>
              <a:t>When items in a series contain commas or other punctuation, separate them with semicolon instead of commas.</a:t>
            </a:r>
          </a:p>
          <a:p>
            <a:r>
              <a:rPr lang="en-US" dirty="0"/>
              <a:t>E.g. If we are footballers, we have to be playing football; if we are farmers, we have to be farming; and if we are students, we have to be reading.</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85000" lnSpcReduction="20000"/>
          </a:bodyPr>
          <a:lstStyle/>
          <a:p>
            <a:r>
              <a:rPr lang="en-US" dirty="0"/>
              <a:t>Note: Numbered or lettered list in a series: If we are footballers, we have to be playing football; if we are farmers, we have to be farming; and if we are students, we have to be reading.</a:t>
            </a:r>
          </a:p>
          <a:p>
            <a:pPr lvl="0"/>
            <a:r>
              <a:rPr lang="en-US" dirty="0"/>
              <a:t>Note: Numbered or lettered list within a sentence are considered items in a series. With three or more items, use commas (or semicolons if the items themselves contain commas) to separate them.</a:t>
            </a:r>
          </a:p>
          <a:p>
            <a:r>
              <a:rPr lang="en-US" dirty="0"/>
              <a:t>E.g. </a:t>
            </a:r>
          </a:p>
          <a:p>
            <a:r>
              <a:rPr lang="en-US" dirty="0"/>
              <a:t>To send in your application, please enclose (1) cover letter, (2) curriculum vitae, (3) official certificates and transcripts, and (4) proof of your national identity.</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with coordinate adjectives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Coordinate </a:t>
            </a:r>
            <a:r>
              <a:rPr lang="en-US" dirty="0"/>
              <a:t>adjective are two or more adjective of equal weight that modify a noun. These types of adjectives take commas between. </a:t>
            </a:r>
            <a:r>
              <a:rPr lang="en-US" b="1" dirty="0"/>
              <a:t>Coordinate adjective</a:t>
            </a:r>
            <a:r>
              <a:rPr lang="en-US" dirty="0"/>
              <a:t> have the following features:</a:t>
            </a:r>
          </a:p>
          <a:p>
            <a:pPr lvl="0"/>
            <a:r>
              <a:rPr lang="en-US" dirty="0"/>
              <a:t>Their order can be reversed without changing the original meaning of the sentence.</a:t>
            </a:r>
          </a:p>
          <a:p>
            <a:r>
              <a:rPr lang="en-US" dirty="0"/>
              <a:t>E.g.  </a:t>
            </a:r>
          </a:p>
          <a:p>
            <a:r>
              <a:rPr lang="en-US" dirty="0"/>
              <a:t>The old, wicked man cursed the little girl. [One can equally say, “The wicked, old man cursed the little girl.”]</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The old, wicked man cursed the little girl.</a:t>
            </a:r>
            <a:endParaRPr lang="en-US" dirty="0" smtClean="0"/>
          </a:p>
          <a:p>
            <a:pPr lvl="0">
              <a:buNone/>
            </a:pPr>
            <a:r>
              <a:rPr lang="en-US" dirty="0" smtClean="0"/>
              <a:t>“</a:t>
            </a:r>
            <a:r>
              <a:rPr lang="en-US" dirty="0" smtClean="0">
                <a:solidFill>
                  <a:srgbClr val="FF0000"/>
                </a:solidFill>
              </a:rPr>
              <a:t>And,</a:t>
            </a:r>
            <a:r>
              <a:rPr lang="en-US" dirty="0" smtClean="0"/>
              <a:t>” </a:t>
            </a:r>
            <a:r>
              <a:rPr lang="en-US" dirty="0"/>
              <a:t>can sensibly be inserted between the adjectives</a:t>
            </a:r>
            <a:r>
              <a:rPr lang="en-US" dirty="0" smtClean="0"/>
              <a:t>.</a:t>
            </a:r>
            <a:endParaRPr lang="en-US" dirty="0"/>
          </a:p>
          <a:p>
            <a:pPr>
              <a:buNone/>
            </a:pPr>
            <a:r>
              <a:rPr lang="en-US" dirty="0" err="1" smtClean="0"/>
              <a:t>E.g</a:t>
            </a:r>
            <a:r>
              <a:rPr lang="en-US" dirty="0" smtClean="0"/>
              <a:t>: The </a:t>
            </a:r>
            <a:r>
              <a:rPr lang="en-US" dirty="0">
                <a:solidFill>
                  <a:srgbClr val="002060"/>
                </a:solidFill>
              </a:rPr>
              <a:t>old</a:t>
            </a:r>
            <a:r>
              <a:rPr lang="en-US" dirty="0">
                <a:solidFill>
                  <a:srgbClr val="FF0000"/>
                </a:solidFill>
              </a:rPr>
              <a:t> and</a:t>
            </a:r>
            <a:r>
              <a:rPr lang="en-US" dirty="0"/>
              <a:t> </a:t>
            </a:r>
            <a:r>
              <a:rPr lang="en-US" dirty="0">
                <a:solidFill>
                  <a:srgbClr val="002060"/>
                </a:solidFill>
              </a:rPr>
              <a:t>wicked</a:t>
            </a:r>
            <a:r>
              <a:rPr lang="en-US" dirty="0"/>
              <a:t> man cursed the little girl.</a:t>
            </a:r>
          </a:p>
          <a:p>
            <a:r>
              <a:rPr lang="en-US" dirty="0"/>
              <a:t>The crowd cheered when the pulsating, rhythmic music filled the </a:t>
            </a:r>
            <a:r>
              <a:rPr lang="en-US" dirty="0" smtClean="0"/>
              <a:t>air</a:t>
            </a:r>
            <a:r>
              <a:rPr lang="en-US" dirty="0" smtClean="0"/>
              <a:t>;</a:t>
            </a:r>
            <a:r>
              <a:rPr lang="en-US" dirty="0" smtClean="0"/>
              <a:t> or [The </a:t>
            </a:r>
            <a:r>
              <a:rPr lang="en-US" dirty="0"/>
              <a:t>crowd cheered when the rhythmic, pulsating music filled the air.]</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with the </a:t>
            </a:r>
            <a:r>
              <a:rPr lang="en-US" b="1" dirty="0" smtClean="0"/>
              <a:t>cumulative adjectives</a:t>
            </a:r>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en-US" dirty="0" smtClean="0"/>
              <a:t>The other form of adjective is the </a:t>
            </a:r>
            <a:r>
              <a:rPr lang="en-US" b="1" dirty="0" smtClean="0"/>
              <a:t>cumulative adjectives</a:t>
            </a:r>
            <a:r>
              <a:rPr lang="en-US" dirty="0" smtClean="0"/>
              <a:t>. These adjectives build meaning from word to word as they move toward the noun. </a:t>
            </a:r>
          </a:p>
          <a:p>
            <a:pPr>
              <a:buNone/>
            </a:pPr>
            <a:r>
              <a:rPr lang="en-US" dirty="0" err="1" smtClean="0"/>
              <a:t>E.g</a:t>
            </a:r>
            <a:r>
              <a:rPr lang="en-US" dirty="0" smtClean="0"/>
              <a:t>: The concert featured several new bands. [One cannot say, “The concert featured new several bands.”] </a:t>
            </a:r>
          </a:p>
          <a:p>
            <a:r>
              <a:rPr lang="en-US" dirty="0" smtClean="0"/>
              <a:t>Each band has a distinctive musical style. [It is impossible to say, “Each band has a musical distinctive style.”]</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The use of comma with </a:t>
            </a:r>
            <a:br>
              <a:rPr lang="en-US" dirty="0" smtClean="0"/>
            </a:br>
            <a:r>
              <a:rPr lang="en-US" dirty="0" smtClean="0"/>
              <a:t> nonrestrictive/nonessential elements.</a:t>
            </a:r>
            <a:endParaRPr lang="en-US" dirty="0"/>
          </a:p>
        </p:txBody>
      </p:sp>
      <p:sp>
        <p:nvSpPr>
          <p:cNvPr id="3" name="Content Placeholder 2"/>
          <p:cNvSpPr>
            <a:spLocks noGrp="1"/>
          </p:cNvSpPr>
          <p:nvPr>
            <p:ph idx="1"/>
          </p:nvPr>
        </p:nvSpPr>
        <p:spPr/>
        <p:txBody>
          <a:bodyPr>
            <a:normAutofit lnSpcReduction="10000"/>
          </a:bodyPr>
          <a:lstStyle/>
          <a:p>
            <a:r>
              <a:rPr lang="en-US" dirty="0" smtClean="0"/>
              <a:t>Certain </a:t>
            </a:r>
            <a:r>
              <a:rPr lang="en-US" dirty="0"/>
              <a:t>information we may include in our sentences is nonessential.  </a:t>
            </a:r>
            <a:endParaRPr lang="en-US" dirty="0" smtClean="0"/>
          </a:p>
          <a:p>
            <a:r>
              <a:rPr lang="en-US" dirty="0" smtClean="0"/>
              <a:t>These are </a:t>
            </a:r>
            <a:r>
              <a:rPr lang="en-US" dirty="0"/>
              <a:t>elements we include in our sentences that are not necessarily essential for the sentence to deliver its meaning. </a:t>
            </a:r>
          </a:p>
          <a:p>
            <a:r>
              <a:rPr lang="en-US" dirty="0" smtClean="0"/>
              <a:t>Because the inclusion of such words does not in any way restrict the meaning, they are referred to as nonessential or nonrestrictive elements.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a:bodyPr>
          <a:lstStyle/>
          <a:p>
            <a:r>
              <a:rPr lang="en-US" dirty="0" smtClean="0"/>
              <a:t>Such </a:t>
            </a:r>
            <a:r>
              <a:rPr lang="en-US" dirty="0" smtClean="0"/>
              <a:t>elements which intrude the main sentence should be separated from it by commas. E </a:t>
            </a:r>
            <a:r>
              <a:rPr lang="en-US" dirty="0"/>
              <a:t>.g.</a:t>
            </a:r>
          </a:p>
          <a:p>
            <a:r>
              <a:rPr lang="en-US" dirty="0"/>
              <a:t>My brother, </a:t>
            </a:r>
            <a:r>
              <a:rPr lang="en-US" b="1" dirty="0"/>
              <a:t>who broke a leg</a:t>
            </a:r>
            <a:r>
              <a:rPr lang="en-US" dirty="0"/>
              <a:t>, was flown to England.</a:t>
            </a:r>
          </a:p>
          <a:p>
            <a:r>
              <a:rPr lang="en-US" b="1" dirty="0"/>
              <a:t>A kind and a passionate man</a:t>
            </a:r>
            <a:r>
              <a:rPr lang="en-US" dirty="0"/>
              <a:t>, Mr. </a:t>
            </a:r>
            <a:r>
              <a:rPr lang="en-US" dirty="0" err="1"/>
              <a:t>Camara</a:t>
            </a:r>
            <a:r>
              <a:rPr lang="en-US" dirty="0"/>
              <a:t> loves all the children in the neighbourhood.</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t>
            </a:r>
            <a:r>
              <a:rPr lang="en-US" dirty="0" smtClean="0"/>
              <a:t>with Restrictive or essential </a:t>
            </a:r>
            <a:r>
              <a:rPr lang="en-US" dirty="0" smtClean="0"/>
              <a:t>elements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Restrictive or essential element in a sentence does not need commas. Restrictive element contains information necessary for the sentence to deliver its message.</a:t>
            </a:r>
          </a:p>
          <a:p>
            <a:r>
              <a:rPr lang="en-US" dirty="0" smtClean="0"/>
              <a:t>E.g.</a:t>
            </a:r>
          </a:p>
          <a:p>
            <a:r>
              <a:rPr lang="en-US" dirty="0" smtClean="0"/>
              <a:t>Players </a:t>
            </a:r>
            <a:r>
              <a:rPr lang="en-US" b="1" dirty="0" smtClean="0"/>
              <a:t>who break their legs</a:t>
            </a:r>
            <a:r>
              <a:rPr lang="en-US" dirty="0" smtClean="0"/>
              <a:t> are admitted in this hospital.</a:t>
            </a:r>
          </a:p>
          <a:p>
            <a:r>
              <a:rPr lang="en-US" dirty="0" smtClean="0"/>
              <a:t>Some students </a:t>
            </a:r>
            <a:r>
              <a:rPr lang="en-US" b="1" dirty="0" smtClean="0"/>
              <a:t>in my class</a:t>
            </a:r>
            <a:r>
              <a:rPr lang="en-US" dirty="0" smtClean="0"/>
              <a:t> are very hard working.</a:t>
            </a:r>
          </a:p>
          <a:p>
            <a:r>
              <a:rPr lang="en-US" dirty="0" smtClean="0"/>
              <a:t>The classroom teacher </a:t>
            </a:r>
            <a:r>
              <a:rPr lang="en-US" b="1" dirty="0" smtClean="0"/>
              <a:t>Mr. Mendy</a:t>
            </a:r>
            <a:r>
              <a:rPr lang="en-US" dirty="0" smtClean="0"/>
              <a:t> develops a fine method of teaching.</a:t>
            </a:r>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a:bodyPr>
          <a:lstStyle/>
          <a:p>
            <a:pPr lvl="0"/>
            <a:r>
              <a:rPr lang="en-US" dirty="0"/>
              <a:t>. The use of commas to set off parenthetical expressions, contrasts, words of direct address, and tag questions.</a:t>
            </a:r>
          </a:p>
          <a:p>
            <a:pPr lvl="0"/>
            <a:r>
              <a:rPr lang="en-US" dirty="0"/>
              <a:t>Parenthetical expressions are also nonessential information which only give more details to the message, but do not hinder its comprehensibility.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t>
            </a:r>
            <a:r>
              <a:rPr lang="en-US" dirty="0" smtClean="0"/>
              <a:t>with additional information </a:t>
            </a:r>
            <a:endParaRPr lang="en-US" dirty="0"/>
          </a:p>
        </p:txBody>
      </p:sp>
      <p:sp>
        <p:nvSpPr>
          <p:cNvPr id="3" name="Content Placeholder 2"/>
          <p:cNvSpPr>
            <a:spLocks noGrp="1"/>
          </p:cNvSpPr>
          <p:nvPr>
            <p:ph idx="1"/>
          </p:nvPr>
        </p:nvSpPr>
        <p:spPr/>
        <p:txBody>
          <a:bodyPr/>
          <a:lstStyle/>
          <a:p>
            <a:r>
              <a:rPr lang="en-US" dirty="0" smtClean="0"/>
              <a:t>Such additional information is set off by commas or parentheses.</a:t>
            </a:r>
          </a:p>
          <a:p>
            <a:r>
              <a:rPr lang="en-US" dirty="0" smtClean="0"/>
              <a:t>E.g</a:t>
            </a:r>
            <a:r>
              <a:rPr lang="en-US" dirty="0"/>
              <a:t>.</a:t>
            </a:r>
          </a:p>
          <a:p>
            <a:r>
              <a:rPr lang="en-US" dirty="0"/>
              <a:t>Student opinion on the state of affairs in the university (</a:t>
            </a:r>
            <a:r>
              <a:rPr lang="en-US" b="1" dirty="0"/>
              <a:t>according to the recent polls</a:t>
            </a:r>
            <a:r>
              <a:rPr lang="en-US" dirty="0"/>
              <a:t>) has dropped to 25%.</a:t>
            </a:r>
          </a:p>
          <a:p>
            <a:r>
              <a:rPr lang="en-US" dirty="0"/>
              <a:t>The state of affairs on campus, it is clear, must improve.</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t>
            </a:r>
            <a:r>
              <a:rPr lang="en-US" dirty="0" smtClean="0"/>
              <a:t>with Expressions of contrast </a:t>
            </a:r>
            <a:endParaRPr lang="en-US" dirty="0"/>
          </a:p>
        </p:txBody>
      </p:sp>
      <p:sp>
        <p:nvSpPr>
          <p:cNvPr id="3" name="Content Placeholder 2"/>
          <p:cNvSpPr>
            <a:spLocks noGrp="1"/>
          </p:cNvSpPr>
          <p:nvPr>
            <p:ph idx="1"/>
          </p:nvPr>
        </p:nvSpPr>
        <p:spPr/>
        <p:txBody>
          <a:bodyPr>
            <a:normAutofit lnSpcReduction="10000"/>
          </a:bodyPr>
          <a:lstStyle/>
          <a:p>
            <a:pPr lvl="0"/>
            <a:r>
              <a:rPr lang="en-US" dirty="0"/>
              <a:t>Expressions of contrast state what is not the case. Set them off with commas.</a:t>
            </a:r>
          </a:p>
          <a:p>
            <a:r>
              <a:rPr lang="en-US" dirty="0"/>
              <a:t>E .g</a:t>
            </a:r>
          </a:p>
          <a:p>
            <a:r>
              <a:rPr lang="en-US" dirty="0"/>
              <a:t>Transforming the university into one of the best in Africa is a huge</a:t>
            </a:r>
            <a:r>
              <a:rPr lang="en-US" b="1" dirty="0"/>
              <a:t>, though not impossible</a:t>
            </a:r>
            <a:r>
              <a:rPr lang="en-US" dirty="0"/>
              <a:t>, challenge.</a:t>
            </a:r>
          </a:p>
          <a:p>
            <a:r>
              <a:rPr lang="en-US" dirty="0"/>
              <a:t>We must always guard against practices which lower our standards</a:t>
            </a:r>
            <a:r>
              <a:rPr lang="en-US" b="1" dirty="0"/>
              <a:t>, not only when problems occur.</a:t>
            </a:r>
            <a:endParaRPr lang="en-US" dirty="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t>
            </a:r>
            <a:r>
              <a:rPr lang="en-US" dirty="0" smtClean="0"/>
              <a:t>with Words of direct address </a:t>
            </a:r>
            <a:endParaRPr lang="en-US" dirty="0"/>
          </a:p>
        </p:txBody>
      </p:sp>
      <p:sp>
        <p:nvSpPr>
          <p:cNvPr id="3" name="Content Placeholder 2"/>
          <p:cNvSpPr>
            <a:spLocks noGrp="1"/>
          </p:cNvSpPr>
          <p:nvPr>
            <p:ph idx="1"/>
          </p:nvPr>
        </p:nvSpPr>
        <p:spPr/>
        <p:txBody>
          <a:bodyPr>
            <a:normAutofit lnSpcReduction="10000"/>
          </a:bodyPr>
          <a:lstStyle/>
          <a:p>
            <a:pPr lvl="0"/>
            <a:r>
              <a:rPr lang="en-US" dirty="0"/>
              <a:t>Words of direct address name the person or group being addressed or spoken to. Set them off with commas.</a:t>
            </a:r>
          </a:p>
          <a:p>
            <a:r>
              <a:rPr lang="en-US" dirty="0"/>
              <a:t>E .g</a:t>
            </a:r>
          </a:p>
          <a:p>
            <a:r>
              <a:rPr lang="en-US" dirty="0"/>
              <a:t>Come, my sister, and take your place on the table.</a:t>
            </a:r>
          </a:p>
          <a:p>
            <a:r>
              <a:rPr lang="en-US" dirty="0"/>
              <a:t>Your kindness to the general student populace, Dr. Barry, will help transform even the hard core members of our association.</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 with</a:t>
            </a:r>
            <a:r>
              <a:rPr lang="en-US" i="1" dirty="0" smtClean="0"/>
              <a:t> A tag</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lvl="0"/>
            <a:r>
              <a:rPr lang="en-US" i="1" dirty="0"/>
              <a:t>A tag sentence is a normal sentence that ends with a “tag,” an attached phrase or</a:t>
            </a:r>
            <a:r>
              <a:rPr lang="en-US" dirty="0"/>
              <a:t> question. Set off a tag with a comma. When the tag is a question, the sentence ends with a question mark.</a:t>
            </a:r>
          </a:p>
          <a:p>
            <a:r>
              <a:rPr lang="en-US" dirty="0"/>
              <a:t>E .g</a:t>
            </a:r>
          </a:p>
          <a:p>
            <a:r>
              <a:rPr lang="en-US" dirty="0"/>
              <a:t>This semester will be trouble free, I hope.</a:t>
            </a:r>
          </a:p>
          <a:p>
            <a:r>
              <a:rPr lang="en-US" dirty="0"/>
              <a:t>The staff’s response to the administration was appropriate, wasn’t it?</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 with quotations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b="1" dirty="0"/>
              <a:t>. </a:t>
            </a:r>
            <a:r>
              <a:rPr lang="en-US" dirty="0"/>
              <a:t>How do commas work with quoted words?</a:t>
            </a:r>
          </a:p>
          <a:p>
            <a:r>
              <a:rPr lang="en-US" dirty="0"/>
              <a:t>When explanatory words such as said, stated, declared, etc fall in the same sentence; the quoted words should be set off from the explanatory words.</a:t>
            </a:r>
          </a:p>
          <a:p>
            <a:r>
              <a:rPr lang="en-US" dirty="0"/>
              <a:t>E .g</a:t>
            </a:r>
          </a:p>
          <a:p>
            <a:r>
              <a:rPr lang="en-US" dirty="0"/>
              <a:t>Speaking of ideal love, the poet William Blake wrote, “Love </a:t>
            </a:r>
            <a:r>
              <a:rPr lang="en-US" dirty="0" err="1"/>
              <a:t>seeketh</a:t>
            </a:r>
            <a:r>
              <a:rPr lang="en-US" dirty="0"/>
              <a:t> not itself to please.”</a:t>
            </a:r>
          </a:p>
          <a:p>
            <a:r>
              <a:rPr lang="en-US" dirty="0"/>
              <a:t>“My love is forever,” said William Shakespeare about love’s passion.</a:t>
            </a:r>
          </a:p>
          <a:p>
            <a:r>
              <a:rPr lang="en-US" dirty="0"/>
              <a:t>“I love no love,” proclaimed Mary Coleridge, “but thee.”</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lstStyle/>
          <a:p>
            <a:r>
              <a:rPr lang="en-US" dirty="0"/>
              <a:t>Note: When the quoted words are blended into the grammatical structure of your sentence such as </a:t>
            </a:r>
            <a:r>
              <a:rPr lang="en-US" b="1" dirty="0" err="1"/>
              <a:t>as</a:t>
            </a:r>
            <a:r>
              <a:rPr lang="en-US" dirty="0"/>
              <a:t> and </a:t>
            </a:r>
            <a:r>
              <a:rPr lang="en-US" b="1" dirty="0"/>
              <a:t>that</a:t>
            </a:r>
            <a:r>
              <a:rPr lang="en-US" dirty="0"/>
              <a:t>, don’t use commas to set them off.</a:t>
            </a:r>
          </a:p>
          <a:p>
            <a:r>
              <a:rPr lang="en-US" dirty="0"/>
              <a:t>E .g</a:t>
            </a:r>
          </a:p>
          <a:p>
            <a:r>
              <a:rPr lang="en-US" dirty="0"/>
              <a:t>The teacher describes the result </a:t>
            </a:r>
            <a:r>
              <a:rPr lang="en-US" b="1" dirty="0"/>
              <a:t>as</a:t>
            </a:r>
            <a:r>
              <a:rPr lang="en-US" dirty="0"/>
              <a:t> “too poor.”</a:t>
            </a:r>
          </a:p>
          <a:p>
            <a:r>
              <a:rPr lang="en-US" dirty="0"/>
              <a:t>The witch said </a:t>
            </a:r>
            <a:r>
              <a:rPr lang="en-US" b="1" dirty="0"/>
              <a:t>that</a:t>
            </a:r>
            <a:r>
              <a:rPr lang="en-US" dirty="0"/>
              <a:t> “you will die.”</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Commas with Dates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lvl="0"/>
            <a:r>
              <a:rPr lang="en-US" dirty="0" smtClean="0"/>
              <a:t>Use </a:t>
            </a:r>
            <a:r>
              <a:rPr lang="en-US" dirty="0"/>
              <a:t>a comma between the date and the year: September 23,2018</a:t>
            </a:r>
          </a:p>
          <a:p>
            <a:pPr lvl="0"/>
            <a:r>
              <a:rPr lang="en-US" dirty="0"/>
              <a:t>Use a comma between the day and the date: Thursday, September, 2018.</a:t>
            </a:r>
          </a:p>
          <a:p>
            <a:pPr lvl="0"/>
            <a:r>
              <a:rPr lang="en-US" dirty="0"/>
              <a:t>Within a sentence, use a comma on either side of the year in the format month –day-year: Everyone plan to go to the Independence Stadium on September 11, 2018, to watch The Gambia Vs Algeria match.</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lnSpcReduction="10000"/>
          </a:bodyPr>
          <a:lstStyle/>
          <a:p>
            <a:pPr lvl="0"/>
            <a:r>
              <a:rPr lang="en-US" dirty="0"/>
              <a:t>Never use a comma when only the month and year, or the month and day, are given. Also never use a comma between the season and year.</a:t>
            </a:r>
          </a:p>
          <a:p>
            <a:r>
              <a:rPr lang="en-US" dirty="0"/>
              <a:t>E .g. People knew that one day in July 1969 will change the world</a:t>
            </a:r>
          </a:p>
          <a:p>
            <a:r>
              <a:rPr lang="en-US" dirty="0"/>
              <a:t>News coverage was especially heavy on July 21.</a:t>
            </a:r>
          </a:p>
          <a:p>
            <a:r>
              <a:rPr lang="en-US" dirty="0"/>
              <a:t>   </a:t>
            </a:r>
            <a:r>
              <a:rPr lang="en-US" dirty="0" smtClean="0"/>
              <a:t>In </a:t>
            </a:r>
            <a:r>
              <a:rPr lang="en-US" dirty="0"/>
              <a:t>summer 1969 a man walked on the moon.</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Never use a comma in an inverted date (day-month-year).</a:t>
            </a:r>
          </a:p>
          <a:p>
            <a:r>
              <a:rPr lang="en-US" dirty="0"/>
              <a:t>People went to the stadium on 11 September 2018 to watch The Gambia-Algeria match.</a:t>
            </a:r>
          </a:p>
          <a:p>
            <a:r>
              <a:rPr lang="en-US" b="1" dirty="0"/>
              <a:t>Commas with names, places, and addresses</a:t>
            </a:r>
            <a:endParaRPr lang="en-US" dirty="0"/>
          </a:p>
          <a:p>
            <a:pPr lvl="0"/>
            <a:r>
              <a:rPr lang="en-US" dirty="0"/>
              <a:t>When an abbreviated academic degree (M.D., </a:t>
            </a:r>
            <a:r>
              <a:rPr lang="en-US" dirty="0" err="1"/>
              <a:t>ph.D</a:t>
            </a:r>
            <a:r>
              <a:rPr lang="en-US" dirty="0"/>
              <a:t>) comes after a person’s name, use a comma between the name and the title (Francis </a:t>
            </a:r>
            <a:r>
              <a:rPr lang="en-US" dirty="0" err="1"/>
              <a:t>Jatta</a:t>
            </a:r>
            <a:r>
              <a:rPr lang="en-US" dirty="0"/>
              <a:t>, M.D.), and also after the title if other words follow in the sentence: The jury listens to Francis </a:t>
            </a:r>
            <a:r>
              <a:rPr lang="en-US" dirty="0" err="1"/>
              <a:t>Jatta</a:t>
            </a:r>
            <a:r>
              <a:rPr lang="en-US" dirty="0"/>
              <a:t>, M.D., last week.</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a:bodyPr>
          <a:lstStyle/>
          <a:p>
            <a:pPr lvl="0"/>
            <a:r>
              <a:rPr lang="en-US" dirty="0"/>
              <a:t>When an indicator of birth order or succession (Jr., Sr., II, and IV) follow a name, never use a comma: Martin Luther King JR. or Henry Ford II.</a:t>
            </a:r>
          </a:p>
          <a:p>
            <a:pPr lvl="0"/>
            <a:r>
              <a:rPr lang="en-US" dirty="0"/>
              <a:t>When you invert a person’s name, use a comma to separate the last name from the first: Mendy, </a:t>
            </a:r>
            <a:r>
              <a:rPr lang="en-US" dirty="0" smtClean="0"/>
              <a:t>Fernandi</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lstStyle/>
          <a:p>
            <a:r>
              <a:rPr lang="en-US" dirty="0" smtClean="0"/>
              <a:t>When city and province or territory names are written together, use a comma to separate them: Brikama, West Coast Region. If the city and province fall within a sentence, use a comma after the province as well: The town of Brikama, West Coast Region recorded the heaviest amount of rainfall in September</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lstStyle/>
          <a:p>
            <a:r>
              <a:rPr lang="en-US" dirty="0"/>
              <a:t>When a complete address is part of a sentence, use a comma to separate all the items, except the postal code. The postal code follows the province after a space and is not followed by a </a:t>
            </a:r>
            <a:r>
              <a:rPr lang="en-US" dirty="0" smtClean="0"/>
              <a:t>comma.</a:t>
            </a:r>
          </a:p>
          <a:p>
            <a:pPr>
              <a:buNone/>
            </a:pPr>
            <a:r>
              <a:rPr lang="en-US" dirty="0" smtClean="0"/>
              <a:t>E.g.</a:t>
            </a:r>
            <a:r>
              <a:rPr lang="en-US" dirty="0" smtClean="0"/>
              <a:t> </a:t>
            </a:r>
            <a:r>
              <a:rPr lang="en-US" dirty="0"/>
              <a:t>I wrote to </a:t>
            </a:r>
            <a:r>
              <a:rPr lang="en-US" b="1" dirty="0"/>
              <a:t>Kelly </a:t>
            </a:r>
            <a:r>
              <a:rPr lang="en-US" b="1" dirty="0" err="1"/>
              <a:t>Sarge</a:t>
            </a:r>
            <a:r>
              <a:rPr lang="en-US" dirty="0"/>
              <a:t>, </a:t>
            </a:r>
            <a:r>
              <a:rPr lang="en-US" b="1" dirty="0"/>
              <a:t>24 </a:t>
            </a:r>
            <a:r>
              <a:rPr lang="en-US" b="1" dirty="0" err="1"/>
              <a:t>Muhammed</a:t>
            </a:r>
            <a:r>
              <a:rPr lang="en-US" b="1" dirty="0"/>
              <a:t> Road</a:t>
            </a:r>
            <a:r>
              <a:rPr lang="en-US" dirty="0"/>
              <a:t>, </a:t>
            </a:r>
            <a:r>
              <a:rPr lang="en-US" b="1" dirty="0"/>
              <a:t>Serrekunda</a:t>
            </a:r>
            <a:r>
              <a:rPr lang="en-US" dirty="0"/>
              <a:t> </a:t>
            </a:r>
            <a:r>
              <a:rPr lang="en-US" b="1" dirty="0"/>
              <a:t>ON L5A 2Z2</a:t>
            </a:r>
            <a:r>
              <a:rPr lang="en-US" dirty="0"/>
              <a:t> for more information about the comma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Commas in correspondence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lvl="0"/>
            <a:r>
              <a:rPr lang="en-US" dirty="0" smtClean="0"/>
              <a:t>For </a:t>
            </a:r>
            <a:r>
              <a:rPr lang="en-US" dirty="0"/>
              <a:t>the opening of an informal letter, use a comma: Dear </a:t>
            </a:r>
            <a:r>
              <a:rPr lang="en-US" dirty="0" err="1"/>
              <a:t>Fmara</a:t>
            </a:r>
            <a:r>
              <a:rPr lang="en-US" dirty="0"/>
              <a:t>,</a:t>
            </a:r>
          </a:p>
          <a:p>
            <a:pPr lvl="0"/>
            <a:r>
              <a:rPr lang="en-US" dirty="0"/>
              <a:t>For the opening of a business or formal letter, use a colon: Dear Dr. Gomez:</a:t>
            </a:r>
          </a:p>
          <a:p>
            <a:pPr lvl="0"/>
            <a:r>
              <a:rPr lang="en-US" dirty="0"/>
              <a:t>For the close of a letter, use a comma: Sincerely yours,    Best regards,    Love,</a:t>
            </a:r>
          </a:p>
          <a:p>
            <a:pPr>
              <a:buNone/>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 to clarify </a:t>
            </a:r>
            <a:r>
              <a:rPr lang="en-US" dirty="0" err="1" smtClean="0"/>
              <a:t>meanigs</a:t>
            </a:r>
            <a:endParaRPr lang="en-US" dirty="0"/>
          </a:p>
        </p:txBody>
      </p:sp>
      <p:sp>
        <p:nvSpPr>
          <p:cNvPr id="3" name="Content Placeholder 2"/>
          <p:cNvSpPr>
            <a:spLocks noGrp="1"/>
          </p:cNvSpPr>
          <p:nvPr>
            <p:ph idx="1"/>
          </p:nvPr>
        </p:nvSpPr>
        <p:spPr/>
        <p:txBody>
          <a:bodyPr>
            <a:normAutofit fontScale="92500"/>
          </a:bodyPr>
          <a:lstStyle/>
          <a:p>
            <a:r>
              <a:rPr lang="en-US" dirty="0" smtClean="0"/>
              <a:t>A </a:t>
            </a:r>
            <a:r>
              <a:rPr lang="en-US" dirty="0" smtClean="0"/>
              <a:t>comma is often needed to clarify the meaning of a sentence, even though no rule recommends it. The best solution is to revise the sentence</a:t>
            </a:r>
            <a:r>
              <a:rPr lang="en-US" dirty="0" smtClean="0"/>
              <a:t>.</a:t>
            </a:r>
            <a:endParaRPr lang="en-US" dirty="0" smtClean="0"/>
          </a:p>
          <a:p>
            <a:r>
              <a:rPr lang="en-US" dirty="0" smtClean="0"/>
              <a:t>Of </a:t>
            </a:r>
            <a:r>
              <a:rPr lang="en-US" dirty="0"/>
              <a:t>the gymnastic team’s team twenty five were injured. X</a:t>
            </a:r>
          </a:p>
          <a:p>
            <a:r>
              <a:rPr lang="en-US" dirty="0"/>
              <a:t>- Of the gymnastic team’s twenty, five were injured. </a:t>
            </a:r>
          </a:p>
          <a:p>
            <a:r>
              <a:rPr lang="en-US" dirty="0"/>
              <a:t>- Of twenty on the gymnastic team, five were injured. [Preferred</a:t>
            </a:r>
            <a:r>
              <a:rPr lang="en-US" dirty="0" smtClean="0"/>
              <a:t>]</a:t>
            </a:r>
            <a:endParaRPr lang="en-US"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Those who ban practice many hours a day.</a:t>
            </a:r>
          </a:p>
          <a:p>
            <a:r>
              <a:rPr lang="en-US" dirty="0" smtClean="0"/>
              <a:t>- Those who can, practice many hours a day.</a:t>
            </a:r>
          </a:p>
          <a:p>
            <a:r>
              <a:rPr lang="en-US" dirty="0" smtClean="0"/>
              <a:t>- They practice many hours a day when they can. [Preferred</a:t>
            </a:r>
            <a:r>
              <a:rPr lang="en-US" dirty="0" smtClean="0"/>
              <a:t>]</a:t>
            </a:r>
            <a:endParaRPr lang="en-US" dirty="0" smtClean="0"/>
          </a:p>
          <a:p>
            <a:pPr lvl="0"/>
            <a:r>
              <a:rPr lang="en-US" dirty="0" smtClean="0"/>
              <a:t>??? </a:t>
            </a:r>
            <a:r>
              <a:rPr lang="en-US" dirty="0" smtClean="0"/>
              <a:t>George </a:t>
            </a:r>
            <a:r>
              <a:rPr lang="en-US" dirty="0"/>
              <a:t>dressed and performed for the sellout crowd</a:t>
            </a:r>
            <a:r>
              <a:rPr lang="en-US" dirty="0" smtClean="0"/>
              <a:t>.  </a:t>
            </a:r>
            <a:endParaRPr lang="en-US" dirty="0"/>
          </a:p>
          <a:p>
            <a:pPr lvl="0">
              <a:buFont typeface="Wingdings" pitchFamily="2" charset="2"/>
              <a:buChar char="ü"/>
            </a:pPr>
            <a:r>
              <a:rPr lang="en-US" dirty="0" smtClean="0"/>
              <a:t> George dressed, and performed for the sellout crowd. </a:t>
            </a:r>
            <a:r>
              <a:rPr lang="en-US" dirty="0" smtClean="0"/>
              <a:t>[better]</a:t>
            </a:r>
            <a:endParaRPr lang="en-US" dirty="0" smtClean="0"/>
          </a:p>
          <a:p>
            <a:pPr lvl="0">
              <a:buFont typeface="Wingdings" pitchFamily="2" charset="2"/>
              <a:buChar char="ü"/>
            </a:pPr>
            <a:r>
              <a:rPr lang="en-US" dirty="0" smtClean="0"/>
              <a:t> After </a:t>
            </a:r>
            <a:r>
              <a:rPr lang="en-US" dirty="0"/>
              <a:t>George dressed, he performed for the sellout crowd</a:t>
            </a:r>
            <a:r>
              <a:rPr lang="en-US" dirty="0" smtClean="0"/>
              <a:t>. [preferred]</a:t>
            </a:r>
            <a:endParaRPr lang="en-US" dirty="0"/>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A comma is never used after a coordinating conjunction that joins two independent clauses. It is not used to separate two items separated with coordinating conjunction.</a:t>
            </a:r>
          </a:p>
          <a:p>
            <a:pPr lvl="0"/>
            <a:r>
              <a:rPr lang="en-US" dirty="0"/>
              <a:t>A comma is never used after a subordinating conjunction or preposition</a:t>
            </a:r>
          </a:p>
          <a:p>
            <a:pPr lvl="0"/>
            <a:r>
              <a:rPr lang="en-US" dirty="0"/>
              <a:t>A comma is never used before the first, or after the last item in a series.</a:t>
            </a:r>
          </a:p>
          <a:p>
            <a:pPr lvl="0"/>
            <a:r>
              <a:rPr lang="en-US" dirty="0"/>
              <a:t>Never put a comma between a final coordinate adjective and the noun that the adjective modify. Also, don’t use a comma between adjectives that are not coordinate.</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 </a:t>
            </a:r>
            <a:endParaRPr lang="en-US" dirty="0"/>
          </a:p>
        </p:txBody>
      </p:sp>
      <p:sp>
        <p:nvSpPr>
          <p:cNvPr id="3" name="Content Placeholder 2"/>
          <p:cNvSpPr>
            <a:spLocks noGrp="1"/>
          </p:cNvSpPr>
          <p:nvPr>
            <p:ph idx="1"/>
          </p:nvPr>
        </p:nvSpPr>
        <p:spPr/>
        <p:txBody>
          <a:bodyPr/>
          <a:lstStyle/>
          <a:p>
            <a:pPr lvl="0"/>
            <a:r>
              <a:rPr lang="en-US" dirty="0"/>
              <a:t>Never use a comma to separate nonrestrictive elements from the rest of the sentence.</a:t>
            </a:r>
          </a:p>
          <a:p>
            <a:pPr lvl="0"/>
            <a:r>
              <a:rPr lang="en-US" dirty="0"/>
              <a:t>A comma is never used to set off indirect discourse. Instead, it is only used with direct discourse.</a:t>
            </a:r>
          </a:p>
          <a:p>
            <a:pPr lvl="0"/>
            <a:r>
              <a:rPr lang="en-US" dirty="0"/>
              <a:t>Generally, a comma does not make sense between a subject and its verb, a verb and its object or a preposition and its object.</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As you read or write your anything, never just insert commas because you happen to pause to think or take a breath before moving on. These are not reliable. People’s breathing, rhythms, accents and thinking patterns vary greatly. As you write, if you are unsure of a comma, insert it and circle it. Later check the rules and correct it. Also, remember that there are exceptions to every rule. Certain sentence structure may compel the use of a comma where it is never conventionally used.</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SEMICOLON</a:t>
            </a:r>
            <a:endParaRPr lang="en-US" dirty="0"/>
          </a:p>
        </p:txBody>
      </p:sp>
      <p:sp>
        <p:nvSpPr>
          <p:cNvPr id="3" name="Content Placeholder 2"/>
          <p:cNvSpPr>
            <a:spLocks noGrp="1"/>
          </p:cNvSpPr>
          <p:nvPr>
            <p:ph idx="1"/>
          </p:nvPr>
        </p:nvSpPr>
        <p:spPr/>
        <p:txBody>
          <a:bodyPr>
            <a:normAutofit fontScale="92500" lnSpcReduction="10000"/>
          </a:bodyPr>
          <a:lstStyle/>
          <a:p>
            <a:pPr lvl="0"/>
            <a:r>
              <a:rPr lang="en-US" b="1" dirty="0" smtClean="0"/>
              <a:t>The </a:t>
            </a:r>
            <a:r>
              <a:rPr lang="en-US" b="1" dirty="0"/>
              <a:t>use of semicolon instead of a full stop between independent clauses</a:t>
            </a:r>
            <a:endParaRPr lang="en-US" dirty="0"/>
          </a:p>
          <a:p>
            <a:r>
              <a:rPr lang="en-US" dirty="0"/>
              <a:t>The choice between semicolon and a full stop to separate two independent clauses depends on whether your meaning is better communicated by full separation (full stop) or a partial separation (semicolon). What you must not do is to separate two independent clauses</a:t>
            </a:r>
          </a:p>
          <a:p>
            <a:r>
              <a:rPr lang="en-US" dirty="0"/>
              <a:t> with only a comma. If you do this, then you will commit an error called comma splice.</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SEMICOLON</a:t>
            </a:r>
            <a:endParaRPr lang="en-US" dirty="0"/>
          </a:p>
        </p:txBody>
      </p:sp>
      <p:sp>
        <p:nvSpPr>
          <p:cNvPr id="3" name="Content Placeholder 2"/>
          <p:cNvSpPr>
            <a:spLocks noGrp="1"/>
          </p:cNvSpPr>
          <p:nvPr>
            <p:ph idx="1"/>
          </p:nvPr>
        </p:nvSpPr>
        <p:spPr/>
        <p:txBody>
          <a:bodyPr>
            <a:normAutofit lnSpcReduction="10000"/>
          </a:bodyPr>
          <a:lstStyle/>
          <a:p>
            <a:pPr lvl="0"/>
            <a:r>
              <a:rPr lang="en-US" b="1" i="1" dirty="0"/>
              <a:t>Independent clause; independent clause</a:t>
            </a:r>
            <a:r>
              <a:rPr lang="en-US" dirty="0"/>
              <a:t>.</a:t>
            </a:r>
          </a:p>
          <a:p>
            <a:r>
              <a:rPr lang="en-US" dirty="0"/>
              <a:t>E .g. The real meaning of life and living on earth is based on love and charity; it is also based on humility that enables one to value others before oneself.</a:t>
            </a:r>
          </a:p>
          <a:p>
            <a:r>
              <a:rPr lang="en-US" dirty="0"/>
              <a:t>You can also choose to use a semicolon when the </a:t>
            </a:r>
            <a:r>
              <a:rPr lang="en-US" b="1" dirty="0"/>
              <a:t>second </a:t>
            </a:r>
            <a:r>
              <a:rPr lang="en-US" dirty="0"/>
              <a:t>of a set of independent clauses closely related in meaning starts with a conjunctive </a:t>
            </a:r>
            <a:r>
              <a:rPr lang="en-US" dirty="0" smtClean="0"/>
              <a:t>adverbs.</a:t>
            </a:r>
            <a:endParaRPr lang="en-US" dirty="0"/>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SEMICOLON</a:t>
            </a:r>
            <a:endParaRPr lang="en-US" dirty="0"/>
          </a:p>
        </p:txBody>
      </p:sp>
      <p:sp>
        <p:nvSpPr>
          <p:cNvPr id="3" name="Content Placeholder 2"/>
          <p:cNvSpPr>
            <a:spLocks noGrp="1"/>
          </p:cNvSpPr>
          <p:nvPr>
            <p:ph idx="1"/>
          </p:nvPr>
        </p:nvSpPr>
        <p:spPr/>
        <p:txBody>
          <a:bodyPr/>
          <a:lstStyle/>
          <a:p>
            <a:pPr lvl="0"/>
            <a:r>
              <a:rPr lang="en-US" b="1" i="1" dirty="0"/>
              <a:t>Independent clause; conjunctive adverb, independent clause.</a:t>
            </a:r>
            <a:endParaRPr lang="en-US" dirty="0"/>
          </a:p>
          <a:p>
            <a:pPr>
              <a:buNone/>
            </a:pPr>
            <a:r>
              <a:rPr lang="en-US" b="1" i="1" dirty="0" smtClean="0"/>
              <a:t>E.g.</a:t>
            </a:r>
            <a:r>
              <a:rPr lang="en-US" dirty="0" smtClean="0"/>
              <a:t> I  though I made an A in GEL 101, however; I made an A+.</a:t>
            </a:r>
          </a:p>
          <a:p>
            <a:pPr>
              <a:buNone/>
            </a:pPr>
            <a:r>
              <a:rPr lang="en-US" dirty="0" smtClean="0"/>
              <a:t>I study very much; nevertheless, I made an A+.</a:t>
            </a:r>
            <a:endParaRPr lang="en-US" dirty="0"/>
          </a:p>
          <a:p>
            <a:r>
              <a:rPr lang="en-US" b="1" i="1" dirty="0" smtClean="0"/>
              <a:t>Independent </a:t>
            </a:r>
            <a:r>
              <a:rPr lang="en-US" b="1" i="1" dirty="0"/>
              <a:t>clause; transitional expression, independent clause</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SEMICOLON</a:t>
            </a:r>
            <a:endParaRPr lang="en-US" dirty="0"/>
          </a:p>
        </p:txBody>
      </p:sp>
      <p:sp>
        <p:nvSpPr>
          <p:cNvPr id="3" name="Content Placeholder 2"/>
          <p:cNvSpPr>
            <a:spLocks noGrp="1"/>
          </p:cNvSpPr>
          <p:nvPr>
            <p:ph idx="1"/>
          </p:nvPr>
        </p:nvSpPr>
        <p:spPr/>
        <p:txBody>
          <a:bodyPr/>
          <a:lstStyle/>
          <a:p>
            <a:pPr>
              <a:buNone/>
            </a:pPr>
            <a:r>
              <a:rPr lang="en-US" dirty="0" smtClean="0"/>
              <a:t>E.g. These students started working very hard from the first day they got admitted; as a result, they performed extremely well in the final exam.</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Colon (:)</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a:t>colon is a full stop that draws the reader’s attention to the words that follow. It is used only at the end of independent clause.  A colon introduces a list, an appositive or a quotation.</a:t>
            </a:r>
          </a:p>
          <a:p>
            <a:r>
              <a:rPr lang="en-US" b="1" dirty="0"/>
              <a:t>When can you use a colon to introduce the following sentence construction stated above?</a:t>
            </a:r>
            <a:endParaRPr lang="en-US" dirty="0"/>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E .g. </a:t>
            </a:r>
          </a:p>
          <a:p>
            <a:pPr lvl="0"/>
            <a:r>
              <a:rPr lang="en-US" dirty="0"/>
              <a:t>If you really want to lose weight, you must do three things: eat smaller portions, exercise, and drink lot of water.</a:t>
            </a:r>
          </a:p>
          <a:p>
            <a:pPr lvl="0"/>
            <a:r>
              <a:rPr lang="en-US" dirty="0"/>
              <a:t>The students demanded the following: better classrooms, better bus services, and better toilet facilities.</a:t>
            </a:r>
          </a:p>
          <a:p>
            <a:r>
              <a:rPr lang="en-US" dirty="0"/>
              <a:t>However, if the lead-in words at the end of independent clauses are such as, including, like or consist of, never use a colon. On the other hand, if the lead-in words at the end of an independent clause are the following or as follows, then use a colon. </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a:t>
            </a:r>
            <a:endParaRPr lang="en-US" dirty="0"/>
          </a:p>
        </p:txBody>
      </p:sp>
      <p:sp>
        <p:nvSpPr>
          <p:cNvPr id="3" name="Content Placeholder 2"/>
          <p:cNvSpPr>
            <a:spLocks noGrp="1"/>
          </p:cNvSpPr>
          <p:nvPr>
            <p:ph idx="1"/>
          </p:nvPr>
        </p:nvSpPr>
        <p:spPr/>
        <p:txBody>
          <a:bodyPr>
            <a:normAutofit lnSpcReduction="10000"/>
          </a:bodyPr>
          <a:lstStyle/>
          <a:p>
            <a:pPr lvl="0"/>
            <a:r>
              <a:rPr lang="en-US" dirty="0"/>
              <a:t>Independent clause: appositive.</a:t>
            </a:r>
          </a:p>
          <a:p>
            <a:r>
              <a:rPr lang="en-US" dirty="0"/>
              <a:t>An appositive is a word or words that rename a noun or a pronoun, and when it is introduced by an independent clause, use a colon.</a:t>
            </a:r>
          </a:p>
          <a:p>
            <a:r>
              <a:rPr lang="en-US" dirty="0"/>
              <a:t>E .g:</a:t>
            </a:r>
          </a:p>
          <a:p>
            <a:r>
              <a:rPr lang="en-US" dirty="0"/>
              <a:t>The National Museum has one outstanding exhibit: its collection of Gambian artifacts predating the colonial era.</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Independent clause: “Quoted words.”</a:t>
            </a:r>
          </a:p>
          <a:p>
            <a:r>
              <a:rPr lang="en-US" dirty="0"/>
              <a:t>When an independent clause introduces a quotation, use a colon after it. (If the words introducing a quotation don’t form an independent clause, use a comma instead.)</a:t>
            </a:r>
          </a:p>
          <a:p>
            <a:r>
              <a:rPr lang="en-US" dirty="0"/>
              <a:t>E .g:</a:t>
            </a:r>
          </a:p>
          <a:p>
            <a:r>
              <a:rPr lang="en-US" dirty="0"/>
              <a:t>The rude boy said something really terrible to the principal: “You are not ashamed of yourself.”</a:t>
            </a:r>
          </a:p>
          <a:p>
            <a:r>
              <a:rPr lang="en-US" dirty="0"/>
              <a:t>The principal, “I will expel you.”</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Independent clause: independent clause that </a:t>
            </a:r>
            <a:r>
              <a:rPr lang="en-US" dirty="0" err="1"/>
              <a:t>summarises</a:t>
            </a:r>
            <a:r>
              <a:rPr lang="en-US" dirty="0"/>
              <a:t> or explains the prior independent clause.</a:t>
            </a:r>
          </a:p>
          <a:p>
            <a:r>
              <a:rPr lang="en-US" dirty="0"/>
              <a:t>When a second independent clause explains or </a:t>
            </a:r>
            <a:r>
              <a:rPr lang="en-US" dirty="0" err="1"/>
              <a:t>summarises</a:t>
            </a:r>
            <a:r>
              <a:rPr lang="en-US" dirty="0"/>
              <a:t> a first independent clause, use a colon to separate them.</a:t>
            </a:r>
          </a:p>
          <a:p>
            <a:pPr lvl="0"/>
            <a:r>
              <a:rPr lang="en-US" dirty="0"/>
              <a:t>E .g:</a:t>
            </a:r>
          </a:p>
          <a:p>
            <a:pPr lvl="0"/>
            <a:r>
              <a:rPr lang="en-US" dirty="0"/>
              <a:t>We will never forget our first day at the university: The lecturer gave us a test which we all failed.</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Other uses of a colon</a:t>
            </a:r>
            <a:endParaRPr lang="en-US" dirty="0"/>
          </a:p>
        </p:txBody>
      </p:sp>
      <p:sp>
        <p:nvSpPr>
          <p:cNvPr id="3" name="Content Placeholder 2"/>
          <p:cNvSpPr>
            <a:spLocks noGrp="1"/>
          </p:cNvSpPr>
          <p:nvPr>
            <p:ph idx="1"/>
          </p:nvPr>
        </p:nvSpPr>
        <p:spPr/>
        <p:txBody>
          <a:bodyPr/>
          <a:lstStyle/>
          <a:p>
            <a:pPr lvl="0"/>
            <a:r>
              <a:rPr lang="en-US" dirty="0" smtClean="0"/>
              <a:t>Between </a:t>
            </a:r>
            <a:r>
              <a:rPr lang="en-US" dirty="0"/>
              <a:t>titles and subtitle.</a:t>
            </a:r>
          </a:p>
          <a:p>
            <a:r>
              <a:rPr lang="en-US" dirty="0"/>
              <a:t>E .g:</a:t>
            </a:r>
          </a:p>
          <a:p>
            <a:r>
              <a:rPr lang="en-US" dirty="0"/>
              <a:t>The History of The Gambia: From Independence to the Second Republic.</a:t>
            </a:r>
          </a:p>
          <a:p>
            <a:pPr lvl="0"/>
            <a:r>
              <a:rPr lang="en-US" dirty="0"/>
              <a:t>With expression of time.</a:t>
            </a:r>
          </a:p>
          <a:p>
            <a:pPr lvl="0"/>
            <a:r>
              <a:rPr lang="en-US" dirty="0"/>
              <a:t>With references to scriptural chapters and verses.</a:t>
            </a: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a:t>
            </a:r>
            <a:endParaRPr lang="en-US" dirty="0"/>
          </a:p>
        </p:txBody>
      </p:sp>
      <p:sp>
        <p:nvSpPr>
          <p:cNvPr id="3" name="Content Placeholder 2"/>
          <p:cNvSpPr>
            <a:spLocks noGrp="1"/>
          </p:cNvSpPr>
          <p:nvPr>
            <p:ph idx="1"/>
          </p:nvPr>
        </p:nvSpPr>
        <p:spPr/>
        <p:txBody>
          <a:bodyPr/>
          <a:lstStyle/>
          <a:p>
            <a:pPr lvl="0"/>
            <a:r>
              <a:rPr lang="en-US" dirty="0"/>
              <a:t>Memos</a:t>
            </a:r>
          </a:p>
          <a:p>
            <a:r>
              <a:rPr lang="en-US" dirty="0"/>
              <a:t>E .g:</a:t>
            </a:r>
          </a:p>
          <a:p>
            <a:r>
              <a:rPr lang="en-US" dirty="0"/>
              <a:t>To: Dean Professor Gomez</a:t>
            </a:r>
          </a:p>
          <a:p>
            <a:r>
              <a:rPr lang="en-US" dirty="0"/>
              <a:t>From: Professor Daniel </a:t>
            </a:r>
            <a:r>
              <a:rPr lang="en-US" dirty="0" err="1"/>
              <a:t>Ogega</a:t>
            </a:r>
            <a:endParaRPr lang="en-US" dirty="0"/>
          </a:p>
          <a:p>
            <a:r>
              <a:rPr lang="en-US" dirty="0"/>
              <a:t>Re: student work-study programme.</a:t>
            </a:r>
          </a:p>
          <a:p>
            <a:pPr lvl="0"/>
            <a:r>
              <a:rPr lang="en-US" dirty="0"/>
              <a:t>Salutation in business/formal letters</a:t>
            </a:r>
          </a:p>
          <a:p>
            <a:r>
              <a:rPr lang="en-US" dirty="0"/>
              <a:t>E .g: Dear Dr. Barry:</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COLON With </a:t>
            </a:r>
            <a:r>
              <a:rPr lang="en-US" dirty="0" smtClean="0"/>
              <a:t>ratios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 </a:t>
            </a:r>
            <a:r>
              <a:rPr lang="en-US" dirty="0"/>
              <a:t>.g. The vote was 2:1</a:t>
            </a:r>
          </a:p>
          <a:p>
            <a:pPr lvl="0"/>
            <a:r>
              <a:rPr lang="en-US" dirty="0"/>
              <a:t>To indicate dialogue when you are writing a play or a script.</a:t>
            </a:r>
          </a:p>
          <a:p>
            <a:r>
              <a:rPr lang="en-US" dirty="0"/>
              <a:t>E. g:</a:t>
            </a:r>
          </a:p>
          <a:p>
            <a:r>
              <a:rPr lang="en-US" dirty="0"/>
              <a:t>Mike: what is your name?</a:t>
            </a:r>
          </a:p>
          <a:p>
            <a:r>
              <a:rPr lang="en-US" dirty="0"/>
              <a:t>Mary: Mary.</a:t>
            </a:r>
          </a:p>
          <a:p>
            <a:pPr lvl="0"/>
            <a:r>
              <a:rPr lang="en-US" dirty="0"/>
              <a:t>Use a colon before a long, formal quotation</a:t>
            </a:r>
          </a:p>
          <a:p>
            <a:pPr lvl="0"/>
            <a:r>
              <a:rPr lang="en-US" dirty="0"/>
              <a:t>Use a colon after words calling for attention</a:t>
            </a:r>
          </a:p>
          <a:p>
            <a:r>
              <a:rPr lang="en-US" dirty="0"/>
              <a:t>Caution: Bridge ahead</a:t>
            </a:r>
          </a:p>
          <a:p>
            <a:r>
              <a:rPr lang="en-US" dirty="0"/>
              <a:t>Wanted: Cleaner and night watchman</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APOSTROPHE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a:t>
            </a:r>
            <a:r>
              <a:rPr lang="en-US" dirty="0"/>
              <a:t>apostrophe plays four roles in writing: it creates the possessive case of nouns, forms possessive case of indefinite pronouns, stands for one or more omitted letters in a word, and can help form plural of letters and numerals.</a:t>
            </a:r>
          </a:p>
          <a:p>
            <a:pPr lvl="0"/>
            <a:r>
              <a:rPr lang="en-US" dirty="0"/>
              <a:t>Apostrophe to show a possessive noun</a:t>
            </a:r>
          </a:p>
          <a:p>
            <a:r>
              <a:rPr lang="en-US" dirty="0"/>
              <a:t>Apostrophe works with nouns to form the possessive case which shows, which shows ownership or a close relationship.</a:t>
            </a:r>
          </a:p>
          <a:p>
            <a:r>
              <a:rPr lang="en-US" dirty="0"/>
              <a:t>The boy’s book was stained by ink. [Possession]</a:t>
            </a:r>
          </a:p>
          <a:p>
            <a:r>
              <a:rPr lang="en-US" dirty="0"/>
              <a:t>The novel’s plot is complicated. [Close relationship]</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APOSTROPHE</a:t>
            </a:r>
            <a:endParaRPr lang="en-US" dirty="0"/>
          </a:p>
        </p:txBody>
      </p:sp>
      <p:sp>
        <p:nvSpPr>
          <p:cNvPr id="3" name="Content Placeholder 2"/>
          <p:cNvSpPr>
            <a:spLocks noGrp="1"/>
          </p:cNvSpPr>
          <p:nvPr>
            <p:ph idx="1"/>
          </p:nvPr>
        </p:nvSpPr>
        <p:spPr/>
        <p:txBody>
          <a:bodyPr>
            <a:normAutofit fontScale="85000" lnSpcReduction="20000"/>
          </a:bodyPr>
          <a:lstStyle/>
          <a:p>
            <a:r>
              <a:rPr lang="en-US" dirty="0"/>
              <a:t>Note: possession on nouns can be indicated by either a phrase starting with of (the book of Mr. Mendy), or ʹs (Mr. </a:t>
            </a:r>
            <a:r>
              <a:rPr lang="en-US" dirty="0" err="1"/>
              <a:t>Mendy’s</a:t>
            </a:r>
            <a:r>
              <a:rPr lang="en-US" dirty="0"/>
              <a:t> book).</a:t>
            </a:r>
          </a:p>
          <a:p>
            <a:pPr lvl="0"/>
            <a:r>
              <a:rPr lang="en-US" dirty="0"/>
              <a:t>Add ’s to nouns not ending is s</a:t>
            </a:r>
          </a:p>
          <a:p>
            <a:r>
              <a:rPr lang="en-US" dirty="0"/>
              <a:t>Parent’s sadness/ children’s books</a:t>
            </a:r>
          </a:p>
          <a:p>
            <a:pPr lvl="0"/>
            <a:r>
              <a:rPr lang="en-US" dirty="0"/>
              <a:t>Add’s to singular nouns ending in s:</a:t>
            </a:r>
          </a:p>
          <a:p>
            <a:r>
              <a:rPr lang="en-US" dirty="0"/>
              <a:t>You can add ’s or just apostrophe (</a:t>
            </a:r>
            <a:r>
              <a:rPr lang="en-US" b="1" dirty="0"/>
              <a:t>’</a:t>
            </a:r>
            <a:r>
              <a:rPr lang="en-US" dirty="0"/>
              <a:t>) to show possession when a singular noun ends in s. whichever you choose, just be consistent.</a:t>
            </a:r>
          </a:p>
          <a:p>
            <a:pPr lvl="0"/>
            <a:r>
              <a:rPr lang="en-US" dirty="0"/>
              <a:t>The bus’s or bus’ tyre burst.</a:t>
            </a:r>
          </a:p>
          <a:p>
            <a:r>
              <a:rPr lang="en-US" dirty="0"/>
              <a:t>Chris’s or Chris’ trouble ended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Add only an apostrophe to a plural </a:t>
            </a:r>
            <a:br>
              <a:rPr lang="en-US" dirty="0" smtClean="0"/>
            </a:br>
            <a:r>
              <a:rPr lang="en-US" dirty="0" smtClean="0"/>
              <a:t> noun ending in 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a:t>girls’ clothes were stolen.</a:t>
            </a:r>
          </a:p>
          <a:p>
            <a:pPr lvl="0"/>
            <a:r>
              <a:rPr lang="en-US" dirty="0"/>
              <a:t>Add ’s to last words in compound words and phrases:</a:t>
            </a:r>
          </a:p>
          <a:p>
            <a:r>
              <a:rPr lang="en-US" dirty="0"/>
              <a:t>Her father-in-law’s house is very big.</a:t>
            </a:r>
          </a:p>
          <a:p>
            <a:r>
              <a:rPr lang="en-US" dirty="0"/>
              <a:t>The football player’s lifestyle is hard to live.</a:t>
            </a:r>
          </a:p>
          <a:p>
            <a:pPr lvl="0"/>
            <a:r>
              <a:rPr lang="en-US" dirty="0"/>
              <a:t>Add ’s to each noun in individual possession.</a:t>
            </a:r>
          </a:p>
          <a:p>
            <a:r>
              <a:rPr lang="en-US" dirty="0" err="1"/>
              <a:t>Haddy’s</a:t>
            </a:r>
            <a:r>
              <a:rPr lang="en-US" dirty="0"/>
              <a:t> and </a:t>
            </a:r>
            <a:r>
              <a:rPr lang="en-US" dirty="0" err="1"/>
              <a:t>Fatou’s</a:t>
            </a:r>
            <a:r>
              <a:rPr lang="en-US" dirty="0"/>
              <a:t> houses are very beautiful.</a:t>
            </a:r>
          </a:p>
          <a:p>
            <a:pPr lvl="0"/>
            <a:r>
              <a:rPr lang="en-US" dirty="0"/>
              <a:t>Add ’to only the last noun in a joint or group possession.</a:t>
            </a:r>
          </a:p>
          <a:p>
            <a:r>
              <a:rPr lang="en-US" dirty="0" err="1"/>
              <a:t>Haddy</a:t>
            </a:r>
            <a:r>
              <a:rPr lang="en-US" dirty="0"/>
              <a:t> and </a:t>
            </a:r>
            <a:r>
              <a:rPr lang="en-US" dirty="0" err="1"/>
              <a:t>Fatou’s</a:t>
            </a:r>
            <a:r>
              <a:rPr lang="en-US" dirty="0"/>
              <a:t> house is beautiful.</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Use of apostrophe with contractions</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The </a:t>
            </a:r>
            <a:r>
              <a:rPr lang="en-US" dirty="0"/>
              <a:t>apostrophe in contraction shows omission of one or more letters. Be careful not to confuse a contraction with a possessive pronoun. Doing so is considered as poor education.</a:t>
            </a:r>
          </a:p>
          <a:p>
            <a:r>
              <a:rPr lang="en-US" dirty="0"/>
              <a:t>How do you punctuate the following sentences?</a:t>
            </a:r>
          </a:p>
          <a:p>
            <a:r>
              <a:rPr lang="en-US" dirty="0"/>
              <a:t>The university promise to balance its /it’s budget.</a:t>
            </a:r>
          </a:p>
          <a:p>
            <a:r>
              <a:rPr lang="en-US" dirty="0"/>
              <a:t>The thief who’s /whose hand was cut died of bleeding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Apostrophe and some miscellaneous </a:t>
            </a:r>
            <a:br>
              <a:rPr lang="en-US" dirty="0" smtClean="0"/>
            </a:br>
            <a:r>
              <a:rPr lang="en-US" dirty="0" smtClean="0"/>
              <a:t> elements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Plural </a:t>
            </a:r>
            <a:r>
              <a:rPr lang="en-US" dirty="0"/>
              <a:t>of letters meant as letters: M’s and N’s confuse some students.</a:t>
            </a:r>
          </a:p>
          <a:p>
            <a:r>
              <a:rPr lang="en-US" dirty="0"/>
              <a:t>    Printing of m’s and </a:t>
            </a:r>
            <a:r>
              <a:rPr lang="en-US" dirty="0" err="1"/>
              <a:t>n’s</a:t>
            </a:r>
            <a:r>
              <a:rPr lang="en-US" dirty="0"/>
              <a:t> confuses us.</a:t>
            </a:r>
          </a:p>
          <a:p>
            <a:r>
              <a:rPr lang="en-US" dirty="0"/>
              <a:t>Plural of letters meant as words:  We were not surprise that James get all Bs in his subjects.[no apostrophe]</a:t>
            </a:r>
          </a:p>
          <a:p>
            <a:r>
              <a:rPr lang="en-US" dirty="0"/>
              <a:t>Plural of words meant as words: Too many ifs in his speech makes me pessimistic.[no apostrophe]</a:t>
            </a:r>
          </a:p>
          <a:p>
            <a:r>
              <a:rPr lang="en-US" dirty="0"/>
              <a:t>Plural of numbers:                       Her email address contains many 6s.[no apostrophe]</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APOSTROPHE</a:t>
            </a:r>
            <a:endParaRPr lang="en-US" dirty="0"/>
          </a:p>
        </p:txBody>
      </p:sp>
      <p:sp>
        <p:nvSpPr>
          <p:cNvPr id="3" name="Content Placeholder 2"/>
          <p:cNvSpPr>
            <a:spLocks noGrp="1"/>
          </p:cNvSpPr>
          <p:nvPr>
            <p:ph idx="1"/>
          </p:nvPr>
        </p:nvSpPr>
        <p:spPr/>
        <p:txBody>
          <a:bodyPr/>
          <a:lstStyle/>
          <a:p>
            <a:r>
              <a:rPr lang="en-US" dirty="0"/>
              <a:t>Plural of years</a:t>
            </a:r>
            <a:r>
              <a:rPr lang="en-US" dirty="0" smtClean="0"/>
              <a:t>: </a:t>
            </a:r>
            <a:r>
              <a:rPr lang="en-US" dirty="0"/>
              <a:t>I remember the 1980s well. [no apostrophe]</a:t>
            </a:r>
          </a:p>
          <a:p>
            <a:r>
              <a:rPr lang="en-US" dirty="0"/>
              <a:t>Plural of symbols: </a:t>
            </a:r>
            <a:r>
              <a:rPr lang="en-US" dirty="0" smtClean="0"/>
              <a:t>What </a:t>
            </a:r>
            <a:r>
              <a:rPr lang="en-US" dirty="0"/>
              <a:t>do those Ʊs mean? [no apostrophe]</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Quotation </a:t>
            </a:r>
            <a:r>
              <a:rPr lang="en-US" dirty="0"/>
              <a:t>marks are use for the following purposes:</a:t>
            </a:r>
          </a:p>
          <a:p>
            <a:pPr lvl="0"/>
            <a:r>
              <a:rPr lang="en-US" dirty="0"/>
              <a:t>To enclose direct quotation ( the exact or direct words of a speaker or writer).</a:t>
            </a:r>
          </a:p>
          <a:p>
            <a:r>
              <a:rPr lang="en-US" dirty="0"/>
              <a:t>Provide double quotation marks at the beginning and end of a short quotation – not more than four typed lines for the MLA style. According to this style give a documentation information before the full stop.</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lstStyle/>
          <a:p>
            <a:r>
              <a:rPr lang="en-US" dirty="0"/>
              <a:t>E.g. The man exclaimed, “………………………” (29).</a:t>
            </a:r>
          </a:p>
          <a:p>
            <a:r>
              <a:rPr lang="en-US" dirty="0"/>
              <a:t>The woman, in her essay argued that “………………………………………………...</a:t>
            </a:r>
          </a:p>
          <a:p>
            <a:r>
              <a:rPr lang="en-US" dirty="0"/>
              <a:t>…………………………………………….” (100).</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a:t>For long quotations, that is the ones which occupy more than four typed lines, no quotation marks should be used. Instead, indent the long quotation as a block. Provide documentation information after the period ending the quotation.</a:t>
            </a:r>
          </a:p>
          <a:p>
            <a:r>
              <a:rPr lang="en-US" dirty="0"/>
              <a:t>E .g: In order to achieve these goals, the committee must</a:t>
            </a:r>
          </a:p>
          <a:p>
            <a:pPr>
              <a:buNone/>
            </a:pPr>
            <a:r>
              <a:rPr lang="en-US" dirty="0"/>
              <a:t>    </a:t>
            </a:r>
            <a:r>
              <a:rPr lang="en-US" dirty="0" smtClean="0"/>
              <a:t>……………………………………………………………</a:t>
            </a:r>
            <a:endParaRPr lang="en-US" dirty="0"/>
          </a:p>
          <a:p>
            <a:pPr>
              <a:buNone/>
            </a:pPr>
            <a:r>
              <a:rPr lang="en-US" dirty="0"/>
              <a:t>   </a:t>
            </a:r>
            <a:r>
              <a:rPr lang="en-US" dirty="0" smtClean="0"/>
              <a:t> …............................................................</a:t>
            </a:r>
            <a:endParaRPr lang="en-US" dirty="0"/>
          </a:p>
          <a:p>
            <a:pPr>
              <a:buNone/>
            </a:pPr>
            <a:r>
              <a:rPr lang="en-US" dirty="0"/>
              <a:t>    </a:t>
            </a:r>
            <a:r>
              <a:rPr lang="en-US" dirty="0" smtClean="0"/>
              <a:t> </a:t>
            </a:r>
            <a:r>
              <a:rPr lang="en-US" dirty="0"/>
              <a:t>……………………………………………………………..</a:t>
            </a:r>
          </a:p>
          <a:p>
            <a:pPr>
              <a:buNone/>
            </a:pPr>
            <a:r>
              <a:rPr lang="en-US" dirty="0"/>
              <a:t>     </a:t>
            </a:r>
            <a:r>
              <a:rPr lang="en-US" dirty="0" smtClean="0"/>
              <a:t>……………………………………………………………..</a:t>
            </a:r>
            <a:endParaRPr lang="en-US" dirty="0"/>
          </a:p>
          <a:p>
            <a:pPr>
              <a:buNone/>
            </a:pPr>
            <a:r>
              <a:rPr lang="en-US" dirty="0"/>
              <a:t>   </a:t>
            </a:r>
            <a:r>
              <a:rPr lang="en-US" dirty="0" smtClean="0"/>
              <a:t> </a:t>
            </a:r>
            <a:r>
              <a:rPr lang="en-US" dirty="0"/>
              <a:t>…………………………………………………………….. . (</a:t>
            </a:r>
            <a:r>
              <a:rPr lang="en-US" dirty="0" err="1"/>
              <a:t>Jaiteh</a:t>
            </a:r>
            <a:r>
              <a:rPr lang="en-US" dirty="0"/>
              <a:t> 30-32)</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a:t>When a quotation appears within another quotation, use a double quotation at the beginning of the entire quotation, but mark the second quotation within the main one with a single quotation. Finally, put double quotation at the end of the main one. In MLA style, give the documentation information before the final full stop.</a:t>
            </a:r>
          </a:p>
          <a:p>
            <a:r>
              <a:rPr lang="en-US" dirty="0"/>
              <a:t>E .g: He whispered in my ear what the boy said to the teacher; “that boy told our teacher this afternoon, ‘You are a very stupid woman.’ ”</a:t>
            </a:r>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To set off some titles</a:t>
            </a:r>
          </a:p>
          <a:p>
            <a:r>
              <a:rPr lang="en-US" dirty="0"/>
              <a:t>Titles of short works such as short stories, essays, poems, articles from periodicals, brochures, pamphlets, songs and individual episodes of a series on television or radio should be enclosed in quotation marks. Titles of longer works are either underlined or written in italics.</a:t>
            </a:r>
          </a:p>
          <a:p>
            <a:pPr lvl="0"/>
            <a:r>
              <a:rPr lang="en-US" dirty="0"/>
              <a:t>To call attention to certain words or phrases used in a particular sense.</a:t>
            </a:r>
          </a:p>
          <a:p>
            <a:r>
              <a:rPr lang="en-US" dirty="0"/>
              <a:t>Words that sound to be inappropriate in academic writing such as slang terms, clichés, etc are often put in quotation marks.</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Don’t use quotation marks to enclose indirect quotation.</a:t>
            </a:r>
          </a:p>
          <a:p>
            <a:pPr lvl="0"/>
            <a:r>
              <a:rPr lang="en-US" dirty="0"/>
              <a:t>Don’t use quotation marks if a quotation is half direct and half indirect.</a:t>
            </a:r>
          </a:p>
          <a:p>
            <a:r>
              <a:rPr lang="en-US" dirty="0"/>
              <a:t>E .g: </a:t>
            </a:r>
            <a:r>
              <a:rPr lang="en-US" dirty="0" smtClean="0"/>
              <a:t>The </a:t>
            </a:r>
            <a:r>
              <a:rPr lang="en-US" dirty="0"/>
              <a:t>match officials called Ronaldo the man of the match.</a:t>
            </a:r>
          </a:p>
          <a:p>
            <a:r>
              <a:rPr lang="en-US" dirty="0"/>
              <a:t>It is also right to say: The match officials called </a:t>
            </a:r>
            <a:r>
              <a:rPr lang="en-US" dirty="0" err="1"/>
              <a:t>Ronaldo</a:t>
            </a:r>
            <a:r>
              <a:rPr lang="en-US" dirty="0"/>
              <a:t> “the man of the match.”</a:t>
            </a:r>
          </a:p>
          <a:p>
            <a:pPr lvl="0"/>
            <a:r>
              <a:rPr lang="en-US" dirty="0"/>
              <a:t>Ideas not spoken aloud should not be put in quotation marks.</a:t>
            </a:r>
          </a:p>
          <a:p>
            <a:r>
              <a:rPr lang="en-US" dirty="0" smtClean="0"/>
              <a:t>She </a:t>
            </a:r>
            <a:r>
              <a:rPr lang="en-US" dirty="0"/>
              <a:t>asked herself in her quite moment in bed, will I survive this ordeal?</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t>You may use a quotation to set off doubt or skepticism </a:t>
            </a:r>
          </a:p>
          <a:p>
            <a:r>
              <a:rPr lang="en-US" dirty="0"/>
              <a:t>You called your teacher an “idiot”?</a:t>
            </a:r>
          </a:p>
          <a:p>
            <a:pPr lvl="0"/>
            <a:r>
              <a:rPr lang="en-US" dirty="0"/>
              <a:t>Use quotation marks, underlining, or italics for words used as words.</a:t>
            </a:r>
          </a:p>
          <a:p>
            <a:r>
              <a:rPr lang="en-US" dirty="0"/>
              <a:t>“Goat” is a domestic animal, “cow” is a domestic animal and “donkey” is a domestic animal too.</a:t>
            </a:r>
          </a:p>
          <a:p>
            <a:pPr lvl="0"/>
            <a:r>
              <a:rPr lang="en-US" dirty="0"/>
              <a:t>Use a quotation marks for definitions</a:t>
            </a:r>
          </a:p>
          <a:p>
            <a:r>
              <a:rPr lang="en-US" dirty="0"/>
              <a:t>E .g: a principal is “a basic truth or a standard of good </a:t>
            </a:r>
            <a:r>
              <a:rPr lang="en-US" dirty="0" err="1"/>
              <a:t>behaiour</a:t>
            </a:r>
            <a:r>
              <a:rPr lang="en-US" dirty="0"/>
              <a:t>” ; a principal is “one who holds a position of presiding rank, especially the head of a school.”</a:t>
            </a:r>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t>Use quotation marks for sayings</a:t>
            </a:r>
          </a:p>
          <a:p>
            <a:r>
              <a:rPr lang="en-US" dirty="0"/>
              <a:t>My teacher loves the saying “ninety-nine days for the thief, but one day for the master.”</a:t>
            </a:r>
          </a:p>
          <a:p>
            <a:pPr lvl="0"/>
            <a:r>
              <a:rPr lang="en-US" dirty="0"/>
              <a:t>Use quotation marks for labels, markings, signs, etc.</a:t>
            </a:r>
          </a:p>
          <a:p>
            <a:r>
              <a:rPr lang="en-US" dirty="0"/>
              <a:t>Look here! I’m confused. This traffic light says “stop” and that one says “go.”</a:t>
            </a:r>
          </a:p>
          <a:p>
            <a:r>
              <a:rPr lang="en-US" dirty="0"/>
              <a:t>Stamp this container “access” and the other “no entry.”</a:t>
            </a:r>
          </a:p>
          <a:p>
            <a:r>
              <a:rPr lang="en-US" dirty="0"/>
              <a:t>Label this room “rest house” and the other one “for staff only.”</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QUOTATION MARKS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a:t>Note: Consider that there are no commas before and after these quotation marks.</a:t>
            </a:r>
          </a:p>
          <a:p>
            <a:r>
              <a:rPr lang="en-US" dirty="0"/>
              <a:t> </a:t>
            </a:r>
          </a:p>
          <a:p>
            <a:pPr lvl="0"/>
            <a:r>
              <a:rPr lang="en-US" dirty="0"/>
              <a:t>How to use quotation marks with other punctuation. How do you use them?</a:t>
            </a:r>
          </a:p>
          <a:p>
            <a:pPr lvl="0"/>
            <a:r>
              <a:rPr lang="en-US" dirty="0"/>
              <a:t>A Comma or period that is grammatically necessary is always placed inside the closing quotation mark. </a:t>
            </a:r>
          </a:p>
          <a:p>
            <a:pPr lvl="0"/>
            <a:r>
              <a:rPr lang="en-US" dirty="0"/>
              <a:t>A colon or a semicolon is placed outside the closing quotation mark unless it is part of the quotation.</a:t>
            </a:r>
          </a:p>
          <a:p>
            <a:pPr lvl="0"/>
            <a:r>
              <a:rPr lang="en-US" dirty="0"/>
              <a:t>Question marks, exclamation points, or dashes are placed outside the closing quotation mark except these are part of the quoted material.</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a:t>
            </a:r>
            <a:endParaRPr lang="en-US" dirty="0"/>
          </a:p>
        </p:txBody>
      </p:sp>
      <p:sp>
        <p:nvSpPr>
          <p:cNvPr id="3" name="Content Placeholder 2"/>
          <p:cNvSpPr>
            <a:spLocks noGrp="1"/>
          </p:cNvSpPr>
          <p:nvPr>
            <p:ph idx="1"/>
          </p:nvPr>
        </p:nvSpPr>
        <p:spPr/>
        <p:txBody>
          <a:bodyPr/>
          <a:lstStyle/>
          <a:p>
            <a:pPr lvl="0"/>
            <a:r>
              <a:rPr lang="en-US" dirty="0"/>
              <a:t>The use of a dash</a:t>
            </a:r>
          </a:p>
          <a:p>
            <a:r>
              <a:rPr lang="en-US" dirty="0"/>
              <a:t>Dashes are often used by writers to interrupt a line of thought in order to add information to the sentence. There should be no space before, between, or after the hyphens. If you handwrite, make a dash twice as long as a hyphen.</a:t>
            </a:r>
          </a:p>
          <a:p>
            <a:pPr lvl="0"/>
            <a:r>
              <a:rPr lang="en-US" dirty="0"/>
              <a:t>You can use dashes for special emphasis</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a:t>
            </a:r>
            <a:endParaRPr lang="en-US" dirty="0"/>
          </a:p>
        </p:txBody>
      </p:sp>
      <p:sp>
        <p:nvSpPr>
          <p:cNvPr id="3" name="Content Placeholder 2"/>
          <p:cNvSpPr>
            <a:spLocks noGrp="1"/>
          </p:cNvSpPr>
          <p:nvPr>
            <p:ph idx="1"/>
          </p:nvPr>
        </p:nvSpPr>
        <p:spPr/>
        <p:txBody>
          <a:bodyPr>
            <a:normAutofit fontScale="85000" lnSpcReduction="10000"/>
          </a:bodyPr>
          <a:lstStyle/>
          <a:p>
            <a:r>
              <a:rPr lang="en-US" dirty="0"/>
              <a:t>If you want to </a:t>
            </a:r>
            <a:r>
              <a:rPr lang="en-US" dirty="0" err="1"/>
              <a:t>emphasise</a:t>
            </a:r>
            <a:r>
              <a:rPr lang="en-US" dirty="0"/>
              <a:t> an example, a definition, an appositive, or a contrast, you can use a dash or dashes. Some call a dash a “pregnant pause”- that is, take note. Something special is coming. Use dashes sparingly.</a:t>
            </a:r>
          </a:p>
          <a:p>
            <a:r>
              <a:rPr lang="en-US" dirty="0"/>
              <a:t>For emphasis:</a:t>
            </a:r>
          </a:p>
          <a:p>
            <a:pPr lvl="0"/>
            <a:r>
              <a:rPr lang="en-US" dirty="0"/>
              <a:t>-Scholars in the Gambia--Prof. Gomez, Dr. Barry, Mr. </a:t>
            </a:r>
            <a:r>
              <a:rPr lang="en-US" dirty="0" err="1"/>
              <a:t>Camara</a:t>
            </a:r>
            <a:r>
              <a:rPr lang="en-US" dirty="0"/>
              <a:t>-- are working very hard for the development of the country.</a:t>
            </a:r>
          </a:p>
          <a:p>
            <a:pPr lvl="0"/>
            <a:r>
              <a:rPr lang="en-US" dirty="0"/>
              <a:t>The original inhabitants of our country- the </a:t>
            </a:r>
            <a:r>
              <a:rPr lang="en-US" dirty="0" err="1"/>
              <a:t>Jolas</a:t>
            </a:r>
            <a:r>
              <a:rPr lang="en-US" dirty="0"/>
              <a:t>, the </a:t>
            </a:r>
            <a:r>
              <a:rPr lang="en-US" dirty="0" err="1"/>
              <a:t>Bainunkas</a:t>
            </a:r>
            <a:r>
              <a:rPr lang="en-US" dirty="0"/>
              <a:t>-challenged the government against their maltreatment.</a:t>
            </a:r>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a:t>
            </a:r>
            <a:endParaRPr lang="en-US" dirty="0"/>
          </a:p>
        </p:txBody>
      </p:sp>
      <p:sp>
        <p:nvSpPr>
          <p:cNvPr id="3" name="Content Placeholder 2"/>
          <p:cNvSpPr>
            <a:spLocks noGrp="1"/>
          </p:cNvSpPr>
          <p:nvPr>
            <p:ph idx="1"/>
          </p:nvPr>
        </p:nvSpPr>
        <p:spPr/>
        <p:txBody>
          <a:bodyPr>
            <a:normAutofit fontScale="85000" lnSpcReduction="20000"/>
          </a:bodyPr>
          <a:lstStyle/>
          <a:p>
            <a:r>
              <a:rPr lang="en-US" dirty="0"/>
              <a:t> As appositive:</a:t>
            </a:r>
          </a:p>
          <a:p>
            <a:pPr lvl="0"/>
            <a:r>
              <a:rPr lang="en-US" dirty="0" err="1"/>
              <a:t>Sundiata</a:t>
            </a:r>
            <a:r>
              <a:rPr lang="en-US" dirty="0"/>
              <a:t> Keita-our greatest ancient traditional ruler-was a talented leader.</a:t>
            </a:r>
          </a:p>
          <a:p>
            <a:r>
              <a:rPr lang="en-US" dirty="0"/>
              <a:t>For contrast:</a:t>
            </a:r>
          </a:p>
          <a:p>
            <a:r>
              <a:rPr lang="en-US" dirty="0"/>
              <a:t>What could be more disgusting-or more disrespectful-than calling a whole continent a shithole?</a:t>
            </a:r>
          </a:p>
          <a:p>
            <a:r>
              <a:rPr lang="en-US" dirty="0"/>
              <a:t>For contrast</a:t>
            </a:r>
          </a:p>
          <a:p>
            <a:r>
              <a:rPr lang="en-US" dirty="0"/>
              <a:t>What could be funnier-or more offensive –than making a pun on your own friend’s name?</a:t>
            </a:r>
          </a:p>
          <a:p>
            <a:r>
              <a:rPr lang="en-US" dirty="0"/>
              <a:t>                                                               Mathew </a:t>
            </a:r>
            <a:r>
              <a:rPr lang="en-US" dirty="0" err="1"/>
              <a:t>Pagano</a:t>
            </a:r>
            <a:r>
              <a:rPr lang="en-US" dirty="0"/>
              <a:t>, student (Simon &amp; Schuster, 427)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a:t>
            </a:r>
            <a:endParaRPr lang="en-US" dirty="0"/>
          </a:p>
        </p:txBody>
      </p:sp>
      <p:sp>
        <p:nvSpPr>
          <p:cNvPr id="3" name="Content Placeholder 2"/>
          <p:cNvSpPr>
            <a:spLocks noGrp="1"/>
          </p:cNvSpPr>
          <p:nvPr>
            <p:ph idx="1"/>
          </p:nvPr>
        </p:nvSpPr>
        <p:spPr/>
        <p:txBody>
          <a:bodyPr>
            <a:normAutofit fontScale="85000" lnSpcReduction="20000"/>
          </a:bodyPr>
          <a:lstStyle/>
          <a:p>
            <a:r>
              <a:rPr lang="en-US" dirty="0"/>
              <a:t>Note: What is emphasized must be place next to or nearby the material it refers to in order not to lose essence in your emphasis.</a:t>
            </a:r>
          </a:p>
          <a:p>
            <a:pPr lvl="0"/>
            <a:r>
              <a:rPr lang="en-US" dirty="0"/>
              <a:t>If the words within a pair of dashes requires a question mark or an exclamation point, place it before the second dash.</a:t>
            </a:r>
          </a:p>
          <a:p>
            <a:r>
              <a:rPr lang="en-US" dirty="0"/>
              <a:t>E .g: Our first date-do you remember?- stays in the memory forever.</a:t>
            </a:r>
          </a:p>
          <a:p>
            <a:pPr lvl="0"/>
            <a:r>
              <a:rPr lang="en-US" dirty="0"/>
              <a:t>Never use a comma, period or semicolon next to dashes</a:t>
            </a:r>
          </a:p>
          <a:p>
            <a:pPr lvl="0"/>
            <a:r>
              <a:rPr lang="en-US" dirty="0"/>
              <a:t>Never enclose quotation marks in dashes, except when the meaning requires them.</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Parentheses </a:t>
            </a:r>
            <a:r>
              <a:rPr lang="en-US" dirty="0"/>
              <a:t>enable you interrupt a sentence to add various kinds of information. Parentheses are like dashes in the sense that they set off extra or interrupting words. Parentheses also differ from dashes in the sense that they de-</a:t>
            </a:r>
            <a:r>
              <a:rPr lang="en-US" dirty="0" err="1"/>
              <a:t>emphasise</a:t>
            </a:r>
            <a:r>
              <a:rPr lang="en-US" dirty="0"/>
              <a:t> what they enclose. We can say dashes highlight information while parentheses hide information. Parentheses must be used sparingly in order not to make your work too drab and lurch.</a:t>
            </a:r>
          </a:p>
          <a:p>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Using parentheses to enclose interrupting words</a:t>
            </a:r>
          </a:p>
          <a:p>
            <a:pPr lvl="0"/>
            <a:r>
              <a:rPr lang="en-US" dirty="0"/>
              <a:t>For interrupting words that give explanation.</a:t>
            </a:r>
          </a:p>
          <a:p>
            <a:r>
              <a:rPr lang="en-US" dirty="0"/>
              <a:t>E .g: We visited Arch 22 (the tallest building in Banjul) during our excursion, the presidential palace (the State House), and </a:t>
            </a:r>
            <a:r>
              <a:rPr lang="en-US" dirty="0" err="1"/>
              <a:t>Kachickally</a:t>
            </a:r>
            <a:r>
              <a:rPr lang="en-US" dirty="0"/>
              <a:t> (the sacred crocodile pool).</a:t>
            </a:r>
          </a:p>
          <a:p>
            <a:pPr lvl="0"/>
            <a:r>
              <a:rPr lang="en-US" dirty="0"/>
              <a:t>For illustrating examples</a:t>
            </a:r>
          </a:p>
          <a:p>
            <a:r>
              <a:rPr lang="en-US" dirty="0"/>
              <a:t>E .g: Though other towns (</a:t>
            </a:r>
            <a:r>
              <a:rPr lang="en-US" dirty="0" err="1"/>
              <a:t>Serrekunda</a:t>
            </a:r>
            <a:r>
              <a:rPr lang="en-US" dirty="0"/>
              <a:t>, </a:t>
            </a:r>
            <a:r>
              <a:rPr lang="en-US" dirty="0" err="1"/>
              <a:t>Bakau</a:t>
            </a:r>
            <a:r>
              <a:rPr lang="en-US" dirty="0"/>
              <a:t>, </a:t>
            </a:r>
            <a:r>
              <a:rPr lang="en-US" dirty="0" err="1"/>
              <a:t>Brusibi</a:t>
            </a:r>
            <a:r>
              <a:rPr lang="en-US" dirty="0"/>
              <a:t>)are bad during the raining season, my town, </a:t>
            </a:r>
            <a:r>
              <a:rPr lang="en-US" dirty="0" err="1"/>
              <a:t>Dankandankan</a:t>
            </a:r>
            <a:r>
              <a:rPr lang="en-US" dirty="0"/>
              <a:t> is the worst.</a:t>
            </a:r>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For aside (expression of your opinion)</a:t>
            </a:r>
          </a:p>
          <a:p>
            <a:r>
              <a:rPr lang="en-US" dirty="0"/>
              <a:t>E .g: </a:t>
            </a:r>
            <a:r>
              <a:rPr lang="en-US" dirty="0" err="1"/>
              <a:t>Seggana</a:t>
            </a:r>
            <a:r>
              <a:rPr lang="en-US" dirty="0"/>
              <a:t> (the most discipline girl in the village of course) is commended by all the village elders for good behaviour.</a:t>
            </a:r>
          </a:p>
          <a:p>
            <a:pPr lvl="0"/>
            <a:r>
              <a:rPr lang="en-US" dirty="0"/>
              <a:t>Using parentheses for listed items and alternative numbers.</a:t>
            </a:r>
          </a:p>
          <a:p>
            <a:r>
              <a:rPr lang="en-US" dirty="0"/>
              <a:t>Listed items that are numbered within a sentence, the numbers or letters should be enclosed within parentheses.</a:t>
            </a:r>
          </a:p>
          <a:p>
            <a:r>
              <a:rPr lang="en-US" dirty="0"/>
              <a:t>E .g: The teachers demanded the following: (1) increment of salaries, (2) increment of allowances, and (3) provision of professional identity cards.</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a:t>Note: Never use closing parentheses to set off numbers in a displayed list. Instead, use a period.</a:t>
            </a:r>
          </a:p>
          <a:p>
            <a:r>
              <a:rPr lang="en-US" dirty="0"/>
              <a:t>E .g:</a:t>
            </a:r>
          </a:p>
          <a:p>
            <a:pPr lvl="0"/>
            <a:r>
              <a:rPr lang="en-US" dirty="0"/>
              <a:t>Mango</a:t>
            </a:r>
          </a:p>
          <a:p>
            <a:pPr lvl="0"/>
            <a:r>
              <a:rPr lang="en-US" dirty="0"/>
              <a:t>Orange</a:t>
            </a:r>
          </a:p>
          <a:p>
            <a:r>
              <a:rPr lang="en-US" dirty="0"/>
              <a:t>However, for listed items that fall within a sentence, (1) use a colon before a list only if an independent clause introduces the list like in the above example for teachers.</a:t>
            </a:r>
          </a:p>
          <a:p>
            <a:r>
              <a:rPr lang="en-US" dirty="0"/>
              <a:t>(2) Use commas or semicolons to separate the items, but you need to be consistent within a piece of writing.</a:t>
            </a:r>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Using other punctuations with parentheses</a:t>
            </a:r>
          </a:p>
          <a:p>
            <a:r>
              <a:rPr lang="en-US" dirty="0"/>
              <a:t>When a complete sentence enclosed in a parentheses stands alone, start it with a capital letter and end it with a full stop. When a sentence within a parentheses falls within another sentence, never start with a capital letter, or end with a full stop.</a:t>
            </a:r>
          </a:p>
          <a:p>
            <a:pPr>
              <a:buNone/>
            </a:pPr>
            <a:r>
              <a:rPr lang="en-US" dirty="0"/>
              <a:t>E .g: Waiting for the caretaker to open the gate (He had returned earlier than expected.) angered him so much. [wrong]</a:t>
            </a:r>
          </a:p>
          <a:p>
            <a:r>
              <a:rPr lang="en-US" dirty="0"/>
              <a:t>Waiting for the caretaker to open the gate (he had returned earlier than expected) angered him so much. [</a:t>
            </a:r>
            <a:r>
              <a:rPr lang="en-US" dirty="0" err="1"/>
              <a:t>righr</a:t>
            </a:r>
            <a:r>
              <a:rPr lang="en-US" dirty="0"/>
              <a:t>]</a:t>
            </a:r>
          </a:p>
          <a:p>
            <a:r>
              <a:rPr lang="en-US" dirty="0"/>
              <a:t>Waiting for the caretaker to open the gate angered him so much. (He had returned earlier than expected.)</a:t>
            </a: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a:t>Note: Never put a comma before an opening parenthesis. If the material before the parenthetical material requites it, place that comma after the closing parenthesis.</a:t>
            </a:r>
          </a:p>
          <a:p>
            <a:r>
              <a:rPr lang="en-US" dirty="0"/>
              <a:t>E .g: Even though he was the head of the delegation, (Captain </a:t>
            </a:r>
            <a:r>
              <a:rPr lang="en-US" dirty="0" err="1"/>
              <a:t>Nyangado</a:t>
            </a:r>
            <a:r>
              <a:rPr lang="en-US" dirty="0"/>
              <a:t>) he was booed by the students. [wrong]</a:t>
            </a:r>
          </a:p>
          <a:p>
            <a:r>
              <a:rPr lang="en-US" dirty="0"/>
              <a:t>Even though he was the head of the delegation (Captain </a:t>
            </a:r>
            <a:r>
              <a:rPr lang="en-US" dirty="0" err="1"/>
              <a:t>Nyangado</a:t>
            </a:r>
            <a:r>
              <a:rPr lang="en-US" dirty="0"/>
              <a:t>), he was booed by the students. [right]</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lstStyle/>
          <a:p>
            <a:r>
              <a:rPr lang="en-US" dirty="0"/>
              <a:t>Never use quotation marks outside the parentheses that enclose the quoted words. Instead, these should be within and enclosing the quoted words.</a:t>
            </a:r>
          </a:p>
          <a:p>
            <a:r>
              <a:rPr lang="en-US" dirty="0"/>
              <a:t>E .g: He is reading his </a:t>
            </a:r>
            <a:r>
              <a:rPr lang="en-US" dirty="0" err="1"/>
              <a:t>favourite</a:t>
            </a:r>
            <a:r>
              <a:rPr lang="en-US" dirty="0"/>
              <a:t> novel “(Things Fall Apart)” to his young son. [wrong]</a:t>
            </a:r>
          </a:p>
          <a:p>
            <a:r>
              <a:rPr lang="en-US" dirty="0"/>
              <a:t>He is reading his </a:t>
            </a:r>
            <a:r>
              <a:rPr lang="en-US" dirty="0" err="1"/>
              <a:t>favourite</a:t>
            </a:r>
            <a:r>
              <a:rPr lang="en-US" dirty="0"/>
              <a:t> novel (“Things Fall Apart”) to his young son. [right].</a:t>
            </a:r>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Parentheses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You can use a question mark or exclamation point within parentheses that occur in a sentence.</a:t>
            </a:r>
          </a:p>
          <a:p>
            <a:r>
              <a:rPr lang="en-US" dirty="0"/>
              <a:t>E .g: I will not accept you in my class (what did you expect me to do?) after you have done all these.</a:t>
            </a:r>
          </a:p>
          <a:p>
            <a:pPr lvl="0"/>
            <a:r>
              <a:rPr lang="en-US" dirty="0"/>
              <a:t>The use of brackets in writing.</a:t>
            </a:r>
          </a:p>
          <a:p>
            <a:pPr lvl="0"/>
            <a:r>
              <a:rPr lang="en-US" dirty="0"/>
              <a:t>To insert one parenthetical comment within another parenthetical comment.</a:t>
            </a:r>
          </a:p>
          <a:p>
            <a:r>
              <a:rPr lang="en-US" dirty="0"/>
              <a:t>When you write a quotation, you </a:t>
            </a:r>
            <a:r>
              <a:rPr lang="en-US" dirty="0" smtClean="0"/>
              <a:t>might </a:t>
            </a:r>
            <a:r>
              <a:rPr lang="en-US" dirty="0"/>
              <a:t>want to change the form of a word (capitalization, tense), to add a brief definition, or to fit the quotation into the grammatical structure of your sentence. In such cases insert the material you have inserted into the quotation in brackets.</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BRACKETS []</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Use brackets to point out errors in a source.</a:t>
            </a:r>
          </a:p>
          <a:p>
            <a:r>
              <a:rPr lang="en-US" dirty="0"/>
              <a:t>You may find errors in the material you are quoting. You should not correct the error; instead, you should write the mistake and follow it with sic enclosed within brackets [sic].  This tells the reader that the error comes from </a:t>
            </a:r>
            <a:r>
              <a:rPr lang="en-US" dirty="0" err="1"/>
              <a:t>yhe</a:t>
            </a:r>
            <a:r>
              <a:rPr lang="en-US" dirty="0"/>
              <a:t> original work and not your own making.</a:t>
            </a:r>
          </a:p>
          <a:p>
            <a:r>
              <a:rPr lang="en-US" dirty="0"/>
              <a:t>E .g: the health officer stated in the report, “Five hundred children die of </a:t>
            </a:r>
            <a:r>
              <a:rPr lang="en-US" dirty="0" err="1"/>
              <a:t>malara</a:t>
            </a:r>
            <a:r>
              <a:rPr lang="en-US" dirty="0"/>
              <a:t> [sic] in The Gambia every year.</a:t>
            </a:r>
          </a:p>
          <a:p>
            <a:r>
              <a:rPr lang="en-US" dirty="0"/>
              <a:t>Use brackets within parentheses.</a:t>
            </a:r>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BRACKETS []</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Use bracket to insert you own editorial comment within a quotation.</a:t>
            </a:r>
          </a:p>
          <a:p>
            <a:pPr>
              <a:buNone/>
            </a:pPr>
            <a:r>
              <a:rPr lang="en-US" dirty="0"/>
              <a:t>E .g: Deborah Moore supports a student-</a:t>
            </a:r>
            <a:r>
              <a:rPr lang="en-US" dirty="0" err="1"/>
              <a:t>centred</a:t>
            </a:r>
            <a:r>
              <a:rPr lang="en-US" dirty="0"/>
              <a:t> curriculum and agrees with “curriculum research [which] shows that successful learning takes place in an active environment” (22).</a:t>
            </a:r>
          </a:p>
          <a:p>
            <a:pPr>
              <a:buNone/>
            </a:pPr>
            <a:r>
              <a:rPr lang="en-US" dirty="0"/>
              <a:t>E .g: Our traditional song (popular before independence [1965] and practiced by everybody) are still popular among the rural Gambian population.</a:t>
            </a: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SLIDE</a:t>
            </a:r>
            <a:endParaRPr lang="en-US" dirty="0"/>
          </a:p>
        </p:txBody>
      </p:sp>
      <p:sp>
        <p:nvSpPr>
          <p:cNvPr id="3" name="Content Placeholder 2"/>
          <p:cNvSpPr>
            <a:spLocks noGrp="1"/>
          </p:cNvSpPr>
          <p:nvPr>
            <p:ph idx="1"/>
          </p:nvPr>
        </p:nvSpPr>
        <p:spPr/>
        <p:txBody>
          <a:bodyPr/>
          <a:lstStyle/>
          <a:p>
            <a:pPr>
              <a:buNone/>
            </a:pPr>
            <a:r>
              <a:rPr lang="en-US" dirty="0" smtClean="0"/>
              <a:t>           </a:t>
            </a:r>
          </a:p>
          <a:p>
            <a:endParaRPr lang="en-US" dirty="0"/>
          </a:p>
          <a:p>
            <a:pPr>
              <a:buNone/>
            </a:pPr>
            <a:r>
              <a:rPr lang="en-US" dirty="0" smtClean="0"/>
              <a:t>                         THANK YOU</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Prentice  Hall. (2004). Writing and Grammar: Communication in action. New Jersey: Pearson Prentice Hall.</a:t>
            </a:r>
          </a:p>
          <a:p>
            <a:r>
              <a:rPr lang="en-US" dirty="0" smtClean="0"/>
              <a:t>Quitman, L. and </a:t>
            </a:r>
            <a:r>
              <a:rPr lang="en-US" dirty="0" err="1" smtClean="0"/>
              <a:t>Hesse</a:t>
            </a:r>
            <a:r>
              <a:rPr lang="en-US" dirty="0" smtClean="0"/>
              <a:t>, D. (2006). Simon &amp; Schuster handbook for writers (4</a:t>
            </a:r>
            <a:r>
              <a:rPr lang="en-US" baseline="30000" dirty="0" smtClean="0"/>
              <a:t>th</a:t>
            </a:r>
            <a:r>
              <a:rPr lang="en-US" dirty="0" smtClean="0"/>
              <a:t> </a:t>
            </a:r>
            <a:r>
              <a:rPr lang="en-US" dirty="0" err="1" smtClean="0"/>
              <a:t>edn</a:t>
            </a:r>
            <a:r>
              <a:rPr lang="en-US" dirty="0" smtClean="0"/>
              <a:t>.). Toronto: Pearson Education Canada Inc.</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TotalTime>
  <Words>6945</Words>
  <Application>Microsoft Office PowerPoint</Application>
  <PresentationFormat>On-screen Show (4:3)</PresentationFormat>
  <Paragraphs>490</Paragraphs>
  <Slides>95</Slides>
  <Notes>0</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Office Theme</vt:lpstr>
      <vt:lpstr>PUNCTUATIONS: WRITING ROAD SIGNS</vt:lpstr>
      <vt:lpstr> Period/full stop</vt:lpstr>
      <vt:lpstr>FULLSTOP</vt:lpstr>
      <vt:lpstr>QUESTION MARKS ? </vt:lpstr>
      <vt:lpstr>QUESTION MARK in a series </vt:lpstr>
      <vt:lpstr>QUESTION MARK</vt:lpstr>
      <vt:lpstr>EXCLAMATION POINTS</vt:lpstr>
      <vt:lpstr>EXCLAMATION MARK</vt:lpstr>
      <vt:lpstr>Used with coordinating conjunctions</vt:lpstr>
      <vt:lpstr>COMMAS</vt:lpstr>
      <vt:lpstr>COMMAS</vt:lpstr>
      <vt:lpstr>COMMAS</vt:lpstr>
      <vt:lpstr>COMMAS</vt:lpstr>
      <vt:lpstr>COMMAS</vt:lpstr>
      <vt:lpstr>commas after introductory elements and conjunctive adverbs</vt:lpstr>
      <vt:lpstr>COMMAS</vt:lpstr>
      <vt:lpstr>COMMAS</vt:lpstr>
      <vt:lpstr>COMMAS</vt:lpstr>
      <vt:lpstr>COMMAS</vt:lpstr>
      <vt:lpstr>Use commas to emphasize an adverb.</vt:lpstr>
      <vt:lpstr>. Use commas when adjectives come after the noun</vt:lpstr>
      <vt:lpstr>Use commas with items in a series</vt:lpstr>
      <vt:lpstr>COMMAS</vt:lpstr>
      <vt:lpstr>COMMAS</vt:lpstr>
      <vt:lpstr>COMMAS</vt:lpstr>
      <vt:lpstr>COMMAS</vt:lpstr>
      <vt:lpstr>COMMAS</vt:lpstr>
      <vt:lpstr>Commas with coordinate adjectives</vt:lpstr>
      <vt:lpstr>COMMAS</vt:lpstr>
      <vt:lpstr>COMMAS with the cumulative adjectives </vt:lpstr>
      <vt:lpstr>The use of comma with   nonrestrictive/nonessential elements.</vt:lpstr>
      <vt:lpstr>COMMAS</vt:lpstr>
      <vt:lpstr>COMMAS with Restrictive or essential elements</vt:lpstr>
      <vt:lpstr>COMMAS</vt:lpstr>
      <vt:lpstr>COMMAS with additional information </vt:lpstr>
      <vt:lpstr>COMMAS with Expressions of contrast </vt:lpstr>
      <vt:lpstr>COMMAS with Words of direct address </vt:lpstr>
      <vt:lpstr>COMMAS with A tag </vt:lpstr>
      <vt:lpstr>COMMAS with quotations</vt:lpstr>
      <vt:lpstr>COMMAS</vt:lpstr>
      <vt:lpstr>Commas with Dates </vt:lpstr>
      <vt:lpstr>COMMAS</vt:lpstr>
      <vt:lpstr>COMMAS</vt:lpstr>
      <vt:lpstr>COMMAS</vt:lpstr>
      <vt:lpstr>COMMAS</vt:lpstr>
      <vt:lpstr>COMMAS</vt:lpstr>
      <vt:lpstr>Commas in correspondence </vt:lpstr>
      <vt:lpstr>COMMAS to clarify meanigs</vt:lpstr>
      <vt:lpstr>COMMAS</vt:lpstr>
      <vt:lpstr>COMMAS  </vt:lpstr>
      <vt:lpstr>COMMAS </vt:lpstr>
      <vt:lpstr>COMMAS</vt:lpstr>
      <vt:lpstr>SEMICOLON</vt:lpstr>
      <vt:lpstr>SEMICOLON</vt:lpstr>
      <vt:lpstr>SEMICOLON</vt:lpstr>
      <vt:lpstr>SEMICOLON</vt:lpstr>
      <vt:lpstr>Colon (:) </vt:lpstr>
      <vt:lpstr>COLON</vt:lpstr>
      <vt:lpstr>COLON</vt:lpstr>
      <vt:lpstr>COLON</vt:lpstr>
      <vt:lpstr>COLON</vt:lpstr>
      <vt:lpstr>Other uses of a colon</vt:lpstr>
      <vt:lpstr>COLON</vt:lpstr>
      <vt:lpstr>COLON With ratios </vt:lpstr>
      <vt:lpstr>APOSTROPHE</vt:lpstr>
      <vt:lpstr>APOSTROPHE</vt:lpstr>
      <vt:lpstr>Add only an apostrophe to a plural   noun ending in s:</vt:lpstr>
      <vt:lpstr>Use of apostrophe with contractions </vt:lpstr>
      <vt:lpstr>Apostrophe and some miscellaneous   elements</vt:lpstr>
      <vt:lpstr>APOSTROPHE</vt:lpstr>
      <vt:lpstr>QUOTATION MARKS </vt:lpstr>
      <vt:lpstr>QUOTATION MARKS </vt:lpstr>
      <vt:lpstr>QUOTATION MARKS </vt:lpstr>
      <vt:lpstr>QUOTATION MARKS </vt:lpstr>
      <vt:lpstr>QUOTATION MARKS </vt:lpstr>
      <vt:lpstr>QUOTATION MARKS </vt:lpstr>
      <vt:lpstr>QUOTATION MARKS </vt:lpstr>
      <vt:lpstr>QUOTATION MARKS </vt:lpstr>
      <vt:lpstr>QUOTATION MARKS </vt:lpstr>
      <vt:lpstr>DASH</vt:lpstr>
      <vt:lpstr>DASH</vt:lpstr>
      <vt:lpstr>DASH</vt:lpstr>
      <vt:lpstr>DASH</vt:lpstr>
      <vt:lpstr>Parentheses () </vt:lpstr>
      <vt:lpstr>Parentheses () </vt:lpstr>
      <vt:lpstr>Parentheses () </vt:lpstr>
      <vt:lpstr>Parentheses () </vt:lpstr>
      <vt:lpstr>Parentheses () </vt:lpstr>
      <vt:lpstr>Parentheses () </vt:lpstr>
      <vt:lpstr>Parentheses () </vt:lpstr>
      <vt:lpstr>Parentheses () </vt:lpstr>
      <vt:lpstr>BRACKETS []</vt:lpstr>
      <vt:lpstr>BRACKETS []</vt:lpstr>
      <vt:lpstr>END OF SLIDE</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PUNCTUATIONS: WRITING ROAD SIGNS</dc:title>
  <dc:creator>Windows User</dc:creator>
  <cp:lastModifiedBy>Windows User</cp:lastModifiedBy>
  <cp:revision>9</cp:revision>
  <dcterms:created xsi:type="dcterms:W3CDTF">2019-02-14T10:35:01Z</dcterms:created>
  <dcterms:modified xsi:type="dcterms:W3CDTF">2021-11-03T07:53:22Z</dcterms:modified>
</cp:coreProperties>
</file>