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4"/>
  </p:notesMasterIdLst>
  <p:sldIdLst>
    <p:sldId id="303" r:id="rId2"/>
    <p:sldId id="304" r:id="rId3"/>
    <p:sldId id="305" r:id="rId4"/>
    <p:sldId id="306" r:id="rId5"/>
    <p:sldId id="307" r:id="rId6"/>
    <p:sldId id="308" r:id="rId7"/>
    <p:sldId id="309" r:id="rId8"/>
    <p:sldId id="310" r:id="rId9"/>
    <p:sldId id="311" r:id="rId10"/>
    <p:sldId id="312" r:id="rId11"/>
    <p:sldId id="313" r:id="rId12"/>
    <p:sldId id="314" r:id="rId13"/>
    <p:sldId id="315" r:id="rId14"/>
    <p:sldId id="316" r:id="rId15"/>
    <p:sldId id="318" r:id="rId16"/>
    <p:sldId id="273" r:id="rId17"/>
    <p:sldId id="274" r:id="rId18"/>
    <p:sldId id="275" r:id="rId19"/>
    <p:sldId id="319" r:id="rId20"/>
    <p:sldId id="320" r:id="rId21"/>
    <p:sldId id="325" r:id="rId22"/>
    <p:sldId id="278" r:id="rId23"/>
    <p:sldId id="279" r:id="rId24"/>
    <p:sldId id="280" r:id="rId25"/>
    <p:sldId id="281" r:id="rId26"/>
    <p:sldId id="282" r:id="rId27"/>
    <p:sldId id="323" r:id="rId28"/>
    <p:sldId id="283" r:id="rId29"/>
    <p:sldId id="284" r:id="rId30"/>
    <p:sldId id="285" r:id="rId31"/>
    <p:sldId id="286" r:id="rId32"/>
    <p:sldId id="287" r:id="rId33"/>
    <p:sldId id="288" r:id="rId34"/>
    <p:sldId id="289" r:id="rId35"/>
    <p:sldId id="330" r:id="rId36"/>
    <p:sldId id="321" r:id="rId37"/>
    <p:sldId id="290" r:id="rId38"/>
    <p:sldId id="291" r:id="rId39"/>
    <p:sldId id="292" r:id="rId40"/>
    <p:sldId id="293" r:id="rId41"/>
    <p:sldId id="294" r:id="rId42"/>
    <p:sldId id="295" r:id="rId43"/>
    <p:sldId id="296" r:id="rId44"/>
    <p:sldId id="297" r:id="rId45"/>
    <p:sldId id="328" r:id="rId46"/>
    <p:sldId id="329" r:id="rId47"/>
    <p:sldId id="298" r:id="rId48"/>
    <p:sldId id="299" r:id="rId49"/>
    <p:sldId id="300" r:id="rId50"/>
    <p:sldId id="301" r:id="rId51"/>
    <p:sldId id="302" r:id="rId52"/>
    <p:sldId id="322"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216" y="1794"/>
      </p:cViewPr>
      <p:guideLst>
        <p:guide orient="horz" pos="2160"/>
        <p:guide pos="2880"/>
      </p:guideLst>
    </p:cSldViewPr>
  </p:slideViewPr>
  <p:notesTextViewPr>
    <p:cViewPr>
      <p:scale>
        <a:sx n="75" d="100"/>
        <a:sy n="75"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4389AF-5C1F-4831-B8A0-590B3D3034BE}" type="datetimeFigureOut">
              <a:rPr lang="en-US" smtClean="0"/>
              <a:pPr/>
              <a:t>6/13/2022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EB884B-F85C-411D-815D-BDF29DE18C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B, D and F parts of these simple sentences enable the speaker here to tell someone else what another person exactly said, which are the A, C and E parts.</a:t>
            </a:r>
          </a:p>
          <a:p>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smtClean="0">
                <a:solidFill>
                  <a:srgbClr val="FF0000"/>
                </a:solidFill>
              </a:rPr>
              <a:t>A</a:t>
            </a:r>
            <a:r>
              <a:rPr lang="en-US" dirty="0" smtClean="0"/>
              <a:t> {‘’ I like it’’}, </a:t>
            </a:r>
            <a:r>
              <a:rPr lang="en-US" dirty="0" smtClean="0">
                <a:solidFill>
                  <a:srgbClr val="0070C0"/>
                </a:solidFill>
              </a:rPr>
              <a:t>B</a:t>
            </a:r>
            <a:r>
              <a:rPr lang="en-US" dirty="0" smtClean="0"/>
              <a:t>{ he said}.</a:t>
            </a:r>
          </a:p>
          <a:p>
            <a:pPr lvl="0"/>
            <a:r>
              <a:rPr lang="en-US" dirty="0" smtClean="0">
                <a:solidFill>
                  <a:srgbClr val="FF0000"/>
                </a:solidFill>
              </a:rPr>
              <a:t>C</a:t>
            </a:r>
            <a:r>
              <a:rPr lang="en-US" dirty="0" smtClean="0"/>
              <a:t> {“</a:t>
            </a:r>
            <a:r>
              <a:rPr lang="en-US" dirty="0" err="1" smtClean="0"/>
              <a:t>Fatou</a:t>
            </a:r>
            <a:r>
              <a:rPr lang="en-US" dirty="0" smtClean="0"/>
              <a:t> was a kind woman”}</a:t>
            </a:r>
            <a:r>
              <a:rPr lang="en-US" dirty="0" smtClean="0">
                <a:solidFill>
                  <a:srgbClr val="0070C0"/>
                </a:solidFill>
              </a:rPr>
              <a:t>,D </a:t>
            </a:r>
            <a:r>
              <a:rPr lang="en-US" dirty="0" smtClean="0"/>
              <a:t>{ he thought}.</a:t>
            </a:r>
          </a:p>
          <a:p>
            <a:pPr lvl="0"/>
            <a:r>
              <a:rPr lang="en-US" dirty="0" smtClean="0">
                <a:solidFill>
                  <a:srgbClr val="FF0000"/>
                </a:solidFill>
              </a:rPr>
              <a:t>E </a:t>
            </a:r>
            <a:r>
              <a:rPr lang="en-US" dirty="0" smtClean="0"/>
              <a:t>{“I will go to Banjul”}, </a:t>
            </a:r>
            <a:r>
              <a:rPr lang="en-US" dirty="0" smtClean="0">
                <a:solidFill>
                  <a:srgbClr val="0070C0"/>
                </a:solidFill>
              </a:rPr>
              <a:t>F</a:t>
            </a:r>
            <a:r>
              <a:rPr lang="en-US" dirty="0" smtClean="0"/>
              <a:t>{he hoped}.</a:t>
            </a:r>
          </a:p>
          <a:p>
            <a:r>
              <a:rPr lang="en-US" dirty="0" smtClean="0"/>
              <a:t>Each of these examples have two parts</a:t>
            </a:r>
          </a:p>
          <a:p>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direct speech, the exact words of</a:t>
            </a:r>
            <a:r>
              <a:rPr lang="en-US" baseline="0" dirty="0" smtClean="0"/>
              <a:t> the speaker are used, we separate them from the reporting part with commas, we change words like verbs, persons, time and place adverbs/</a:t>
            </a:r>
            <a:r>
              <a:rPr lang="en-US" baseline="0" dirty="0" err="1" smtClean="0"/>
              <a:t>adjectives,etc</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Formal</a:t>
            </a:r>
            <a:r>
              <a:rPr lang="en-US" baseline="0" dirty="0" smtClean="0"/>
              <a:t> </a:t>
            </a:r>
            <a:r>
              <a:rPr lang="en-US" dirty="0" smtClean="0"/>
              <a:t>reported</a:t>
            </a:r>
            <a:r>
              <a:rPr lang="en-US" baseline="0" dirty="0" smtClean="0"/>
              <a:t> </a:t>
            </a:r>
            <a:r>
              <a:rPr lang="en-US" dirty="0" smtClean="0"/>
              <a:t>speech requires that</a:t>
            </a:r>
            <a:r>
              <a:rPr lang="en-US" baseline="0" dirty="0" smtClean="0"/>
              <a:t> </a:t>
            </a:r>
            <a:r>
              <a:rPr lang="en-US" dirty="0" smtClean="0"/>
              <a:t>you make</a:t>
            </a:r>
            <a:r>
              <a:rPr lang="en-US" baseline="0" dirty="0" smtClean="0"/>
              <a:t> </a:t>
            </a:r>
            <a:r>
              <a:rPr lang="en-US" dirty="0" smtClean="0"/>
              <a:t>specific changes</a:t>
            </a:r>
            <a:r>
              <a:rPr lang="en-US" baseline="0" dirty="0" smtClean="0"/>
              <a:t> </a:t>
            </a:r>
            <a:r>
              <a:rPr lang="en-US" dirty="0" smtClean="0"/>
              <a:t>to</a:t>
            </a:r>
            <a:r>
              <a:rPr lang="en-US" baseline="0" dirty="0" smtClean="0"/>
              <a:t> </a:t>
            </a:r>
            <a:r>
              <a:rPr lang="en-US" dirty="0" smtClean="0"/>
              <a:t>verb tenses</a:t>
            </a:r>
            <a:r>
              <a:rPr lang="en-US" baseline="0" dirty="0" smtClean="0"/>
              <a:t> </a:t>
            </a:r>
            <a:r>
              <a:rPr lang="en-US" dirty="0" smtClean="0"/>
              <a:t>that were</a:t>
            </a:r>
            <a:r>
              <a:rPr lang="en-US" baseline="0" dirty="0" smtClean="0"/>
              <a:t> </a:t>
            </a:r>
            <a:r>
              <a:rPr lang="en-US" dirty="0" smtClean="0"/>
              <a:t>spoken. In general, the verbs</a:t>
            </a:r>
            <a:r>
              <a:rPr lang="en-US" baseline="0" dirty="0" smtClean="0"/>
              <a:t> </a:t>
            </a:r>
            <a:r>
              <a:rPr lang="en-US" dirty="0" smtClean="0"/>
              <a:t>move</a:t>
            </a:r>
            <a:r>
              <a:rPr lang="en-US" baseline="0" dirty="0" smtClean="0"/>
              <a:t> </a:t>
            </a:r>
            <a:r>
              <a:rPr lang="en-US" dirty="0" smtClean="0"/>
              <a:t>one step to</a:t>
            </a:r>
            <a:r>
              <a:rPr lang="en-US" baseline="0" dirty="0" smtClean="0"/>
              <a:t> </a:t>
            </a:r>
            <a:r>
              <a:rPr lang="en-US" dirty="0" smtClean="0"/>
              <a:t>the past. Like becomes</a:t>
            </a:r>
            <a:r>
              <a:rPr lang="en-US" baseline="0" dirty="0" smtClean="0"/>
              <a:t> </a:t>
            </a:r>
            <a:r>
              <a:rPr lang="en-US" dirty="0" smtClean="0"/>
              <a:t>liked; liked</a:t>
            </a:r>
            <a:r>
              <a:rPr lang="en-US" baseline="0" dirty="0" smtClean="0"/>
              <a:t> </a:t>
            </a:r>
            <a:r>
              <a:rPr lang="en-US" dirty="0" smtClean="0"/>
              <a:t>becomes had liked,</a:t>
            </a:r>
            <a:r>
              <a:rPr lang="en-US" baseline="0" dirty="0" smtClean="0"/>
              <a:t> </a:t>
            </a:r>
            <a:r>
              <a:rPr lang="en-US" dirty="0" smtClean="0"/>
              <a:t>for example.	</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17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changes have been made to the original quote. They should notice three: 1. This becomes that. You are no longer in the restaurant, so you cannot use this to refer to the restaurant. 2. Verb tense change – is becomes was. 3. Here becomes there. Again, you are no longer at the restaurant, so you need to change here</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30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changes have been made to the original quote. They should notice three: 1. This becomes that. You are no longer in the restaurant, so you cannot use this to refer to the restaurant. 2. Verb tense change – is becomes was. 3. Here becomes there. Again, you are no longer at the restaurant, so you need to change here</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31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The students should notice that in addition to the previous changes, tomorrow has been changed to the following day. </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32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that the verb tenses and pronouns change just as they do in reported statements. For yes / no questions, you have a choice of using if, whether, or whether or not. If is the most common. Also, a reported question does not have a question mark since it is no longer a question. </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37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out to the students that the first two rules are the same as they are for reported statements (what they learned in the last lesson).Verb tense change rules are also the same. </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38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Embedded questions are not really reported questions, but their structure is similar, so they are often taught along with the topic of reported questions. An embedded question is a question that is inside a sentence. For example, “Do you know what time the bus comes?” is an embedded question. If asked directly, the question would be, “What time does the bus come?” You can see the two structures are different. The embedded question now has the same structure as a statement in English. Talk about confusing for students! And indeed many students will say, “Do you know what time does the bus come?” The main thing to stress to students is that embedded questions use English statement word order – subject + verb and there are no auxiliaries. In addition, they should pay attention to subject-verb agreement, which normally isn’t a problem with direct questions. The direct question, “What does Bill teach?” becomes, “Do you know what Bill teaches?” To make the switch accurately, you must drop the auxiliary, “do,” use S+V word order, and make “teach” agree with the singular Bill. </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40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Instructions, Commands, Requests and Invitations: Instructions, commands, requests and invitations are often changed to infinitives in reported speech. Thus, the doctor instructions, “Take two tablets and call me in the morning,” becomes “The doctor told me to take two tablets and to call him in the morning,” in reported speech</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47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Although say, tell, and ask are the most common reporting verbs, the following verbs are also possible when using an infinitive. </a:t>
            </a:r>
            <a:endParaRPr lang="en-US" dirty="0"/>
          </a:p>
        </p:txBody>
      </p:sp>
      <p:sp>
        <p:nvSpPr>
          <p:cNvPr id="4" name="Slide Number Placeholder 3"/>
          <p:cNvSpPr>
            <a:spLocks noGrp="1"/>
          </p:cNvSpPr>
          <p:nvPr>
            <p:ph type="sldNum" sz="quarter" idx="10"/>
          </p:nvPr>
        </p:nvSpPr>
        <p:spPr/>
        <p:txBody>
          <a:bodyPr/>
          <a:lstStyle/>
          <a:p>
            <a:fld id="{AAEB884B-F85C-411D-815D-BDF29DE18C2A}"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7472B24E-6B9A-428D-AD8B-F6768B45B7B8}"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72B24E-6B9A-428D-AD8B-F6768B45B7B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72B24E-6B9A-428D-AD8B-F6768B45B7B8}"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472B24E-6B9A-428D-AD8B-F6768B45B7B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472B24E-6B9A-428D-AD8B-F6768B45B7B8}"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472B24E-6B9A-428D-AD8B-F6768B45B7B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472B24E-6B9A-428D-AD8B-F6768B45B7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472B24E-6B9A-428D-AD8B-F6768B45B7B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44A5AB27-B540-4CA3-9789-8D457E453E71}" type="datetimeFigureOut">
              <a:rPr lang="en-US" smtClean="0"/>
              <a:pPr/>
              <a:t>6/13/2022</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7472B24E-6B9A-428D-AD8B-F6768B45B7B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72B24E-6B9A-428D-AD8B-F6768B45B7B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A5AB27-B540-4CA3-9789-8D457E453E71}" type="datetimeFigureOut">
              <a:rPr lang="en-US" smtClean="0"/>
              <a:pPr/>
              <a:t>6/13/2022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72B24E-6B9A-428D-AD8B-F6768B45B7B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44A5AB27-B540-4CA3-9789-8D457E453E71}" type="datetimeFigureOut">
              <a:rPr lang="en-US" smtClean="0"/>
              <a:pPr/>
              <a:t>6/13/2022</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472B24E-6B9A-428D-AD8B-F6768B45B7B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DIRECT AND INDIRECT SPEECH</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Direct and indirect speech are techniques we use in our daily communication interaction with other people as we try to relate what other people said or what we imagine they have thought. If we want to say what other people said, thought or felt, we can use direct or indirect speech.  Direct speech is the part in our utterance that quotes the exact word or words of other people. The indirect speech is the form of utterance that helps us report the exact words of the other person we quote.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PARTS OF DIRECT SPEECH</a:t>
            </a:r>
            <a:endParaRPr lang="en-US" dirty="0"/>
          </a:p>
        </p:txBody>
      </p:sp>
      <p:sp>
        <p:nvSpPr>
          <p:cNvPr id="3" name="Content Placeholder 2"/>
          <p:cNvSpPr>
            <a:spLocks noGrp="1"/>
          </p:cNvSpPr>
          <p:nvPr>
            <p:ph idx="1"/>
          </p:nvPr>
        </p:nvSpPr>
        <p:spPr/>
        <p:txBody>
          <a:bodyPr/>
          <a:lstStyle/>
          <a:p>
            <a:r>
              <a:rPr lang="en-US" dirty="0" smtClean="0"/>
              <a:t>A direct speech utterance therefore has two parts: </a:t>
            </a:r>
          </a:p>
          <a:p>
            <a:pPr lvl="0"/>
            <a:r>
              <a:rPr lang="en-US" dirty="0" smtClean="0"/>
              <a:t>the part inside the quotation or inverted speech marks which is often referred to as the “reported speech.”</a:t>
            </a:r>
          </a:p>
          <a:p>
            <a:pPr lvl="0"/>
            <a:r>
              <a:rPr lang="en-US" dirty="0" smtClean="0"/>
              <a:t>the other one that is out of the inverted commas which is also called “reporting speech.</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reporting and reported verb</a:t>
            </a:r>
            <a:endParaRPr lang="en-US" sz="3600" dirty="0"/>
          </a:p>
        </p:txBody>
      </p:sp>
      <p:sp>
        <p:nvSpPr>
          <p:cNvPr id="3" name="Content Placeholder 2"/>
          <p:cNvSpPr>
            <a:spLocks noGrp="1"/>
          </p:cNvSpPr>
          <p:nvPr>
            <p:ph idx="1"/>
          </p:nvPr>
        </p:nvSpPr>
        <p:spPr/>
        <p:txBody>
          <a:bodyPr/>
          <a:lstStyle/>
          <a:p>
            <a:r>
              <a:rPr lang="en-US" dirty="0" smtClean="0"/>
              <a:t>Direct speech, therefore, has two verbs- the reporting verb and the reported verb.</a:t>
            </a:r>
          </a:p>
          <a:p>
            <a:r>
              <a:rPr lang="en-US" dirty="0" smtClean="0"/>
              <a:t> In direct speech, the two parts are usually separated with a comma.</a:t>
            </a:r>
          </a:p>
          <a:p>
            <a:r>
              <a:rPr lang="en-US" dirty="0" smtClean="0"/>
              <a:t>Look at these examples of direct speech.</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The reporting and the reported verb</a:t>
            </a:r>
            <a:endParaRPr lang="en-US" sz="3200" dirty="0"/>
          </a:p>
        </p:txBody>
      </p:sp>
      <p:sp>
        <p:nvSpPr>
          <p:cNvPr id="3" name="Content Placeholder 2"/>
          <p:cNvSpPr>
            <a:spLocks noGrp="1"/>
          </p:cNvSpPr>
          <p:nvPr>
            <p:ph idx="1"/>
          </p:nvPr>
        </p:nvSpPr>
        <p:spPr/>
        <p:txBody>
          <a:bodyPr/>
          <a:lstStyle/>
          <a:p>
            <a:pPr lvl="0"/>
            <a:r>
              <a:rPr lang="en-US" dirty="0" smtClean="0">
                <a:solidFill>
                  <a:srgbClr val="FF0000"/>
                </a:solidFill>
              </a:rPr>
              <a:t>A</a:t>
            </a:r>
            <a:r>
              <a:rPr lang="en-US" dirty="0" smtClean="0"/>
              <a:t> {‘’ I like it,’’} </a:t>
            </a:r>
            <a:r>
              <a:rPr lang="en-US" dirty="0" smtClean="0">
                <a:solidFill>
                  <a:srgbClr val="0070C0"/>
                </a:solidFill>
              </a:rPr>
              <a:t>B</a:t>
            </a:r>
            <a:r>
              <a:rPr lang="en-US" dirty="0" smtClean="0"/>
              <a:t>{ he said}.</a:t>
            </a:r>
          </a:p>
          <a:p>
            <a:pPr lvl="0"/>
            <a:r>
              <a:rPr lang="en-US" dirty="0" smtClean="0"/>
              <a:t>“I like it,” he said.</a:t>
            </a:r>
          </a:p>
          <a:p>
            <a:pPr lvl="0"/>
            <a:r>
              <a:rPr lang="en-US" dirty="0" smtClean="0">
                <a:solidFill>
                  <a:srgbClr val="FF0000"/>
                </a:solidFill>
              </a:rPr>
              <a:t>C</a:t>
            </a:r>
            <a:r>
              <a:rPr lang="en-US" dirty="0" smtClean="0"/>
              <a:t> {“Fatou was a kind woman,”}</a:t>
            </a:r>
            <a:r>
              <a:rPr lang="en-US" dirty="0" smtClean="0">
                <a:solidFill>
                  <a:srgbClr val="0070C0"/>
                </a:solidFill>
              </a:rPr>
              <a:t>,D </a:t>
            </a:r>
            <a:r>
              <a:rPr lang="en-US" dirty="0" smtClean="0"/>
              <a:t>{ he thought}.</a:t>
            </a:r>
          </a:p>
          <a:p>
            <a:pPr lvl="0"/>
            <a:r>
              <a:rPr lang="en-US" dirty="0" smtClean="0">
                <a:solidFill>
                  <a:srgbClr val="FF0000"/>
                </a:solidFill>
              </a:rPr>
              <a:t>E </a:t>
            </a:r>
            <a:r>
              <a:rPr lang="en-US" dirty="0" smtClean="0"/>
              <a:t>{“I will go to Banjul,”} </a:t>
            </a:r>
            <a:r>
              <a:rPr lang="en-US" dirty="0" smtClean="0">
                <a:solidFill>
                  <a:srgbClr val="0070C0"/>
                </a:solidFill>
              </a:rPr>
              <a:t>F</a:t>
            </a:r>
            <a:r>
              <a:rPr lang="en-US" dirty="0" smtClean="0"/>
              <a:t>{he hoped}.</a:t>
            </a:r>
          </a:p>
          <a:p>
            <a:endParaRPr lang="en-US" dirty="0" smtClean="0"/>
          </a:p>
          <a:p>
            <a:r>
              <a:rPr lang="en-US" dirty="0" smtClean="0"/>
              <a:t>Each of these examples have two parts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reporting and the reported verb</a:t>
            </a:r>
            <a:endParaRPr lang="en-US" sz="3600" dirty="0"/>
          </a:p>
        </p:txBody>
      </p:sp>
      <p:sp>
        <p:nvSpPr>
          <p:cNvPr id="3" name="Content Placeholder 2"/>
          <p:cNvSpPr>
            <a:spLocks noGrp="1"/>
          </p:cNvSpPr>
          <p:nvPr>
            <p:ph idx="1"/>
          </p:nvPr>
        </p:nvSpPr>
        <p:spPr/>
        <p:txBody>
          <a:bodyPr>
            <a:normAutofit fontScale="92500"/>
          </a:bodyPr>
          <a:lstStyle/>
          <a:p>
            <a:r>
              <a:rPr lang="en-US" dirty="0" smtClean="0"/>
              <a:t>The </a:t>
            </a:r>
            <a:r>
              <a:rPr lang="en-US" dirty="0" smtClean="0">
                <a:solidFill>
                  <a:srgbClr val="0070C0"/>
                </a:solidFill>
              </a:rPr>
              <a:t>B</a:t>
            </a:r>
            <a:r>
              <a:rPr lang="en-US" dirty="0" smtClean="0"/>
              <a:t>, </a:t>
            </a:r>
            <a:r>
              <a:rPr lang="en-US" dirty="0" smtClean="0">
                <a:solidFill>
                  <a:srgbClr val="0070C0"/>
                </a:solidFill>
              </a:rPr>
              <a:t>D</a:t>
            </a:r>
            <a:r>
              <a:rPr lang="en-US" dirty="0" smtClean="0"/>
              <a:t> and </a:t>
            </a:r>
            <a:r>
              <a:rPr lang="en-US" dirty="0" smtClean="0">
                <a:solidFill>
                  <a:srgbClr val="0070C0"/>
                </a:solidFill>
              </a:rPr>
              <a:t>F</a:t>
            </a:r>
            <a:r>
              <a:rPr lang="en-US" dirty="0" smtClean="0"/>
              <a:t> parts of these simple sentences enable the speaker here to tell someone else what another person exactly said, which are the </a:t>
            </a:r>
            <a:r>
              <a:rPr lang="en-US" dirty="0" smtClean="0">
                <a:solidFill>
                  <a:srgbClr val="FF0000"/>
                </a:solidFill>
              </a:rPr>
              <a:t>A, C </a:t>
            </a:r>
            <a:r>
              <a:rPr lang="en-US" dirty="0" smtClean="0"/>
              <a:t>and </a:t>
            </a:r>
            <a:r>
              <a:rPr lang="en-US" dirty="0" smtClean="0">
                <a:solidFill>
                  <a:srgbClr val="FF0000"/>
                </a:solidFill>
              </a:rPr>
              <a:t>E</a:t>
            </a:r>
            <a:r>
              <a:rPr lang="en-US" dirty="0" smtClean="0"/>
              <a:t> parts.</a:t>
            </a:r>
          </a:p>
          <a:p>
            <a:r>
              <a:rPr lang="en-US" dirty="0" smtClean="0"/>
              <a:t>Indirect speech, on the other hand, occurs when we make someone else’s words or thoughts part of our own utterance by the use of a “that” conjugation or otherwise. Indirect speech does not take a comma to separate the reporting clause from the utterance that is relayed.</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reporting and the reported verb</a:t>
            </a:r>
            <a:endParaRPr lang="en-US" sz="3600" dirty="0"/>
          </a:p>
        </p:txBody>
      </p:sp>
      <p:sp>
        <p:nvSpPr>
          <p:cNvPr id="3" name="Content Placeholder 2"/>
          <p:cNvSpPr>
            <a:spLocks noGrp="1"/>
          </p:cNvSpPr>
          <p:nvPr>
            <p:ph idx="1"/>
          </p:nvPr>
        </p:nvSpPr>
        <p:spPr/>
        <p:txBody>
          <a:bodyPr/>
          <a:lstStyle/>
          <a:p>
            <a:r>
              <a:rPr lang="en-US" dirty="0" smtClean="0"/>
              <a:t>We can say the sentences above in a different way employing indirect speech.</a:t>
            </a:r>
          </a:p>
          <a:p>
            <a:pPr lvl="0"/>
            <a:r>
              <a:rPr lang="en-US" dirty="0" smtClean="0">
                <a:solidFill>
                  <a:srgbClr val="FF0000"/>
                </a:solidFill>
              </a:rPr>
              <a:t>He</a:t>
            </a:r>
            <a:r>
              <a:rPr lang="en-US" dirty="0" smtClean="0"/>
              <a:t> said he </a:t>
            </a:r>
            <a:r>
              <a:rPr lang="en-US" dirty="0" smtClean="0">
                <a:solidFill>
                  <a:srgbClr val="FF0000"/>
                </a:solidFill>
              </a:rPr>
              <a:t>liked</a:t>
            </a:r>
            <a:r>
              <a:rPr lang="en-US" dirty="0" smtClean="0"/>
              <a:t> it.  </a:t>
            </a:r>
            <a:r>
              <a:rPr lang="en-US" dirty="0" smtClean="0">
                <a:solidFill>
                  <a:srgbClr val="FF0000"/>
                </a:solidFill>
              </a:rPr>
              <a:t>He</a:t>
            </a:r>
            <a:r>
              <a:rPr lang="en-US" dirty="0" smtClean="0"/>
              <a:t> said </a:t>
            </a:r>
            <a:r>
              <a:rPr lang="en-US" dirty="0" smtClean="0">
                <a:solidFill>
                  <a:srgbClr val="FF0000"/>
                </a:solidFill>
              </a:rPr>
              <a:t>that</a:t>
            </a:r>
            <a:r>
              <a:rPr lang="en-US" dirty="0" smtClean="0"/>
              <a:t> he </a:t>
            </a:r>
            <a:r>
              <a:rPr lang="en-US" dirty="0" smtClean="0">
                <a:solidFill>
                  <a:srgbClr val="FF0000"/>
                </a:solidFill>
              </a:rPr>
              <a:t>liked</a:t>
            </a:r>
            <a:r>
              <a:rPr lang="en-US" dirty="0" smtClean="0"/>
              <a:t> it.</a:t>
            </a:r>
          </a:p>
          <a:p>
            <a:pPr lvl="0"/>
            <a:r>
              <a:rPr lang="en-US" dirty="0" smtClean="0"/>
              <a:t>He thought that </a:t>
            </a:r>
            <a:r>
              <a:rPr lang="en-US" dirty="0" err="1" smtClean="0"/>
              <a:t>Fatou</a:t>
            </a:r>
            <a:r>
              <a:rPr lang="en-US" dirty="0" smtClean="0"/>
              <a:t> was a kind woman.</a:t>
            </a:r>
          </a:p>
          <a:p>
            <a:pPr lvl="0"/>
            <a:r>
              <a:rPr lang="en-US" dirty="0" smtClean="0"/>
              <a:t>She hoped she would go to Banjul. She hoped that she would go to Banjul.</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indirect speech structure</a:t>
            </a:r>
            <a:endParaRPr lang="en-US" sz="3600" dirty="0"/>
          </a:p>
        </p:txBody>
      </p:sp>
      <p:sp>
        <p:nvSpPr>
          <p:cNvPr id="3" name="Content Placeholder 2"/>
          <p:cNvSpPr>
            <a:spLocks noGrp="1"/>
          </p:cNvSpPr>
          <p:nvPr>
            <p:ph idx="1"/>
          </p:nvPr>
        </p:nvSpPr>
        <p:spPr/>
        <p:txBody>
          <a:bodyPr>
            <a:normAutofit fontScale="92500" lnSpcReduction="20000"/>
          </a:bodyPr>
          <a:lstStyle/>
          <a:p>
            <a:r>
              <a:rPr lang="en-US" dirty="0" smtClean="0"/>
              <a:t>The direct speech structure and the indirect speech structure cannot be used simultaneously. For example, I can report </a:t>
            </a:r>
            <a:r>
              <a:rPr lang="en-US" dirty="0" err="1" smtClean="0"/>
              <a:t>Aminata’s</a:t>
            </a:r>
            <a:r>
              <a:rPr lang="en-US" dirty="0" smtClean="0"/>
              <a:t> utterance: </a:t>
            </a:r>
          </a:p>
          <a:p>
            <a:r>
              <a:rPr lang="en-US" dirty="0" smtClean="0"/>
              <a:t>“I am tired of waiting” either by directly or indirectly quoting her. Thus I would say:</a:t>
            </a:r>
          </a:p>
          <a:p>
            <a:pPr lvl="0"/>
            <a:r>
              <a:rPr lang="en-US" dirty="0" err="1" smtClean="0"/>
              <a:t>Aminata</a:t>
            </a:r>
            <a:r>
              <a:rPr lang="en-US" dirty="0" smtClean="0"/>
              <a:t> complains, “I am tired of waiting.”</a:t>
            </a:r>
          </a:p>
          <a:p>
            <a:pPr lvl="0"/>
            <a:r>
              <a:rPr lang="en-US" dirty="0" err="1" smtClean="0"/>
              <a:t>Aminata</a:t>
            </a:r>
            <a:r>
              <a:rPr lang="en-US" dirty="0" smtClean="0"/>
              <a:t> complained that she was tired of waiting.</a:t>
            </a:r>
          </a:p>
          <a:p>
            <a:pPr lvl="0"/>
            <a:r>
              <a:rPr lang="en-US" dirty="0" err="1" smtClean="0"/>
              <a:t>Aminata</a:t>
            </a:r>
            <a:r>
              <a:rPr lang="en-US" dirty="0" smtClean="0"/>
              <a:t> complained she was tired.</a:t>
            </a:r>
          </a:p>
          <a:p>
            <a:r>
              <a:rPr lang="en-US" dirty="0" smtClean="0"/>
              <a:t>However, we cannot say: </a:t>
            </a:r>
            <a:r>
              <a:rPr lang="en-US" dirty="0" err="1" smtClean="0"/>
              <a:t>Aminata</a:t>
            </a:r>
            <a:r>
              <a:rPr lang="en-US" dirty="0" smtClean="0"/>
              <a:t> </a:t>
            </a:r>
            <a:r>
              <a:rPr lang="en-US" b="1" dirty="0" smtClean="0"/>
              <a:t>complained </a:t>
            </a:r>
            <a:r>
              <a:rPr lang="en-US" dirty="0" smtClean="0"/>
              <a:t>that</a:t>
            </a:r>
            <a:r>
              <a:rPr lang="en-US" b="1" dirty="0" smtClean="0"/>
              <a:t> I am tired of waiting.</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indirect speech structure cont.</a:t>
            </a:r>
            <a:endParaRPr lang="en-US" sz="3600" dirty="0"/>
          </a:p>
        </p:txBody>
      </p:sp>
      <p:sp>
        <p:nvSpPr>
          <p:cNvPr id="3" name="Content Placeholder 2"/>
          <p:cNvSpPr>
            <a:spLocks noGrp="1"/>
          </p:cNvSpPr>
          <p:nvPr>
            <p:ph idx="1"/>
          </p:nvPr>
        </p:nvSpPr>
        <p:spPr/>
        <p:txBody>
          <a:bodyPr/>
          <a:lstStyle/>
          <a:p>
            <a:r>
              <a:rPr lang="en-US" dirty="0" smtClean="0"/>
              <a:t>Quoted speech uses quotation marks and the exact words that a person has said.</a:t>
            </a:r>
          </a:p>
          <a:p>
            <a:r>
              <a:rPr lang="en-US" dirty="0" smtClean="0"/>
              <a:t> Reported speech (also called indirect speech) relates what the person said, but does not use the exact words. </a:t>
            </a:r>
          </a:p>
          <a:p>
            <a:r>
              <a:rPr lang="en-US" dirty="0" smtClean="0"/>
              <a:t>You often need to change verbs and pronouns, to keep the original meaning.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indirect speech structure cont.</a:t>
            </a:r>
            <a:endParaRPr lang="en-US" sz="3600" dirty="0"/>
          </a:p>
        </p:txBody>
      </p:sp>
      <p:sp>
        <p:nvSpPr>
          <p:cNvPr id="3" name="Text Placeholder 2"/>
          <p:cNvSpPr>
            <a:spLocks noGrp="1"/>
          </p:cNvSpPr>
          <p:nvPr>
            <p:ph type="body" idx="1"/>
          </p:nvPr>
        </p:nvSpPr>
        <p:spPr/>
        <p:txBody>
          <a:bodyPr>
            <a:normAutofit fontScale="92500"/>
          </a:bodyPr>
          <a:lstStyle/>
          <a:p>
            <a:r>
              <a:rPr lang="en-US" dirty="0" smtClean="0"/>
              <a:t>Quoted Speech (Direct Speech)</a:t>
            </a:r>
          </a:p>
          <a:p>
            <a:endParaRPr lang="en-US" dirty="0"/>
          </a:p>
        </p:txBody>
      </p:sp>
      <p:sp>
        <p:nvSpPr>
          <p:cNvPr id="4" name="Text Placeholder 3"/>
          <p:cNvSpPr>
            <a:spLocks noGrp="1"/>
          </p:cNvSpPr>
          <p:nvPr>
            <p:ph type="body" sz="half" idx="3"/>
          </p:nvPr>
        </p:nvSpPr>
        <p:spPr/>
        <p:txBody>
          <a:bodyPr>
            <a:normAutofit fontScale="92500" lnSpcReduction="20000"/>
          </a:bodyPr>
          <a:lstStyle/>
          <a:p>
            <a:r>
              <a:rPr lang="en-US" dirty="0" smtClean="0"/>
              <a:t>Reported Speech (Indirect Speech)</a:t>
            </a:r>
          </a:p>
          <a:p>
            <a:endParaRPr lang="en-US" dirty="0"/>
          </a:p>
        </p:txBody>
      </p:sp>
      <p:sp>
        <p:nvSpPr>
          <p:cNvPr id="5" name="Content Placeholder 4"/>
          <p:cNvSpPr>
            <a:spLocks noGrp="1"/>
          </p:cNvSpPr>
          <p:nvPr>
            <p:ph sz="quarter" idx="2"/>
          </p:nvPr>
        </p:nvSpPr>
        <p:spPr/>
        <p:txBody>
          <a:bodyPr/>
          <a:lstStyle/>
          <a:p>
            <a:r>
              <a:rPr lang="en-US" dirty="0" smtClean="0"/>
              <a:t>“What time is the meeting?” Tom asked. Abdul replied, “It’s at 1 o’clock.” </a:t>
            </a:r>
          </a:p>
          <a:p>
            <a:r>
              <a:rPr lang="en-US" dirty="0" smtClean="0"/>
              <a:t>Sue asked Pat, “What did you do on Sunday?” </a:t>
            </a:r>
          </a:p>
          <a:p>
            <a:r>
              <a:rPr lang="en-US" dirty="0" smtClean="0"/>
              <a:t>“I visited my brother,” Pat answered.</a:t>
            </a:r>
            <a:endParaRPr lang="en-US" dirty="0"/>
          </a:p>
        </p:txBody>
      </p:sp>
      <p:sp>
        <p:nvSpPr>
          <p:cNvPr id="6" name="Content Placeholder 5"/>
          <p:cNvSpPr>
            <a:spLocks noGrp="1"/>
          </p:cNvSpPr>
          <p:nvPr>
            <p:ph sz="quarter" idx="4"/>
          </p:nvPr>
        </p:nvSpPr>
        <p:spPr/>
        <p:txBody>
          <a:bodyPr/>
          <a:lstStyle/>
          <a:p>
            <a:r>
              <a:rPr lang="en-US" dirty="0" smtClean="0"/>
              <a:t>Tom asked what time the meeting was. </a:t>
            </a:r>
          </a:p>
          <a:p>
            <a:r>
              <a:rPr lang="en-US" dirty="0" smtClean="0"/>
              <a:t>Abdul said that the meeting was at 1 o’clock. Sue asked Pat what she had done on Sunday. </a:t>
            </a:r>
          </a:p>
          <a:p>
            <a:r>
              <a:rPr lang="en-US" dirty="0" smtClean="0"/>
              <a:t>Pat said that she had visited her brother</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Verbs Used to Quote Speech</a:t>
            </a:r>
            <a:endParaRPr lang="en-US" dirty="0"/>
          </a:p>
        </p:txBody>
      </p:sp>
      <p:sp>
        <p:nvSpPr>
          <p:cNvPr id="3" name="Content Placeholder 2"/>
          <p:cNvSpPr>
            <a:spLocks noGrp="1"/>
          </p:cNvSpPr>
          <p:nvPr>
            <p:ph idx="1"/>
          </p:nvPr>
        </p:nvSpPr>
        <p:spPr/>
        <p:txBody>
          <a:bodyPr>
            <a:normAutofit/>
          </a:bodyPr>
          <a:lstStyle/>
          <a:p>
            <a:r>
              <a:rPr lang="en-US" dirty="0" smtClean="0"/>
              <a:t>The most common verb used for quoting speech is “say”. </a:t>
            </a:r>
          </a:p>
          <a:p>
            <a:r>
              <a:rPr lang="en-US" dirty="0" smtClean="0"/>
              <a:t>A. “I will retire next year,” the manager said. </a:t>
            </a:r>
          </a:p>
          <a:p>
            <a:r>
              <a:rPr lang="en-US" dirty="0" smtClean="0"/>
              <a:t>B. The manager said, “I will retire next year.” </a:t>
            </a:r>
          </a:p>
          <a:p>
            <a:r>
              <a:rPr lang="en-US" dirty="0" smtClean="0"/>
              <a:t>When quoting questions, ask is used. </a:t>
            </a:r>
          </a:p>
          <a:p>
            <a:r>
              <a:rPr lang="en-US" dirty="0" smtClean="0"/>
              <a:t>A. “Is it true you will retire this year sir?” she asks.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Quoted speech punctuation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Quotes go inside quotation marks. </a:t>
            </a:r>
          </a:p>
          <a:p>
            <a:r>
              <a:rPr lang="en-US" dirty="0" smtClean="0"/>
              <a:t>“Barack Obama has won the 2012 election,” the reporter announced. </a:t>
            </a:r>
          </a:p>
          <a:p>
            <a:r>
              <a:rPr lang="en-US" dirty="0" smtClean="0"/>
              <a:t>Statements use a comma before the closing quotation mark. </a:t>
            </a:r>
          </a:p>
          <a:p>
            <a:r>
              <a:rPr lang="en-US" dirty="0" smtClean="0"/>
              <a:t>“I am hungry,” she said. </a:t>
            </a:r>
          </a:p>
          <a:p>
            <a:r>
              <a:rPr lang="en-US" dirty="0" smtClean="0"/>
              <a:t>Questions use a question mark before the final quotation mark. </a:t>
            </a:r>
          </a:p>
          <a:p>
            <a:r>
              <a:rPr lang="en-US" dirty="0" smtClean="0"/>
              <a:t>“Who do you think will win the election?” Bill asked.</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Quotes</a:t>
            </a:r>
            <a:endParaRPr lang="en-US" dirty="0"/>
          </a:p>
        </p:txBody>
      </p:sp>
      <p:sp>
        <p:nvSpPr>
          <p:cNvPr id="3" name="Content Placeholder 2"/>
          <p:cNvSpPr>
            <a:spLocks noGrp="1"/>
          </p:cNvSpPr>
          <p:nvPr>
            <p:ph idx="1"/>
          </p:nvPr>
        </p:nvSpPr>
        <p:spPr/>
        <p:txBody>
          <a:bodyPr/>
          <a:lstStyle/>
          <a:p>
            <a:r>
              <a:rPr lang="en-US" dirty="0" smtClean="0"/>
              <a:t>It is possible to break up long quotes and put the attribution in the middle of the quote.</a:t>
            </a:r>
          </a:p>
          <a:p>
            <a:r>
              <a:rPr lang="en-US" dirty="0" smtClean="0"/>
              <a:t> “I won’t stop knocking on doors,” said Mayor Reed, “until I’ve got the vote of everyone in this community.” </a:t>
            </a:r>
          </a:p>
          <a:p>
            <a:r>
              <a:rPr lang="en-US" dirty="0" smtClean="0"/>
              <a:t>*Note that until is not capitalized because it does not begin a new sentence; it is the continuation of the sentence that starts before the attribution.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Quotes, (cont’d)</a:t>
            </a:r>
            <a:endParaRPr lang="en-US" dirty="0"/>
          </a:p>
        </p:txBody>
      </p:sp>
      <p:sp>
        <p:nvSpPr>
          <p:cNvPr id="3" name="Content Placeholder 2"/>
          <p:cNvSpPr>
            <a:spLocks noGrp="1"/>
          </p:cNvSpPr>
          <p:nvPr>
            <p:ph idx="1"/>
          </p:nvPr>
        </p:nvSpPr>
        <p:spPr/>
        <p:txBody>
          <a:bodyPr>
            <a:normAutofit/>
          </a:bodyPr>
          <a:lstStyle/>
          <a:p>
            <a:r>
              <a:rPr lang="en-US" dirty="0" smtClean="0"/>
              <a:t>Very long quotes are often written with the attribution at the beginning. In this case, a colon precedes the quotation. </a:t>
            </a:r>
          </a:p>
          <a:p>
            <a:r>
              <a:rPr lang="en-US" dirty="0" smtClean="0"/>
              <a:t>The Canadian Prime Minister announced today: “We have decided to allow Emirates Airlines ten more landing slots at Toronto International Airport. This, we hope, will help settle a three-year dispute over Canadian visas for Dubai.”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Verbs Used to Report Speech </a:t>
            </a:r>
            <a:endParaRPr lang="en-US" dirty="0"/>
          </a:p>
        </p:txBody>
      </p:sp>
      <p:sp>
        <p:nvSpPr>
          <p:cNvPr id="3" name="Content Placeholder 2"/>
          <p:cNvSpPr>
            <a:spLocks noGrp="1"/>
          </p:cNvSpPr>
          <p:nvPr>
            <p:ph idx="1"/>
          </p:nvPr>
        </p:nvSpPr>
        <p:spPr/>
        <p:txBody>
          <a:bodyPr>
            <a:normAutofit/>
          </a:bodyPr>
          <a:lstStyle/>
          <a:p>
            <a:r>
              <a:rPr lang="en-US" dirty="0" smtClean="0"/>
              <a:t>The most common reporting verbs are say and tell. In journalism, say is used almost exclusively.</a:t>
            </a:r>
          </a:p>
          <a:p>
            <a:r>
              <a:rPr lang="en-US" dirty="0" smtClean="0"/>
              <a:t>After say, you need a noun clause, which may be introduced by that.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Verbs Used to Report Speech CONT.</a:t>
            </a:r>
            <a:endParaRPr lang="en-US" sz="3600" dirty="0"/>
          </a:p>
        </p:txBody>
      </p:sp>
      <p:sp>
        <p:nvSpPr>
          <p:cNvPr id="3" name="Content Placeholder 2"/>
          <p:cNvSpPr>
            <a:spLocks noGrp="1"/>
          </p:cNvSpPr>
          <p:nvPr>
            <p:ph idx="1"/>
          </p:nvPr>
        </p:nvSpPr>
        <p:spPr/>
        <p:txBody>
          <a:bodyPr>
            <a:normAutofit/>
          </a:bodyPr>
          <a:lstStyle/>
          <a:p>
            <a:r>
              <a:rPr lang="en-US" dirty="0" smtClean="0"/>
              <a:t>Quoted: “I will be late for the meeting,” Tom said. </a:t>
            </a:r>
          </a:p>
          <a:p>
            <a:r>
              <a:rPr lang="en-US" dirty="0" smtClean="0"/>
              <a:t>Reported: Tom said (that) he would be late for the meeting. </a:t>
            </a:r>
          </a:p>
          <a:p>
            <a:r>
              <a:rPr lang="en-US" dirty="0" smtClean="0"/>
              <a:t>After tell, you need an object + noun clause. Reported: Tom told </a:t>
            </a:r>
            <a:r>
              <a:rPr lang="en-US" dirty="0" smtClean="0">
                <a:solidFill>
                  <a:srgbClr val="FF0000"/>
                </a:solidFill>
              </a:rPr>
              <a:t>us</a:t>
            </a:r>
            <a:r>
              <a:rPr lang="en-US" dirty="0" smtClean="0"/>
              <a:t> (that) he would be late for the meeting.</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Reporting Verbs</a:t>
            </a:r>
            <a:endParaRPr lang="en-US" dirty="0"/>
          </a:p>
        </p:txBody>
      </p:sp>
      <p:sp>
        <p:nvSpPr>
          <p:cNvPr id="3" name="Content Placeholder 2"/>
          <p:cNvSpPr>
            <a:spLocks noGrp="1"/>
          </p:cNvSpPr>
          <p:nvPr>
            <p:ph sz="half" idx="1"/>
          </p:nvPr>
        </p:nvSpPr>
        <p:spPr/>
        <p:txBody>
          <a:bodyPr/>
          <a:lstStyle/>
          <a:p>
            <a:r>
              <a:rPr lang="en-US" dirty="0" smtClean="0"/>
              <a:t>For Statements</a:t>
            </a:r>
          </a:p>
          <a:p>
            <a:r>
              <a:rPr lang="en-US" dirty="0" smtClean="0"/>
              <a:t>Added</a:t>
            </a:r>
          </a:p>
          <a:p>
            <a:r>
              <a:rPr lang="en-US" dirty="0" smtClean="0"/>
              <a:t>Announced</a:t>
            </a:r>
          </a:p>
          <a:p>
            <a:r>
              <a:rPr lang="en-US" dirty="0" smtClean="0"/>
              <a:t>Commented</a:t>
            </a:r>
          </a:p>
          <a:p>
            <a:r>
              <a:rPr lang="en-US" dirty="0" smtClean="0"/>
              <a:t>Explained</a:t>
            </a:r>
          </a:p>
          <a:p>
            <a:r>
              <a:rPr lang="en-US" dirty="0" smtClean="0"/>
              <a:t>Remarked</a:t>
            </a:r>
          </a:p>
          <a:p>
            <a:r>
              <a:rPr lang="en-US" dirty="0" smtClean="0"/>
              <a:t>Stated</a:t>
            </a:r>
          </a:p>
          <a:p>
            <a:r>
              <a:rPr lang="en-US" dirty="0" smtClean="0"/>
              <a:t>Exclaimed, etc</a:t>
            </a:r>
            <a:endParaRPr lang="en-US" dirty="0"/>
          </a:p>
        </p:txBody>
      </p:sp>
      <p:sp>
        <p:nvSpPr>
          <p:cNvPr id="4" name="Content Placeholder 3"/>
          <p:cNvSpPr>
            <a:spLocks noGrp="1"/>
          </p:cNvSpPr>
          <p:nvPr>
            <p:ph sz="half" idx="2"/>
          </p:nvPr>
        </p:nvSpPr>
        <p:spPr/>
        <p:txBody>
          <a:bodyPr/>
          <a:lstStyle/>
          <a:p>
            <a:r>
              <a:rPr lang="en-US" dirty="0" smtClean="0"/>
              <a:t>For Questions</a:t>
            </a:r>
          </a:p>
          <a:p>
            <a:r>
              <a:rPr lang="en-US" dirty="0" smtClean="0"/>
              <a:t>Asked </a:t>
            </a:r>
          </a:p>
          <a:p>
            <a:r>
              <a:rPr lang="en-US" dirty="0" smtClean="0"/>
              <a:t>Inquired</a:t>
            </a:r>
          </a:p>
          <a:p>
            <a:r>
              <a:rPr lang="en-US" dirty="0" smtClean="0"/>
              <a:t>Wanted to know</a:t>
            </a:r>
          </a:p>
          <a:p>
            <a:r>
              <a:rPr lang="en-US" dirty="0" smtClean="0"/>
              <a:t>Wondered, etc</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Verb Tense Changes in Reported Speech</a:t>
            </a:r>
            <a:endParaRPr lang="en-US" sz="3200" dirty="0"/>
          </a:p>
        </p:txBody>
      </p:sp>
      <p:sp>
        <p:nvSpPr>
          <p:cNvPr id="3" name="Content Placeholder 2"/>
          <p:cNvSpPr>
            <a:spLocks noGrp="1"/>
          </p:cNvSpPr>
          <p:nvPr>
            <p:ph idx="1"/>
          </p:nvPr>
        </p:nvSpPr>
        <p:spPr/>
        <p:txBody>
          <a:bodyPr>
            <a:normAutofit fontScale="92500" lnSpcReduction="10000"/>
          </a:bodyPr>
          <a:lstStyle/>
          <a:p>
            <a:r>
              <a:rPr lang="en-US" dirty="0" smtClean="0"/>
              <a:t>When reporting speech, grammatical changes must often be made in order to keep the original meaning of what was said. The most common changes occur in </a:t>
            </a:r>
            <a:r>
              <a:rPr lang="en-US" dirty="0" smtClean="0">
                <a:solidFill>
                  <a:srgbClr val="FF0000"/>
                </a:solidFill>
              </a:rPr>
              <a:t>verb tenses</a:t>
            </a:r>
            <a:r>
              <a:rPr lang="en-US" dirty="0" smtClean="0"/>
              <a:t>, </a:t>
            </a:r>
            <a:r>
              <a:rPr lang="en-US" dirty="0" smtClean="0">
                <a:solidFill>
                  <a:srgbClr val="FF0000"/>
                </a:solidFill>
              </a:rPr>
              <a:t>pronouns</a:t>
            </a:r>
            <a:r>
              <a:rPr lang="en-US" dirty="0" smtClean="0"/>
              <a:t> and </a:t>
            </a:r>
            <a:r>
              <a:rPr lang="en-US" dirty="0" smtClean="0">
                <a:solidFill>
                  <a:srgbClr val="FF0000"/>
                </a:solidFill>
              </a:rPr>
              <a:t>adjectives of place and time</a:t>
            </a:r>
            <a:r>
              <a:rPr lang="en-US" dirty="0" smtClean="0"/>
              <a:t>. </a:t>
            </a:r>
          </a:p>
          <a:p>
            <a:r>
              <a:rPr lang="en-US" dirty="0" smtClean="0"/>
              <a:t>Verb tense changes are especially important in writing, where formal reported speech is used (See chart below). </a:t>
            </a:r>
          </a:p>
          <a:p>
            <a:r>
              <a:rPr lang="en-US" dirty="0" smtClean="0"/>
              <a:t>In conversational English, speakers do not always make verb changes when reporting speech.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Verb Tense Changes in Reported Speech</a:t>
            </a:r>
            <a:endParaRPr lang="en-US" sz="3200" dirty="0"/>
          </a:p>
        </p:txBody>
      </p:sp>
      <p:sp>
        <p:nvSpPr>
          <p:cNvPr id="3" name="Content Placeholder 2"/>
          <p:cNvSpPr>
            <a:spLocks noGrp="1"/>
          </p:cNvSpPr>
          <p:nvPr>
            <p:ph sz="half" idx="1"/>
          </p:nvPr>
        </p:nvSpPr>
        <p:spPr/>
        <p:txBody>
          <a:bodyPr>
            <a:normAutofit fontScale="92500" lnSpcReduction="10000"/>
          </a:bodyPr>
          <a:lstStyle/>
          <a:p>
            <a:r>
              <a:rPr lang="en-US" dirty="0" smtClean="0"/>
              <a:t>Quoted Speech</a:t>
            </a:r>
          </a:p>
          <a:p>
            <a:r>
              <a:rPr lang="en-US" dirty="0" smtClean="0"/>
              <a:t>Sue said, “I study English.” </a:t>
            </a:r>
          </a:p>
          <a:p>
            <a:r>
              <a:rPr lang="en-US" dirty="0" smtClean="0"/>
              <a:t>Sue said, “I am studying English.”</a:t>
            </a:r>
          </a:p>
          <a:p>
            <a:r>
              <a:rPr lang="en-US" dirty="0" smtClean="0"/>
              <a:t> Sue said, “I studied English.” </a:t>
            </a:r>
          </a:p>
          <a:p>
            <a:r>
              <a:rPr lang="en-US" dirty="0" smtClean="0"/>
              <a:t>Sue said, “I have studied English.”</a:t>
            </a:r>
          </a:p>
          <a:p>
            <a:r>
              <a:rPr lang="en-US" dirty="0" smtClean="0"/>
              <a:t>Sue said, “I am going to study English.”</a:t>
            </a:r>
            <a:endParaRPr lang="en-US" dirty="0"/>
          </a:p>
        </p:txBody>
      </p:sp>
      <p:sp>
        <p:nvSpPr>
          <p:cNvPr id="4" name="Content Placeholder 3"/>
          <p:cNvSpPr>
            <a:spLocks noGrp="1"/>
          </p:cNvSpPr>
          <p:nvPr>
            <p:ph sz="half" idx="2"/>
          </p:nvPr>
        </p:nvSpPr>
        <p:spPr>
          <a:xfrm>
            <a:off x="4419600" y="1770501"/>
            <a:ext cx="4274344" cy="4525963"/>
          </a:xfrm>
        </p:spPr>
        <p:txBody>
          <a:bodyPr>
            <a:normAutofit fontScale="92500" lnSpcReduction="10000"/>
          </a:bodyPr>
          <a:lstStyle/>
          <a:p>
            <a:r>
              <a:rPr lang="en-US" dirty="0" smtClean="0"/>
              <a:t>Reported Speech (formal)</a:t>
            </a:r>
          </a:p>
          <a:p>
            <a:r>
              <a:rPr lang="en-US" dirty="0" smtClean="0"/>
              <a:t>Sue said she studied English. </a:t>
            </a:r>
          </a:p>
          <a:p>
            <a:r>
              <a:rPr lang="en-US" dirty="0" smtClean="0"/>
              <a:t>Sue said she was studying English.</a:t>
            </a:r>
          </a:p>
          <a:p>
            <a:r>
              <a:rPr lang="en-US" dirty="0" smtClean="0"/>
              <a:t> Sue said she had studied English. </a:t>
            </a:r>
          </a:p>
          <a:p>
            <a:r>
              <a:rPr lang="en-US" dirty="0" smtClean="0"/>
              <a:t>Sue said she had studied English. </a:t>
            </a:r>
          </a:p>
          <a:p>
            <a:r>
              <a:rPr lang="en-US" dirty="0" smtClean="0"/>
              <a:t>Sue said she was going to study English</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Verb Tense Changes in Reported Speech</a:t>
            </a:r>
            <a:r>
              <a:rPr lang="en-US" dirty="0" smtClean="0"/>
              <a:t/>
            </a:r>
            <a:br>
              <a:rPr lang="en-US" dirty="0" smtClean="0"/>
            </a:br>
            <a:endParaRPr lang="en-US" dirty="0"/>
          </a:p>
        </p:txBody>
      </p:sp>
      <p:sp>
        <p:nvSpPr>
          <p:cNvPr id="3" name="Text Placeholder 2"/>
          <p:cNvSpPr>
            <a:spLocks noGrp="1"/>
          </p:cNvSpPr>
          <p:nvPr>
            <p:ph type="body" idx="1"/>
          </p:nvPr>
        </p:nvSpPr>
        <p:spPr/>
        <p:txBody>
          <a:bodyPr>
            <a:normAutofit/>
          </a:bodyPr>
          <a:lstStyle/>
          <a:p>
            <a:r>
              <a:rPr lang="en-US" dirty="0" smtClean="0"/>
              <a:t>Quoted Speech (CONT.)</a:t>
            </a:r>
          </a:p>
          <a:p>
            <a:endParaRPr lang="en-US" dirty="0"/>
          </a:p>
        </p:txBody>
      </p:sp>
      <p:sp>
        <p:nvSpPr>
          <p:cNvPr id="4" name="Text Placeholder 3"/>
          <p:cNvSpPr>
            <a:spLocks noGrp="1"/>
          </p:cNvSpPr>
          <p:nvPr>
            <p:ph type="body" sz="half" idx="3"/>
          </p:nvPr>
        </p:nvSpPr>
        <p:spPr/>
        <p:txBody>
          <a:bodyPr/>
          <a:lstStyle/>
          <a:p>
            <a:r>
              <a:rPr lang="en-US" dirty="0" smtClean="0"/>
              <a:t>Quoted Speech (CONT.)</a:t>
            </a:r>
          </a:p>
          <a:p>
            <a:endParaRPr lang="en-US" dirty="0"/>
          </a:p>
        </p:txBody>
      </p:sp>
      <p:sp>
        <p:nvSpPr>
          <p:cNvPr id="5" name="Content Placeholder 4"/>
          <p:cNvSpPr>
            <a:spLocks noGrp="1"/>
          </p:cNvSpPr>
          <p:nvPr>
            <p:ph sz="quarter" idx="2"/>
          </p:nvPr>
        </p:nvSpPr>
        <p:spPr/>
        <p:txBody>
          <a:bodyPr/>
          <a:lstStyle/>
          <a:p>
            <a:r>
              <a:rPr lang="en-US" dirty="0" smtClean="0"/>
              <a:t>Sue said, I will study English.” </a:t>
            </a:r>
          </a:p>
          <a:p>
            <a:r>
              <a:rPr lang="en-US" dirty="0" smtClean="0"/>
              <a:t>Sue said, “I can study English.”</a:t>
            </a:r>
          </a:p>
          <a:p>
            <a:endParaRPr lang="en-US" dirty="0"/>
          </a:p>
        </p:txBody>
      </p:sp>
      <p:sp>
        <p:nvSpPr>
          <p:cNvPr id="6" name="Content Placeholder 5"/>
          <p:cNvSpPr>
            <a:spLocks noGrp="1"/>
          </p:cNvSpPr>
          <p:nvPr>
            <p:ph sz="quarter" idx="4"/>
          </p:nvPr>
        </p:nvSpPr>
        <p:spPr/>
        <p:txBody>
          <a:bodyPr/>
          <a:lstStyle/>
          <a:p>
            <a:r>
              <a:rPr lang="en-US" dirty="0" smtClean="0"/>
              <a:t>Sue said she would study English. </a:t>
            </a:r>
          </a:p>
          <a:p>
            <a:r>
              <a:rPr lang="en-US" dirty="0" smtClean="0"/>
              <a:t>Sue said she could study English.</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Reported Speech (conversational or immediate reporting)</a:t>
            </a:r>
            <a:endParaRPr lang="en-US" sz="3200" dirty="0"/>
          </a:p>
        </p:txBody>
      </p:sp>
      <p:sp>
        <p:nvSpPr>
          <p:cNvPr id="3" name="Content Placeholder 2"/>
          <p:cNvSpPr>
            <a:spLocks noGrp="1"/>
          </p:cNvSpPr>
          <p:nvPr>
            <p:ph idx="1"/>
          </p:nvPr>
        </p:nvSpPr>
        <p:spPr/>
        <p:txBody>
          <a:bodyPr/>
          <a:lstStyle/>
          <a:p>
            <a:r>
              <a:rPr lang="en-US" dirty="0" smtClean="0"/>
              <a:t>Sue says she is studying English. </a:t>
            </a:r>
          </a:p>
          <a:p>
            <a:r>
              <a:rPr lang="en-US" dirty="0" smtClean="0"/>
              <a:t>Sue says she studi</a:t>
            </a:r>
            <a:r>
              <a:rPr lang="en-US" dirty="0" smtClean="0">
                <a:solidFill>
                  <a:srgbClr val="FF0000"/>
                </a:solidFill>
              </a:rPr>
              <a:t>ed</a:t>
            </a:r>
            <a:r>
              <a:rPr lang="en-US" dirty="0" smtClean="0"/>
              <a:t> English. </a:t>
            </a:r>
          </a:p>
          <a:p>
            <a:r>
              <a:rPr lang="en-US" dirty="0" smtClean="0"/>
              <a:t>Sue says she has studied English. </a:t>
            </a:r>
          </a:p>
          <a:p>
            <a:r>
              <a:rPr lang="en-US" dirty="0" smtClean="0"/>
              <a:t>Sue says she is going to study English.</a:t>
            </a:r>
          </a:p>
          <a:p>
            <a:r>
              <a:rPr lang="en-US" dirty="0" smtClean="0"/>
              <a:t> Sue says she will study English.</a:t>
            </a:r>
          </a:p>
          <a:p>
            <a:r>
              <a:rPr lang="en-US" dirty="0" smtClean="0"/>
              <a:t> Sue says she can study English. </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REPORTED SPEECH CONT.</a:t>
            </a:r>
            <a:endParaRPr lang="en-US" dirty="0"/>
          </a:p>
        </p:txBody>
      </p:sp>
      <p:sp>
        <p:nvSpPr>
          <p:cNvPr id="3" name="Content Placeholder 2"/>
          <p:cNvSpPr>
            <a:spLocks noGrp="1"/>
          </p:cNvSpPr>
          <p:nvPr>
            <p:ph sz="half" idx="1"/>
          </p:nvPr>
        </p:nvSpPr>
        <p:spPr/>
        <p:txBody>
          <a:bodyPr/>
          <a:lstStyle/>
          <a:p>
            <a:r>
              <a:rPr lang="en-US" dirty="0" smtClean="0"/>
              <a:t>Direct speech</a:t>
            </a:r>
          </a:p>
          <a:p>
            <a:r>
              <a:rPr lang="en-US" dirty="0" smtClean="0"/>
              <a:t>I study English</a:t>
            </a:r>
            <a:endParaRPr lang="en-US" dirty="0"/>
          </a:p>
        </p:txBody>
      </p:sp>
      <p:sp>
        <p:nvSpPr>
          <p:cNvPr id="4" name="Content Placeholder 3"/>
          <p:cNvSpPr>
            <a:spLocks noGrp="1"/>
          </p:cNvSpPr>
          <p:nvPr>
            <p:ph sz="half" idx="2"/>
          </p:nvPr>
        </p:nvSpPr>
        <p:spPr>
          <a:xfrm>
            <a:off x="3810000" y="1770501"/>
            <a:ext cx="4883944" cy="4525963"/>
          </a:xfrm>
        </p:spPr>
        <p:txBody>
          <a:bodyPr/>
          <a:lstStyle/>
          <a:p>
            <a:r>
              <a:rPr lang="en-US" dirty="0" smtClean="0"/>
              <a:t>Reported speech</a:t>
            </a:r>
          </a:p>
          <a:p>
            <a:r>
              <a:rPr lang="en-US" dirty="0" smtClean="0"/>
              <a:t>Sue says she studies English.</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Reported Speech -- No verb tense changes</a:t>
            </a:r>
            <a:endParaRPr lang="en-US" sz="3200" dirty="0"/>
          </a:p>
        </p:txBody>
      </p:sp>
      <p:sp>
        <p:nvSpPr>
          <p:cNvPr id="3" name="Content Placeholder 2"/>
          <p:cNvSpPr>
            <a:spLocks noGrp="1"/>
          </p:cNvSpPr>
          <p:nvPr>
            <p:ph idx="1"/>
          </p:nvPr>
        </p:nvSpPr>
        <p:spPr/>
        <p:txBody>
          <a:bodyPr/>
          <a:lstStyle/>
          <a:p>
            <a:r>
              <a:rPr lang="en-US" dirty="0" smtClean="0"/>
              <a:t>So far, we have looked at verb tense changes that occur  with reported speech. </a:t>
            </a:r>
          </a:p>
          <a:p>
            <a:r>
              <a:rPr lang="en-US" dirty="0" smtClean="0"/>
              <a:t>For writing, these changes are important; they help the reader have an accurate idea of what was said.</a:t>
            </a:r>
          </a:p>
          <a:p>
            <a:r>
              <a:rPr lang="en-US" dirty="0" smtClean="0"/>
              <a:t> However, there are some cases where you do not have to change verb tenses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Reported Speech – No Verb Tense Changes</a:t>
            </a:r>
            <a:endParaRPr lang="en-US" sz="3200" dirty="0"/>
          </a:p>
        </p:txBody>
      </p:sp>
      <p:sp>
        <p:nvSpPr>
          <p:cNvPr id="3" name="Content Placeholder 2"/>
          <p:cNvSpPr>
            <a:spLocks noGrp="1"/>
          </p:cNvSpPr>
          <p:nvPr>
            <p:ph idx="1"/>
          </p:nvPr>
        </p:nvSpPr>
        <p:spPr/>
        <p:txBody>
          <a:bodyPr/>
          <a:lstStyle/>
          <a:p>
            <a:r>
              <a:rPr lang="en-US" dirty="0" smtClean="0"/>
              <a:t>In these situations it is not necessary to change the verb tenses:</a:t>
            </a:r>
          </a:p>
          <a:p>
            <a:r>
              <a:rPr lang="en-US" dirty="0" smtClean="0"/>
              <a:t> When we use say in the present tense to report. </a:t>
            </a:r>
          </a:p>
          <a:p>
            <a:r>
              <a:rPr lang="en-US" dirty="0" smtClean="0"/>
              <a:t>When we report soon after someone has spoken. </a:t>
            </a:r>
          </a:p>
          <a:p>
            <a:r>
              <a:rPr lang="en-US" dirty="0" smtClean="0"/>
              <a:t>When we speak or write about a general truth or if the situation is still true.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772400" cy="914400"/>
          </a:xfrm>
        </p:spPr>
        <p:txBody>
          <a:bodyPr/>
          <a:lstStyle/>
          <a:p>
            <a:r>
              <a:rPr lang="en-US" sz="3200" dirty="0" smtClean="0"/>
              <a:t>Verb Tense Changes Not Necessary</a:t>
            </a:r>
            <a:endParaRPr lang="en-US" sz="3200" dirty="0"/>
          </a:p>
        </p:txBody>
      </p:sp>
      <p:sp>
        <p:nvSpPr>
          <p:cNvPr id="3" name="Content Placeholder 2"/>
          <p:cNvSpPr>
            <a:spLocks noGrp="1"/>
          </p:cNvSpPr>
          <p:nvPr>
            <p:ph idx="1"/>
          </p:nvPr>
        </p:nvSpPr>
        <p:spPr/>
        <p:txBody>
          <a:bodyPr/>
          <a:lstStyle/>
          <a:p>
            <a:r>
              <a:rPr lang="en-US" dirty="0" smtClean="0"/>
              <a:t>Using say in the present tense to report. Quoted: “I really like my new boss,” Robert said. </a:t>
            </a:r>
          </a:p>
          <a:p>
            <a:r>
              <a:rPr lang="en-US" dirty="0" smtClean="0"/>
              <a:t>Reported: Robert says he really likes his new boss. The verb like stays in the present tense.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Verb Tense Changes Not Necessary</a:t>
            </a:r>
            <a:endParaRPr lang="en-US" sz="3200" dirty="0"/>
          </a:p>
        </p:txBody>
      </p:sp>
      <p:sp>
        <p:nvSpPr>
          <p:cNvPr id="3" name="Content Placeholder 2"/>
          <p:cNvSpPr>
            <a:spLocks noGrp="1"/>
          </p:cNvSpPr>
          <p:nvPr>
            <p:ph idx="1"/>
          </p:nvPr>
        </p:nvSpPr>
        <p:spPr/>
        <p:txBody>
          <a:bodyPr>
            <a:normAutofit fontScale="92500"/>
          </a:bodyPr>
          <a:lstStyle/>
          <a:p>
            <a:r>
              <a:rPr lang="en-US" dirty="0" smtClean="0"/>
              <a:t>When we report soon after someone has spoken. </a:t>
            </a:r>
          </a:p>
          <a:p>
            <a:r>
              <a:rPr lang="en-US" dirty="0" smtClean="0"/>
              <a:t>Imagine Sue says to you right now, “I am sleepy.” </a:t>
            </a:r>
          </a:p>
          <a:p>
            <a:r>
              <a:rPr lang="en-US" dirty="0" smtClean="0"/>
              <a:t>The person next to you asks, “What did Sue say?” The correct reported speech response would be, Sue said she is sleepy.</a:t>
            </a:r>
          </a:p>
          <a:p>
            <a:r>
              <a:rPr lang="en-US" dirty="0" smtClean="0"/>
              <a:t> The verb is still in the present tense. When you report speech immediately after someone has spoken, you do not change the verb tenses.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Verb Tense Changes Not Necessary</a:t>
            </a:r>
            <a:endParaRPr lang="en-US" sz="3200" dirty="0"/>
          </a:p>
        </p:txBody>
      </p:sp>
      <p:sp>
        <p:nvSpPr>
          <p:cNvPr id="3" name="Content Placeholder 2"/>
          <p:cNvSpPr>
            <a:spLocks noGrp="1"/>
          </p:cNvSpPr>
          <p:nvPr>
            <p:ph idx="1"/>
          </p:nvPr>
        </p:nvSpPr>
        <p:spPr/>
        <p:txBody>
          <a:bodyPr>
            <a:normAutofit fontScale="85000" lnSpcReduction="20000"/>
          </a:bodyPr>
          <a:lstStyle/>
          <a:p>
            <a:r>
              <a:rPr lang="en-US" dirty="0" smtClean="0"/>
              <a:t>When someone speaks about a general truth or if the situation is still true. In this case, you have the option of keeping what was said in the same tense or using formal reported tenses.</a:t>
            </a:r>
          </a:p>
          <a:p>
            <a:r>
              <a:rPr lang="en-US" dirty="0" smtClean="0"/>
              <a:t> Quoted: “Summers are very hot in Dubai,” he said. </a:t>
            </a:r>
          </a:p>
          <a:p>
            <a:r>
              <a:rPr lang="en-US" dirty="0" smtClean="0"/>
              <a:t>Reported: He said summers are very hot in Dubai. Reported: He said summers were very hot in Dubai.</a:t>
            </a:r>
          </a:p>
          <a:p>
            <a:r>
              <a:rPr lang="en-US" dirty="0" smtClean="0"/>
              <a:t> Both sentences are grammatically correct.</a:t>
            </a:r>
          </a:p>
          <a:p>
            <a:r>
              <a:rPr lang="en-US" dirty="0" smtClean="0"/>
              <a:t> Quoted: “I live on Oak Street,” she said. </a:t>
            </a:r>
          </a:p>
          <a:p>
            <a:r>
              <a:rPr lang="en-US" dirty="0" smtClean="0"/>
              <a:t>Reported: She said she lives on Oak Street. Reported: She said she lived on Oak Street. </a:t>
            </a:r>
          </a:p>
          <a:p>
            <a:r>
              <a:rPr lang="en-US" dirty="0" smtClean="0"/>
              <a:t>Both are correct if she still lives on Oak Street.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Modal verbs in indirect speech</a:t>
            </a:r>
            <a:endParaRPr lang="en-US" sz="3600" dirty="0"/>
          </a:p>
        </p:txBody>
      </p:sp>
      <p:sp>
        <p:nvSpPr>
          <p:cNvPr id="3" name="Text Placeholder 2"/>
          <p:cNvSpPr>
            <a:spLocks noGrp="1"/>
          </p:cNvSpPr>
          <p:nvPr>
            <p:ph type="body" idx="1"/>
          </p:nvPr>
        </p:nvSpPr>
        <p:spPr/>
        <p:txBody>
          <a:bodyPr/>
          <a:lstStyle/>
          <a:p>
            <a:r>
              <a:rPr lang="en-US" dirty="0" smtClean="0"/>
              <a:t>Direct</a:t>
            </a:r>
            <a:endParaRPr lang="en-US" dirty="0"/>
          </a:p>
        </p:txBody>
      </p:sp>
      <p:sp>
        <p:nvSpPr>
          <p:cNvPr id="4" name="Text Placeholder 3"/>
          <p:cNvSpPr>
            <a:spLocks noGrp="1"/>
          </p:cNvSpPr>
          <p:nvPr>
            <p:ph type="body" sz="half" idx="3"/>
          </p:nvPr>
        </p:nvSpPr>
        <p:spPr/>
        <p:txBody>
          <a:bodyPr/>
          <a:lstStyle/>
          <a:p>
            <a:r>
              <a:rPr lang="en-US" dirty="0" smtClean="0"/>
              <a:t>Reported</a:t>
            </a:r>
            <a:endParaRPr lang="en-US" dirty="0"/>
          </a:p>
        </p:txBody>
      </p:sp>
      <p:sp>
        <p:nvSpPr>
          <p:cNvPr id="5" name="Content Placeholder 4"/>
          <p:cNvSpPr>
            <a:spLocks noGrp="1"/>
          </p:cNvSpPr>
          <p:nvPr>
            <p:ph sz="quarter" idx="2"/>
          </p:nvPr>
        </p:nvSpPr>
        <p:spPr/>
        <p:txBody>
          <a:bodyPr/>
          <a:lstStyle/>
          <a:p>
            <a:r>
              <a:rPr lang="en-US" dirty="0" smtClean="0"/>
              <a:t>“It would be beautiful if I could see you again”</a:t>
            </a:r>
          </a:p>
          <a:p>
            <a:endParaRPr lang="en-US" dirty="0" smtClean="0"/>
          </a:p>
          <a:p>
            <a:r>
              <a:rPr lang="en-US" dirty="0" smtClean="0"/>
              <a:t>“I might be too late.”</a:t>
            </a:r>
          </a:p>
          <a:p>
            <a:endParaRPr lang="en-US" dirty="0" smtClean="0"/>
          </a:p>
          <a:p>
            <a:r>
              <a:rPr lang="en-US" dirty="0" smtClean="0"/>
              <a:t>“She must be very ill and I must take her to the doctor.”</a:t>
            </a:r>
            <a:endParaRPr lang="en-US" dirty="0"/>
          </a:p>
        </p:txBody>
      </p:sp>
      <p:sp>
        <p:nvSpPr>
          <p:cNvPr id="6" name="Content Placeholder 5"/>
          <p:cNvSpPr>
            <a:spLocks noGrp="1"/>
          </p:cNvSpPr>
          <p:nvPr>
            <p:ph sz="quarter" idx="4"/>
          </p:nvPr>
        </p:nvSpPr>
        <p:spPr/>
        <p:txBody>
          <a:bodyPr/>
          <a:lstStyle/>
          <a:p>
            <a:r>
              <a:rPr lang="en-US" dirty="0" smtClean="0"/>
              <a:t>He said it would be beautiful if  he could see me again.</a:t>
            </a:r>
          </a:p>
          <a:p>
            <a:r>
              <a:rPr lang="en-US" dirty="0" smtClean="0"/>
              <a:t>She was afraid she might be too late.</a:t>
            </a:r>
          </a:p>
          <a:p>
            <a:r>
              <a:rPr lang="en-US" dirty="0" smtClean="0"/>
              <a:t>He said she must be very ill and he must take her to the doctor.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Reference Changes in Reported Speech </a:t>
            </a:r>
            <a:endParaRPr lang="en-US" sz="3200" dirty="0"/>
          </a:p>
        </p:txBody>
      </p:sp>
      <p:sp>
        <p:nvSpPr>
          <p:cNvPr id="3" name="Content Placeholder 2"/>
          <p:cNvSpPr>
            <a:spLocks noGrp="1"/>
          </p:cNvSpPr>
          <p:nvPr>
            <p:ph idx="1"/>
          </p:nvPr>
        </p:nvSpPr>
        <p:spPr/>
        <p:txBody>
          <a:bodyPr>
            <a:normAutofit fontScale="85000" lnSpcReduction="20000"/>
          </a:bodyPr>
          <a:lstStyle/>
          <a:p>
            <a:r>
              <a:rPr lang="en-US" dirty="0" smtClean="0"/>
              <a:t>In order to keep the original meaning, we often need to change pronouns when reporting what someone has said. </a:t>
            </a:r>
          </a:p>
          <a:p>
            <a:r>
              <a:rPr lang="en-US" dirty="0" smtClean="0"/>
              <a:t>Quoted: “I feel hungry,” Mary said</a:t>
            </a:r>
          </a:p>
          <a:p>
            <a:r>
              <a:rPr lang="en-US" dirty="0" smtClean="0"/>
              <a:t> Reported: Mary said she felt hungry. </a:t>
            </a:r>
          </a:p>
          <a:p>
            <a:r>
              <a:rPr lang="en-US" dirty="0" smtClean="0"/>
              <a:t>Quoted: Professor: “I’ve looked at the results of your work this year and you’ll be pleased to know that I’m recommending you for a scholarship next year.” </a:t>
            </a:r>
          </a:p>
          <a:p>
            <a:r>
              <a:rPr lang="en-US" dirty="0" smtClean="0"/>
              <a:t>Reported: The professor told me that she had looked at the results of my work this year and that I’d be pleased to know that she was recommending me for a scholarship next year</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what happens when you forget to change the pronouns.</a:t>
            </a:r>
            <a:endParaRPr lang="en-US" sz="3200" dirty="0"/>
          </a:p>
        </p:txBody>
      </p:sp>
      <p:sp>
        <p:nvSpPr>
          <p:cNvPr id="3" name="Text Placeholder 2"/>
          <p:cNvSpPr>
            <a:spLocks noGrp="1"/>
          </p:cNvSpPr>
          <p:nvPr>
            <p:ph type="body" idx="1"/>
          </p:nvPr>
        </p:nvSpPr>
        <p:spPr/>
        <p:txBody>
          <a:bodyPr/>
          <a:lstStyle/>
          <a:p>
            <a:r>
              <a:rPr lang="en-US" dirty="0" smtClean="0"/>
              <a:t>Examples</a:t>
            </a:r>
            <a:endParaRPr lang="en-US" dirty="0"/>
          </a:p>
        </p:txBody>
      </p:sp>
      <p:sp>
        <p:nvSpPr>
          <p:cNvPr id="4" name="Text Placeholder 3"/>
          <p:cNvSpPr>
            <a:spLocks noGrp="1"/>
          </p:cNvSpPr>
          <p:nvPr>
            <p:ph type="body" sz="half" idx="3"/>
          </p:nvPr>
        </p:nvSpPr>
        <p:spPr/>
        <p:txBody>
          <a:bodyPr/>
          <a:lstStyle/>
          <a:p>
            <a:r>
              <a:rPr lang="en-US" dirty="0" smtClean="0"/>
              <a:t>Implied Meaning</a:t>
            </a:r>
            <a:endParaRPr lang="en-US" dirty="0"/>
          </a:p>
        </p:txBody>
      </p:sp>
      <p:sp>
        <p:nvSpPr>
          <p:cNvPr id="5" name="Content Placeholder 4"/>
          <p:cNvSpPr>
            <a:spLocks noGrp="1"/>
          </p:cNvSpPr>
          <p:nvPr>
            <p:ph sz="quarter" idx="2"/>
          </p:nvPr>
        </p:nvSpPr>
        <p:spPr/>
        <p:txBody>
          <a:bodyPr/>
          <a:lstStyle/>
          <a:p>
            <a:r>
              <a:rPr lang="en-US" dirty="0" smtClean="0"/>
              <a:t>Anna says, “You won the scholarship!”  </a:t>
            </a:r>
          </a:p>
          <a:p>
            <a:r>
              <a:rPr lang="en-US" dirty="0" smtClean="0"/>
              <a:t>Mr. Chin told Anna “you had won the scholarship.” </a:t>
            </a:r>
          </a:p>
          <a:p>
            <a:r>
              <a:rPr lang="en-US" dirty="0" smtClean="0"/>
              <a:t>Mr. Chin told Anna  “she had won the scholarship.”</a:t>
            </a:r>
            <a:endParaRPr lang="en-US" dirty="0"/>
          </a:p>
        </p:txBody>
      </p:sp>
      <p:sp>
        <p:nvSpPr>
          <p:cNvPr id="6" name="Content Placeholder 5"/>
          <p:cNvSpPr>
            <a:spLocks noGrp="1"/>
          </p:cNvSpPr>
          <p:nvPr>
            <p:ph sz="quarter" idx="4"/>
          </p:nvPr>
        </p:nvSpPr>
        <p:spPr/>
        <p:txBody>
          <a:bodyPr/>
          <a:lstStyle/>
          <a:p>
            <a:r>
              <a:rPr lang="en-US" dirty="0" smtClean="0"/>
              <a:t>Anna won a scholarship. </a:t>
            </a:r>
          </a:p>
          <a:p>
            <a:r>
              <a:rPr lang="en-US" dirty="0" smtClean="0"/>
              <a:t>You won a scholarship. </a:t>
            </a:r>
          </a:p>
          <a:p>
            <a:endParaRPr lang="en-US" dirty="0" smtClean="0"/>
          </a:p>
          <a:p>
            <a:r>
              <a:rPr lang="en-US" dirty="0" smtClean="0"/>
              <a:t>Anna won a scholarship</a:t>
            </a:r>
          </a:p>
          <a:p>
            <a:r>
              <a:rPr lang="en-US" dirty="0" smtClean="0"/>
              <a: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Words of Time and Place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Time and Place References </a:t>
            </a:r>
          </a:p>
          <a:p>
            <a:r>
              <a:rPr lang="en-US" dirty="0" smtClean="0"/>
              <a:t>Imagine you went to a restaurant on Monday with your friend, Peter. While at the restaurant, he said to you, </a:t>
            </a:r>
          </a:p>
          <a:p>
            <a:r>
              <a:rPr lang="en-US" dirty="0" smtClean="0"/>
              <a:t>“This is a great restaurant. I’m going to eat here again tomorrow.” </a:t>
            </a:r>
          </a:p>
          <a:p>
            <a:r>
              <a:rPr lang="en-US" dirty="0" smtClean="0"/>
              <a:t>Later on that same Monday, you tell a friend: Peter said that it was a great restaurant and that he was going to eat there tomorrow. What changes have been made to the original quote?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and Place References</a:t>
            </a:r>
            <a:endParaRPr lang="en-US" dirty="0"/>
          </a:p>
        </p:txBody>
      </p:sp>
      <p:sp>
        <p:nvSpPr>
          <p:cNvPr id="3" name="Content Placeholder 2"/>
          <p:cNvSpPr>
            <a:spLocks noGrp="1"/>
          </p:cNvSpPr>
          <p:nvPr>
            <p:ph idx="1"/>
          </p:nvPr>
        </p:nvSpPr>
        <p:spPr/>
        <p:txBody>
          <a:bodyPr/>
          <a:lstStyle/>
          <a:p>
            <a:r>
              <a:rPr lang="en-US" dirty="0" smtClean="0"/>
              <a:t>Using the same example: </a:t>
            </a:r>
          </a:p>
          <a:p>
            <a:r>
              <a:rPr lang="en-US" dirty="0" smtClean="0"/>
              <a:t>“This is a great restaurant. I’m going to eat here again tomorrow.” </a:t>
            </a:r>
          </a:p>
          <a:p>
            <a:r>
              <a:rPr lang="en-US" dirty="0" smtClean="0"/>
              <a:t>Two weeks later, you tell a friend: Peter said that it [that] was a great restaurant and that he was going to eat there the following day.</a:t>
            </a:r>
          </a:p>
          <a:p>
            <a:r>
              <a:rPr lang="en-US" dirty="0" smtClean="0"/>
              <a:t> What changes have been made to the original quote?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and Place References</a:t>
            </a:r>
            <a:endParaRPr lang="en-US" dirty="0"/>
          </a:p>
        </p:txBody>
      </p:sp>
      <p:sp>
        <p:nvSpPr>
          <p:cNvPr id="3" name="Content Placeholder 2"/>
          <p:cNvSpPr>
            <a:spLocks noGrp="1"/>
          </p:cNvSpPr>
          <p:nvPr>
            <p:ph idx="1"/>
          </p:nvPr>
        </p:nvSpPr>
        <p:spPr/>
        <p:txBody>
          <a:bodyPr/>
          <a:lstStyle/>
          <a:p>
            <a:r>
              <a:rPr lang="en-US" dirty="0" smtClean="0"/>
              <a:t>Using the same example: </a:t>
            </a:r>
          </a:p>
          <a:p>
            <a:r>
              <a:rPr lang="en-US" dirty="0" smtClean="0"/>
              <a:t>“This is a great restaurant. I’m going to eat here again tomorrow.” </a:t>
            </a:r>
          </a:p>
          <a:p>
            <a:r>
              <a:rPr lang="en-US" dirty="0" smtClean="0"/>
              <a:t>Two weeks later, you tell a friend: Peter said that was a great restaurant and that he was going to eat there the following day. </a:t>
            </a:r>
          </a:p>
          <a:p>
            <a:r>
              <a:rPr lang="en-US" dirty="0" smtClean="0"/>
              <a:t>What changes have been made to the original quote?</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Reported Speech – Common Words of Time and Place</a:t>
            </a:r>
            <a:endParaRPr lang="en-US" sz="3200" dirty="0"/>
          </a:p>
        </p:txBody>
      </p:sp>
      <p:sp>
        <p:nvSpPr>
          <p:cNvPr id="3" name="Content Placeholder 2"/>
          <p:cNvSpPr>
            <a:spLocks noGrp="1"/>
          </p:cNvSpPr>
          <p:nvPr>
            <p:ph idx="1"/>
          </p:nvPr>
        </p:nvSpPr>
        <p:spPr/>
        <p:txBody>
          <a:bodyPr/>
          <a:lstStyle/>
          <a:p>
            <a:r>
              <a:rPr lang="en-US" dirty="0" smtClean="0"/>
              <a:t>The following words of time and place frequently change in reported speech. In journalism and in business documents, you should use specific days and dates to avoid confusion</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772400" cy="914400"/>
          </a:xfrm>
        </p:spPr>
        <p:txBody>
          <a:bodyPr/>
          <a:lstStyle/>
          <a:p>
            <a:r>
              <a:rPr lang="en-US" sz="3200" dirty="0" smtClean="0"/>
              <a:t>Reported Speech – Common Words of Time and Place</a:t>
            </a:r>
            <a:endParaRPr lang="en-US" sz="3200" dirty="0"/>
          </a:p>
        </p:txBody>
      </p:sp>
      <p:sp>
        <p:nvSpPr>
          <p:cNvPr id="3" name="Text Placeholder 2"/>
          <p:cNvSpPr>
            <a:spLocks noGrp="1"/>
          </p:cNvSpPr>
          <p:nvPr>
            <p:ph type="body" idx="1"/>
          </p:nvPr>
        </p:nvSpPr>
        <p:spPr/>
        <p:txBody>
          <a:bodyPr/>
          <a:lstStyle/>
          <a:p>
            <a:r>
              <a:rPr lang="en-US" dirty="0" smtClean="0"/>
              <a:t>Quoted</a:t>
            </a:r>
            <a:endParaRPr lang="en-US" dirty="0"/>
          </a:p>
        </p:txBody>
      </p:sp>
      <p:sp>
        <p:nvSpPr>
          <p:cNvPr id="4" name="Text Placeholder 3"/>
          <p:cNvSpPr>
            <a:spLocks noGrp="1"/>
          </p:cNvSpPr>
          <p:nvPr>
            <p:ph type="body" sz="half" idx="3"/>
          </p:nvPr>
        </p:nvSpPr>
        <p:spPr/>
        <p:txBody>
          <a:bodyPr/>
          <a:lstStyle/>
          <a:p>
            <a:r>
              <a:rPr lang="en-US" dirty="0" smtClean="0"/>
              <a:t>Reported</a:t>
            </a:r>
            <a:endParaRPr lang="en-US" dirty="0"/>
          </a:p>
        </p:txBody>
      </p:sp>
      <p:sp>
        <p:nvSpPr>
          <p:cNvPr id="5" name="Content Placeholder 4"/>
          <p:cNvSpPr>
            <a:spLocks noGrp="1"/>
          </p:cNvSpPr>
          <p:nvPr>
            <p:ph sz="quarter" idx="2"/>
          </p:nvPr>
        </p:nvSpPr>
        <p:spPr/>
        <p:txBody>
          <a:bodyPr>
            <a:normAutofit/>
          </a:bodyPr>
          <a:lstStyle/>
          <a:p>
            <a:r>
              <a:rPr lang="en-US" dirty="0" smtClean="0"/>
              <a:t>this / </a:t>
            </a:r>
            <a:r>
              <a:rPr lang="en-US" dirty="0" smtClean="0"/>
              <a:t>these</a:t>
            </a:r>
            <a:endParaRPr lang="en-US" dirty="0" smtClean="0"/>
          </a:p>
          <a:p>
            <a:r>
              <a:rPr lang="en-US" dirty="0" smtClean="0"/>
              <a:t>here </a:t>
            </a:r>
          </a:p>
          <a:p>
            <a:r>
              <a:rPr lang="en-US" dirty="0" smtClean="0"/>
              <a:t>today / </a:t>
            </a:r>
            <a:r>
              <a:rPr lang="en-US" dirty="0" smtClean="0"/>
              <a:t>tonight</a:t>
            </a:r>
            <a:endParaRPr lang="en-US" dirty="0" smtClean="0"/>
          </a:p>
          <a:p>
            <a:endParaRPr lang="en-US" dirty="0" smtClean="0"/>
          </a:p>
        </p:txBody>
      </p:sp>
      <p:sp>
        <p:nvSpPr>
          <p:cNvPr id="6" name="Content Placeholder 5"/>
          <p:cNvSpPr>
            <a:spLocks noGrp="1"/>
          </p:cNvSpPr>
          <p:nvPr>
            <p:ph sz="quarter" idx="4"/>
          </p:nvPr>
        </p:nvSpPr>
        <p:spPr/>
        <p:txBody>
          <a:bodyPr>
            <a:normAutofit/>
          </a:bodyPr>
          <a:lstStyle/>
          <a:p>
            <a:r>
              <a:rPr lang="en-US" dirty="0" smtClean="0"/>
              <a:t>that / </a:t>
            </a:r>
            <a:r>
              <a:rPr lang="en-US" dirty="0" smtClean="0"/>
              <a:t>those</a:t>
            </a:r>
            <a:endParaRPr lang="en-US" dirty="0" smtClean="0"/>
          </a:p>
          <a:p>
            <a:r>
              <a:rPr lang="en-US" dirty="0" smtClean="0"/>
              <a:t> there </a:t>
            </a:r>
          </a:p>
          <a:p>
            <a:r>
              <a:rPr lang="en-US" dirty="0" smtClean="0"/>
              <a:t>   that day / that night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a:xfrm>
            <a:off x="457200" y="1809750"/>
            <a:ext cx="3657600" cy="639762"/>
          </a:xfrm>
        </p:spPr>
        <p:txBody>
          <a:bodyPr/>
          <a:lstStyle/>
          <a:p>
            <a:endParaRPr lang="en-US" dirty="0"/>
          </a:p>
        </p:txBody>
      </p:sp>
      <p:sp>
        <p:nvSpPr>
          <p:cNvPr id="4" name="Text Placeholder 3"/>
          <p:cNvSpPr>
            <a:spLocks noGrp="1"/>
          </p:cNvSpPr>
          <p:nvPr>
            <p:ph type="body" sz="half" idx="3"/>
          </p:nvPr>
        </p:nvSpPr>
        <p:spPr/>
        <p:txBody>
          <a:bodyPr/>
          <a:lstStyle/>
          <a:p>
            <a:endParaRPr lang="en-US"/>
          </a:p>
        </p:txBody>
      </p:sp>
      <p:sp>
        <p:nvSpPr>
          <p:cNvPr id="5" name="Content Placeholder 4"/>
          <p:cNvSpPr>
            <a:spLocks noGrp="1"/>
          </p:cNvSpPr>
          <p:nvPr>
            <p:ph sz="quarter" idx="2"/>
          </p:nvPr>
        </p:nvSpPr>
        <p:spPr/>
        <p:txBody>
          <a:bodyPr/>
          <a:lstStyle/>
          <a:p>
            <a:r>
              <a:rPr lang="en-US" dirty="0" smtClean="0"/>
              <a:t>yesterday </a:t>
            </a:r>
            <a:endParaRPr lang="en-US" dirty="0" smtClean="0"/>
          </a:p>
          <a:p>
            <a:r>
              <a:rPr lang="en-US" dirty="0" smtClean="0"/>
              <a:t>tomorrow </a:t>
            </a:r>
          </a:p>
          <a:p>
            <a:pPr>
              <a:buNone/>
            </a:pPr>
            <a:endParaRPr lang="en-US" dirty="0" smtClean="0"/>
          </a:p>
          <a:p>
            <a:r>
              <a:rPr lang="en-US" dirty="0" smtClean="0"/>
              <a:t>next day</a:t>
            </a:r>
          </a:p>
          <a:p>
            <a:pPr>
              <a:buNone/>
            </a:pPr>
            <a:endParaRPr lang="en-US" dirty="0" smtClean="0"/>
          </a:p>
          <a:p>
            <a:pPr>
              <a:buNone/>
            </a:pPr>
            <a:r>
              <a:rPr lang="en-US" dirty="0" smtClean="0"/>
              <a:t>(</a:t>
            </a:r>
            <a:r>
              <a:rPr lang="en-US" dirty="0" smtClean="0"/>
              <a:t>Tuesday /week / year, etc.) /</a:t>
            </a:r>
          </a:p>
          <a:p>
            <a:endParaRPr lang="en-US" dirty="0"/>
          </a:p>
        </p:txBody>
      </p:sp>
      <p:sp>
        <p:nvSpPr>
          <p:cNvPr id="6" name="Content Placeholder 5"/>
          <p:cNvSpPr>
            <a:spLocks noGrp="1"/>
          </p:cNvSpPr>
          <p:nvPr>
            <p:ph sz="quarter" idx="4"/>
          </p:nvPr>
        </p:nvSpPr>
        <p:spPr>
          <a:xfrm>
            <a:off x="4267200" y="1524000"/>
            <a:ext cx="4191000" cy="4894389"/>
          </a:xfrm>
        </p:spPr>
        <p:txBody>
          <a:bodyPr>
            <a:normAutofit fontScale="92500"/>
          </a:bodyPr>
          <a:lstStyle/>
          <a:p>
            <a:endParaRPr lang="en-US" dirty="0" smtClean="0"/>
          </a:p>
          <a:p>
            <a:endParaRPr lang="en-US" dirty="0" smtClean="0"/>
          </a:p>
          <a:p>
            <a:endParaRPr lang="en-US" dirty="0" smtClean="0"/>
          </a:p>
          <a:p>
            <a:r>
              <a:rPr lang="en-US" dirty="0" smtClean="0"/>
              <a:t>the </a:t>
            </a:r>
            <a:r>
              <a:rPr lang="en-US" dirty="0" smtClean="0"/>
              <a:t>previous day / the day </a:t>
            </a:r>
            <a:r>
              <a:rPr lang="en-US" dirty="0" smtClean="0"/>
              <a:t>before</a:t>
            </a:r>
          </a:p>
          <a:p>
            <a:r>
              <a:rPr lang="en-US" dirty="0" smtClean="0"/>
              <a:t>the </a:t>
            </a:r>
            <a:r>
              <a:rPr lang="en-US" dirty="0" smtClean="0"/>
              <a:t>next </a:t>
            </a:r>
            <a:r>
              <a:rPr lang="en-US" dirty="0" smtClean="0"/>
              <a:t>day/ </a:t>
            </a:r>
            <a:r>
              <a:rPr lang="en-US" dirty="0" smtClean="0"/>
              <a:t>the following day </a:t>
            </a:r>
          </a:p>
          <a:p>
            <a:r>
              <a:rPr lang="en-US" dirty="0" smtClean="0"/>
              <a:t>the </a:t>
            </a:r>
            <a:r>
              <a:rPr lang="en-US" dirty="0" smtClean="0"/>
              <a:t>next  </a:t>
            </a:r>
            <a:r>
              <a:rPr lang="en-US" dirty="0" smtClean="0"/>
              <a:t>day</a:t>
            </a:r>
          </a:p>
          <a:p>
            <a:endParaRPr lang="en-US" dirty="0" smtClean="0"/>
          </a:p>
          <a:p>
            <a:r>
              <a:rPr lang="en-US" dirty="0" smtClean="0"/>
              <a:t> Tuesday </a:t>
            </a:r>
            <a:r>
              <a:rPr lang="en-US" dirty="0" smtClean="0"/>
              <a:t>/ week / year</a:t>
            </a:r>
            <a:r>
              <a:rPr lang="en-US" dirty="0" smtClean="0"/>
              <a:t>)/</a:t>
            </a:r>
          </a:p>
          <a:p>
            <a:pPr>
              <a:buNone/>
            </a:pPr>
            <a:r>
              <a:rPr lang="en-US" dirty="0" smtClean="0"/>
              <a:t>        </a:t>
            </a:r>
            <a:r>
              <a:rPr lang="en-US" dirty="0" smtClean="0"/>
              <a:t>the following (The Tuesday/ week/ month / year) /</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Reported Speech–Common Words of Time and Place</a:t>
            </a:r>
            <a:endParaRPr lang="en-US" sz="3200" dirty="0"/>
          </a:p>
        </p:txBody>
      </p:sp>
      <p:sp>
        <p:nvSpPr>
          <p:cNvPr id="3" name="Text Placeholder 2"/>
          <p:cNvSpPr>
            <a:spLocks noGrp="1"/>
          </p:cNvSpPr>
          <p:nvPr>
            <p:ph type="body" idx="1"/>
          </p:nvPr>
        </p:nvSpPr>
        <p:spPr/>
        <p:txBody>
          <a:bodyPr/>
          <a:lstStyle/>
          <a:p>
            <a:r>
              <a:rPr lang="en-US" dirty="0" smtClean="0"/>
              <a:t>Quoted (CONT.)</a:t>
            </a:r>
          </a:p>
          <a:p>
            <a:endParaRPr lang="en-US" dirty="0"/>
          </a:p>
        </p:txBody>
      </p:sp>
      <p:sp>
        <p:nvSpPr>
          <p:cNvPr id="4" name="Text Placeholder 3"/>
          <p:cNvSpPr>
            <a:spLocks noGrp="1"/>
          </p:cNvSpPr>
          <p:nvPr>
            <p:ph type="body" sz="half" idx="3"/>
          </p:nvPr>
        </p:nvSpPr>
        <p:spPr/>
        <p:txBody>
          <a:bodyPr/>
          <a:lstStyle/>
          <a:p>
            <a:r>
              <a:rPr lang="en-US" dirty="0" smtClean="0"/>
              <a:t>Reported (CONT.)</a:t>
            </a:r>
          </a:p>
          <a:p>
            <a:endParaRPr lang="en-US" dirty="0"/>
          </a:p>
        </p:txBody>
      </p:sp>
      <p:sp>
        <p:nvSpPr>
          <p:cNvPr id="5" name="Content Placeholder 4"/>
          <p:cNvSpPr>
            <a:spLocks noGrp="1"/>
          </p:cNvSpPr>
          <p:nvPr>
            <p:ph sz="quarter" idx="2"/>
          </p:nvPr>
        </p:nvSpPr>
        <p:spPr/>
        <p:txBody>
          <a:bodyPr/>
          <a:lstStyle/>
          <a:p>
            <a:r>
              <a:rPr lang="en-US" dirty="0" smtClean="0"/>
              <a:t>Now</a:t>
            </a:r>
          </a:p>
          <a:p>
            <a:r>
              <a:rPr lang="en-US" dirty="0" smtClean="0"/>
              <a:t>Thus</a:t>
            </a:r>
          </a:p>
          <a:p>
            <a:r>
              <a:rPr lang="en-US" dirty="0" smtClean="0"/>
              <a:t>Come</a:t>
            </a:r>
          </a:p>
          <a:p>
            <a:r>
              <a:rPr lang="en-US" dirty="0" smtClean="0"/>
              <a:t>last (Tuesday / last week/ last year, etc.) </a:t>
            </a:r>
          </a:p>
          <a:p>
            <a:endParaRPr lang="en-US" dirty="0" smtClean="0"/>
          </a:p>
          <a:p>
            <a:r>
              <a:rPr lang="en-US" dirty="0" smtClean="0"/>
              <a:t>(two days / one week / three years, etc.) ago</a:t>
            </a:r>
          </a:p>
          <a:p>
            <a:endParaRPr lang="en-US" dirty="0"/>
          </a:p>
        </p:txBody>
      </p:sp>
      <p:sp>
        <p:nvSpPr>
          <p:cNvPr id="6" name="Content Placeholder 5"/>
          <p:cNvSpPr>
            <a:spLocks noGrp="1"/>
          </p:cNvSpPr>
          <p:nvPr>
            <p:ph sz="quarter" idx="4"/>
          </p:nvPr>
        </p:nvSpPr>
        <p:spPr/>
        <p:txBody>
          <a:bodyPr/>
          <a:lstStyle/>
          <a:p>
            <a:r>
              <a:rPr lang="en-US" dirty="0" smtClean="0"/>
              <a:t>Then/at that time</a:t>
            </a:r>
          </a:p>
          <a:p>
            <a:r>
              <a:rPr lang="en-US" dirty="0" smtClean="0"/>
              <a:t>So</a:t>
            </a:r>
          </a:p>
          <a:p>
            <a:r>
              <a:rPr lang="en-US" dirty="0" smtClean="0"/>
              <a:t>Go</a:t>
            </a:r>
          </a:p>
          <a:p>
            <a:r>
              <a:rPr lang="en-US" dirty="0" smtClean="0"/>
              <a:t>the (week / Tuesday / month/ year) before /the previous (/ week / Tuesday / month / year) </a:t>
            </a:r>
          </a:p>
          <a:p>
            <a:r>
              <a:rPr lang="en-US" dirty="0" smtClean="0"/>
              <a:t>(two days / one week/ three years, etc.) earlier</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Indirect or Reported Yes / No Questions</a:t>
            </a:r>
            <a:endParaRPr lang="en-US" sz="3200" dirty="0"/>
          </a:p>
        </p:txBody>
      </p:sp>
      <p:sp>
        <p:nvSpPr>
          <p:cNvPr id="3" name="Content Placeholder 2"/>
          <p:cNvSpPr>
            <a:spLocks noGrp="1"/>
          </p:cNvSpPr>
          <p:nvPr>
            <p:ph sz="half" idx="1"/>
          </p:nvPr>
        </p:nvSpPr>
        <p:spPr/>
        <p:txBody>
          <a:bodyPr/>
          <a:lstStyle/>
          <a:p>
            <a:r>
              <a:rPr lang="en-US" dirty="0" smtClean="0"/>
              <a:t>“Are you hungry?” Paul asked. </a:t>
            </a:r>
          </a:p>
          <a:p>
            <a:r>
              <a:rPr lang="en-US" dirty="0" smtClean="0"/>
              <a:t>“Do you like pizza?” Teresa asked. </a:t>
            </a:r>
          </a:p>
          <a:p>
            <a:r>
              <a:rPr lang="en-US" dirty="0" smtClean="0"/>
              <a:t>“Would you like dessert?” Bill asked.</a:t>
            </a:r>
            <a:endParaRPr lang="en-US" dirty="0"/>
          </a:p>
        </p:txBody>
      </p:sp>
      <p:sp>
        <p:nvSpPr>
          <p:cNvPr id="4" name="Content Placeholder 3"/>
          <p:cNvSpPr>
            <a:spLocks noGrp="1"/>
          </p:cNvSpPr>
          <p:nvPr>
            <p:ph sz="half" idx="2"/>
          </p:nvPr>
        </p:nvSpPr>
        <p:spPr/>
        <p:txBody>
          <a:bodyPr/>
          <a:lstStyle/>
          <a:p>
            <a:r>
              <a:rPr lang="en-US" dirty="0" smtClean="0"/>
              <a:t>Paul asked us if we were hungry. </a:t>
            </a:r>
          </a:p>
          <a:p>
            <a:r>
              <a:rPr lang="en-US" dirty="0" smtClean="0"/>
              <a:t>Teresa asked whether we liked pizza. </a:t>
            </a:r>
          </a:p>
          <a:p>
            <a:r>
              <a:rPr lang="en-US" dirty="0" smtClean="0"/>
              <a:t>Bill wanted to know whether or not we wanted dessert.</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Reported Questions Sentence Structure</a:t>
            </a:r>
            <a:endParaRPr lang="en-US" sz="3200" dirty="0"/>
          </a:p>
        </p:txBody>
      </p:sp>
      <p:sp>
        <p:nvSpPr>
          <p:cNvPr id="3" name="Content Placeholder 2"/>
          <p:cNvSpPr>
            <a:spLocks noGrp="1"/>
          </p:cNvSpPr>
          <p:nvPr>
            <p:ph idx="1"/>
          </p:nvPr>
        </p:nvSpPr>
        <p:spPr/>
        <p:txBody>
          <a:bodyPr/>
          <a:lstStyle/>
          <a:p>
            <a:r>
              <a:rPr lang="en-US" dirty="0" smtClean="0"/>
              <a:t>Use statement word order (subject + verb), for all reported questions. </a:t>
            </a:r>
          </a:p>
          <a:p>
            <a:r>
              <a:rPr lang="en-US" dirty="0" smtClean="0"/>
              <a:t>Do not use the auxiliaries, do, does, did. </a:t>
            </a:r>
          </a:p>
          <a:p>
            <a:r>
              <a:rPr lang="en-US" dirty="0" smtClean="0"/>
              <a:t>Do not end with a question mark. Indirect questions end with a period.</a:t>
            </a:r>
          </a:p>
          <a:p>
            <a:r>
              <a:rPr lang="en-US" dirty="0" smtClean="0"/>
              <a:t> Example: Susan: “Did Mark attend the presentation?” </a:t>
            </a:r>
          </a:p>
          <a:p>
            <a:r>
              <a:rPr lang="en-US" dirty="0" smtClean="0"/>
              <a:t>Susan asked if Mark attended the presentation.</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Reporting verbs for questions:</a:t>
            </a:r>
            <a:endParaRPr lang="en-US" sz="3600" dirty="0"/>
          </a:p>
        </p:txBody>
      </p:sp>
      <p:sp>
        <p:nvSpPr>
          <p:cNvPr id="3" name="Content Placeholder 2"/>
          <p:cNvSpPr>
            <a:spLocks noGrp="1"/>
          </p:cNvSpPr>
          <p:nvPr>
            <p:ph idx="1"/>
          </p:nvPr>
        </p:nvSpPr>
        <p:spPr/>
        <p:txBody>
          <a:bodyPr/>
          <a:lstStyle/>
          <a:p>
            <a:r>
              <a:rPr lang="en-US" dirty="0" smtClean="0"/>
              <a:t>Ask (most common) </a:t>
            </a:r>
          </a:p>
          <a:p>
            <a:r>
              <a:rPr lang="en-US" dirty="0" smtClean="0"/>
              <a:t>Inquire</a:t>
            </a:r>
          </a:p>
          <a:p>
            <a:r>
              <a:rPr lang="en-US" dirty="0" smtClean="0"/>
              <a:t> Question </a:t>
            </a:r>
          </a:p>
          <a:p>
            <a:r>
              <a:rPr lang="en-US" dirty="0" smtClean="0"/>
              <a:t>Want to know </a:t>
            </a:r>
          </a:p>
          <a:p>
            <a:r>
              <a:rPr lang="en-US" dirty="0" smtClean="0"/>
              <a:t>Wonder</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Embedded Questions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 embedded question is a question that is inside another sentence. It can be inside a statement or a question.</a:t>
            </a:r>
          </a:p>
          <a:p>
            <a:r>
              <a:rPr lang="en-US" dirty="0" smtClean="0"/>
              <a:t> Inside a statement “I don’t know what time the meeting starts.” </a:t>
            </a:r>
          </a:p>
          <a:p>
            <a:r>
              <a:rPr lang="en-US" dirty="0" smtClean="0"/>
              <a:t>“I can’t remember what time the meeting starts.”</a:t>
            </a:r>
          </a:p>
          <a:p>
            <a:r>
              <a:rPr lang="en-US" dirty="0" smtClean="0"/>
              <a:t> Inside a question  </a:t>
            </a:r>
          </a:p>
          <a:p>
            <a:r>
              <a:rPr lang="en-US" dirty="0" smtClean="0"/>
              <a:t>Can you tell me what time the meeting starts? </a:t>
            </a:r>
          </a:p>
          <a:p>
            <a:r>
              <a:rPr lang="en-US" dirty="0" smtClean="0"/>
              <a:t>Do you know what time the meeting starts?</a:t>
            </a:r>
          </a:p>
          <a:p>
            <a:r>
              <a:rPr lang="en-US" dirty="0" smtClean="0"/>
              <a:t> Punctuation </a:t>
            </a:r>
          </a:p>
          <a:p>
            <a:r>
              <a:rPr lang="en-US" dirty="0" smtClean="0"/>
              <a:t>If the embedded question is inside a statement, use a period. If it is inside a question, use a question mark.</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Embedded Questions – Structure</a:t>
            </a:r>
            <a:endParaRPr lang="en-US" sz="3600" dirty="0"/>
          </a:p>
        </p:txBody>
      </p:sp>
      <p:sp>
        <p:nvSpPr>
          <p:cNvPr id="3" name="Content Placeholder 2"/>
          <p:cNvSpPr>
            <a:spLocks noGrp="1"/>
          </p:cNvSpPr>
          <p:nvPr>
            <p:ph idx="1"/>
          </p:nvPr>
        </p:nvSpPr>
        <p:spPr>
          <a:xfrm>
            <a:off x="533400" y="1371600"/>
            <a:ext cx="8382000" cy="5486400"/>
          </a:xfrm>
        </p:spPr>
        <p:txBody>
          <a:bodyPr>
            <a:normAutofit fontScale="77500" lnSpcReduction="20000"/>
          </a:bodyPr>
          <a:lstStyle/>
          <a:p>
            <a:r>
              <a:rPr lang="en-US" dirty="0" smtClean="0"/>
              <a:t>Use statement word order – subject + verb </a:t>
            </a:r>
          </a:p>
          <a:p>
            <a:endParaRPr lang="en-US" dirty="0" smtClean="0"/>
          </a:p>
          <a:p>
            <a:r>
              <a:rPr lang="en-US" dirty="0" smtClean="0"/>
              <a:t>Make sure the verb agrees with its subject – just like in regular statements. </a:t>
            </a:r>
          </a:p>
          <a:p>
            <a:endParaRPr lang="en-US" dirty="0" smtClean="0"/>
          </a:p>
          <a:p>
            <a:r>
              <a:rPr lang="en-US" dirty="0" smtClean="0"/>
              <a:t>Do not use the auxiliaries, do, does or did in embedded questions. </a:t>
            </a:r>
          </a:p>
          <a:p>
            <a:endParaRPr lang="en-US" dirty="0" smtClean="0"/>
          </a:p>
          <a:p>
            <a:r>
              <a:rPr lang="en-US" dirty="0" smtClean="0"/>
              <a:t>Direct Question: Where did he go for vacation? </a:t>
            </a:r>
          </a:p>
          <a:p>
            <a:r>
              <a:rPr lang="en-US" dirty="0" smtClean="0">
                <a:solidFill>
                  <a:srgbClr val="FF0000"/>
                </a:solidFill>
              </a:rPr>
              <a:t>Embedded: Do you know where he went for vacation?</a:t>
            </a:r>
          </a:p>
          <a:p>
            <a:r>
              <a:rPr lang="en-US" dirty="0" smtClean="0">
                <a:solidFill>
                  <a:srgbClr val="FF0000"/>
                </a:solidFill>
              </a:rPr>
              <a:t> </a:t>
            </a:r>
            <a:r>
              <a:rPr lang="en-US" dirty="0" smtClean="0"/>
              <a:t>Embedded: I don’t know where he went for vacation. </a:t>
            </a:r>
          </a:p>
          <a:p>
            <a:endParaRPr lang="en-US" dirty="0" smtClean="0"/>
          </a:p>
          <a:p>
            <a:r>
              <a:rPr lang="en-US" dirty="0" smtClean="0"/>
              <a:t>Direct: What time does the party start?</a:t>
            </a:r>
          </a:p>
          <a:p>
            <a:r>
              <a:rPr lang="en-US" dirty="0" smtClean="0"/>
              <a:t> Embedded: Do you know what time the party starts? </a:t>
            </a:r>
          </a:p>
          <a:p>
            <a:r>
              <a:rPr lang="en-US" dirty="0" smtClean="0"/>
              <a:t>Embedded: I’m not sure what time the party starts.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Embedded </a:t>
            </a:r>
            <a:r>
              <a:rPr lang="en-US" dirty="0" err="1" smtClean="0"/>
              <a:t>Wh</a:t>
            </a:r>
            <a:r>
              <a:rPr lang="en-US" dirty="0" smtClean="0"/>
              <a:t>-Questions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Embedded </a:t>
            </a:r>
            <a:r>
              <a:rPr lang="en-US" dirty="0" err="1" smtClean="0"/>
              <a:t>wh</a:t>
            </a:r>
            <a:r>
              <a:rPr lang="en-US" dirty="0" smtClean="0"/>
              <a:t>-questions use a question word -(when, where, why, how, who, what, which and whose).</a:t>
            </a:r>
          </a:p>
          <a:p>
            <a:r>
              <a:rPr lang="en-US" dirty="0" smtClean="0"/>
              <a:t> Direct: What time does the lecture start? Embedded: Do you know what time the lecture starts? </a:t>
            </a:r>
          </a:p>
          <a:p>
            <a:r>
              <a:rPr lang="en-US" dirty="0" smtClean="0"/>
              <a:t>Direct: Where is the media center? </a:t>
            </a:r>
          </a:p>
          <a:p>
            <a:r>
              <a:rPr lang="en-US" dirty="0" smtClean="0"/>
              <a:t>Embedded: Let’s ask where the media center is. Direct: How long is the presentation? Embedded: Can you tell me how long the presentation is?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Embedded Yes / No Questions</a:t>
            </a:r>
            <a:endParaRPr lang="en-US" dirty="0"/>
          </a:p>
        </p:txBody>
      </p:sp>
      <p:sp>
        <p:nvSpPr>
          <p:cNvPr id="3" name="Text Placeholder 2"/>
          <p:cNvSpPr>
            <a:spLocks noGrp="1"/>
          </p:cNvSpPr>
          <p:nvPr>
            <p:ph type="body" idx="1"/>
          </p:nvPr>
        </p:nvSpPr>
        <p:spPr/>
        <p:txBody>
          <a:bodyPr/>
          <a:lstStyle/>
          <a:p>
            <a:r>
              <a:rPr lang="en-US" dirty="0" smtClean="0"/>
              <a:t>Direct Question</a:t>
            </a:r>
            <a:endParaRPr lang="en-US" dirty="0"/>
          </a:p>
        </p:txBody>
      </p:sp>
      <p:sp>
        <p:nvSpPr>
          <p:cNvPr id="4" name="Text Placeholder 3"/>
          <p:cNvSpPr>
            <a:spLocks noGrp="1"/>
          </p:cNvSpPr>
          <p:nvPr>
            <p:ph type="body" sz="half" idx="3"/>
          </p:nvPr>
        </p:nvSpPr>
        <p:spPr/>
        <p:txBody>
          <a:bodyPr>
            <a:normAutofit fontScale="92500" lnSpcReduction="20000"/>
          </a:bodyPr>
          <a:lstStyle/>
          <a:p>
            <a:r>
              <a:rPr lang="en-US" dirty="0" smtClean="0"/>
              <a:t>Embedded Question (All of these questions are possible.)</a:t>
            </a:r>
            <a:endParaRPr lang="en-US" dirty="0"/>
          </a:p>
        </p:txBody>
      </p:sp>
      <p:sp>
        <p:nvSpPr>
          <p:cNvPr id="5" name="Content Placeholder 4"/>
          <p:cNvSpPr>
            <a:spLocks noGrp="1"/>
          </p:cNvSpPr>
          <p:nvPr>
            <p:ph sz="quarter" idx="2"/>
          </p:nvPr>
        </p:nvSpPr>
        <p:spPr/>
        <p:txBody>
          <a:bodyPr/>
          <a:lstStyle/>
          <a:p>
            <a:r>
              <a:rPr lang="en-US" dirty="0" smtClean="0"/>
              <a:t>Did their flight arrive?</a:t>
            </a:r>
            <a:endParaRPr lang="en-US" dirty="0"/>
          </a:p>
        </p:txBody>
      </p:sp>
      <p:sp>
        <p:nvSpPr>
          <p:cNvPr id="6" name="Content Placeholder 5"/>
          <p:cNvSpPr>
            <a:spLocks noGrp="1"/>
          </p:cNvSpPr>
          <p:nvPr>
            <p:ph sz="quarter" idx="4"/>
          </p:nvPr>
        </p:nvSpPr>
        <p:spPr/>
        <p:txBody>
          <a:bodyPr/>
          <a:lstStyle/>
          <a:p>
            <a:r>
              <a:rPr lang="en-US" dirty="0" smtClean="0"/>
              <a:t>Do you know if their flight arrived?</a:t>
            </a:r>
          </a:p>
          <a:p>
            <a:r>
              <a:rPr lang="en-US" dirty="0" smtClean="0"/>
              <a:t> Do you know whether their flight arrived? </a:t>
            </a:r>
          </a:p>
          <a:p>
            <a:r>
              <a:rPr lang="en-US" dirty="0" smtClean="0"/>
              <a:t>Do you know whether or not their flight arrived?</a:t>
            </a:r>
          </a:p>
          <a:p>
            <a:r>
              <a:rPr lang="en-US" dirty="0" smtClean="0"/>
              <a:t> Do you know whether their flight arrived or not?</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Phrases commonly used to introduce embedded questions.</a:t>
            </a:r>
            <a:endParaRPr lang="en-US" sz="3200" dirty="0"/>
          </a:p>
        </p:txBody>
      </p:sp>
      <p:sp>
        <p:nvSpPr>
          <p:cNvPr id="3" name="Text Placeholder 2"/>
          <p:cNvSpPr>
            <a:spLocks noGrp="1"/>
          </p:cNvSpPr>
          <p:nvPr>
            <p:ph type="body" idx="1"/>
          </p:nvPr>
        </p:nvSpPr>
        <p:spPr/>
        <p:txBody>
          <a:bodyPr/>
          <a:lstStyle/>
          <a:p>
            <a:r>
              <a:rPr lang="en-US" dirty="0" smtClean="0"/>
              <a:t>Statements</a:t>
            </a:r>
            <a:endParaRPr lang="en-US" dirty="0"/>
          </a:p>
        </p:txBody>
      </p:sp>
      <p:sp>
        <p:nvSpPr>
          <p:cNvPr id="4" name="Text Placeholder 3"/>
          <p:cNvSpPr>
            <a:spLocks noGrp="1"/>
          </p:cNvSpPr>
          <p:nvPr>
            <p:ph type="body" sz="half" idx="3"/>
          </p:nvPr>
        </p:nvSpPr>
        <p:spPr/>
        <p:txBody>
          <a:bodyPr/>
          <a:lstStyle/>
          <a:p>
            <a:r>
              <a:rPr lang="en-US" dirty="0" smtClean="0"/>
              <a:t>Questions</a:t>
            </a:r>
            <a:endParaRPr lang="en-US" dirty="0"/>
          </a:p>
        </p:txBody>
      </p:sp>
      <p:sp>
        <p:nvSpPr>
          <p:cNvPr id="5" name="Content Placeholder 4"/>
          <p:cNvSpPr>
            <a:spLocks noGrp="1"/>
          </p:cNvSpPr>
          <p:nvPr>
            <p:ph sz="quarter" idx="2"/>
          </p:nvPr>
        </p:nvSpPr>
        <p:spPr/>
        <p:txBody>
          <a:bodyPr/>
          <a:lstStyle/>
          <a:p>
            <a:r>
              <a:rPr lang="en-US" dirty="0" smtClean="0"/>
              <a:t>I don’t know… </a:t>
            </a:r>
          </a:p>
          <a:p>
            <a:r>
              <a:rPr lang="en-US" dirty="0" smtClean="0"/>
              <a:t>I’m not sure…</a:t>
            </a:r>
          </a:p>
          <a:p>
            <a:r>
              <a:rPr lang="en-US" dirty="0" smtClean="0"/>
              <a:t> I don’t understand</a:t>
            </a:r>
          </a:p>
          <a:p>
            <a:r>
              <a:rPr lang="en-US" dirty="0" smtClean="0"/>
              <a:t> I’d like to know…</a:t>
            </a:r>
          </a:p>
          <a:p>
            <a:r>
              <a:rPr lang="en-US" dirty="0" smtClean="0"/>
              <a:t> I wonder… </a:t>
            </a:r>
          </a:p>
          <a:p>
            <a:r>
              <a:rPr lang="en-US" dirty="0" smtClean="0"/>
              <a:t>Let’s ask…</a:t>
            </a:r>
            <a:endParaRPr lang="en-US" dirty="0"/>
          </a:p>
        </p:txBody>
      </p:sp>
      <p:sp>
        <p:nvSpPr>
          <p:cNvPr id="6" name="Content Placeholder 5"/>
          <p:cNvSpPr>
            <a:spLocks noGrp="1"/>
          </p:cNvSpPr>
          <p:nvPr>
            <p:ph sz="quarter" idx="4"/>
          </p:nvPr>
        </p:nvSpPr>
        <p:spPr/>
        <p:txBody>
          <a:bodyPr/>
          <a:lstStyle/>
          <a:p>
            <a:r>
              <a:rPr lang="en-US" dirty="0" smtClean="0"/>
              <a:t>Do you know…?</a:t>
            </a:r>
          </a:p>
          <a:p>
            <a:r>
              <a:rPr lang="en-US" dirty="0" smtClean="0"/>
              <a:t> Can you remember…? Could you tell me…?</a:t>
            </a:r>
          </a:p>
          <a:p>
            <a:r>
              <a:rPr lang="en-US" dirty="0" smtClean="0"/>
              <a:t> Could you explain…?</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Embedded Questions</a:t>
            </a:r>
            <a:endParaRPr lang="en-US" dirty="0"/>
          </a:p>
        </p:txBody>
      </p:sp>
      <p:sp>
        <p:nvSpPr>
          <p:cNvPr id="3" name="Content Placeholder 2"/>
          <p:cNvSpPr>
            <a:spLocks noGrp="1"/>
          </p:cNvSpPr>
          <p:nvPr>
            <p:ph idx="1"/>
          </p:nvPr>
        </p:nvSpPr>
        <p:spPr>
          <a:xfrm>
            <a:off x="609600" y="1371600"/>
            <a:ext cx="8305800" cy="5486400"/>
          </a:xfrm>
        </p:spPr>
        <p:txBody>
          <a:bodyPr>
            <a:normAutofit fontScale="92500" lnSpcReduction="10000"/>
          </a:bodyPr>
          <a:lstStyle/>
          <a:p>
            <a:r>
              <a:rPr lang="en-US" dirty="0" smtClean="0"/>
              <a:t>Embedded questions are not really reported questions, but their structure is similar, so they are often taught along with the topic of reported questions. </a:t>
            </a:r>
          </a:p>
          <a:p>
            <a:r>
              <a:rPr lang="en-US" dirty="0" smtClean="0"/>
              <a:t>An embedded question is a question that is inside a sentence.</a:t>
            </a:r>
          </a:p>
          <a:p>
            <a:r>
              <a:rPr lang="en-US" dirty="0" smtClean="0"/>
              <a:t> For example, “Do you know what time the bus comes?” is an embedded question. </a:t>
            </a:r>
          </a:p>
          <a:p>
            <a:r>
              <a:rPr lang="en-US" dirty="0" smtClean="0"/>
              <a:t>If asked directly, the question would be, “What time does the bus come?” </a:t>
            </a:r>
          </a:p>
          <a:p>
            <a:r>
              <a:rPr lang="en-US" dirty="0" smtClean="0"/>
              <a:t>You can see the two structures are different. The embedded question now has the same structure as a statement in English. </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Embedded Questions</a:t>
            </a:r>
            <a:endParaRPr lang="en-US" dirty="0"/>
          </a:p>
        </p:txBody>
      </p:sp>
      <p:sp>
        <p:nvSpPr>
          <p:cNvPr id="3" name="Content Placeholder 2"/>
          <p:cNvSpPr>
            <a:spLocks noGrp="1"/>
          </p:cNvSpPr>
          <p:nvPr>
            <p:ph idx="1"/>
          </p:nvPr>
        </p:nvSpPr>
        <p:spPr>
          <a:xfrm>
            <a:off x="609600" y="1524000"/>
            <a:ext cx="8305800" cy="5105400"/>
          </a:xfrm>
        </p:spPr>
        <p:txBody>
          <a:bodyPr>
            <a:normAutofit fontScale="92500" lnSpcReduction="20000"/>
          </a:bodyPr>
          <a:lstStyle/>
          <a:p>
            <a:r>
              <a:rPr lang="en-US" dirty="0" smtClean="0"/>
              <a:t>And indeed many students will say, “Do you know what time </a:t>
            </a:r>
            <a:r>
              <a:rPr lang="en-US" dirty="0" smtClean="0">
                <a:solidFill>
                  <a:srgbClr val="FF0000"/>
                </a:solidFill>
              </a:rPr>
              <a:t>does</a:t>
            </a:r>
            <a:r>
              <a:rPr lang="en-US" dirty="0" smtClean="0"/>
              <a:t> the bus come?” </a:t>
            </a:r>
          </a:p>
          <a:p>
            <a:r>
              <a:rPr lang="en-US" dirty="0" smtClean="0"/>
              <a:t>The main thing to stress to students is that embedded questions use English statement word order – subject + verb and there are no auxiliaries.</a:t>
            </a:r>
          </a:p>
          <a:p>
            <a:r>
              <a:rPr lang="en-US" dirty="0" smtClean="0"/>
              <a:t> In addition, they should pay attention to subject-verb agreement, which normally isn’t a problem with direct questions.</a:t>
            </a:r>
          </a:p>
          <a:p>
            <a:r>
              <a:rPr lang="en-US" dirty="0" smtClean="0"/>
              <a:t> The direct question, “What does Bill teach?” becomes, “Do you know what Bill teaches?” </a:t>
            </a:r>
          </a:p>
          <a:p>
            <a:r>
              <a:rPr lang="en-US" dirty="0" smtClean="0"/>
              <a:t>To make the switch accurately, you must drop the auxiliary, “do,” use S+V word order, and make “teach” agree with the singular Bill. </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Commands</a:t>
            </a:r>
            <a:endParaRPr lang="en-US" dirty="0"/>
          </a:p>
        </p:txBody>
      </p:sp>
      <p:sp>
        <p:nvSpPr>
          <p:cNvPr id="3" name="Content Placeholder 2"/>
          <p:cNvSpPr>
            <a:spLocks noGrp="1"/>
          </p:cNvSpPr>
          <p:nvPr>
            <p:ph idx="1"/>
          </p:nvPr>
        </p:nvSpPr>
        <p:spPr/>
        <p:txBody>
          <a:bodyPr/>
          <a:lstStyle/>
          <a:p>
            <a:r>
              <a:rPr lang="en-US" dirty="0" smtClean="0"/>
              <a:t>Direct: Before the test, the instructor said, “Turn off all cell phones.”</a:t>
            </a:r>
          </a:p>
          <a:p>
            <a:r>
              <a:rPr lang="en-US" dirty="0" smtClean="0"/>
              <a:t> Reported: The instructor said </a:t>
            </a:r>
            <a:r>
              <a:rPr lang="en-US" dirty="0" smtClean="0">
                <a:solidFill>
                  <a:srgbClr val="FF0000"/>
                </a:solidFill>
              </a:rPr>
              <a:t>to turn </a:t>
            </a:r>
            <a:r>
              <a:rPr lang="en-US" dirty="0" smtClean="0"/>
              <a:t>off all cell phones. </a:t>
            </a:r>
          </a:p>
          <a:p>
            <a:r>
              <a:rPr lang="en-US" dirty="0" smtClean="0"/>
              <a:t>Direct: “Stop running!” the lifeguard shouted at the boys.</a:t>
            </a:r>
          </a:p>
          <a:p>
            <a:r>
              <a:rPr lang="en-US" dirty="0" smtClean="0"/>
              <a:t> Reported: The lifeguard shouted at the boys </a:t>
            </a:r>
            <a:r>
              <a:rPr lang="en-US" dirty="0" smtClean="0">
                <a:solidFill>
                  <a:srgbClr val="FF0000"/>
                </a:solidFill>
              </a:rPr>
              <a:t>to stop </a:t>
            </a:r>
            <a:r>
              <a:rPr lang="en-US" dirty="0" smtClean="0"/>
              <a:t>running.</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Requests and Invitations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Direct: “Can you help me with this package,” Susan asked Diane. </a:t>
            </a:r>
          </a:p>
          <a:p>
            <a:r>
              <a:rPr lang="en-US" dirty="0" smtClean="0"/>
              <a:t>Reported: Susan asked Diane to help her with the package.</a:t>
            </a:r>
          </a:p>
          <a:p>
            <a:r>
              <a:rPr lang="en-US" dirty="0" smtClean="0"/>
              <a:t> Direct: “Can you please turn down the radio?” Tom asked As if. </a:t>
            </a:r>
          </a:p>
          <a:p>
            <a:r>
              <a:rPr lang="en-US" dirty="0" smtClean="0"/>
              <a:t>Reported: Tom asked us </a:t>
            </a:r>
            <a:r>
              <a:rPr lang="en-US" dirty="0" smtClean="0">
                <a:solidFill>
                  <a:srgbClr val="FF0000"/>
                </a:solidFill>
              </a:rPr>
              <a:t>to turn </a:t>
            </a:r>
            <a:r>
              <a:rPr lang="en-US" dirty="0" smtClean="0"/>
              <a:t>down the radio. Direct: “Can you meet us for lunch?” </a:t>
            </a:r>
            <a:r>
              <a:rPr lang="en-US" dirty="0" err="1" smtClean="0"/>
              <a:t>Safia</a:t>
            </a:r>
            <a:r>
              <a:rPr lang="en-US" dirty="0" smtClean="0"/>
              <a:t> asked me. </a:t>
            </a:r>
          </a:p>
          <a:p>
            <a:r>
              <a:rPr lang="en-US" dirty="0" smtClean="0"/>
              <a:t>Reported: </a:t>
            </a:r>
            <a:r>
              <a:rPr lang="en-US" dirty="0" err="1" smtClean="0"/>
              <a:t>Safia</a:t>
            </a:r>
            <a:r>
              <a:rPr lang="en-US" dirty="0" smtClean="0"/>
              <a:t> asked me </a:t>
            </a:r>
            <a:r>
              <a:rPr lang="en-US" dirty="0" smtClean="0">
                <a:solidFill>
                  <a:srgbClr val="FF0000"/>
                </a:solidFill>
              </a:rPr>
              <a:t>to meet </a:t>
            </a:r>
            <a:r>
              <a:rPr lang="en-US" dirty="0" smtClean="0"/>
              <a:t>them for lunch.</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Negatives</a:t>
            </a:r>
            <a:endParaRPr lang="en-US" dirty="0"/>
          </a:p>
        </p:txBody>
      </p:sp>
      <p:sp>
        <p:nvSpPr>
          <p:cNvPr id="3" name="Content Placeholder 2"/>
          <p:cNvSpPr>
            <a:spLocks noGrp="1"/>
          </p:cNvSpPr>
          <p:nvPr>
            <p:ph idx="1"/>
          </p:nvPr>
        </p:nvSpPr>
        <p:spPr/>
        <p:txBody>
          <a:bodyPr/>
          <a:lstStyle/>
          <a:p>
            <a:r>
              <a:rPr lang="en-US" dirty="0" smtClean="0"/>
              <a:t>In reported speech, use a negative infinitive for negative instructions, commands, and requests. (There is no such thing, really, as a negative invitation!) Negative Instructions Direct: “Don’t eat just before going to bed,” the doctor told her. </a:t>
            </a:r>
          </a:p>
          <a:p>
            <a:r>
              <a:rPr lang="en-US" dirty="0" smtClean="0"/>
              <a:t>Reported: The doctor told her not to eat just before going to bed.</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Negatives Continued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Negative Commands </a:t>
            </a:r>
          </a:p>
          <a:p>
            <a:r>
              <a:rPr lang="en-US" dirty="0" smtClean="0"/>
              <a:t>Direct: “Don’t climb the fence,” said the security guard. </a:t>
            </a:r>
          </a:p>
          <a:p>
            <a:r>
              <a:rPr lang="en-US" dirty="0" smtClean="0"/>
              <a:t>Reported: The security guard told us not to climb the fence. </a:t>
            </a:r>
          </a:p>
          <a:p>
            <a:r>
              <a:rPr lang="en-US" dirty="0" smtClean="0"/>
              <a:t>Negative Requests :</a:t>
            </a:r>
          </a:p>
          <a:p>
            <a:r>
              <a:rPr lang="en-US" dirty="0" smtClean="0"/>
              <a:t>Direct: “Please don’t eat all the pizza. We need to save some for John.” </a:t>
            </a:r>
          </a:p>
          <a:p>
            <a:r>
              <a:rPr lang="en-US" dirty="0" smtClean="0"/>
              <a:t>Reported: He asked me not to eat all the pizza because we needed to save some for Jon.</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Common Reporting verbs for Requests</a:t>
            </a:r>
            <a:endParaRPr lang="en-US" sz="3200" dirty="0"/>
          </a:p>
        </p:txBody>
      </p:sp>
      <p:sp>
        <p:nvSpPr>
          <p:cNvPr id="3" name="Content Placeholder 2"/>
          <p:cNvSpPr>
            <a:spLocks noGrp="1"/>
          </p:cNvSpPr>
          <p:nvPr>
            <p:ph idx="1"/>
          </p:nvPr>
        </p:nvSpPr>
        <p:spPr/>
        <p:txBody>
          <a:bodyPr>
            <a:normAutofit fontScale="85000" lnSpcReduction="20000"/>
          </a:bodyPr>
          <a:lstStyle/>
          <a:p>
            <a:r>
              <a:rPr lang="en-US" smtClean="0"/>
              <a:t> </a:t>
            </a:r>
            <a:r>
              <a:rPr lang="en-US" dirty="0" smtClean="0"/>
              <a:t>Commands, Invitations and Instructions Say Command </a:t>
            </a:r>
          </a:p>
          <a:p>
            <a:r>
              <a:rPr lang="en-US" dirty="0" smtClean="0"/>
              <a:t>Tell </a:t>
            </a:r>
          </a:p>
          <a:p>
            <a:r>
              <a:rPr lang="en-US" dirty="0" smtClean="0"/>
              <a:t>Urge </a:t>
            </a:r>
          </a:p>
          <a:p>
            <a:r>
              <a:rPr lang="en-US" dirty="0" smtClean="0"/>
              <a:t>Ask </a:t>
            </a:r>
          </a:p>
          <a:p>
            <a:r>
              <a:rPr lang="en-US" dirty="0" smtClean="0"/>
              <a:t>Warn</a:t>
            </a:r>
          </a:p>
          <a:p>
            <a:r>
              <a:rPr lang="en-US" dirty="0" smtClean="0"/>
              <a:t> Advise</a:t>
            </a:r>
          </a:p>
          <a:p>
            <a:r>
              <a:rPr lang="en-US" dirty="0" smtClean="0"/>
              <a:t> Instruct</a:t>
            </a:r>
          </a:p>
          <a:p>
            <a:r>
              <a:rPr lang="en-US" dirty="0" smtClean="0"/>
              <a:t> Order</a:t>
            </a:r>
          </a:p>
          <a:p>
            <a:r>
              <a:rPr lang="en-US" dirty="0" smtClean="0"/>
              <a:t> Invite </a:t>
            </a:r>
          </a:p>
          <a:p>
            <a:r>
              <a:rPr lang="en-US" dirty="0" smtClean="0"/>
              <a:t>Caution</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normAutofit/>
          </a:bodyPr>
          <a:lstStyle/>
          <a:p>
            <a:r>
              <a:rPr lang="en-US" sz="4800" dirty="0" smtClean="0"/>
              <a:t>                   </a:t>
            </a:r>
            <a:r>
              <a:rPr lang="en-US" sz="4800" dirty="0" smtClean="0">
                <a:solidFill>
                  <a:srgbClr val="FF0000"/>
                </a:solidFill>
              </a:rPr>
              <a:t>THE END</a:t>
            </a:r>
            <a:endParaRPr lang="en-US" sz="4800" dirty="0">
              <a:solidFill>
                <a:srgbClr val="FF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1649</TotalTime>
  <Words>4155</Words>
  <Application>Microsoft Office PowerPoint</Application>
  <PresentationFormat>On-screen Show (4:3)</PresentationFormat>
  <Paragraphs>371</Paragraphs>
  <Slides>52</Slides>
  <Notes>12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Metro</vt:lpstr>
      <vt:lpstr>DIRECT AND INDIRECT SPEECH</vt:lpstr>
      <vt:lpstr>PARTS OF DIRECT SPEECH</vt:lpstr>
      <vt:lpstr>The reporting and reported verb</vt:lpstr>
      <vt:lpstr>The reporting and the reported verb</vt:lpstr>
      <vt:lpstr>The reporting and the reported verb</vt:lpstr>
      <vt:lpstr>The reporting and the reported verb</vt:lpstr>
      <vt:lpstr>The indirect speech structure</vt:lpstr>
      <vt:lpstr>The indirect speech structure cont.</vt:lpstr>
      <vt:lpstr>The indirect speech structure cont.</vt:lpstr>
      <vt:lpstr>Verbs Used to Quote Speech</vt:lpstr>
      <vt:lpstr>Quoted speech punctuation</vt:lpstr>
      <vt:lpstr>Long Quotes</vt:lpstr>
      <vt:lpstr>Long Quotes, (cont’d)</vt:lpstr>
      <vt:lpstr>Verbs Used to Report Speech </vt:lpstr>
      <vt:lpstr>Verbs Used to Report Speech CONT.</vt:lpstr>
      <vt:lpstr>Other Reporting Verbs</vt:lpstr>
      <vt:lpstr>Verb Tense Changes in Reported Speech</vt:lpstr>
      <vt:lpstr>Verb Tense Changes in Reported Speech</vt:lpstr>
      <vt:lpstr>Verb Tense Changes in Reported Speech </vt:lpstr>
      <vt:lpstr>Reported Speech (conversational or immediate reporting)</vt:lpstr>
      <vt:lpstr>REPORTED SPEECH CONT.</vt:lpstr>
      <vt:lpstr>Reported Speech -- No verb tense changes</vt:lpstr>
      <vt:lpstr>Reported Speech – No Verb Tense Changes</vt:lpstr>
      <vt:lpstr>Verb Tense Changes Not Necessary</vt:lpstr>
      <vt:lpstr>Verb Tense Changes Not Necessary</vt:lpstr>
      <vt:lpstr>Verb Tense Changes Not Necessary</vt:lpstr>
      <vt:lpstr>Modal verbs in indirect speech</vt:lpstr>
      <vt:lpstr>Reference Changes in Reported Speech </vt:lpstr>
      <vt:lpstr>what happens when you forget to change the pronouns.</vt:lpstr>
      <vt:lpstr>Words of Time and Place</vt:lpstr>
      <vt:lpstr>Time and Place References</vt:lpstr>
      <vt:lpstr>Time and Place References</vt:lpstr>
      <vt:lpstr>Reported Speech – Common Words of Time and Place</vt:lpstr>
      <vt:lpstr>Reported Speech – Common Words of Time and Place</vt:lpstr>
      <vt:lpstr>Slide 35</vt:lpstr>
      <vt:lpstr>Reported Speech–Common Words of Time and Place</vt:lpstr>
      <vt:lpstr>Indirect or Reported Yes / No Questions</vt:lpstr>
      <vt:lpstr>Reported Questions Sentence Structure</vt:lpstr>
      <vt:lpstr>Reporting verbs for questions:</vt:lpstr>
      <vt:lpstr>Embedded Questions</vt:lpstr>
      <vt:lpstr>Embedded Questions – Structure</vt:lpstr>
      <vt:lpstr>Embedded Wh-Questions</vt:lpstr>
      <vt:lpstr>Embedded Yes / No Questions</vt:lpstr>
      <vt:lpstr>Phrases commonly used to introduce embedded questions.</vt:lpstr>
      <vt:lpstr>Embedded Questions</vt:lpstr>
      <vt:lpstr>Embedded Questions</vt:lpstr>
      <vt:lpstr>Commands</vt:lpstr>
      <vt:lpstr>Requests and Invitations</vt:lpstr>
      <vt:lpstr>Negatives</vt:lpstr>
      <vt:lpstr>Negatives Continued</vt:lpstr>
      <vt:lpstr>Common Reporting verbs for Requests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 AND INDIRECT SPEECH</dc:title>
  <dc:creator>Windows User</dc:creator>
  <cp:lastModifiedBy>Windows User</cp:lastModifiedBy>
  <cp:revision>29</cp:revision>
  <dcterms:created xsi:type="dcterms:W3CDTF">2019-10-30T17:46:49Z</dcterms:created>
  <dcterms:modified xsi:type="dcterms:W3CDTF">2022-06-13T13:06:51Z</dcterms:modified>
</cp:coreProperties>
</file>