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56" r:id="rId2"/>
    <p:sldId id="291" r:id="rId3"/>
    <p:sldId id="257" r:id="rId4"/>
    <p:sldId id="258" r:id="rId5"/>
    <p:sldId id="259" r:id="rId6"/>
    <p:sldId id="288" r:id="rId7"/>
    <p:sldId id="260" r:id="rId8"/>
    <p:sldId id="261" r:id="rId9"/>
    <p:sldId id="262" r:id="rId10"/>
    <p:sldId id="263" r:id="rId11"/>
    <p:sldId id="264" r:id="rId12"/>
    <p:sldId id="265" r:id="rId13"/>
    <p:sldId id="266" r:id="rId14"/>
    <p:sldId id="289" r:id="rId15"/>
    <p:sldId id="268" r:id="rId16"/>
    <p:sldId id="277" r:id="rId17"/>
    <p:sldId id="290" r:id="rId18"/>
    <p:sldId id="279" r:id="rId19"/>
    <p:sldId id="280" r:id="rId20"/>
    <p:sldId id="281" r:id="rId21"/>
    <p:sldId id="283" r:id="rId22"/>
    <p:sldId id="284" r:id="rId23"/>
    <p:sldId id="282" r:id="rId24"/>
    <p:sldId id="267" r:id="rId25"/>
    <p:sldId id="269" r:id="rId26"/>
    <p:sldId id="286" r:id="rId27"/>
    <p:sldId id="287" r:id="rId28"/>
    <p:sldId id="285" r:id="rId29"/>
    <p:sldId id="270" r:id="rId30"/>
    <p:sldId id="271" r:id="rId31"/>
    <p:sldId id="275" r:id="rId32"/>
    <p:sldId id="272" r:id="rId33"/>
    <p:sldId id="273" r:id="rId34"/>
    <p:sldId id="274" r:id="rId35"/>
    <p:sldId id="27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84" y="19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F844A9-3B25-41A5-81D3-A300F24A7C0B}" type="datetimeFigureOut">
              <a:rPr lang="en-US" smtClean="0"/>
              <a:pPr/>
              <a:t>5/9/2022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B5747D-5429-4BD8-A892-020E5801C11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term “theoretical framework” comprises two words, “theory” and “framework”. It is therefore appropriate to start by giving definitions of what a theory is and what a framework is. A theory, according to </a:t>
            </a:r>
            <a:r>
              <a:rPr lang="en-US" dirty="0" err="1" smtClean="0"/>
              <a:t>Kerlinger</a:t>
            </a:r>
            <a:r>
              <a:rPr lang="en-US" dirty="0" smtClean="0"/>
              <a:t> (1986:9), is “a set of interrelated constructs, definitions, and propositions that present a systematic view of phenomena by specifying relations among variables with the purpose of explaining and predicting phenomena”. A framework is “a set of ideas that you use when you are forming your decisions and </a:t>
            </a:r>
            <a:r>
              <a:rPr lang="en-US" dirty="0" err="1" smtClean="0"/>
              <a:t>judgements</a:t>
            </a:r>
            <a:r>
              <a:rPr lang="en-US" dirty="0" smtClean="0"/>
              <a:t>” (MacMillan English dictionary, 2002:561). According to </a:t>
            </a:r>
            <a:r>
              <a:rPr lang="en-US" dirty="0" err="1" smtClean="0"/>
              <a:t>Kerlinger</a:t>
            </a:r>
            <a:r>
              <a:rPr lang="en-US" dirty="0" smtClean="0"/>
              <a:t> (1986), a theory can be used to successfully make predictions and this predictive power of the theory can help guide researchers to ask appropriate research questions. On the other hand, a framework provides structure within which the relationships between variables of a phenomenon are </a:t>
            </a:r>
            <a:endParaRPr lang="en-US" dirty="0"/>
          </a:p>
        </p:txBody>
      </p:sp>
      <p:sp>
        <p:nvSpPr>
          <p:cNvPr id="4" name="Slide Number Placeholder 3"/>
          <p:cNvSpPr>
            <a:spLocks noGrp="1"/>
          </p:cNvSpPr>
          <p:nvPr>
            <p:ph type="sldNum" sz="quarter" idx="10"/>
          </p:nvPr>
        </p:nvSpPr>
        <p:spPr/>
        <p:txBody>
          <a:bodyPr/>
          <a:lstStyle/>
          <a:p>
            <a:fld id="{A6B5747D-5429-4BD8-A892-020E5801C11A}"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B5747D-5429-4BD8-A892-020E5801C11A}"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821C2A63-7432-4DB0-91E2-23EE9964292B}" type="datetimeFigureOut">
              <a:rPr lang="en-US" smtClean="0"/>
              <a:pPr/>
              <a:t>5/9/2022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2D953D4-C610-4896-B02C-5FB87AC1AC07}"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D953D4-C610-4896-B02C-5FB87AC1AC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821C2A63-7432-4DB0-91E2-23EE9964292B}" type="datetimeFigureOut">
              <a:rPr lang="en-US" smtClean="0"/>
              <a:pPr/>
              <a:t>5/9/2022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2D953D4-C610-4896-B02C-5FB87AC1AC07}"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C2D953D4-C610-4896-B02C-5FB87AC1AC07}"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C2D953D4-C610-4896-B02C-5FB87AC1AC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2D953D4-C610-4896-B02C-5FB87AC1AC07}"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2D953D4-C610-4896-B02C-5FB87AC1AC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821C2A63-7432-4DB0-91E2-23EE9964292B}" type="datetimeFigureOut">
              <a:rPr lang="en-US" smtClean="0"/>
              <a:pPr/>
              <a:t>5/9/2022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2D953D4-C610-4896-B02C-5FB87AC1AC07}"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821C2A63-7432-4DB0-91E2-23EE9964292B}" type="datetimeFigureOut">
              <a:rPr lang="en-US" smtClean="0"/>
              <a:pPr/>
              <a:t>5/9/2022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2D953D4-C610-4896-B02C-5FB87AC1AC07}"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D953D4-C610-4896-B02C-5FB87AC1AC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1C2A63-7432-4DB0-91E2-23EE9964292B}" type="datetimeFigureOut">
              <a:rPr lang="en-US" smtClean="0"/>
              <a:pPr/>
              <a:t>5/9/2022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D953D4-C610-4896-B02C-5FB87AC1AC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21C2A63-7432-4DB0-91E2-23EE9964292B}" type="datetimeFigureOut">
              <a:rPr lang="en-US" smtClean="0"/>
              <a:pPr/>
              <a:t>5/9/2022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C2D953D4-C610-4896-B02C-5FB87AC1AC07}"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researchgate.net/publication/325545912_RESEARCH_PROPOSA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PROPOSAL</a:t>
            </a:r>
            <a:endParaRPr lang="en-US" dirty="0"/>
          </a:p>
        </p:txBody>
      </p:sp>
      <p:sp>
        <p:nvSpPr>
          <p:cNvPr id="3" name="Subtitle 2"/>
          <p:cNvSpPr>
            <a:spLocks noGrp="1"/>
          </p:cNvSpPr>
          <p:nvPr>
            <p:ph type="subTitle" idx="1"/>
          </p:nvPr>
        </p:nvSpPr>
        <p:spPr>
          <a:xfrm>
            <a:off x="381000" y="838200"/>
            <a:ext cx="8458200" cy="5181600"/>
          </a:xfrm>
        </p:spPr>
        <p:txBody>
          <a:bodyPr>
            <a:normAutofit fontScale="850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Your </a:t>
            </a:r>
            <a:r>
              <a:rPr lang="en-US" dirty="0" smtClean="0"/>
              <a:t>research proposal is a summary of the plan </a:t>
            </a:r>
            <a:r>
              <a:rPr lang="en-US" dirty="0" smtClean="0"/>
              <a:t>of your </a:t>
            </a:r>
            <a:r>
              <a:rPr lang="en-US" dirty="0" smtClean="0"/>
              <a:t>thoughts about </a:t>
            </a:r>
            <a:r>
              <a:rPr lang="en-US" dirty="0" smtClean="0"/>
              <a:t>your</a:t>
            </a:r>
          </a:p>
          <a:p>
            <a:r>
              <a:rPr lang="en-US" dirty="0" smtClean="0"/>
              <a:t> </a:t>
            </a:r>
            <a:r>
              <a:rPr lang="en-US" dirty="0" smtClean="0"/>
              <a:t>thesis, dissertation, project, etc  which you would later write down in a standard format  for the purpose of discussion with your supervisor and eventual acceptance and permission to carry out the research. </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lstStyle/>
          <a:p>
            <a:r>
              <a:rPr lang="en-US" dirty="0" smtClean="0"/>
              <a:t>The proposal also helps you to order your thoughts; present your thoughts in a logical order; demonstrate the interrelationship between the various sections of your research, and to assist you in defining the scope and concepts that would define your research.</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research proposal is one of the most important works that a researcher, especially those researchers who are students in academic institutions, and for those whose research works need funding  assistance from funding bodies or individuals must first produce for approval before the actual research.</a:t>
            </a:r>
          </a:p>
          <a:p>
            <a:r>
              <a:rPr lang="en-US" dirty="0" smtClean="0"/>
              <a:t>A research proposal provides detailed description of the proposed study and programme.</a:t>
            </a:r>
          </a:p>
          <a:p>
            <a:r>
              <a:rPr lang="en-US" dirty="0" smtClean="0"/>
              <a:t>It should give a reader or your supervisor  a summary of the information that would </a:t>
            </a:r>
            <a:r>
              <a:rPr lang="en-US" smtClean="0"/>
              <a:t>be discussed </a:t>
            </a:r>
            <a:r>
              <a:rPr lang="en-US" dirty="0" smtClean="0"/>
              <a:t>in the research work, therefore requiring careful preparation and  planning..</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normAutofit lnSpcReduction="10000"/>
          </a:bodyPr>
          <a:lstStyle/>
          <a:p>
            <a:r>
              <a:rPr lang="en-US" dirty="0" smtClean="0"/>
              <a:t>Your proposal must bear the conceptual structure within which your research would be conducted.</a:t>
            </a:r>
          </a:p>
          <a:p>
            <a:r>
              <a:rPr lang="en-US" dirty="0" smtClean="0"/>
              <a:t>It should bear the blueprint for the collection, measurement, and analysis of your data. In short, a proposal should include a clear outline of what you will do from writing the hypothesis or research questions and operational procedures to the final analysis of the data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normAutofit/>
          </a:bodyPr>
          <a:lstStyle/>
          <a:p>
            <a:r>
              <a:rPr lang="en-US" dirty="0" smtClean="0"/>
              <a:t>In writing your proposal, it is important to think about some of the following questions:</a:t>
            </a:r>
          </a:p>
          <a:p>
            <a:r>
              <a:rPr lang="en-US" dirty="0" smtClean="0"/>
              <a:t>What is the study about? </a:t>
            </a:r>
          </a:p>
          <a:p>
            <a:r>
              <a:rPr lang="en-US" dirty="0" smtClean="0"/>
              <a:t>What do I want to study and why?</a:t>
            </a:r>
          </a:p>
          <a:p>
            <a:r>
              <a:rPr lang="en-US" dirty="0" smtClean="0"/>
              <a:t>Why do I need to do this research? </a:t>
            </a:r>
          </a:p>
          <a:p>
            <a:r>
              <a:rPr lang="en-US" dirty="0" smtClean="0"/>
              <a:t>How is it significant within the area of my subject and desire?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lstStyle/>
          <a:p>
            <a:r>
              <a:rPr lang="en-US" dirty="0" smtClean="0"/>
              <a:t>What problem would it help to solve?</a:t>
            </a:r>
          </a:p>
          <a:p>
            <a:r>
              <a:rPr lang="en-US" dirty="0" smtClean="0"/>
              <a:t>Where will my research be carried out?</a:t>
            </a:r>
          </a:p>
          <a:p>
            <a:r>
              <a:rPr lang="en-US" dirty="0" smtClean="0"/>
              <a:t>What type of data is required? </a:t>
            </a:r>
          </a:p>
          <a:p>
            <a:r>
              <a:rPr lang="en-US" dirty="0" smtClean="0"/>
              <a:t>How will it build upon the research already conducted on my topic?</a:t>
            </a:r>
          </a:p>
          <a:p>
            <a:r>
              <a:rPr lang="en-US" dirty="0" smtClean="0"/>
              <a:t>Where can I find the required data?</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lstStyle/>
          <a:p>
            <a:r>
              <a:rPr lang="en-US" dirty="0" smtClean="0"/>
              <a:t>What period of time will my research cover? What exactly should I plan to do, and can I achieve this within the time frame available?</a:t>
            </a:r>
          </a:p>
          <a:p>
            <a:r>
              <a:rPr lang="en-US" dirty="0" smtClean="0"/>
              <a:t>What will be the research sample and how would the sample design look like?</a:t>
            </a:r>
          </a:p>
          <a:p>
            <a:r>
              <a:rPr lang="en-US" dirty="0" smtClean="0"/>
              <a:t>What technique of data collection will I use?</a:t>
            </a:r>
          </a:p>
          <a:p>
            <a:r>
              <a:rPr lang="en-US" dirty="0" smtClean="0"/>
              <a:t>How will the data be analysed?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Sections of a </a:t>
            </a:r>
            <a:r>
              <a:rPr lang="en-US" dirty="0" err="1" smtClean="0"/>
              <a:t>resaerch</a:t>
            </a:r>
            <a:r>
              <a:rPr lang="en-US" dirty="0" smtClean="0"/>
              <a:t> proposal</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Title page contains:</a:t>
            </a:r>
          </a:p>
          <a:p>
            <a:pPr marL="514350" indent="-514350">
              <a:buFont typeface="Wingdings" pitchFamily="2" charset="2"/>
              <a:buChar char="v"/>
            </a:pPr>
            <a:r>
              <a:rPr lang="en-US" dirty="0" smtClean="0"/>
              <a:t>Title of the proposed research paper. It should be specific, direct, concise, meaningful and easily understandable</a:t>
            </a:r>
          </a:p>
          <a:p>
            <a:pPr marL="514350" indent="-514350">
              <a:buFont typeface="Wingdings" pitchFamily="2" charset="2"/>
              <a:buChar char="v"/>
            </a:pPr>
            <a:r>
              <a:rPr lang="en-US" dirty="0" smtClean="0"/>
              <a:t>Should be precise—e. g. not more than one or two lines.</a:t>
            </a:r>
          </a:p>
          <a:p>
            <a:pPr marL="514350" indent="-514350">
              <a:buFont typeface="Wingdings" pitchFamily="2" charset="2"/>
              <a:buChar char="v"/>
            </a:pPr>
            <a:r>
              <a:rPr lang="en-US" dirty="0" smtClean="0"/>
              <a:t>Must accurately represent the objective and purpose of the study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Sections of a </a:t>
            </a:r>
            <a:r>
              <a:rPr lang="en-US" dirty="0" err="1" smtClean="0"/>
              <a:t>resaerch</a:t>
            </a:r>
            <a:r>
              <a:rPr lang="en-US" dirty="0" smtClean="0"/>
              <a:t> proposal</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v"/>
            </a:pPr>
            <a:r>
              <a:rPr lang="en-US" dirty="0" smtClean="0"/>
              <a:t>The full name of the candidate or person submitting the proposal</a:t>
            </a:r>
          </a:p>
          <a:p>
            <a:pPr>
              <a:buFont typeface="Wingdings" pitchFamily="2" charset="2"/>
              <a:buChar char="v"/>
            </a:pPr>
            <a:r>
              <a:rPr lang="en-US" dirty="0" smtClean="0"/>
              <a:t>The purpose the proposal serves—for fulfillment of what?</a:t>
            </a:r>
          </a:p>
          <a:p>
            <a:pPr>
              <a:buFont typeface="Wingdings" pitchFamily="2" charset="2"/>
              <a:buChar char="v"/>
            </a:pPr>
            <a:r>
              <a:rPr lang="en-US" dirty="0" smtClean="0"/>
              <a:t>The institution and date of submission (some include the name of the supervisor)</a:t>
            </a:r>
          </a:p>
          <a:p>
            <a:pPr>
              <a:buNone/>
            </a:pPr>
            <a:r>
              <a:rPr lang="en-US" dirty="0" smtClean="0"/>
              <a:t>Note: formats of title page vary from institution and it is advisable that candidates follow the guidelines of their institutions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page</a:t>
            </a:r>
            <a:endParaRPr lang="en-US" dirty="0"/>
          </a:p>
        </p:txBody>
      </p:sp>
      <p:sp>
        <p:nvSpPr>
          <p:cNvPr id="3" name="Content Placeholder 2"/>
          <p:cNvSpPr>
            <a:spLocks noGrp="1"/>
          </p:cNvSpPr>
          <p:nvPr>
            <p:ph idx="1"/>
          </p:nvPr>
        </p:nvSpPr>
        <p:spPr/>
        <p:txBody>
          <a:bodyPr>
            <a:normAutofit fontScale="40000" lnSpcReduction="20000"/>
          </a:bodyPr>
          <a:lstStyle/>
          <a:p>
            <a:pPr>
              <a:buNone/>
            </a:pPr>
            <a:r>
              <a:rPr lang="en-US" dirty="0" smtClean="0"/>
              <a:t>                   </a:t>
            </a:r>
          </a:p>
          <a:p>
            <a:pPr>
              <a:buNone/>
            </a:pPr>
            <a:r>
              <a:rPr lang="en-US" dirty="0" smtClean="0"/>
              <a:t>                         </a:t>
            </a:r>
            <a:r>
              <a:rPr lang="en-US" sz="4200" dirty="0" smtClean="0">
                <a:latin typeface="Arial Black" pitchFamily="34" charset="0"/>
              </a:rPr>
              <a:t>COMMON TENSE ERRORS IN THE WRITTEN ENGLISH</a:t>
            </a:r>
          </a:p>
          <a:p>
            <a:pPr>
              <a:buNone/>
            </a:pPr>
            <a:r>
              <a:rPr lang="en-US" sz="4200" dirty="0" smtClean="0">
                <a:latin typeface="Arial Black" pitchFamily="34" charset="0"/>
              </a:rPr>
              <a:t>                        OF PRIMARY SIX PUPILS IN ILUMODE          </a:t>
            </a:r>
          </a:p>
          <a:p>
            <a:pPr>
              <a:buNone/>
            </a:pPr>
            <a:r>
              <a:rPr lang="en-US" sz="4200" dirty="0" smtClean="0">
                <a:latin typeface="Arial Black" pitchFamily="34" charset="0"/>
              </a:rPr>
              <a:t>                          </a:t>
            </a:r>
          </a:p>
          <a:p>
            <a:pPr>
              <a:buNone/>
            </a:pPr>
            <a:r>
              <a:rPr lang="en-US" sz="4200" dirty="0" smtClean="0">
                <a:latin typeface="Arial Black" pitchFamily="34" charset="0"/>
              </a:rPr>
              <a:t>                                   By  JULIET OGO ADELANI </a:t>
            </a:r>
          </a:p>
          <a:p>
            <a:pPr>
              <a:buNone/>
            </a:pPr>
            <a:r>
              <a:rPr lang="en-US" sz="4200" dirty="0" smtClean="0">
                <a:latin typeface="Arial Black" pitchFamily="34" charset="0"/>
              </a:rPr>
              <a:t>                                          910751 [REGISTRATION NUMBER] </a:t>
            </a:r>
          </a:p>
          <a:p>
            <a:pPr>
              <a:buNone/>
            </a:pPr>
            <a:r>
              <a:rPr lang="en-US" sz="4200" dirty="0" smtClean="0">
                <a:latin typeface="Arial Black" pitchFamily="34" charset="0"/>
              </a:rPr>
              <a:t> </a:t>
            </a:r>
          </a:p>
          <a:p>
            <a:pPr>
              <a:buNone/>
            </a:pPr>
            <a:r>
              <a:rPr lang="en-US" sz="4200" dirty="0" smtClean="0">
                <a:latin typeface="Arial Black" pitchFamily="34" charset="0"/>
              </a:rPr>
              <a:t>      A proposal for a long essay to be submitted in partial fulfillment </a:t>
            </a:r>
          </a:p>
          <a:p>
            <a:pPr>
              <a:buNone/>
            </a:pPr>
            <a:r>
              <a:rPr lang="en-US" sz="4200" dirty="0" smtClean="0">
                <a:latin typeface="Arial Black" pitchFamily="34" charset="0"/>
              </a:rPr>
              <a:t>		of the requirements for the degree of  Bachelor of Arts in 			English Language  </a:t>
            </a:r>
          </a:p>
          <a:p>
            <a:pPr>
              <a:buNone/>
            </a:pPr>
            <a:r>
              <a:rPr lang="en-US" sz="4200" dirty="0" smtClean="0">
                <a:latin typeface="Arial Black" pitchFamily="34" charset="0"/>
              </a:rPr>
              <a:t> </a:t>
            </a:r>
          </a:p>
          <a:p>
            <a:pPr>
              <a:buNone/>
            </a:pPr>
            <a:r>
              <a:rPr lang="en-US" sz="4200" dirty="0" smtClean="0">
                <a:latin typeface="Arial Black" pitchFamily="34" charset="0"/>
              </a:rPr>
              <a:t>                                                New Day University  </a:t>
            </a:r>
          </a:p>
          <a:p>
            <a:pPr>
              <a:buNone/>
            </a:pPr>
            <a:r>
              <a:rPr lang="en-US" sz="4200" dirty="0" smtClean="0">
                <a:latin typeface="Arial Black" pitchFamily="34" charset="0"/>
              </a:rPr>
              <a:t>                                                              2000 </a:t>
            </a:r>
          </a:p>
          <a:p>
            <a:pPr>
              <a:buNone/>
            </a:pPr>
            <a:r>
              <a:rPr lang="en-US" sz="4200" dirty="0" smtClean="0">
                <a:latin typeface="Arial Black" pitchFamily="34" charset="0"/>
              </a:rPr>
              <a:t> </a:t>
            </a:r>
          </a:p>
          <a:p>
            <a:pPr>
              <a:buNone/>
            </a:pPr>
            <a:r>
              <a:rPr lang="en-US" sz="4200" dirty="0" smtClean="0">
                <a:latin typeface="Arial Black" pitchFamily="34" charset="0"/>
              </a:rPr>
              <a:t> </a:t>
            </a:r>
          </a:p>
          <a:p>
            <a:pPr>
              <a:buNone/>
            </a:pPr>
            <a:r>
              <a:rPr lang="en-US" sz="4200" dirty="0" smtClean="0">
                <a:latin typeface="Arial Black" pitchFamily="34" charset="0"/>
              </a:rPr>
              <a:t>                                                               Page 1 </a:t>
            </a:r>
            <a:endParaRPr lang="en-US" sz="4200"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lstStyle/>
          <a:p>
            <a:r>
              <a:rPr lang="en-US" dirty="0" smtClean="0"/>
              <a:t>This is a list of all the headings and subheadings in a proposal, that would be found in a finish research. In a proposal, the table of contents may or not bear the page numbers. It is however, good to have page numbers attached as these would serve as guide in the real writing process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p:txBody>
          <a:bodyPr>
            <a:normAutofit lnSpcReduction="10000"/>
          </a:bodyPr>
          <a:lstStyle/>
          <a:p>
            <a:r>
              <a:rPr lang="en-US" dirty="0" smtClean="0"/>
              <a:t>The abstract is a summary of the entire research work, in about half a page or one. </a:t>
            </a:r>
          </a:p>
          <a:p>
            <a:r>
              <a:rPr lang="en-US" dirty="0" smtClean="0"/>
              <a:t>It should outline the research focus, the problem statement and the research approach </a:t>
            </a:r>
          </a:p>
          <a:p>
            <a:r>
              <a:rPr lang="en-US" dirty="0" smtClean="0"/>
              <a:t>Although it is normally written at the end of your research findings, it usually comes immediately after the “Table of Contents” in the proposal.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This marks the first chapter of your thesis. It entails: </a:t>
            </a:r>
          </a:p>
          <a:p>
            <a:r>
              <a:rPr lang="en-US" dirty="0" smtClean="0"/>
              <a:t>(i) the background to the study </a:t>
            </a:r>
          </a:p>
          <a:p>
            <a:r>
              <a:rPr lang="en-US" dirty="0" smtClean="0"/>
              <a:t>(ii) the objectives of the study </a:t>
            </a:r>
          </a:p>
          <a:p>
            <a:r>
              <a:rPr lang="en-US" dirty="0" smtClean="0"/>
              <a:t>iii) the research questions </a:t>
            </a:r>
          </a:p>
          <a:p>
            <a:r>
              <a:rPr lang="en-US" dirty="0" smtClean="0"/>
              <a:t>(iv) the hypothesis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(v) the scope of  the study</a:t>
            </a:r>
          </a:p>
          <a:p>
            <a:r>
              <a:rPr lang="en-US" dirty="0" smtClean="0"/>
              <a:t> (vi) significance/justification of the study </a:t>
            </a:r>
          </a:p>
          <a:p>
            <a:r>
              <a:rPr lang="en-US" dirty="0" smtClean="0"/>
              <a:t>(vii)the theoretical framework and operational definition of terms; and</a:t>
            </a:r>
          </a:p>
          <a:p>
            <a:r>
              <a:rPr lang="en-US" dirty="0" smtClean="0"/>
              <a:t> (vii) the expected contribution to knowledge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a:buNone/>
            </a:pPr>
            <a:r>
              <a:rPr lang="en-US" dirty="0" smtClean="0"/>
              <a:t>I. Background to the study</a:t>
            </a:r>
          </a:p>
          <a:p>
            <a:r>
              <a:rPr lang="en-US" dirty="0" smtClean="0"/>
              <a:t>This section of the proposal helps to answer questions pertaining to what your research is about, </a:t>
            </a:r>
          </a:p>
          <a:p>
            <a:r>
              <a:rPr lang="en-US" dirty="0" smtClean="0"/>
              <a:t>the need for the study, </a:t>
            </a:r>
          </a:p>
          <a:p>
            <a:r>
              <a:rPr lang="en-US" dirty="0" smtClean="0"/>
              <a:t>the contribution of earlier scholarly works to your topic of interest, </a:t>
            </a:r>
          </a:p>
          <a:p>
            <a:r>
              <a:rPr lang="en-US" dirty="0" smtClean="0"/>
              <a:t>the gap that you hope to fill, etc</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pPr>
              <a:buNone/>
            </a:pPr>
            <a:r>
              <a:rPr lang="en-US" dirty="0" smtClean="0">
                <a:solidFill>
                  <a:srgbClr val="FF0000"/>
                </a:solidFill>
              </a:rPr>
              <a:t>II. Objectives/aims of the study</a:t>
            </a:r>
          </a:p>
          <a:p>
            <a:r>
              <a:rPr lang="en-US" dirty="0" smtClean="0"/>
              <a:t>The objectives (or aims) are the primary goals of the intended study, i.e. the specific </a:t>
            </a:r>
          </a:p>
          <a:p>
            <a:pPr>
              <a:buNone/>
            </a:pPr>
            <a:r>
              <a:rPr lang="en-US" dirty="0" smtClean="0"/>
              <a:t>   problems you seek to solve by undertaking the study.</a:t>
            </a:r>
          </a:p>
          <a:p>
            <a:r>
              <a:rPr lang="en-US" dirty="0" smtClean="0"/>
              <a:t>Should be formulated  clearly and simply for clear understood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Should be formulated on the basis of the hypothesis and problem</a:t>
            </a:r>
          </a:p>
          <a:p>
            <a:r>
              <a:rPr lang="en-US" dirty="0" smtClean="0"/>
              <a:t>Should indicate what problem to be investigated</a:t>
            </a:r>
          </a:p>
          <a:p>
            <a:r>
              <a:rPr lang="en-US" dirty="0" smtClean="0"/>
              <a:t>The number of objectives depends on the nature of the research, but generally, should not be too many</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solidFill>
                  <a:srgbClr val="FF0000"/>
                </a:solidFill>
              </a:rPr>
              <a:t>III. Research question(s)/hypothesis</a:t>
            </a:r>
          </a:p>
          <a:p>
            <a:r>
              <a:rPr lang="en-US" dirty="0" smtClean="0"/>
              <a:t>The objectives are stated in the form of “research questions” to be  answered one by one in the course of the study. </a:t>
            </a:r>
          </a:p>
          <a:p>
            <a:r>
              <a:rPr lang="en-US" dirty="0" smtClean="0"/>
              <a:t>The reason for having the objectives formulated as questions is actually to get every aspect of them sharply focused.</a:t>
            </a:r>
          </a:p>
          <a:p>
            <a:endParaRPr lang="en-US" dirty="0" smtClean="0"/>
          </a:p>
          <a:p>
            <a:pPr>
              <a:buNone/>
            </a:pPr>
            <a:endParaRPr lang="en-US" dirty="0" smtClean="0"/>
          </a:p>
          <a:p>
            <a:pPr>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Do the research questions/hypothesis develop a specific focus for the study?</a:t>
            </a:r>
          </a:p>
          <a:p>
            <a:r>
              <a:rPr lang="en-US" dirty="0" smtClean="0"/>
              <a:t>Do the research questions/hypothesis support the problem statement and background suctions of your proposal?</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solidFill>
                  <a:srgbClr val="FF0000"/>
                </a:solidFill>
              </a:rPr>
              <a:t>IV. Scope or delimitation of the study</a:t>
            </a:r>
          </a:p>
          <a:p>
            <a:r>
              <a:rPr lang="en-US" dirty="0" smtClean="0"/>
              <a:t>Needs to identify the indicators and variables and key questions based on research questions</a:t>
            </a:r>
          </a:p>
          <a:p>
            <a:r>
              <a:rPr lang="en-US" dirty="0" smtClean="0"/>
              <a:t>Draws attention to limitations (or shortcomings) in respect of the people, things, or geopolitical area which the study covers (e.g., the fact that it only covers pupils at a particular school level, in particular institutions, in particular towns or states, and no more).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solidFill>
                  <a:srgbClr val="FF0000"/>
                </a:solidFill>
              </a:rPr>
              <a:t>V. Theoretical framework</a:t>
            </a:r>
          </a:p>
          <a:p>
            <a:r>
              <a:rPr lang="en-US" dirty="0" smtClean="0">
                <a:solidFill>
                  <a:schemeClr val="tx1"/>
                </a:solidFill>
              </a:rPr>
              <a:t>This is made up of two words-theory and framework</a:t>
            </a:r>
          </a:p>
          <a:p>
            <a:r>
              <a:rPr lang="en-US" dirty="0" smtClean="0">
                <a:solidFill>
                  <a:schemeClr val="tx1"/>
                </a:solidFill>
              </a:rPr>
              <a:t>A theory according to </a:t>
            </a:r>
            <a:r>
              <a:rPr lang="en-US" dirty="0" err="1" smtClean="0">
                <a:solidFill>
                  <a:schemeClr val="tx1"/>
                </a:solidFill>
              </a:rPr>
              <a:t>Kerlinger</a:t>
            </a:r>
            <a:r>
              <a:rPr lang="en-US" dirty="0" smtClean="0">
                <a:solidFill>
                  <a:schemeClr val="tx1"/>
                </a:solidFill>
              </a:rPr>
              <a:t> (1986:9), is a “set of interrelated constructs, definitions, and propositions that present a systematic view of phenomena by specifying relationship among variables with the purpose of explaining and predicting phenomena.”</a:t>
            </a:r>
          </a:p>
          <a:p>
            <a:r>
              <a:rPr lang="en-US" dirty="0" smtClean="0">
                <a:solidFill>
                  <a:schemeClr val="tx1"/>
                </a:solidFill>
              </a:rPr>
              <a:t>Argues that a theory can be used to successfully make predictions and this predictive power of the theory can help guide the researcher to ask appropriate research questions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framework 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According to MacMillan English dictionary, 2002:561, a framework is a “set of ideas that you use when you are forming your decisions and judgments.”</a:t>
            </a:r>
          </a:p>
          <a:p>
            <a:r>
              <a:rPr lang="en-US" dirty="0" smtClean="0"/>
              <a:t>A framework provides a structure within which relationship between the variables of a phenomenon are explained</a:t>
            </a:r>
          </a:p>
          <a:p>
            <a:r>
              <a:rPr lang="en-US" dirty="0" smtClean="0"/>
              <a:t>A theoretical framework is therefore used to provide a researcher with the rational for conducting the research by outlining  a collection of interrelated concepts that the researcher would use to direct research for the purpose of predicting and explaining the results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err="1" smtClean="0"/>
              <a:t>conT.</a:t>
            </a:r>
            <a:endParaRPr lang="en-US" dirty="0"/>
          </a:p>
        </p:txBody>
      </p:sp>
      <p:sp>
        <p:nvSpPr>
          <p:cNvPr id="3" name="Content Placeholder 2"/>
          <p:cNvSpPr>
            <a:spLocks noGrp="1"/>
          </p:cNvSpPr>
          <p:nvPr>
            <p:ph idx="1"/>
          </p:nvPr>
        </p:nvSpPr>
        <p:spPr/>
        <p:txBody>
          <a:bodyPr>
            <a:normAutofit/>
          </a:bodyPr>
          <a:lstStyle/>
          <a:p>
            <a:pPr>
              <a:buNone/>
            </a:pPr>
            <a:r>
              <a:rPr lang="en-US" dirty="0" smtClean="0">
                <a:solidFill>
                  <a:srgbClr val="FF0000"/>
                </a:solidFill>
              </a:rPr>
              <a:t>VI. SIGNIFICANCE OF THE SUDY</a:t>
            </a:r>
          </a:p>
          <a:p>
            <a:r>
              <a:rPr lang="en-US" dirty="0" smtClean="0"/>
              <a:t>try to explain the reason(s) for allowing such limitations, e.g. by arguing that they will make it possible to have an in-depth treatment of the topic within the time available. </a:t>
            </a:r>
          </a:p>
          <a:p>
            <a:r>
              <a:rPr lang="en-US" dirty="0" smtClean="0"/>
              <a:t> may try to explain why, from some academic point of view, such limitations cannot detract from the value of the study.  </a:t>
            </a: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For the UTG “Guidelines for Writing Thesis, Dissertation and Projects,” literature review should follow the “Introduction.”</a:t>
            </a:r>
          </a:p>
          <a:p>
            <a:r>
              <a:rPr lang="en-US" dirty="0" smtClean="0"/>
              <a:t>This component of the proposal demonstrates that the researcher has grasp of relevant literature around the topic of interest by critically appraising conceptual, theoretical, empirical and possibly existing gaps in the contents of these works </a:t>
            </a:r>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Methodology/procedures</a:t>
            </a:r>
            <a:endParaRPr lang="en-US" dirty="0"/>
          </a:p>
        </p:txBody>
      </p:sp>
      <p:sp>
        <p:nvSpPr>
          <p:cNvPr id="3" name="Content Placeholder 2"/>
          <p:cNvSpPr>
            <a:spLocks noGrp="1"/>
          </p:cNvSpPr>
          <p:nvPr>
            <p:ph idx="1"/>
          </p:nvPr>
        </p:nvSpPr>
        <p:spPr/>
        <p:txBody>
          <a:bodyPr>
            <a:normAutofit lnSpcReduction="10000"/>
          </a:bodyPr>
          <a:lstStyle/>
          <a:p>
            <a:r>
              <a:rPr lang="en-US" dirty="0" smtClean="0"/>
              <a:t> Deals with how the data will be collected, and then analyzed.</a:t>
            </a:r>
          </a:p>
          <a:p>
            <a:r>
              <a:rPr lang="en-US" dirty="0" smtClean="0"/>
              <a:t> The data to be collected for the purpose of the research must be seen to be adequate, i.e. convincingly representative of all the possible data. It is only then that the findings, conclusions, and the suggestions (or recommendations) based on them can be taken seriously.</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Generally the following issues are covered under research methods. </a:t>
            </a:r>
          </a:p>
          <a:p>
            <a:r>
              <a:rPr lang="en-US" dirty="0" smtClean="0"/>
              <a:t>  Where the study will be conducted and how the study location has been selected?  </a:t>
            </a:r>
          </a:p>
          <a:p>
            <a:r>
              <a:rPr lang="en-US" dirty="0" smtClean="0"/>
              <a:t> What population will be covered? </a:t>
            </a:r>
          </a:p>
          <a:p>
            <a:r>
              <a:rPr lang="en-US" dirty="0" smtClean="0"/>
              <a:t>  Will it be a complete enumeration or sample surveyor a case study?  </a:t>
            </a:r>
          </a:p>
          <a:p>
            <a:r>
              <a:rPr lang="en-US" dirty="0" smtClean="0"/>
              <a:t> If it is a sample survey, what will be the sample size and how it has been  determined?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cont…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What sampling technique will be followed to select sample units or sample respondents?  </a:t>
            </a:r>
          </a:p>
          <a:p>
            <a:r>
              <a:rPr lang="en-US" dirty="0" smtClean="0"/>
              <a:t> What will be the sources of information?  </a:t>
            </a:r>
          </a:p>
          <a:p>
            <a:r>
              <a:rPr lang="en-US" dirty="0" smtClean="0"/>
              <a:t> What methods and tools will be used in collecting information? </a:t>
            </a:r>
          </a:p>
          <a:p>
            <a:r>
              <a:rPr lang="en-US" dirty="0" smtClean="0"/>
              <a:t>  How the quality of data will be ensured?  </a:t>
            </a:r>
          </a:p>
          <a:p>
            <a:r>
              <a:rPr lang="en-US" dirty="0" smtClean="0"/>
              <a:t> How data will be processed?  </a:t>
            </a:r>
          </a:p>
          <a:p>
            <a:r>
              <a:rPr lang="en-US" dirty="0" smtClean="0"/>
              <a:t> How data will be analyzed and what statistical tools will be used?  </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According to the same UTG guidelines, Literature Review should be followed by “Methodology/Research Methods”</a:t>
            </a:r>
          </a:p>
          <a:p>
            <a:r>
              <a:rPr lang="en-US" dirty="0" smtClean="0"/>
              <a:t>Outline of procedures and instruments that would be utilised in the research are described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r>
              <a:rPr lang="en-US" dirty="0" smtClean="0"/>
              <a:t>These may include Research design; Area of study; Population / Sampling size (where applicable); Definition and measurement of variables; Types and sources of data collection; Validation and reliability of research instruments and Data analysis technique. </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Completion Timetable/work plan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For example:</a:t>
            </a:r>
          </a:p>
          <a:p>
            <a:pPr>
              <a:buNone/>
            </a:pPr>
            <a:r>
              <a:rPr lang="en-US" dirty="0" smtClean="0"/>
              <a:t>     Time Table   for the completion of the Long Essay    </a:t>
            </a:r>
          </a:p>
          <a:p>
            <a:pPr>
              <a:buNone/>
            </a:pPr>
            <a:r>
              <a:rPr lang="en-US" dirty="0" smtClean="0"/>
              <a:t> </a:t>
            </a:r>
          </a:p>
          <a:p>
            <a:pPr>
              <a:buNone/>
            </a:pPr>
            <a:r>
              <a:rPr lang="en-US" dirty="0" smtClean="0"/>
              <a:t>1st January – 15th January      Reading round the topic  </a:t>
            </a:r>
          </a:p>
          <a:p>
            <a:pPr>
              <a:buNone/>
            </a:pPr>
            <a:r>
              <a:rPr lang="en-US" dirty="0" smtClean="0"/>
              <a:t>16th January -31st January    collecting the data  </a:t>
            </a:r>
          </a:p>
          <a:p>
            <a:pPr>
              <a:buNone/>
            </a:pPr>
            <a:r>
              <a:rPr lang="en-US" dirty="0" smtClean="0"/>
              <a:t>1st February – 15th February   Analysing the data   </a:t>
            </a:r>
          </a:p>
          <a:p>
            <a:pPr>
              <a:buNone/>
            </a:pPr>
            <a:r>
              <a:rPr lang="en-US" dirty="0" smtClean="0"/>
              <a:t>16th February – 31st March   Writing the Long Essay  </a:t>
            </a:r>
          </a:p>
          <a:p>
            <a:pPr>
              <a:buNone/>
            </a:pPr>
            <a:r>
              <a:rPr lang="en-US" dirty="0" smtClean="0"/>
              <a:t>1st April  - 30th April           Typing/Type setting, Proof-reading, Binding  </a:t>
            </a:r>
          </a:p>
          <a:p>
            <a:pPr>
              <a:buNone/>
            </a:pPr>
            <a:r>
              <a:rPr lang="en-US" dirty="0" smtClean="0"/>
              <a:t>31st May                            Final Copies to the Departmental Secretary</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a:t>
            </a:r>
            <a:endParaRPr lang="en-US" dirty="0"/>
          </a:p>
        </p:txBody>
      </p:sp>
      <p:sp>
        <p:nvSpPr>
          <p:cNvPr id="3" name="Content Placeholder 2"/>
          <p:cNvSpPr>
            <a:spLocks noGrp="1"/>
          </p:cNvSpPr>
          <p:nvPr>
            <p:ph idx="1"/>
          </p:nvPr>
        </p:nvSpPr>
        <p:spPr/>
        <p:txBody>
          <a:bodyPr/>
          <a:lstStyle/>
          <a:p>
            <a:r>
              <a:rPr lang="en-US" dirty="0" smtClean="0"/>
              <a:t>Some research proposals require a financial budget of the money that will be needed to conduct and complete the study. This is more specially important for research proposals that require funding by donors and other institutions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table of content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UTG Manual has the following format for table of contents:</a:t>
            </a:r>
          </a:p>
          <a:p>
            <a:pPr lvl="0"/>
            <a:r>
              <a:rPr lang="en-US" b="1" dirty="0" smtClean="0"/>
              <a:t>Preliminaries and Contents Arrangement                                 			</a:t>
            </a:r>
            <a:endParaRPr lang="en-US" dirty="0" smtClean="0"/>
          </a:p>
          <a:p>
            <a:pPr lvl="0"/>
            <a:r>
              <a:rPr lang="en-US" dirty="0" smtClean="0"/>
              <a:t>Fly-Leaf                                                                                          		</a:t>
            </a:r>
          </a:p>
          <a:p>
            <a:pPr lvl="0"/>
            <a:r>
              <a:rPr lang="en-US" dirty="0" smtClean="0"/>
              <a:t>Title Page                                                                                       		</a:t>
            </a:r>
          </a:p>
          <a:p>
            <a:pPr lvl="0"/>
            <a:r>
              <a:rPr lang="en-US" dirty="0" smtClean="0"/>
              <a:t>Certification									</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table of content</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Acknowledgements                                                                          	</a:t>
            </a:r>
          </a:p>
          <a:p>
            <a:pPr lvl="0"/>
            <a:r>
              <a:rPr lang="en-US" dirty="0" smtClean="0"/>
              <a:t>Table of Contents                                                                         		</a:t>
            </a:r>
          </a:p>
          <a:p>
            <a:pPr lvl="0"/>
            <a:r>
              <a:rPr lang="en-US" dirty="0" smtClean="0"/>
              <a:t>List of Tables/figures				                    		</a:t>
            </a:r>
          </a:p>
          <a:p>
            <a:pPr lvl="0"/>
            <a:r>
              <a:rPr lang="en-US" dirty="0" smtClean="0"/>
              <a:t>Abbreviations/Glossary/Acronyms                                          		</a:t>
            </a:r>
          </a:p>
          <a:p>
            <a:pPr lvl="0"/>
            <a:r>
              <a:rPr lang="en-US" dirty="0" smtClean="0"/>
              <a:t>Abstracts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table of content</a:t>
            </a:r>
            <a:endParaRPr lang="en-US" dirty="0"/>
          </a:p>
        </p:txBody>
      </p:sp>
      <p:sp>
        <p:nvSpPr>
          <p:cNvPr id="3" name="Content Placeholder 2"/>
          <p:cNvSpPr>
            <a:spLocks noGrp="1"/>
          </p:cNvSpPr>
          <p:nvPr>
            <p:ph idx="1"/>
          </p:nvPr>
        </p:nvSpPr>
        <p:spPr/>
        <p:txBody>
          <a:bodyPr/>
          <a:lstStyle/>
          <a:p>
            <a:pPr lvl="0">
              <a:buNone/>
            </a:pPr>
            <a:r>
              <a:rPr lang="en-US" dirty="0" smtClean="0"/>
              <a:t>	</a:t>
            </a:r>
          </a:p>
          <a:p>
            <a:pPr lvl="0"/>
            <a:r>
              <a:rPr lang="en-US" dirty="0" smtClean="0"/>
              <a:t>The Main Body of the Thesis, Dissertation and Project     			</a:t>
            </a:r>
          </a:p>
          <a:p>
            <a:pPr lvl="0"/>
            <a:r>
              <a:rPr lang="en-US" dirty="0" smtClean="0"/>
              <a:t>List of References </a:t>
            </a:r>
          </a:p>
          <a:p>
            <a:pPr lvl="0"/>
            <a:r>
              <a:rPr lang="en-US" dirty="0" smtClean="0"/>
              <a:t>Appendices    </a:t>
            </a:r>
          </a:p>
          <a:p>
            <a:pPr lvl="0"/>
            <a:r>
              <a:rPr lang="en-US" dirty="0" smtClean="0"/>
              <a:t>All these will appear in a similar format as in he course handout, page 15-17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Guidelines for writing thesis, dissertation and projects , 2019: The University of The Gambia, School of Graduate Studies and Research</a:t>
            </a:r>
          </a:p>
          <a:p>
            <a:r>
              <a:rPr lang="en-US" dirty="0" err="1" smtClean="0"/>
              <a:t>Fanneh</a:t>
            </a:r>
            <a:r>
              <a:rPr lang="en-US" dirty="0" smtClean="0"/>
              <a:t>, M. and </a:t>
            </a:r>
            <a:r>
              <a:rPr lang="en-US" dirty="0" err="1" smtClean="0"/>
              <a:t>Saidykhan</a:t>
            </a:r>
            <a:r>
              <a:rPr lang="en-US" dirty="0" smtClean="0"/>
              <a:t>, S. GEL 102: Use of English 2 Lecture Notes: UTG</a:t>
            </a:r>
          </a:p>
          <a:p>
            <a:r>
              <a:rPr lang="en-US" dirty="0" err="1" smtClean="0"/>
              <a:t>Kabir</a:t>
            </a:r>
            <a:r>
              <a:rPr lang="en-US" dirty="0" smtClean="0"/>
              <a:t>, </a:t>
            </a:r>
            <a:r>
              <a:rPr lang="en-US" dirty="0" err="1" smtClean="0"/>
              <a:t>Syed</a:t>
            </a:r>
            <a:r>
              <a:rPr lang="en-US" dirty="0" smtClean="0"/>
              <a:t> Muhammad </a:t>
            </a:r>
            <a:r>
              <a:rPr lang="en-US" dirty="0" err="1" smtClean="0"/>
              <a:t>Sajjad</a:t>
            </a:r>
            <a:r>
              <a:rPr lang="en-US" dirty="0" smtClean="0"/>
              <a:t>. 2016. Research Proposal in Basic Guidelines for Research : An introductory  Approach for all Disciplines (p. 469-489). Bangladesh, Book Zone Publication</a:t>
            </a:r>
          </a:p>
          <a:p>
            <a:pPr>
              <a:buNone/>
            </a:pPr>
            <a:r>
              <a:rPr lang="en-US" dirty="0" smtClean="0"/>
              <a:t>Accessed February 20, 2020 from  </a:t>
            </a:r>
            <a:r>
              <a:rPr lang="en-US" dirty="0" smtClean="0">
                <a:hlinkClick r:id="rId2"/>
              </a:rPr>
              <a:t>https://www.researchgate.net/publication/325545912_RESEARCH_PROPOSAL</a:t>
            </a:r>
            <a:endParaRPr lang="en-US" dirty="0" smtClean="0"/>
          </a:p>
          <a:p>
            <a:pPr>
              <a:buNone/>
            </a:pPr>
            <a:r>
              <a:rPr lang="en-US" dirty="0" smtClean="0"/>
              <a:t>Chapter 2, Theoretical framework for the study</a:t>
            </a:r>
          </a:p>
          <a:p>
            <a:pPr>
              <a:buNone/>
            </a:pPr>
            <a:r>
              <a:rPr lang="en-US" dirty="0" smtClean="0"/>
              <a:t>Accessed February 20, 2020 from</a:t>
            </a:r>
          </a:p>
          <a:p>
            <a:pPr>
              <a:buNone/>
            </a:pPr>
            <a:r>
              <a:rPr lang="en-US" dirty="0" smtClean="0"/>
              <a:t> http://wiredspace.wits.ac.za/jspui/bitstream/10539/13385/4/04%20Chapter%202%20FINAL.pdf</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991</TotalTime>
  <Words>2061</Words>
  <Application>Microsoft Office PowerPoint</Application>
  <PresentationFormat>On-screen Show (4:3)</PresentationFormat>
  <Paragraphs>187</Paragraphs>
  <Slides>35</Slides>
  <Notes>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Foundry</vt:lpstr>
      <vt:lpstr>RESEARCH PROPOSAL</vt:lpstr>
      <vt:lpstr>RESEARCH PROPOSAL</vt:lpstr>
      <vt:lpstr>RESEARCH PROPOSAL</vt:lpstr>
      <vt:lpstr>RESEARCH PROPOSAL</vt:lpstr>
      <vt:lpstr>RESEARCH PROPOSAL</vt:lpstr>
      <vt:lpstr>RESEARCH PROPOSAL</vt:lpstr>
      <vt:lpstr>RESEARCH PROPOSAL</vt:lpstr>
      <vt:lpstr>Sections of a resaerch proposal</vt:lpstr>
      <vt:lpstr>Sections of a resaerch proposal</vt:lpstr>
      <vt:lpstr>Title page</vt:lpstr>
      <vt:lpstr>Table of contents</vt:lpstr>
      <vt:lpstr>abstract</vt:lpstr>
      <vt:lpstr>introduction</vt:lpstr>
      <vt:lpstr>introduction</vt:lpstr>
      <vt:lpstr>INTRODUCTION</vt:lpstr>
      <vt:lpstr>introduction</vt:lpstr>
      <vt:lpstr>introduction</vt:lpstr>
      <vt:lpstr>introduction</vt:lpstr>
      <vt:lpstr>INTRODUCTION</vt:lpstr>
      <vt:lpstr>introduction</vt:lpstr>
      <vt:lpstr>introduction</vt:lpstr>
      <vt:lpstr>Theoretical framework cont.</vt:lpstr>
      <vt:lpstr>INTRODUCTION conT.</vt:lpstr>
      <vt:lpstr>Literature review</vt:lpstr>
      <vt:lpstr>Methodology/procedures</vt:lpstr>
      <vt:lpstr>Methodology cont….</vt:lpstr>
      <vt:lpstr>Methodology cont…</vt:lpstr>
      <vt:lpstr>Slide 28</vt:lpstr>
      <vt:lpstr>methodology</vt:lpstr>
      <vt:lpstr>Completion Timetable/work plan</vt:lpstr>
      <vt:lpstr>budget</vt:lpstr>
      <vt:lpstr>Trial table of content</vt:lpstr>
      <vt:lpstr>Trial table of content</vt:lpstr>
      <vt:lpstr>Trial table of content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dc:title>
  <dc:creator>Windows User</dc:creator>
  <cp:lastModifiedBy>Windows User</cp:lastModifiedBy>
  <cp:revision>17</cp:revision>
  <dcterms:created xsi:type="dcterms:W3CDTF">2020-02-22T11:29:28Z</dcterms:created>
  <dcterms:modified xsi:type="dcterms:W3CDTF">2022-05-09T14:09:19Z</dcterms:modified>
</cp:coreProperties>
</file>