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5" r:id="rId28"/>
    <p:sldId id="286" r:id="rId29"/>
    <p:sldId id="287" r:id="rId30"/>
    <p:sldId id="288" r:id="rId31"/>
    <p:sldId id="289" r:id="rId32"/>
    <p:sldId id="290" r:id="rId33"/>
    <p:sldId id="291" r:id="rId34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9" d="100"/>
          <a:sy n="69" d="100"/>
        </p:scale>
        <p:origin x="1332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FFFF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FFFF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5/10/2022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673100"/>
            <a:ext cx="9144000" cy="25400"/>
          </a:xfrm>
          <a:custGeom>
            <a:avLst/>
            <a:gdLst/>
            <a:ahLst/>
            <a:cxnLst/>
            <a:rect l="l" t="t" r="r" b="b"/>
            <a:pathLst>
              <a:path w="9144000" h="25400">
                <a:moveTo>
                  <a:pt x="0" y="25400"/>
                </a:moveTo>
                <a:lnTo>
                  <a:pt x="9144000" y="25400"/>
                </a:lnTo>
                <a:lnTo>
                  <a:pt x="9144000" y="0"/>
                </a:lnTo>
                <a:lnTo>
                  <a:pt x="0" y="0"/>
                </a:lnTo>
                <a:lnTo>
                  <a:pt x="0" y="25400"/>
                </a:lnTo>
                <a:close/>
              </a:path>
            </a:pathLst>
          </a:custGeom>
          <a:solidFill>
            <a:srgbClr val="FF670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FFFF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5/10/2022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5/10/2022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10767" y="138938"/>
            <a:ext cx="7522464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FFFF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414780" y="1750822"/>
            <a:ext cx="631444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09750" marR="5080" indent="-1797050" algn="ctr">
              <a:lnSpc>
                <a:spcPct val="100000"/>
              </a:lnSpc>
              <a:spcBef>
                <a:spcPts val="100"/>
              </a:spcBef>
            </a:pPr>
            <a:r>
              <a:rPr sz="4800" b="1" dirty="0">
                <a:solidFill>
                  <a:srgbClr val="FFD96E"/>
                </a:solidFill>
                <a:latin typeface="Arial"/>
                <a:cs typeface="Arial"/>
              </a:rPr>
              <a:t>Lecture </a:t>
            </a:r>
            <a:r>
              <a:rPr lang="en-US" sz="4800" b="1" dirty="0">
                <a:solidFill>
                  <a:srgbClr val="FFD96E"/>
                </a:solidFill>
                <a:latin typeface="Arial"/>
                <a:cs typeface="Arial"/>
              </a:rPr>
              <a:t>3</a:t>
            </a:r>
            <a:endParaRPr sz="48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28824" y="3799332"/>
            <a:ext cx="68531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400" b="1" dirty="0">
                <a:solidFill>
                  <a:srgbClr val="FFD96E"/>
                </a:solidFill>
                <a:latin typeface="Arial"/>
                <a:cs typeface="Arial"/>
              </a:rPr>
              <a:t>Ethics for IT</a:t>
            </a:r>
            <a:r>
              <a:rPr lang="en-US" sz="2400" b="1" spc="-75" dirty="0">
                <a:solidFill>
                  <a:srgbClr val="FFD96E"/>
                </a:solidFill>
                <a:latin typeface="Arial"/>
                <a:cs typeface="Arial"/>
              </a:rPr>
              <a:t> </a:t>
            </a:r>
            <a:r>
              <a:rPr lang="en-US" sz="2400" b="1" dirty="0">
                <a:solidFill>
                  <a:srgbClr val="FFD96E"/>
                </a:solidFill>
                <a:latin typeface="Arial"/>
                <a:cs typeface="Arial"/>
              </a:rPr>
              <a:t>Professionals  and IT</a:t>
            </a:r>
            <a:r>
              <a:rPr lang="en-US" sz="2400" b="1" spc="-10" dirty="0">
                <a:solidFill>
                  <a:srgbClr val="FFD96E"/>
                </a:solidFill>
                <a:latin typeface="Arial"/>
                <a:cs typeface="Arial"/>
              </a:rPr>
              <a:t> </a:t>
            </a:r>
            <a:r>
              <a:rPr lang="en-US" sz="2400" b="1" dirty="0">
                <a:solidFill>
                  <a:srgbClr val="FFD96E"/>
                </a:solidFill>
                <a:latin typeface="Arial"/>
                <a:cs typeface="Arial"/>
              </a:rPr>
              <a:t>Users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98500"/>
            <a:chOff x="0" y="0"/>
            <a:chExt cx="9144000" cy="6985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673100"/>
              <a:ext cx="9144000" cy="25400"/>
            </a:xfrm>
            <a:custGeom>
              <a:avLst/>
              <a:gdLst/>
              <a:ahLst/>
              <a:cxnLst/>
              <a:rect l="l" t="t" r="r" b="b"/>
              <a:pathLst>
                <a:path w="9144000" h="25400">
                  <a:moveTo>
                    <a:pt x="0" y="25400"/>
                  </a:moveTo>
                  <a:lnTo>
                    <a:pt x="9144000" y="254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FF67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823970" y="139700"/>
            <a:ext cx="15652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Obj</a:t>
            </a:r>
            <a:r>
              <a:rPr spc="-15" dirty="0"/>
              <a:t>e</a:t>
            </a:r>
            <a:r>
              <a:rPr spc="-5" dirty="0"/>
              <a:t>cti</a:t>
            </a:r>
            <a:r>
              <a:rPr spc="-15" dirty="0"/>
              <a:t>v</a:t>
            </a:r>
            <a:r>
              <a:rPr spc="-5" dirty="0"/>
              <a:t>es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4669" y="864108"/>
            <a:ext cx="8456931" cy="5484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229235" indent="-342900">
              <a:lnSpc>
                <a:spcPct val="150000"/>
              </a:lnSpc>
              <a:spcBef>
                <a:spcPts val="100"/>
              </a:spcBef>
              <a:buFont typeface="Wingdings" panose="05000000000000000000" pitchFamily="2" charset="2"/>
              <a:buChar char="§"/>
            </a:pPr>
            <a:r>
              <a:rPr sz="2400" dirty="0">
                <a:latin typeface="Arial"/>
                <a:cs typeface="Arial"/>
              </a:rPr>
              <a:t>What </a:t>
            </a:r>
            <a:r>
              <a:rPr sz="2400" spc="-5" dirty="0">
                <a:latin typeface="Arial"/>
                <a:cs typeface="Arial"/>
              </a:rPr>
              <a:t>key characteristics distinguish a professional </a:t>
            </a:r>
            <a:r>
              <a:rPr sz="2400" dirty="0">
                <a:latin typeface="Arial"/>
                <a:cs typeface="Arial"/>
              </a:rPr>
              <a:t>from  </a:t>
            </a:r>
            <a:r>
              <a:rPr sz="2400" spc="-5" dirty="0">
                <a:latin typeface="Arial"/>
                <a:cs typeface="Arial"/>
              </a:rPr>
              <a:t>other kinds </a:t>
            </a:r>
            <a:r>
              <a:rPr sz="2400" dirty="0">
                <a:latin typeface="Arial"/>
                <a:cs typeface="Arial"/>
              </a:rPr>
              <a:t>of </a:t>
            </a:r>
            <a:r>
              <a:rPr sz="2400" spc="-5" dirty="0">
                <a:latin typeface="Arial"/>
                <a:cs typeface="Arial"/>
              </a:rPr>
              <a:t>workers, </a:t>
            </a:r>
            <a:r>
              <a:rPr sz="2400" b="1" spc="-5" dirty="0">
                <a:latin typeface="Arial"/>
                <a:cs typeface="Arial"/>
              </a:rPr>
              <a:t>and what is </a:t>
            </a:r>
            <a:r>
              <a:rPr sz="2400" b="1" dirty="0">
                <a:latin typeface="Arial"/>
                <a:cs typeface="Arial"/>
              </a:rPr>
              <a:t>the </a:t>
            </a:r>
            <a:r>
              <a:rPr sz="2400" b="1" spc="-5" dirty="0">
                <a:latin typeface="Arial"/>
                <a:cs typeface="Arial"/>
              </a:rPr>
              <a:t>role </a:t>
            </a:r>
            <a:r>
              <a:rPr sz="2400" b="1" dirty="0">
                <a:latin typeface="Arial"/>
                <a:cs typeface="Arial"/>
              </a:rPr>
              <a:t>of </a:t>
            </a:r>
            <a:r>
              <a:rPr sz="2400" b="1" spc="-10" dirty="0">
                <a:latin typeface="Arial"/>
                <a:cs typeface="Arial"/>
              </a:rPr>
              <a:t>an </a:t>
            </a:r>
            <a:r>
              <a:rPr sz="2400" b="1" dirty="0">
                <a:latin typeface="Arial"/>
                <a:cs typeface="Arial"/>
              </a:rPr>
              <a:t>IT  </a:t>
            </a:r>
            <a:r>
              <a:rPr sz="2400" b="1" spc="-5" dirty="0">
                <a:latin typeface="Arial"/>
                <a:cs typeface="Arial"/>
              </a:rPr>
              <a:t>professional</a:t>
            </a:r>
            <a:r>
              <a:rPr sz="2400" spc="-5" dirty="0">
                <a:latin typeface="Arial"/>
                <a:cs typeface="Arial"/>
              </a:rPr>
              <a:t>?</a:t>
            </a:r>
            <a:endParaRPr sz="2400" dirty="0">
              <a:latin typeface="Arial"/>
              <a:cs typeface="Arial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sz="2400" dirty="0">
              <a:latin typeface="Arial"/>
              <a:cs typeface="Arial"/>
            </a:endParaRPr>
          </a:p>
          <a:p>
            <a:pPr marL="354965" marR="111125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sz="2400" dirty="0">
                <a:latin typeface="Arial"/>
                <a:cs typeface="Arial"/>
              </a:rPr>
              <a:t>What </a:t>
            </a:r>
            <a:r>
              <a:rPr sz="2400" spc="-5" dirty="0">
                <a:latin typeface="Arial"/>
                <a:cs typeface="Arial"/>
              </a:rPr>
              <a:t>relationships </a:t>
            </a:r>
            <a:r>
              <a:rPr sz="2400" dirty="0">
                <a:latin typeface="Arial"/>
                <a:cs typeface="Arial"/>
              </a:rPr>
              <a:t>must </a:t>
            </a:r>
            <a:r>
              <a:rPr sz="2400" spc="-10" dirty="0">
                <a:latin typeface="Arial"/>
                <a:cs typeface="Arial"/>
              </a:rPr>
              <a:t>an </a:t>
            </a:r>
            <a:r>
              <a:rPr sz="2400" dirty="0">
                <a:latin typeface="Arial"/>
                <a:cs typeface="Arial"/>
              </a:rPr>
              <a:t>IT </a:t>
            </a:r>
            <a:r>
              <a:rPr sz="2400" spc="-5" dirty="0">
                <a:latin typeface="Arial"/>
                <a:cs typeface="Arial"/>
              </a:rPr>
              <a:t>professional manage, and  what </a:t>
            </a:r>
            <a:r>
              <a:rPr sz="2400" dirty="0">
                <a:latin typeface="Arial"/>
                <a:cs typeface="Arial"/>
              </a:rPr>
              <a:t>key </a:t>
            </a:r>
            <a:r>
              <a:rPr sz="2400" spc="-5" dirty="0">
                <a:latin typeface="Arial"/>
                <a:cs typeface="Arial"/>
              </a:rPr>
              <a:t>ethical issues can arise in</a:t>
            </a:r>
            <a:r>
              <a:rPr sz="2400" spc="5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each?</a:t>
            </a:r>
            <a:endParaRPr sz="2400" dirty="0">
              <a:latin typeface="Arial"/>
              <a:cs typeface="Arial"/>
            </a:endParaRPr>
          </a:p>
          <a:p>
            <a:pPr marL="457200" indent="-457200">
              <a:lnSpc>
                <a:spcPct val="150000"/>
              </a:lnSpc>
              <a:spcBef>
                <a:spcPts val="15"/>
              </a:spcBef>
              <a:buFont typeface="Wingdings" panose="05000000000000000000" pitchFamily="2" charset="2"/>
              <a:buChar char="§"/>
            </a:pPr>
            <a:endParaRPr sz="2400" dirty="0">
              <a:latin typeface="Arial"/>
              <a:cs typeface="Arial"/>
            </a:endParaRPr>
          </a:p>
          <a:p>
            <a:pPr marL="354965" marR="508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sz="2400" spc="-5" dirty="0">
                <a:latin typeface="Arial"/>
                <a:cs typeface="Arial"/>
              </a:rPr>
              <a:t>How do codes </a:t>
            </a:r>
            <a:r>
              <a:rPr sz="2400" dirty="0">
                <a:latin typeface="Arial"/>
                <a:cs typeface="Arial"/>
              </a:rPr>
              <a:t>of </a:t>
            </a:r>
            <a:r>
              <a:rPr sz="2400" spc="-5" dirty="0">
                <a:latin typeface="Arial"/>
                <a:cs typeface="Arial"/>
              </a:rPr>
              <a:t>ethics, professional organizations,  certification, and licensing affect </a:t>
            </a:r>
            <a:r>
              <a:rPr sz="2400" dirty="0">
                <a:latin typeface="Arial"/>
                <a:cs typeface="Arial"/>
              </a:rPr>
              <a:t>the </a:t>
            </a:r>
            <a:r>
              <a:rPr sz="2400" spc="-5" dirty="0">
                <a:latin typeface="Arial"/>
                <a:cs typeface="Arial"/>
              </a:rPr>
              <a:t>ethical behavior </a:t>
            </a:r>
            <a:r>
              <a:rPr sz="2400" dirty="0">
                <a:latin typeface="Arial"/>
                <a:cs typeface="Arial"/>
              </a:rPr>
              <a:t>of  IT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professionals?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98500"/>
            <a:chOff x="0" y="0"/>
            <a:chExt cx="9144000" cy="6985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673100"/>
              <a:ext cx="9144000" cy="25400"/>
            </a:xfrm>
            <a:custGeom>
              <a:avLst/>
              <a:gdLst/>
              <a:ahLst/>
              <a:cxnLst/>
              <a:rect l="l" t="t" r="r" b="b"/>
              <a:pathLst>
                <a:path w="9144000" h="25400">
                  <a:moveTo>
                    <a:pt x="0" y="25400"/>
                  </a:moveTo>
                  <a:lnTo>
                    <a:pt x="9144000" y="254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FF67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952750" y="139700"/>
            <a:ext cx="33077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Objectives</a:t>
            </a:r>
            <a:r>
              <a:rPr spc="-25" dirty="0"/>
              <a:t> </a:t>
            </a:r>
            <a:r>
              <a:rPr spc="-5" dirty="0"/>
              <a:t>(continued)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82015" y="864108"/>
            <a:ext cx="8761985" cy="39839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50000"/>
              </a:lnSpc>
              <a:spcBef>
                <a:spcPts val="100"/>
              </a:spcBef>
              <a:buFont typeface="Wingdings" panose="05000000000000000000" pitchFamily="2" charset="2"/>
              <a:buChar char="§"/>
            </a:pPr>
            <a:r>
              <a:rPr sz="2400" dirty="0">
                <a:latin typeface="Arial"/>
                <a:cs typeface="Arial"/>
              </a:rPr>
              <a:t>What </a:t>
            </a:r>
            <a:r>
              <a:rPr sz="2400" spc="-5" dirty="0">
                <a:latin typeface="Arial"/>
                <a:cs typeface="Arial"/>
              </a:rPr>
              <a:t>are </a:t>
            </a:r>
            <a:r>
              <a:rPr sz="2400" dirty="0">
                <a:latin typeface="Arial"/>
                <a:cs typeface="Arial"/>
              </a:rPr>
              <a:t>the key </a:t>
            </a:r>
            <a:r>
              <a:rPr sz="2400" spc="-5" dirty="0">
                <a:latin typeface="Arial"/>
                <a:cs typeface="Arial"/>
              </a:rPr>
              <a:t>tenets </a:t>
            </a:r>
            <a:r>
              <a:rPr sz="2400" dirty="0">
                <a:latin typeface="Arial"/>
                <a:cs typeface="Arial"/>
              </a:rPr>
              <a:t>of </a:t>
            </a:r>
            <a:r>
              <a:rPr sz="2400" spc="-5" dirty="0">
                <a:latin typeface="Arial"/>
                <a:cs typeface="Arial"/>
              </a:rPr>
              <a:t>four different codes </a:t>
            </a:r>
            <a:r>
              <a:rPr sz="2400" dirty="0">
                <a:latin typeface="Arial"/>
                <a:cs typeface="Arial"/>
              </a:rPr>
              <a:t>of </a:t>
            </a:r>
            <a:r>
              <a:rPr sz="2400" spc="-5" dirty="0">
                <a:latin typeface="Arial"/>
                <a:cs typeface="Arial"/>
              </a:rPr>
              <a:t>ethics </a:t>
            </a:r>
            <a:r>
              <a:rPr sz="2400" dirty="0">
                <a:latin typeface="Arial"/>
                <a:cs typeface="Arial"/>
              </a:rPr>
              <a:t>that  </a:t>
            </a:r>
            <a:r>
              <a:rPr sz="2400" spc="-5" dirty="0">
                <a:latin typeface="Arial"/>
                <a:cs typeface="Arial"/>
              </a:rPr>
              <a:t>provide guidance </a:t>
            </a:r>
            <a:r>
              <a:rPr sz="2400" dirty="0">
                <a:latin typeface="Arial"/>
                <a:cs typeface="Arial"/>
              </a:rPr>
              <a:t>for </a:t>
            </a:r>
            <a:r>
              <a:rPr sz="2400" spc="-5" dirty="0">
                <a:latin typeface="Arial"/>
                <a:cs typeface="Arial"/>
              </a:rPr>
              <a:t>IT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professionals?</a:t>
            </a:r>
            <a:endParaRPr sz="2400" dirty="0">
              <a:latin typeface="Arial"/>
              <a:cs typeface="Arial"/>
            </a:endParaRPr>
          </a:p>
          <a:p>
            <a:pPr marL="457200" indent="-457200">
              <a:lnSpc>
                <a:spcPct val="150000"/>
              </a:lnSpc>
              <a:spcBef>
                <a:spcPts val="10"/>
              </a:spcBef>
              <a:buFont typeface="Wingdings" panose="05000000000000000000" pitchFamily="2" charset="2"/>
              <a:buChar char="§"/>
            </a:pPr>
            <a:endParaRPr sz="2800" dirty="0">
              <a:latin typeface="Arial"/>
              <a:cs typeface="Arial"/>
            </a:endParaRPr>
          </a:p>
          <a:p>
            <a:pPr marL="3556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sz="2400" dirty="0">
                <a:latin typeface="Arial"/>
                <a:cs typeface="Arial"/>
              </a:rPr>
              <a:t>What </a:t>
            </a:r>
            <a:r>
              <a:rPr sz="2400" spc="-5" dirty="0">
                <a:latin typeface="Arial"/>
                <a:cs typeface="Arial"/>
              </a:rPr>
              <a:t>are </a:t>
            </a:r>
            <a:r>
              <a:rPr sz="2400" dirty="0">
                <a:latin typeface="Arial"/>
                <a:cs typeface="Arial"/>
              </a:rPr>
              <a:t>the </a:t>
            </a:r>
            <a:r>
              <a:rPr sz="2400" spc="-5" dirty="0">
                <a:latin typeface="Arial"/>
                <a:cs typeface="Arial"/>
              </a:rPr>
              <a:t>common ethical issues </a:t>
            </a:r>
            <a:r>
              <a:rPr sz="2400" dirty="0">
                <a:latin typeface="Arial"/>
                <a:cs typeface="Arial"/>
              </a:rPr>
              <a:t>that face IT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users?</a:t>
            </a:r>
            <a:endParaRPr sz="2400" dirty="0">
              <a:latin typeface="Arial"/>
              <a:cs typeface="Arial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sz="2700" dirty="0">
              <a:latin typeface="Arial"/>
              <a:cs typeface="Arial"/>
            </a:endParaRPr>
          </a:p>
          <a:p>
            <a:pPr marL="355600" marR="52324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sz="2400" dirty="0">
                <a:latin typeface="Arial"/>
                <a:cs typeface="Arial"/>
              </a:rPr>
              <a:t>What </a:t>
            </a:r>
            <a:r>
              <a:rPr sz="2400" spc="-5" dirty="0">
                <a:latin typeface="Arial"/>
                <a:cs typeface="Arial"/>
              </a:rPr>
              <a:t>approaches can support </a:t>
            </a:r>
            <a:r>
              <a:rPr sz="2400" dirty="0">
                <a:latin typeface="Arial"/>
                <a:cs typeface="Arial"/>
              </a:rPr>
              <a:t>the </a:t>
            </a:r>
            <a:r>
              <a:rPr sz="2400" spc="-5" dirty="0">
                <a:latin typeface="Arial"/>
                <a:cs typeface="Arial"/>
              </a:rPr>
              <a:t>ethical practices </a:t>
            </a:r>
            <a:r>
              <a:rPr sz="2400" dirty="0">
                <a:latin typeface="Arial"/>
                <a:cs typeface="Arial"/>
              </a:rPr>
              <a:t>of IT  </a:t>
            </a:r>
            <a:r>
              <a:rPr sz="2400" spc="-5" dirty="0">
                <a:latin typeface="Arial"/>
                <a:cs typeface="Arial"/>
              </a:rPr>
              <a:t>users?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98500"/>
            <a:chOff x="0" y="0"/>
            <a:chExt cx="9144000" cy="6985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673100"/>
              <a:ext cx="9144000" cy="25400"/>
            </a:xfrm>
            <a:custGeom>
              <a:avLst/>
              <a:gdLst/>
              <a:ahLst/>
              <a:cxnLst/>
              <a:rect l="l" t="t" r="r" b="b"/>
              <a:pathLst>
                <a:path w="9144000" h="25400">
                  <a:moveTo>
                    <a:pt x="0" y="25400"/>
                  </a:moveTo>
                  <a:lnTo>
                    <a:pt x="9144000" y="254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FF67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418585" y="139700"/>
            <a:ext cx="23768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IT</a:t>
            </a:r>
            <a:r>
              <a:rPr spc="-65" dirty="0"/>
              <a:t> </a:t>
            </a:r>
            <a:r>
              <a:rPr spc="-5" dirty="0"/>
              <a:t>Professionals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82014" y="803910"/>
            <a:ext cx="8761985" cy="2106987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70"/>
              </a:spcBef>
            </a:pPr>
            <a:endParaRPr lang="en-US" sz="2400" spc="-5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sz="2400" spc="-5" dirty="0">
                <a:latin typeface="Arial"/>
                <a:cs typeface="Arial"/>
              </a:rPr>
              <a:t>Profession is a calling </a:t>
            </a:r>
            <a:r>
              <a:rPr sz="2400" dirty="0">
                <a:latin typeface="Arial"/>
                <a:cs typeface="Arial"/>
              </a:rPr>
              <a:t>that</a:t>
            </a:r>
            <a:r>
              <a:rPr sz="2400" spc="3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requires</a:t>
            </a:r>
            <a:endParaRPr sz="2400" dirty="0">
              <a:latin typeface="Arial"/>
              <a:cs typeface="Arial"/>
            </a:endParaRPr>
          </a:p>
          <a:p>
            <a:pPr marL="812800" indent="-342900">
              <a:lnSpc>
                <a:spcPct val="100000"/>
              </a:lnSpc>
              <a:spcBef>
                <a:spcPts val="875"/>
              </a:spcBef>
              <a:buSzPct val="120000"/>
              <a:buFont typeface="Wingdings" panose="05000000000000000000" pitchFamily="2" charset="2"/>
              <a:buChar char="§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specialized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knowledge</a:t>
            </a:r>
            <a:endParaRPr lang="en-US" sz="2000" spc="-5" dirty="0">
              <a:latin typeface="Arial"/>
              <a:cs typeface="Arial"/>
            </a:endParaRPr>
          </a:p>
          <a:p>
            <a:pPr marL="812800" indent="-342900">
              <a:lnSpc>
                <a:spcPct val="100000"/>
              </a:lnSpc>
              <a:spcBef>
                <a:spcPts val="875"/>
              </a:spcBef>
              <a:buSzPct val="120000"/>
              <a:buFont typeface="Wingdings" panose="05000000000000000000" pitchFamily="2" charset="2"/>
              <a:buChar char="§"/>
              <a:tabLst>
                <a:tab pos="753745" algn="l"/>
                <a:tab pos="754380" algn="l"/>
              </a:tabLst>
            </a:pPr>
            <a:endParaRPr sz="2000" dirty="0">
              <a:latin typeface="Arial"/>
              <a:cs typeface="Arial"/>
            </a:endParaRPr>
          </a:p>
          <a:p>
            <a:pPr marL="812800" indent="-342900">
              <a:lnSpc>
                <a:spcPct val="100000"/>
              </a:lnSpc>
              <a:spcBef>
                <a:spcPts val="480"/>
              </a:spcBef>
              <a:buSzPct val="120000"/>
              <a:buFont typeface="Wingdings" panose="05000000000000000000" pitchFamily="2" charset="2"/>
              <a:buChar char="§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long and intensive academic</a:t>
            </a:r>
            <a:r>
              <a:rPr sz="2000" spc="4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preparation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98500"/>
            <a:chOff x="0" y="0"/>
            <a:chExt cx="9144000" cy="6985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673100"/>
              <a:ext cx="9144000" cy="25400"/>
            </a:xfrm>
            <a:custGeom>
              <a:avLst/>
              <a:gdLst/>
              <a:ahLst/>
              <a:cxnLst/>
              <a:rect l="l" t="t" r="r" b="b"/>
              <a:pathLst>
                <a:path w="9144000" h="25400">
                  <a:moveTo>
                    <a:pt x="0" y="25400"/>
                  </a:moveTo>
                  <a:lnTo>
                    <a:pt x="9144000" y="254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FF67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375916" y="139700"/>
            <a:ext cx="44615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Are </a:t>
            </a:r>
            <a:r>
              <a:rPr dirty="0"/>
              <a:t>IT </a:t>
            </a:r>
            <a:r>
              <a:rPr spc="-5" dirty="0"/>
              <a:t>Workers Professionals?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82015" y="803910"/>
            <a:ext cx="7695185" cy="3591432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sz="2400" spc="-5" dirty="0">
                <a:latin typeface="Arial"/>
                <a:cs typeface="Arial"/>
              </a:rPr>
              <a:t>Partial list </a:t>
            </a:r>
            <a:r>
              <a:rPr sz="2400" dirty="0">
                <a:latin typeface="Arial"/>
                <a:cs typeface="Arial"/>
              </a:rPr>
              <a:t>of IT</a:t>
            </a:r>
            <a:r>
              <a:rPr sz="2400" spc="-5" dirty="0">
                <a:latin typeface="Arial"/>
                <a:cs typeface="Arial"/>
              </a:rPr>
              <a:t> specialists</a:t>
            </a:r>
            <a:endParaRPr sz="2400" dirty="0">
              <a:latin typeface="Arial"/>
              <a:cs typeface="Arial"/>
            </a:endParaRPr>
          </a:p>
          <a:p>
            <a:pPr marL="812800" indent="-342900">
              <a:lnSpc>
                <a:spcPct val="150000"/>
              </a:lnSpc>
              <a:spcBef>
                <a:spcPts val="875"/>
              </a:spcBef>
              <a:buSzPct val="120000"/>
              <a:buFont typeface="Wingdings" panose="05000000000000000000" pitchFamily="2" charset="2"/>
              <a:buChar char="§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programmers</a:t>
            </a:r>
            <a:endParaRPr sz="2000" dirty="0">
              <a:latin typeface="Arial"/>
              <a:cs typeface="Arial"/>
            </a:endParaRPr>
          </a:p>
          <a:p>
            <a:pPr marL="812800" indent="-342900">
              <a:lnSpc>
                <a:spcPct val="150000"/>
              </a:lnSpc>
              <a:spcBef>
                <a:spcPts val="480"/>
              </a:spcBef>
              <a:buSzPct val="120000"/>
              <a:buFont typeface="Wingdings" panose="05000000000000000000" pitchFamily="2" charset="2"/>
              <a:buChar char="§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systems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analysts</a:t>
            </a:r>
            <a:endParaRPr sz="2000" dirty="0">
              <a:latin typeface="Arial"/>
              <a:cs typeface="Arial"/>
            </a:endParaRPr>
          </a:p>
          <a:p>
            <a:pPr marL="812800" indent="-342900">
              <a:lnSpc>
                <a:spcPct val="150000"/>
              </a:lnSpc>
              <a:spcBef>
                <a:spcPts val="480"/>
              </a:spcBef>
              <a:buSzPct val="120000"/>
              <a:buFont typeface="Wingdings" panose="05000000000000000000" pitchFamily="2" charset="2"/>
              <a:buChar char="§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software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engineers</a:t>
            </a:r>
            <a:endParaRPr sz="2000" dirty="0">
              <a:latin typeface="Arial"/>
              <a:cs typeface="Arial"/>
            </a:endParaRPr>
          </a:p>
          <a:p>
            <a:pPr marL="812800" indent="-342900">
              <a:lnSpc>
                <a:spcPct val="150000"/>
              </a:lnSpc>
              <a:spcBef>
                <a:spcPts val="480"/>
              </a:spcBef>
              <a:buSzPct val="120000"/>
              <a:buFont typeface="Wingdings" panose="05000000000000000000" pitchFamily="2" charset="2"/>
              <a:buChar char="§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database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administrators</a:t>
            </a:r>
            <a:endParaRPr sz="2000" dirty="0">
              <a:latin typeface="Arial"/>
              <a:cs typeface="Arial"/>
            </a:endParaRPr>
          </a:p>
          <a:p>
            <a:pPr marL="812800" indent="-342900">
              <a:lnSpc>
                <a:spcPct val="150000"/>
              </a:lnSpc>
              <a:spcBef>
                <a:spcPts val="480"/>
              </a:spcBef>
              <a:buSzPct val="120000"/>
              <a:buFont typeface="Wingdings" panose="05000000000000000000" pitchFamily="2" charset="2"/>
              <a:buChar char="§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local area network (LAN)</a:t>
            </a:r>
            <a:r>
              <a:rPr sz="2000" spc="2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administrators</a:t>
            </a:r>
            <a:endParaRPr sz="2000" dirty="0">
              <a:latin typeface="Arial"/>
              <a:cs typeface="Arial"/>
            </a:endParaRPr>
          </a:p>
          <a:p>
            <a:pPr marL="812800" indent="-342900">
              <a:lnSpc>
                <a:spcPct val="150000"/>
              </a:lnSpc>
              <a:spcBef>
                <a:spcPts val="480"/>
              </a:spcBef>
              <a:buSzPct val="120000"/>
              <a:buFont typeface="Wingdings" panose="05000000000000000000" pitchFamily="2" charset="2"/>
              <a:buChar char="§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chief information officers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(CIOs)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98500"/>
            <a:chOff x="0" y="0"/>
            <a:chExt cx="9144000" cy="6985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673100"/>
              <a:ext cx="9144000" cy="25400"/>
            </a:xfrm>
            <a:custGeom>
              <a:avLst/>
              <a:gdLst/>
              <a:ahLst/>
              <a:cxnLst/>
              <a:rect l="l" t="t" r="r" b="b"/>
              <a:pathLst>
                <a:path w="9144000" h="25400">
                  <a:moveTo>
                    <a:pt x="0" y="25400"/>
                  </a:moveTo>
                  <a:lnTo>
                    <a:pt x="9144000" y="254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FF67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341879" y="154940"/>
            <a:ext cx="44615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Are </a:t>
            </a:r>
            <a:r>
              <a:rPr dirty="0"/>
              <a:t>IT </a:t>
            </a:r>
            <a:r>
              <a:rPr spc="-5" dirty="0"/>
              <a:t>Workers Professionals?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82015" y="803910"/>
            <a:ext cx="6026150" cy="2014078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sz="2400" b="1" spc="-5" dirty="0">
                <a:solidFill>
                  <a:srgbClr val="C00000"/>
                </a:solidFill>
                <a:latin typeface="Arial"/>
                <a:cs typeface="Arial"/>
              </a:rPr>
              <a:t>Legal</a:t>
            </a:r>
            <a:r>
              <a:rPr sz="24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C00000"/>
                </a:solidFill>
                <a:latin typeface="Arial"/>
                <a:cs typeface="Arial"/>
              </a:rPr>
              <a:t>perspective</a:t>
            </a:r>
            <a:endParaRPr sz="2400" b="1" dirty="0">
              <a:solidFill>
                <a:srgbClr val="C00000"/>
              </a:solidFill>
              <a:latin typeface="Arial"/>
              <a:cs typeface="Arial"/>
            </a:endParaRPr>
          </a:p>
          <a:p>
            <a:pPr marL="754380" indent="-284480">
              <a:lnSpc>
                <a:spcPct val="150000"/>
              </a:lnSpc>
              <a:spcBef>
                <a:spcPts val="875"/>
              </a:spcBef>
              <a:buSzPct val="120000"/>
              <a:buChar char="•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IT workers are not recognized as</a:t>
            </a:r>
            <a:r>
              <a:rPr sz="2000" spc="3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professionals</a:t>
            </a:r>
            <a:endParaRPr sz="2000" dirty="0">
              <a:latin typeface="Arial"/>
              <a:cs typeface="Arial"/>
            </a:endParaRPr>
          </a:p>
          <a:p>
            <a:pPr marL="754380" indent="-284480">
              <a:lnSpc>
                <a:spcPct val="150000"/>
              </a:lnSpc>
              <a:spcBef>
                <a:spcPts val="480"/>
              </a:spcBef>
              <a:buSzPct val="120000"/>
              <a:buChar char="•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not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licensed</a:t>
            </a:r>
            <a:endParaRPr sz="2000" dirty="0">
              <a:latin typeface="Arial"/>
              <a:cs typeface="Arial"/>
            </a:endParaRPr>
          </a:p>
          <a:p>
            <a:pPr marL="754380" indent="-284480">
              <a:lnSpc>
                <a:spcPct val="150000"/>
              </a:lnSpc>
              <a:spcBef>
                <a:spcPts val="480"/>
              </a:spcBef>
              <a:buSzPct val="120000"/>
              <a:buChar char="•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IT workers are not liable for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malpractice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98500"/>
            <a:chOff x="0" y="0"/>
            <a:chExt cx="9144000" cy="6985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673100"/>
              <a:ext cx="9144000" cy="25400"/>
            </a:xfrm>
            <a:custGeom>
              <a:avLst/>
              <a:gdLst/>
              <a:ahLst/>
              <a:cxnLst/>
              <a:rect l="l" t="t" r="r" b="b"/>
              <a:pathLst>
                <a:path w="9144000" h="25400">
                  <a:moveTo>
                    <a:pt x="0" y="25400"/>
                  </a:moveTo>
                  <a:lnTo>
                    <a:pt x="9144000" y="254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FF67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03732" y="135890"/>
            <a:ext cx="73367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Professional Relationships That Must Be</a:t>
            </a:r>
            <a:r>
              <a:rPr spc="60" dirty="0"/>
              <a:t> </a:t>
            </a:r>
            <a:r>
              <a:rPr spc="-5" dirty="0"/>
              <a:t>Managed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82014" y="803910"/>
            <a:ext cx="8761985" cy="3591432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sz="2400" b="1" dirty="0">
                <a:solidFill>
                  <a:srgbClr val="C00000"/>
                </a:solidFill>
                <a:latin typeface="Arial"/>
                <a:cs typeface="Arial"/>
              </a:rPr>
              <a:t>IT </a:t>
            </a:r>
            <a:r>
              <a:rPr sz="2400" b="1" spc="-5" dirty="0">
                <a:solidFill>
                  <a:srgbClr val="C00000"/>
                </a:solidFill>
                <a:latin typeface="Arial"/>
                <a:cs typeface="Arial"/>
              </a:rPr>
              <a:t>professionals have many different relationships</a:t>
            </a:r>
            <a:r>
              <a:rPr sz="2400" b="1" spc="1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C00000"/>
                </a:solidFill>
                <a:latin typeface="Arial"/>
                <a:cs typeface="Arial"/>
              </a:rPr>
              <a:t>with:</a:t>
            </a:r>
          </a:p>
          <a:p>
            <a:pPr marL="812800" indent="-342900">
              <a:lnSpc>
                <a:spcPct val="150000"/>
              </a:lnSpc>
              <a:spcBef>
                <a:spcPts val="875"/>
              </a:spcBef>
              <a:buSzPct val="120000"/>
              <a:buFont typeface="Wingdings" panose="05000000000000000000" pitchFamily="2" charset="2"/>
              <a:buChar char="§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employers</a:t>
            </a:r>
            <a:endParaRPr sz="2000" dirty="0">
              <a:latin typeface="Arial"/>
              <a:cs typeface="Arial"/>
            </a:endParaRPr>
          </a:p>
          <a:p>
            <a:pPr marL="812800" indent="-342900">
              <a:lnSpc>
                <a:spcPct val="150000"/>
              </a:lnSpc>
              <a:spcBef>
                <a:spcPts val="480"/>
              </a:spcBef>
              <a:buSzPct val="120000"/>
              <a:buFont typeface="Wingdings" panose="05000000000000000000" pitchFamily="2" charset="2"/>
              <a:buChar char="§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clients</a:t>
            </a:r>
            <a:endParaRPr sz="2000" dirty="0">
              <a:latin typeface="Arial"/>
              <a:cs typeface="Arial"/>
            </a:endParaRPr>
          </a:p>
          <a:p>
            <a:pPr marL="812800" indent="-342900">
              <a:lnSpc>
                <a:spcPct val="150000"/>
              </a:lnSpc>
              <a:spcBef>
                <a:spcPts val="480"/>
              </a:spcBef>
              <a:buSzPct val="120000"/>
              <a:buFont typeface="Wingdings" panose="05000000000000000000" pitchFamily="2" charset="2"/>
              <a:buChar char="§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suppliers</a:t>
            </a:r>
            <a:endParaRPr sz="2000" dirty="0">
              <a:latin typeface="Arial"/>
              <a:cs typeface="Arial"/>
            </a:endParaRPr>
          </a:p>
          <a:p>
            <a:pPr marL="812800" indent="-342900">
              <a:lnSpc>
                <a:spcPct val="150000"/>
              </a:lnSpc>
              <a:spcBef>
                <a:spcPts val="480"/>
              </a:spcBef>
              <a:buSzPct val="120000"/>
              <a:buFont typeface="Wingdings" panose="05000000000000000000" pitchFamily="2" charset="2"/>
              <a:buChar char="§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other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professionals</a:t>
            </a:r>
            <a:endParaRPr sz="2000" dirty="0">
              <a:latin typeface="Arial"/>
              <a:cs typeface="Arial"/>
            </a:endParaRPr>
          </a:p>
          <a:p>
            <a:pPr marL="812800" indent="-342900">
              <a:lnSpc>
                <a:spcPct val="150000"/>
              </a:lnSpc>
              <a:spcBef>
                <a:spcPts val="480"/>
              </a:spcBef>
              <a:buSzPct val="120000"/>
              <a:buFont typeface="Wingdings" panose="05000000000000000000" pitchFamily="2" charset="2"/>
              <a:buChar char="§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IT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users</a:t>
            </a:r>
            <a:endParaRPr sz="2000" dirty="0">
              <a:latin typeface="Arial"/>
              <a:cs typeface="Arial"/>
            </a:endParaRPr>
          </a:p>
          <a:p>
            <a:pPr marL="812800" indent="-342900">
              <a:lnSpc>
                <a:spcPct val="150000"/>
              </a:lnSpc>
              <a:spcBef>
                <a:spcPts val="480"/>
              </a:spcBef>
              <a:buSzPct val="120000"/>
              <a:buFont typeface="Wingdings" panose="05000000000000000000" pitchFamily="2" charset="2"/>
              <a:buChar char="§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society at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large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98500"/>
            <a:chOff x="0" y="0"/>
            <a:chExt cx="9144000" cy="6985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673100"/>
              <a:ext cx="9144000" cy="25400"/>
            </a:xfrm>
            <a:custGeom>
              <a:avLst/>
              <a:gdLst/>
              <a:ahLst/>
              <a:cxnLst/>
              <a:rect l="l" t="t" r="r" b="b"/>
              <a:pathLst>
                <a:path w="9144000" h="25400">
                  <a:moveTo>
                    <a:pt x="0" y="25400"/>
                  </a:moveTo>
                  <a:lnTo>
                    <a:pt x="9144000" y="254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FF67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9750" y="154940"/>
            <a:ext cx="80645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Relationships Between IT Professionals </a:t>
            </a:r>
            <a:r>
              <a:rPr dirty="0"/>
              <a:t>and</a:t>
            </a:r>
            <a:r>
              <a:rPr spc="55" dirty="0"/>
              <a:t> </a:t>
            </a:r>
            <a:r>
              <a:rPr spc="-5" dirty="0"/>
              <a:t>Employers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4668" y="864869"/>
            <a:ext cx="8380731" cy="50013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44195" indent="-342900">
              <a:lnSpc>
                <a:spcPct val="100000"/>
              </a:lnSpc>
              <a:spcBef>
                <a:spcPts val="100"/>
              </a:spcBef>
              <a:buFont typeface="Wingdings" panose="05000000000000000000" pitchFamily="2" charset="2"/>
              <a:buChar char="§"/>
            </a:pPr>
            <a:r>
              <a:rPr sz="2000" dirty="0">
                <a:latin typeface="Arial"/>
                <a:cs typeface="Arial"/>
              </a:rPr>
              <a:t>IT professionals must set an example and enforce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policies  regarding the ethical </a:t>
            </a:r>
            <a:r>
              <a:rPr sz="2000" spc="-5" dirty="0">
                <a:latin typeface="Arial"/>
                <a:cs typeface="Arial"/>
              </a:rPr>
              <a:t>use </a:t>
            </a:r>
            <a:r>
              <a:rPr sz="2000" dirty="0">
                <a:latin typeface="Arial"/>
                <a:cs typeface="Arial"/>
              </a:rPr>
              <a:t>of IT</a:t>
            </a:r>
          </a:p>
          <a:p>
            <a:pPr marL="354965" marR="5080" indent="-342900">
              <a:lnSpc>
                <a:spcPts val="2380"/>
              </a:lnSpc>
              <a:spcBef>
                <a:spcPts val="1614"/>
              </a:spcBef>
              <a:buFont typeface="Wingdings" panose="05000000000000000000" pitchFamily="2" charset="2"/>
              <a:buChar char="§"/>
            </a:pPr>
            <a:r>
              <a:rPr sz="2000" dirty="0">
                <a:latin typeface="Arial"/>
                <a:cs typeface="Arial"/>
              </a:rPr>
              <a:t>Software piracy is the act of illegally making copies of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software  or enabling others to access software to which they are not  entitled</a:t>
            </a:r>
          </a:p>
          <a:p>
            <a:pPr marL="354965" marR="452755" indent="-342900">
              <a:lnSpc>
                <a:spcPts val="2380"/>
              </a:lnSpc>
              <a:spcBef>
                <a:spcPts val="1575"/>
              </a:spcBef>
              <a:buFont typeface="Wingdings" panose="05000000000000000000" pitchFamily="2" charset="2"/>
              <a:buChar char="§"/>
            </a:pPr>
            <a:r>
              <a:rPr sz="2000" dirty="0">
                <a:latin typeface="Arial"/>
                <a:cs typeface="Arial"/>
              </a:rPr>
              <a:t>Software piracy is an area in which IT professionals can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be  tempted to violate laws </a:t>
            </a:r>
            <a:r>
              <a:rPr sz="2000" spc="-5" dirty="0">
                <a:latin typeface="Arial"/>
                <a:cs typeface="Arial"/>
              </a:rPr>
              <a:t>and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policies</a:t>
            </a:r>
          </a:p>
          <a:p>
            <a:pPr marL="353695" marR="425450" indent="-341630">
              <a:lnSpc>
                <a:spcPts val="2380"/>
              </a:lnSpc>
              <a:spcBef>
                <a:spcPts val="1575"/>
              </a:spcBef>
            </a:pPr>
            <a:endParaRPr lang="en-US" sz="2000" dirty="0">
              <a:latin typeface="Arial"/>
              <a:cs typeface="Arial"/>
            </a:endParaRPr>
          </a:p>
          <a:p>
            <a:pPr marL="354965" marR="425450" indent="-342900">
              <a:lnSpc>
                <a:spcPts val="2380"/>
              </a:lnSpc>
              <a:spcBef>
                <a:spcPts val="1575"/>
              </a:spcBef>
              <a:buFont typeface="Wingdings" panose="05000000000000000000" pitchFamily="2" charset="2"/>
              <a:buChar char="§"/>
            </a:pPr>
            <a:r>
              <a:rPr sz="2000" dirty="0">
                <a:latin typeface="Arial"/>
                <a:cs typeface="Arial"/>
              </a:rPr>
              <a:t>The </a:t>
            </a:r>
            <a:r>
              <a:rPr sz="2000" dirty="0">
                <a:highlight>
                  <a:srgbClr val="FFFF00"/>
                </a:highlight>
                <a:latin typeface="Arial"/>
                <a:cs typeface="Arial"/>
              </a:rPr>
              <a:t>Business Software Alliance (BSA) </a:t>
            </a:r>
            <a:r>
              <a:rPr sz="2000" dirty="0">
                <a:latin typeface="Arial"/>
                <a:cs typeface="Arial"/>
              </a:rPr>
              <a:t>is a trade group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that  represents the </a:t>
            </a:r>
            <a:r>
              <a:rPr sz="2000" spc="-5" dirty="0">
                <a:latin typeface="Arial"/>
                <a:cs typeface="Arial"/>
              </a:rPr>
              <a:t>world’s largest </a:t>
            </a:r>
            <a:r>
              <a:rPr sz="2000" dirty="0">
                <a:latin typeface="Arial"/>
                <a:cs typeface="Arial"/>
              </a:rPr>
              <a:t>software </a:t>
            </a:r>
            <a:r>
              <a:rPr sz="2000" spc="-5" dirty="0">
                <a:latin typeface="Arial"/>
                <a:cs typeface="Arial"/>
              </a:rPr>
              <a:t>and hardware  </a:t>
            </a:r>
            <a:r>
              <a:rPr sz="2000" dirty="0">
                <a:latin typeface="Arial"/>
                <a:cs typeface="Arial"/>
              </a:rPr>
              <a:t>manufacturers</a:t>
            </a:r>
          </a:p>
          <a:p>
            <a:pPr marL="753745" marR="516255" indent="-284480">
              <a:lnSpc>
                <a:spcPct val="100000"/>
              </a:lnSpc>
              <a:spcBef>
                <a:spcPts val="750"/>
              </a:spcBef>
              <a:buSzPct val="120000"/>
              <a:buChar char="•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its mission is to stop the unauthorized copying of software  produced by its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members</a:t>
            </a:r>
            <a:endParaRPr sz="2000" dirty="0">
              <a:latin typeface="Arial"/>
              <a:cs typeface="Arial"/>
            </a:endParaRPr>
          </a:p>
          <a:p>
            <a:pPr marL="753745" indent="-285115">
              <a:lnSpc>
                <a:spcPct val="100000"/>
              </a:lnSpc>
              <a:spcBef>
                <a:spcPts val="480"/>
              </a:spcBef>
              <a:buSzPct val="120000"/>
              <a:buChar char="•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penalties can be up to $100,000 per copyrighted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work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13279" y="127761"/>
            <a:ext cx="49180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pc="-5" dirty="0"/>
              <a:t>The Software Alliance</a:t>
            </a:r>
            <a:endParaRPr spc="-5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5D0FA5-EAF0-E406-DAD7-389ED28DA145}"/>
              </a:ext>
            </a:extLst>
          </p:cNvPr>
          <p:cNvSpPr txBox="1"/>
          <p:nvPr/>
        </p:nvSpPr>
        <p:spPr>
          <a:xfrm>
            <a:off x="228600" y="1028343"/>
            <a:ext cx="8458200" cy="50270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b="0" i="0" dirty="0">
                <a:effectLst/>
                <a:latin typeface="Arial" panose="020B0604020202020204" pitchFamily="34" charset="0"/>
              </a:rPr>
              <a:t>The </a:t>
            </a:r>
            <a:r>
              <a:rPr lang="en-US" b="1" i="0" dirty="0">
                <a:effectLst/>
                <a:latin typeface="Arial" panose="020B0604020202020204" pitchFamily="34" charset="0"/>
              </a:rPr>
              <a:t>Software Alliance</a:t>
            </a:r>
            <a:r>
              <a:rPr lang="en-US" b="0" i="0" dirty="0">
                <a:effectLst/>
                <a:latin typeface="Arial" panose="020B0604020202020204" pitchFamily="34" charset="0"/>
              </a:rPr>
              <a:t>, also known as </a:t>
            </a:r>
            <a:r>
              <a:rPr lang="en-US" b="1" i="0" dirty="0">
                <a:effectLst/>
                <a:latin typeface="Arial" panose="020B0604020202020204" pitchFamily="34" charset="0"/>
              </a:rPr>
              <a:t>BSA</a:t>
            </a:r>
            <a:r>
              <a:rPr lang="en-US" b="0" i="0" dirty="0">
                <a:effectLst/>
                <a:latin typeface="Arial" panose="020B0604020202020204" pitchFamily="34" charset="0"/>
              </a:rPr>
              <a:t>, is a trade group established (by Microsoft in 1988) to represent commercial software makers.</a:t>
            </a:r>
          </a:p>
          <a:p>
            <a:pPr marL="285750" indent="-285750" algn="l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dirty="0">
              <a:latin typeface="Arial" panose="020B0604020202020204" pitchFamily="34" charset="0"/>
            </a:endParaRPr>
          </a:p>
          <a:p>
            <a:pPr marL="285750" indent="-285750" algn="l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b="0" i="0" dirty="0">
                <a:effectLst/>
                <a:latin typeface="Arial" panose="020B0604020202020204" pitchFamily="34" charset="0"/>
              </a:rPr>
              <a:t>Its principal activity is trying to stop copyright infringement of software produced by its members. </a:t>
            </a:r>
          </a:p>
          <a:p>
            <a:pPr marL="285750" indent="-285750" algn="l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dirty="0">
              <a:latin typeface="Arial" panose="020B0604020202020204" pitchFamily="34" charset="0"/>
            </a:endParaRPr>
          </a:p>
          <a:p>
            <a:pPr marL="285750" indent="-285750" algn="l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b="0" i="0" dirty="0">
                <a:effectLst/>
                <a:latin typeface="Arial" panose="020B0604020202020204" pitchFamily="34" charset="0"/>
              </a:rPr>
              <a:t>Founded as the Business Software Alliance, it dropped "Business" from its name in October 2012, and styles itself "BSA | The Software Alliance“</a:t>
            </a:r>
          </a:p>
          <a:p>
            <a:pPr marL="285750" indent="-285750" algn="l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dirty="0">
              <a:latin typeface="Arial" panose="020B0604020202020204" pitchFamily="34" charset="0"/>
            </a:endParaRPr>
          </a:p>
          <a:p>
            <a:pPr marL="285750" indent="-285750" algn="l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b="0" i="0" dirty="0">
                <a:effectLst/>
                <a:latin typeface="Arial" panose="020B0604020202020204" pitchFamily="34" charset="0"/>
              </a:rPr>
              <a:t>It is funded through membership dues based on member company's software revenues and through settlements and from companies it successfully brings action against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98500"/>
            <a:chOff x="0" y="0"/>
            <a:chExt cx="9144000" cy="6985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673100"/>
              <a:ext cx="9144000" cy="25400"/>
            </a:xfrm>
            <a:custGeom>
              <a:avLst/>
              <a:gdLst/>
              <a:ahLst/>
              <a:cxnLst/>
              <a:rect l="l" t="t" r="r" b="b"/>
              <a:pathLst>
                <a:path w="9144000" h="25400">
                  <a:moveTo>
                    <a:pt x="0" y="25400"/>
                  </a:moveTo>
                  <a:lnTo>
                    <a:pt x="9144000" y="254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FF67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9750" y="100838"/>
            <a:ext cx="80645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Relationships Between IT Professionals </a:t>
            </a:r>
            <a:r>
              <a:rPr dirty="0"/>
              <a:t>and</a:t>
            </a:r>
            <a:r>
              <a:rPr spc="55" dirty="0"/>
              <a:t> </a:t>
            </a:r>
            <a:r>
              <a:rPr spc="-5" dirty="0"/>
              <a:t>Employers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82015" y="803910"/>
            <a:ext cx="8609585" cy="5999784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sz="2400" b="1" spc="-5" dirty="0">
                <a:solidFill>
                  <a:srgbClr val="C00000"/>
                </a:solidFill>
                <a:latin typeface="Arial"/>
                <a:cs typeface="Arial"/>
              </a:rPr>
              <a:t>Trade</a:t>
            </a:r>
            <a:r>
              <a:rPr sz="2400" b="1" dirty="0">
                <a:solidFill>
                  <a:srgbClr val="C00000"/>
                </a:solidFill>
                <a:latin typeface="Arial"/>
                <a:cs typeface="Arial"/>
              </a:rPr>
              <a:t> secret</a:t>
            </a:r>
            <a:endParaRPr lang="en-US" sz="2400" b="1" dirty="0">
              <a:solidFill>
                <a:srgbClr val="C00000"/>
              </a:solidFill>
              <a:latin typeface="Arial"/>
              <a:cs typeface="Arial"/>
            </a:endParaRPr>
          </a:p>
          <a:p>
            <a:pPr marL="754380" indent="-284480">
              <a:lnSpc>
                <a:spcPct val="150000"/>
              </a:lnSpc>
              <a:spcBef>
                <a:spcPts val="875"/>
              </a:spcBef>
              <a:buSzPct val="120000"/>
              <a:buChar char="•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information used in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business</a:t>
            </a:r>
            <a:endParaRPr sz="2000" dirty="0">
              <a:latin typeface="Arial"/>
              <a:cs typeface="Arial"/>
            </a:endParaRPr>
          </a:p>
          <a:p>
            <a:pPr marL="754380" indent="-284480">
              <a:lnSpc>
                <a:spcPct val="150000"/>
              </a:lnSpc>
              <a:spcBef>
                <a:spcPts val="480"/>
              </a:spcBef>
              <a:buSzPct val="120000"/>
              <a:buChar char="•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generally unknown to the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public</a:t>
            </a:r>
            <a:endParaRPr sz="2000" dirty="0">
              <a:latin typeface="Arial"/>
              <a:cs typeface="Arial"/>
            </a:endParaRPr>
          </a:p>
          <a:p>
            <a:pPr marL="754380" indent="-284480">
              <a:lnSpc>
                <a:spcPct val="150000"/>
              </a:lnSpc>
              <a:spcBef>
                <a:spcPts val="480"/>
              </a:spcBef>
              <a:buSzPct val="120000"/>
              <a:buChar char="•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company has taken strong measures to keep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confidential</a:t>
            </a:r>
            <a:endParaRPr sz="2000" dirty="0">
              <a:latin typeface="Arial"/>
              <a:cs typeface="Arial"/>
            </a:endParaRPr>
          </a:p>
          <a:p>
            <a:pPr marL="754380" marR="5080" indent="-284480">
              <a:lnSpc>
                <a:spcPct val="150000"/>
              </a:lnSpc>
              <a:spcBef>
                <a:spcPts val="480"/>
              </a:spcBef>
              <a:buSzPct val="120000"/>
              <a:buChar char="•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examples are the formula for Coke, Intel manufacturing process for  P4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chip</a:t>
            </a:r>
            <a:endParaRPr sz="2000" dirty="0">
              <a:latin typeface="Arial"/>
              <a:cs typeface="Arial"/>
            </a:endParaRPr>
          </a:p>
          <a:p>
            <a:pPr marL="754380" indent="-284480">
              <a:lnSpc>
                <a:spcPct val="150000"/>
              </a:lnSpc>
              <a:spcBef>
                <a:spcPts val="480"/>
              </a:spcBef>
              <a:buSzPct val="120000"/>
              <a:buChar char="•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employees must sign a non-disclosure agreement</a:t>
            </a:r>
            <a:r>
              <a:rPr sz="2000" spc="2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(NDA)</a:t>
            </a:r>
            <a:endParaRPr sz="2000" dirty="0">
              <a:latin typeface="Arial"/>
              <a:cs typeface="Arial"/>
            </a:endParaRPr>
          </a:p>
          <a:p>
            <a:pPr marL="754380" indent="-284480">
              <a:lnSpc>
                <a:spcPct val="150000"/>
              </a:lnSpc>
              <a:spcBef>
                <a:spcPts val="484"/>
              </a:spcBef>
              <a:buSzPct val="120000"/>
              <a:buChar char="•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problems due to high IT employee</a:t>
            </a:r>
            <a:r>
              <a:rPr sz="2000" dirty="0">
                <a:latin typeface="Arial"/>
                <a:cs typeface="Arial"/>
              </a:rPr>
              <a:t> turn-over</a:t>
            </a:r>
            <a:endParaRPr lang="en-US" sz="2000" dirty="0">
              <a:latin typeface="Arial"/>
              <a:cs typeface="Arial"/>
            </a:endParaRPr>
          </a:p>
          <a:p>
            <a:pPr marL="754380" indent="-284480">
              <a:lnSpc>
                <a:spcPct val="100000"/>
              </a:lnSpc>
              <a:spcBef>
                <a:spcPts val="484"/>
              </a:spcBef>
              <a:buSzPct val="120000"/>
              <a:buChar char="•"/>
              <a:tabLst>
                <a:tab pos="753745" algn="l"/>
                <a:tab pos="754380" algn="l"/>
              </a:tabLst>
            </a:pPr>
            <a:endParaRPr lang="en-GB" sz="2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30"/>
              </a:spcBef>
            </a:pPr>
            <a:r>
              <a:rPr sz="2400" b="1" spc="-5" dirty="0">
                <a:solidFill>
                  <a:srgbClr val="C00000"/>
                </a:solidFill>
                <a:latin typeface="Arial"/>
                <a:cs typeface="Arial"/>
              </a:rPr>
              <a:t>Whistle-blowing</a:t>
            </a:r>
            <a:endParaRPr sz="2400" b="1" dirty="0">
              <a:solidFill>
                <a:srgbClr val="C00000"/>
              </a:solidFill>
              <a:latin typeface="Arial"/>
              <a:cs typeface="Arial"/>
            </a:endParaRPr>
          </a:p>
          <a:p>
            <a:pPr marL="754380" marR="720725" indent="-284480">
              <a:lnSpc>
                <a:spcPct val="150000"/>
              </a:lnSpc>
              <a:spcBef>
                <a:spcPts val="875"/>
              </a:spcBef>
              <a:buSzPct val="120000"/>
              <a:buChar char="•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attracts attention to a negligent, illegal, unethical, abusive, or  dangerous act that threatens the public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interest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98500"/>
            <a:chOff x="0" y="0"/>
            <a:chExt cx="9144000" cy="6985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673100"/>
              <a:ext cx="9144000" cy="25400"/>
            </a:xfrm>
            <a:custGeom>
              <a:avLst/>
              <a:gdLst/>
              <a:ahLst/>
              <a:cxnLst/>
              <a:rect l="l" t="t" r="r" b="b"/>
              <a:pathLst>
                <a:path w="9144000" h="25400">
                  <a:moveTo>
                    <a:pt x="0" y="25400"/>
                  </a:moveTo>
                  <a:lnTo>
                    <a:pt x="9144000" y="254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FF67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Relationships Between IT Professionals </a:t>
            </a:r>
            <a:r>
              <a:rPr dirty="0"/>
              <a:t>and</a:t>
            </a:r>
            <a:r>
              <a:rPr spc="45" dirty="0"/>
              <a:t> </a:t>
            </a:r>
            <a:r>
              <a:rPr spc="-5" dirty="0"/>
              <a:t>Clients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82015" y="803910"/>
            <a:ext cx="8609585" cy="5128327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12700">
              <a:lnSpc>
                <a:spcPct val="150000"/>
              </a:lnSpc>
              <a:spcBef>
                <a:spcPts val="570"/>
              </a:spcBef>
            </a:pPr>
            <a:r>
              <a:rPr sz="2200" b="1" dirty="0">
                <a:solidFill>
                  <a:srgbClr val="C00000"/>
                </a:solidFill>
                <a:latin typeface="Arial"/>
                <a:cs typeface="Arial"/>
              </a:rPr>
              <a:t>IT </a:t>
            </a:r>
            <a:r>
              <a:rPr sz="2200" b="1" spc="-5" dirty="0">
                <a:solidFill>
                  <a:srgbClr val="C00000"/>
                </a:solidFill>
                <a:latin typeface="Arial"/>
                <a:cs typeface="Arial"/>
              </a:rPr>
              <a:t>professional</a:t>
            </a:r>
            <a:r>
              <a:rPr sz="2200" b="1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200" b="1" spc="-5" dirty="0">
                <a:solidFill>
                  <a:srgbClr val="C00000"/>
                </a:solidFill>
                <a:latin typeface="Arial"/>
                <a:cs typeface="Arial"/>
              </a:rPr>
              <a:t>provides</a:t>
            </a:r>
            <a:endParaRPr sz="2200" b="1" dirty="0">
              <a:solidFill>
                <a:srgbClr val="C00000"/>
              </a:solidFill>
              <a:latin typeface="Arial"/>
              <a:cs typeface="Arial"/>
            </a:endParaRPr>
          </a:p>
          <a:p>
            <a:pPr marL="812800" marR="5080" indent="-342900">
              <a:lnSpc>
                <a:spcPct val="150000"/>
              </a:lnSpc>
              <a:spcBef>
                <a:spcPts val="875"/>
              </a:spcBef>
              <a:buSzPct val="120000"/>
              <a:buFont typeface="Wingdings" panose="05000000000000000000" pitchFamily="2" charset="2"/>
              <a:buChar char="§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hardware, software, or services at a certain cost and within a given  time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frame</a:t>
            </a:r>
            <a:endParaRPr lang="en-US" sz="2000" spc="-5" dirty="0">
              <a:latin typeface="Arial"/>
              <a:cs typeface="Arial"/>
            </a:endParaRPr>
          </a:p>
          <a:p>
            <a:pPr marL="754380" marR="5080" indent="-284480">
              <a:lnSpc>
                <a:spcPct val="150000"/>
              </a:lnSpc>
              <a:spcBef>
                <a:spcPts val="875"/>
              </a:spcBef>
              <a:buSzPct val="120000"/>
              <a:buChar char="•"/>
              <a:tabLst>
                <a:tab pos="753745" algn="l"/>
                <a:tab pos="754380" algn="l"/>
              </a:tabLst>
            </a:pPr>
            <a:endParaRPr sz="2000" dirty="0">
              <a:latin typeface="Arial"/>
              <a:cs typeface="Arial"/>
            </a:endParaRPr>
          </a:p>
          <a:p>
            <a:pPr marL="12700">
              <a:lnSpc>
                <a:spcPct val="150000"/>
              </a:lnSpc>
              <a:spcBef>
                <a:spcPts val="1335"/>
              </a:spcBef>
            </a:pPr>
            <a:r>
              <a:rPr sz="2200" b="1" spc="-5" dirty="0">
                <a:solidFill>
                  <a:srgbClr val="C00000"/>
                </a:solidFill>
                <a:latin typeface="Arial"/>
                <a:cs typeface="Arial"/>
              </a:rPr>
              <a:t>Client</a:t>
            </a:r>
            <a:r>
              <a:rPr sz="2200" b="1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200" b="1" spc="-5" dirty="0">
                <a:solidFill>
                  <a:srgbClr val="C00000"/>
                </a:solidFill>
                <a:latin typeface="Arial"/>
                <a:cs typeface="Arial"/>
              </a:rPr>
              <a:t>provides</a:t>
            </a:r>
            <a:endParaRPr sz="2200" b="1" dirty="0">
              <a:solidFill>
                <a:srgbClr val="C00000"/>
              </a:solidFill>
              <a:latin typeface="Arial"/>
              <a:cs typeface="Arial"/>
            </a:endParaRPr>
          </a:p>
          <a:p>
            <a:pPr marL="812800" indent="-342900">
              <a:lnSpc>
                <a:spcPct val="150000"/>
              </a:lnSpc>
              <a:spcBef>
                <a:spcPts val="875"/>
              </a:spcBef>
              <a:buSzPct val="120000"/>
              <a:buFont typeface="Wingdings" panose="05000000000000000000" pitchFamily="2" charset="2"/>
              <a:buChar char="§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compensation</a:t>
            </a:r>
            <a:endParaRPr sz="2000" dirty="0">
              <a:latin typeface="Arial"/>
              <a:cs typeface="Arial"/>
            </a:endParaRPr>
          </a:p>
          <a:p>
            <a:pPr marL="812800" indent="-342900">
              <a:lnSpc>
                <a:spcPct val="150000"/>
              </a:lnSpc>
              <a:spcBef>
                <a:spcPts val="480"/>
              </a:spcBef>
              <a:buSzPct val="120000"/>
              <a:buFont typeface="Wingdings" panose="05000000000000000000" pitchFamily="2" charset="2"/>
              <a:buChar char="§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access to key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contacts</a:t>
            </a:r>
            <a:endParaRPr sz="2000" dirty="0">
              <a:latin typeface="Arial"/>
              <a:cs typeface="Arial"/>
            </a:endParaRPr>
          </a:p>
          <a:p>
            <a:pPr marL="812800" indent="-342900">
              <a:lnSpc>
                <a:spcPct val="150000"/>
              </a:lnSpc>
              <a:spcBef>
                <a:spcPts val="480"/>
              </a:spcBef>
              <a:buSzPct val="120000"/>
              <a:buFont typeface="Wingdings" panose="05000000000000000000" pitchFamily="2" charset="2"/>
              <a:buChar char="§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work space</a:t>
            </a:r>
            <a:endParaRPr sz="2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35"/>
              </a:spcBef>
            </a:pPr>
            <a:r>
              <a:rPr lang="en-US" sz="2400" b="1" u="sng" spc="-5" dirty="0">
                <a:latin typeface="Arial"/>
                <a:cs typeface="Arial"/>
              </a:rPr>
              <a:t>Note</a:t>
            </a:r>
            <a:r>
              <a:rPr lang="en-US" sz="2400" spc="-5" dirty="0">
                <a:latin typeface="Arial"/>
                <a:cs typeface="Arial"/>
              </a:rPr>
              <a:t>: </a:t>
            </a:r>
            <a:r>
              <a:rPr lang="en-US" sz="2000" spc="-5" dirty="0">
                <a:latin typeface="Arial"/>
                <a:cs typeface="Arial"/>
              </a:rPr>
              <a:t>The </a:t>
            </a:r>
            <a:r>
              <a:rPr sz="2000" spc="-5" dirty="0">
                <a:latin typeface="Arial"/>
                <a:cs typeface="Arial"/>
              </a:rPr>
              <a:t>Relationship is usually documented in contractual</a:t>
            </a:r>
            <a:r>
              <a:rPr sz="2000" spc="1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terms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98500"/>
            <a:chOff x="0" y="0"/>
            <a:chExt cx="9144000" cy="6985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673100"/>
              <a:ext cx="9144000" cy="25400"/>
            </a:xfrm>
            <a:custGeom>
              <a:avLst/>
              <a:gdLst/>
              <a:ahLst/>
              <a:cxnLst/>
              <a:rect l="l" t="t" r="r" b="b"/>
              <a:pathLst>
                <a:path w="9144000" h="25400">
                  <a:moveTo>
                    <a:pt x="0" y="25400"/>
                  </a:moveTo>
                  <a:lnTo>
                    <a:pt x="9144000" y="254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FF67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Relationships Between IT Professionals </a:t>
            </a:r>
            <a:r>
              <a:rPr dirty="0"/>
              <a:t>and</a:t>
            </a:r>
            <a:r>
              <a:rPr spc="45" dirty="0"/>
              <a:t> </a:t>
            </a:r>
            <a:r>
              <a:rPr spc="-5" dirty="0"/>
              <a:t>Clients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73074" y="1578781"/>
            <a:ext cx="8197850" cy="37004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481330" indent="-342900">
              <a:lnSpc>
                <a:spcPct val="150000"/>
              </a:lnSpc>
              <a:spcBef>
                <a:spcPts val="100"/>
              </a:spcBef>
              <a:buFont typeface="Wingdings" panose="05000000000000000000" pitchFamily="2" charset="2"/>
              <a:buChar char="§"/>
            </a:pPr>
            <a:r>
              <a:rPr sz="2000" spc="-5" dirty="0">
                <a:latin typeface="Arial"/>
                <a:cs typeface="Arial"/>
              </a:rPr>
              <a:t>Ethical problems arise </a:t>
            </a:r>
            <a:r>
              <a:rPr sz="2000" dirty="0">
                <a:latin typeface="Arial"/>
                <a:cs typeface="Arial"/>
              </a:rPr>
              <a:t>if </a:t>
            </a:r>
            <a:r>
              <a:rPr sz="2000" spc="-5" dirty="0">
                <a:latin typeface="Arial"/>
                <a:cs typeface="Arial"/>
              </a:rPr>
              <a:t>a company recommends </a:t>
            </a:r>
            <a:r>
              <a:rPr sz="2000" dirty="0">
                <a:latin typeface="Arial"/>
                <a:cs typeface="Arial"/>
              </a:rPr>
              <a:t>its </a:t>
            </a:r>
            <a:r>
              <a:rPr sz="2000" spc="-5" dirty="0">
                <a:latin typeface="Arial"/>
                <a:cs typeface="Arial"/>
              </a:rPr>
              <a:t>own  products and services </a:t>
            </a:r>
            <a:r>
              <a:rPr sz="2000" dirty="0">
                <a:latin typeface="Arial"/>
                <a:cs typeface="Arial"/>
              </a:rPr>
              <a:t>to </a:t>
            </a:r>
            <a:r>
              <a:rPr sz="2000" spc="-5" dirty="0">
                <a:latin typeface="Arial"/>
                <a:cs typeface="Arial"/>
              </a:rPr>
              <a:t>remedy problems </a:t>
            </a:r>
            <a:r>
              <a:rPr sz="2000" dirty="0">
                <a:latin typeface="Arial"/>
                <a:cs typeface="Arial"/>
              </a:rPr>
              <a:t>they </a:t>
            </a:r>
            <a:r>
              <a:rPr sz="2000" spc="-5" dirty="0">
                <a:latin typeface="Arial"/>
                <a:cs typeface="Arial"/>
              </a:rPr>
              <a:t>have  detected</a:t>
            </a:r>
            <a:endParaRPr lang="en-US" sz="2000" dirty="0">
              <a:latin typeface="Arial"/>
              <a:cs typeface="Arial"/>
            </a:endParaRPr>
          </a:p>
          <a:p>
            <a:pPr marL="355600" marR="481330" indent="-342900">
              <a:lnSpc>
                <a:spcPct val="150000"/>
              </a:lnSpc>
              <a:spcBef>
                <a:spcPts val="100"/>
              </a:spcBef>
              <a:buFont typeface="Wingdings" panose="05000000000000000000" pitchFamily="2" charset="2"/>
              <a:buChar char="§"/>
            </a:pPr>
            <a:endParaRPr lang="en-GB" sz="2000" spc="-5" dirty="0">
              <a:latin typeface="Arial"/>
              <a:cs typeface="Arial"/>
            </a:endParaRPr>
          </a:p>
          <a:p>
            <a:pPr marL="355600" marR="481330" indent="-342900">
              <a:lnSpc>
                <a:spcPct val="150000"/>
              </a:lnSpc>
              <a:spcBef>
                <a:spcPts val="100"/>
              </a:spcBef>
              <a:buFont typeface="Wingdings" panose="05000000000000000000" pitchFamily="2" charset="2"/>
              <a:buChar char="§"/>
            </a:pPr>
            <a:r>
              <a:rPr sz="2000" spc="-5" dirty="0">
                <a:latin typeface="Arial"/>
                <a:cs typeface="Arial"/>
              </a:rPr>
              <a:t>but a company is unable to provide full and accurate reporting of a  </a:t>
            </a:r>
            <a:r>
              <a:rPr sz="2000" spc="-10" dirty="0">
                <a:latin typeface="Arial"/>
                <a:cs typeface="Arial"/>
              </a:rPr>
              <a:t>project’s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statu</a:t>
            </a:r>
            <a:r>
              <a:rPr lang="en-US" sz="2000" spc="-5" dirty="0">
                <a:latin typeface="Arial"/>
                <a:cs typeface="Arial"/>
              </a:rPr>
              <a:t>s</a:t>
            </a:r>
          </a:p>
          <a:p>
            <a:pPr marL="355600" marR="481330" indent="-342900">
              <a:lnSpc>
                <a:spcPct val="150000"/>
              </a:lnSpc>
              <a:spcBef>
                <a:spcPts val="100"/>
              </a:spcBef>
              <a:buFont typeface="Wingdings" panose="05000000000000000000" pitchFamily="2" charset="2"/>
              <a:buChar char="§"/>
            </a:pPr>
            <a:endParaRPr lang="en-US" sz="2000" spc="-5" dirty="0">
              <a:latin typeface="Arial"/>
              <a:cs typeface="Arial"/>
            </a:endParaRPr>
          </a:p>
          <a:p>
            <a:pPr marL="355600" marR="481330" indent="-342900">
              <a:lnSpc>
                <a:spcPct val="150000"/>
              </a:lnSpc>
              <a:spcBef>
                <a:spcPts val="100"/>
              </a:spcBef>
              <a:buFont typeface="Wingdings" panose="05000000000000000000" pitchFamily="2" charset="2"/>
              <a:buChar char="§"/>
            </a:pPr>
            <a:r>
              <a:rPr lang="en-US" sz="2000" spc="-5" dirty="0">
                <a:latin typeface="Arial"/>
                <a:cs typeface="Arial"/>
              </a:rPr>
              <a:t>com</a:t>
            </a:r>
            <a:r>
              <a:rPr sz="2000" spc="-5" dirty="0">
                <a:latin typeface="Arial"/>
                <a:cs typeface="Arial"/>
              </a:rPr>
              <a:t>pany hired as consultants may recommend its affiliated  ptroducst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98500"/>
            <a:chOff x="0" y="0"/>
            <a:chExt cx="9144000" cy="6985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673100"/>
              <a:ext cx="9144000" cy="25400"/>
            </a:xfrm>
            <a:custGeom>
              <a:avLst/>
              <a:gdLst/>
              <a:ahLst/>
              <a:cxnLst/>
              <a:rect l="l" t="t" r="r" b="b"/>
              <a:pathLst>
                <a:path w="9144000" h="25400">
                  <a:moveTo>
                    <a:pt x="0" y="25400"/>
                  </a:moveTo>
                  <a:lnTo>
                    <a:pt x="9144000" y="254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FF67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290570" y="138938"/>
            <a:ext cx="22599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Legal</a:t>
            </a:r>
            <a:r>
              <a:rPr spc="-50" dirty="0"/>
              <a:t> </a:t>
            </a:r>
            <a:r>
              <a:rPr spc="-5" dirty="0"/>
              <a:t>Overview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82014" y="880110"/>
            <a:ext cx="8761985" cy="5407314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12700">
              <a:lnSpc>
                <a:spcPct val="150000"/>
              </a:lnSpc>
              <a:spcBef>
                <a:spcPts val="570"/>
              </a:spcBef>
            </a:pPr>
            <a:r>
              <a:rPr sz="2400" b="1" spc="-5" dirty="0">
                <a:solidFill>
                  <a:srgbClr val="C00000"/>
                </a:solidFill>
                <a:latin typeface="Arial"/>
                <a:cs typeface="Arial"/>
              </a:rPr>
              <a:t>Fraud,</a:t>
            </a:r>
            <a:r>
              <a:rPr sz="2400" b="1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C00000"/>
                </a:solidFill>
                <a:latin typeface="Arial"/>
                <a:cs typeface="Arial"/>
              </a:rPr>
              <a:t>misrepresentation</a:t>
            </a:r>
            <a:endParaRPr sz="2400" b="1" dirty="0">
              <a:solidFill>
                <a:srgbClr val="C00000"/>
              </a:solidFill>
              <a:latin typeface="Arial"/>
              <a:cs typeface="Arial"/>
            </a:endParaRPr>
          </a:p>
          <a:p>
            <a:pPr marL="754380" marR="89535" indent="-284480">
              <a:lnSpc>
                <a:spcPct val="150000"/>
              </a:lnSpc>
              <a:spcBef>
                <a:spcPts val="875"/>
              </a:spcBef>
              <a:buSzPct val="120000"/>
              <a:buChar char="•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crime of obtaining goods, services, or property through deception or  trickery</a:t>
            </a:r>
            <a:endParaRPr sz="2000" dirty="0">
              <a:latin typeface="Arial"/>
              <a:cs typeface="Arial"/>
            </a:endParaRPr>
          </a:p>
          <a:p>
            <a:pPr marL="754380" indent="-284480">
              <a:lnSpc>
                <a:spcPct val="150000"/>
              </a:lnSpc>
              <a:spcBef>
                <a:spcPts val="480"/>
              </a:spcBef>
              <a:buSzPct val="120000"/>
              <a:buChar char="•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fraud is proven in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court</a:t>
            </a:r>
          </a:p>
          <a:p>
            <a:pPr marL="12700">
              <a:lnSpc>
                <a:spcPct val="150000"/>
              </a:lnSpc>
              <a:spcBef>
                <a:spcPts val="1335"/>
              </a:spcBef>
            </a:pPr>
            <a:r>
              <a:rPr sz="2400" b="1" spc="-5" dirty="0">
                <a:solidFill>
                  <a:srgbClr val="C00000"/>
                </a:solidFill>
                <a:latin typeface="Arial"/>
                <a:cs typeface="Arial"/>
              </a:rPr>
              <a:t>Breach </a:t>
            </a:r>
            <a:r>
              <a:rPr sz="2400" b="1" dirty="0">
                <a:solidFill>
                  <a:srgbClr val="C00000"/>
                </a:solidFill>
                <a:latin typeface="Arial"/>
                <a:cs typeface="Arial"/>
              </a:rPr>
              <a:t>of </a:t>
            </a:r>
            <a:r>
              <a:rPr sz="2400" b="1" spc="-5" dirty="0">
                <a:solidFill>
                  <a:srgbClr val="C00000"/>
                </a:solidFill>
                <a:latin typeface="Arial"/>
                <a:cs typeface="Arial"/>
              </a:rPr>
              <a:t>contract</a:t>
            </a:r>
            <a:endParaRPr sz="2400" b="1" dirty="0">
              <a:solidFill>
                <a:srgbClr val="C00000"/>
              </a:solidFill>
              <a:latin typeface="Arial"/>
              <a:cs typeface="Arial"/>
            </a:endParaRPr>
          </a:p>
          <a:p>
            <a:pPr marL="754380" indent="-284480">
              <a:lnSpc>
                <a:spcPct val="150000"/>
              </a:lnSpc>
              <a:spcBef>
                <a:spcPts val="875"/>
              </a:spcBef>
              <a:buSzPct val="120000"/>
              <a:buChar char="•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one party fails to meet the terms of a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contract</a:t>
            </a:r>
            <a:endParaRPr sz="2000" dirty="0">
              <a:latin typeface="Arial"/>
              <a:cs typeface="Arial"/>
            </a:endParaRPr>
          </a:p>
          <a:p>
            <a:pPr marL="754380" marR="5080" indent="-284480">
              <a:lnSpc>
                <a:spcPct val="150000"/>
              </a:lnSpc>
              <a:spcBef>
                <a:spcPts val="480"/>
              </a:spcBef>
              <a:buSzPct val="120000"/>
              <a:buChar char="•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schedule slippage, cost overruns, better product may be released by  competitor during contract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execution</a:t>
            </a:r>
            <a:endParaRPr sz="2000" dirty="0">
              <a:latin typeface="Arial"/>
              <a:cs typeface="Arial"/>
            </a:endParaRPr>
          </a:p>
          <a:p>
            <a:pPr marL="754380" marR="304800" indent="-284480">
              <a:lnSpc>
                <a:spcPct val="150000"/>
              </a:lnSpc>
              <a:spcBef>
                <a:spcPts val="480"/>
              </a:spcBef>
              <a:buSzPct val="120000"/>
              <a:buChar char="•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can generate trials which are often settled out of court to minimize  reputation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damage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98500"/>
            <a:chOff x="0" y="0"/>
            <a:chExt cx="9144000" cy="6985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673100"/>
              <a:ext cx="9144000" cy="25400"/>
            </a:xfrm>
            <a:custGeom>
              <a:avLst/>
              <a:gdLst/>
              <a:ahLst/>
              <a:cxnLst/>
              <a:rect l="l" t="t" r="r" b="b"/>
              <a:pathLst>
                <a:path w="9144000" h="25400">
                  <a:moveTo>
                    <a:pt x="0" y="25400"/>
                  </a:moveTo>
                  <a:lnTo>
                    <a:pt x="9144000" y="254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FF67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25094" y="138938"/>
            <a:ext cx="78949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Relationships Between IT Professionals </a:t>
            </a:r>
            <a:r>
              <a:rPr dirty="0"/>
              <a:t>and</a:t>
            </a:r>
            <a:r>
              <a:rPr spc="55" dirty="0"/>
              <a:t> </a:t>
            </a:r>
            <a:r>
              <a:rPr spc="-5" dirty="0"/>
              <a:t>Suppliers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4669" y="880110"/>
            <a:ext cx="8533131" cy="5579156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sz="2200" b="1" spc="-5" dirty="0">
                <a:solidFill>
                  <a:srgbClr val="C00000"/>
                </a:solidFill>
                <a:latin typeface="Arial"/>
                <a:cs typeface="Arial"/>
              </a:rPr>
              <a:t>Develop good relationships with</a:t>
            </a:r>
            <a:r>
              <a:rPr sz="2200" b="1" spc="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200" b="1" spc="-5" dirty="0">
                <a:solidFill>
                  <a:srgbClr val="C00000"/>
                </a:solidFill>
                <a:latin typeface="Arial"/>
                <a:cs typeface="Arial"/>
              </a:rPr>
              <a:t>suppliers</a:t>
            </a:r>
            <a:endParaRPr sz="2200" b="1" dirty="0">
              <a:solidFill>
                <a:srgbClr val="C00000"/>
              </a:solidFill>
              <a:latin typeface="Arial"/>
              <a:cs typeface="Arial"/>
            </a:endParaRPr>
          </a:p>
          <a:p>
            <a:pPr marL="753745" indent="-285115">
              <a:lnSpc>
                <a:spcPct val="150000"/>
              </a:lnSpc>
              <a:spcBef>
                <a:spcPts val="875"/>
              </a:spcBef>
              <a:buSzPct val="120000"/>
              <a:buChar char="•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deal fairly with</a:t>
            </a:r>
            <a:r>
              <a:rPr sz="2000" dirty="0">
                <a:latin typeface="Arial"/>
                <a:cs typeface="Arial"/>
              </a:rPr>
              <a:t> them</a:t>
            </a:r>
          </a:p>
          <a:p>
            <a:pPr marL="753745" indent="-285115">
              <a:lnSpc>
                <a:spcPct val="150000"/>
              </a:lnSpc>
              <a:spcBef>
                <a:spcPts val="480"/>
              </a:spcBef>
              <a:buSzPct val="120000"/>
              <a:buChar char="•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do not make unreasonable demands</a:t>
            </a:r>
            <a:endParaRPr lang="en-US" sz="2000" spc="-5" dirty="0">
              <a:latin typeface="Arial"/>
              <a:cs typeface="Arial"/>
            </a:endParaRPr>
          </a:p>
          <a:p>
            <a:pPr marL="753745" indent="-285115">
              <a:lnSpc>
                <a:spcPct val="100000"/>
              </a:lnSpc>
              <a:spcBef>
                <a:spcPts val="480"/>
              </a:spcBef>
              <a:buSzPct val="120000"/>
              <a:buChar char="•"/>
              <a:tabLst>
                <a:tab pos="753745" algn="l"/>
                <a:tab pos="754380" algn="l"/>
              </a:tabLst>
            </a:pPr>
            <a:endParaRPr sz="2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35"/>
              </a:spcBef>
            </a:pPr>
            <a:r>
              <a:rPr sz="2200" b="1" spc="-5" dirty="0">
                <a:solidFill>
                  <a:srgbClr val="C00000"/>
                </a:solidFill>
                <a:latin typeface="Arial"/>
                <a:cs typeface="Arial"/>
              </a:rPr>
              <a:t>Bribery</a:t>
            </a:r>
            <a:endParaRPr sz="2200" b="1" dirty="0">
              <a:solidFill>
                <a:srgbClr val="C00000"/>
              </a:solidFill>
              <a:latin typeface="Arial"/>
              <a:cs typeface="Arial"/>
            </a:endParaRPr>
          </a:p>
          <a:p>
            <a:pPr marL="753745" marR="133985" indent="-284480">
              <a:lnSpc>
                <a:spcPct val="150000"/>
              </a:lnSpc>
              <a:spcBef>
                <a:spcPts val="875"/>
              </a:spcBef>
              <a:buSzPct val="120000"/>
              <a:buChar char="•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providing money, property, or favors to someone in business or  government to obtain a business advantage</a:t>
            </a:r>
            <a:endParaRPr lang="en-US" sz="2000" spc="-5" dirty="0">
              <a:latin typeface="Arial"/>
              <a:cs typeface="Arial"/>
            </a:endParaRPr>
          </a:p>
          <a:p>
            <a:pPr marL="753745" indent="-285115">
              <a:lnSpc>
                <a:spcPct val="150000"/>
              </a:lnSpc>
              <a:spcBef>
                <a:spcPts val="875"/>
              </a:spcBef>
              <a:buSzPct val="120000"/>
              <a:buChar char="•"/>
              <a:tabLst>
                <a:tab pos="753745" algn="l"/>
                <a:tab pos="754380" algn="l"/>
              </a:tabLst>
            </a:pPr>
            <a:r>
              <a:rPr lang="en-US" sz="2000" spc="-5" dirty="0">
                <a:latin typeface="Arial"/>
                <a:cs typeface="Arial"/>
              </a:rPr>
              <a:t>at what point does a gift become a</a:t>
            </a:r>
            <a:r>
              <a:rPr lang="en-US" sz="2000" spc="-10" dirty="0">
                <a:latin typeface="Arial"/>
                <a:cs typeface="Arial"/>
              </a:rPr>
              <a:t> </a:t>
            </a:r>
            <a:r>
              <a:rPr lang="en-US" sz="2000" spc="-5" dirty="0">
                <a:latin typeface="Arial"/>
                <a:cs typeface="Arial"/>
              </a:rPr>
              <a:t>bribe?</a:t>
            </a:r>
            <a:endParaRPr lang="en-US" sz="2000" dirty="0">
              <a:latin typeface="Arial"/>
              <a:cs typeface="Arial"/>
            </a:endParaRPr>
          </a:p>
          <a:p>
            <a:pPr marL="753745" indent="-285115">
              <a:lnSpc>
                <a:spcPct val="150000"/>
              </a:lnSpc>
              <a:spcBef>
                <a:spcPts val="480"/>
              </a:spcBef>
              <a:buSzPct val="120000"/>
              <a:buChar char="•"/>
              <a:tabLst>
                <a:tab pos="753745" algn="l"/>
                <a:tab pos="754380" algn="l"/>
              </a:tabLst>
            </a:pPr>
            <a:r>
              <a:rPr lang="en-US" sz="2000" spc="-5" dirty="0">
                <a:latin typeface="Arial"/>
                <a:cs typeface="Arial"/>
              </a:rPr>
              <a:t>no gift should be</a:t>
            </a:r>
            <a:r>
              <a:rPr lang="en-US" sz="2000" spc="-10" dirty="0">
                <a:latin typeface="Arial"/>
                <a:cs typeface="Arial"/>
              </a:rPr>
              <a:t> </a:t>
            </a:r>
            <a:r>
              <a:rPr lang="en-US" sz="2000" spc="-5" dirty="0">
                <a:latin typeface="Arial"/>
                <a:cs typeface="Arial"/>
              </a:rPr>
              <a:t>hidden</a:t>
            </a:r>
            <a:endParaRPr lang="en-US" sz="2000" dirty="0">
              <a:latin typeface="Arial"/>
              <a:cs typeface="Arial"/>
            </a:endParaRPr>
          </a:p>
          <a:p>
            <a:pPr marL="753745" indent="-285115">
              <a:lnSpc>
                <a:spcPct val="150000"/>
              </a:lnSpc>
              <a:spcBef>
                <a:spcPts val="480"/>
              </a:spcBef>
              <a:buSzPct val="120000"/>
              <a:buChar char="•"/>
              <a:tabLst>
                <a:tab pos="753745" algn="l"/>
                <a:tab pos="754380" algn="l"/>
              </a:tabLst>
            </a:pPr>
            <a:r>
              <a:rPr lang="en-US" sz="2000" spc="-5" dirty="0">
                <a:latin typeface="Arial"/>
                <a:cs typeface="Arial"/>
              </a:rPr>
              <a:t>perceptions of donor and recipient </a:t>
            </a:r>
            <a:r>
              <a:rPr lang="en-US" sz="2000" dirty="0">
                <a:latin typeface="Arial"/>
                <a:cs typeface="Arial"/>
              </a:rPr>
              <a:t>can</a:t>
            </a:r>
            <a:r>
              <a:rPr lang="en-US" sz="2000" spc="20" dirty="0">
                <a:latin typeface="Arial"/>
                <a:cs typeface="Arial"/>
              </a:rPr>
              <a:t> </a:t>
            </a:r>
            <a:r>
              <a:rPr lang="en-US" sz="2000" spc="-5" dirty="0">
                <a:latin typeface="Arial"/>
                <a:cs typeface="Arial"/>
              </a:rPr>
              <a:t>differ</a:t>
            </a:r>
            <a:endParaRPr lang="en-US" sz="2000" dirty="0">
              <a:latin typeface="Arial"/>
              <a:cs typeface="Arial"/>
            </a:endParaRPr>
          </a:p>
          <a:p>
            <a:pPr marL="753745" marR="133985" indent="-284480">
              <a:lnSpc>
                <a:spcPct val="150000"/>
              </a:lnSpc>
              <a:spcBef>
                <a:spcPts val="875"/>
              </a:spcBef>
              <a:buSzPct val="120000"/>
              <a:buChar char="•"/>
              <a:tabLst>
                <a:tab pos="753745" algn="l"/>
                <a:tab pos="754380" algn="l"/>
              </a:tabLst>
            </a:pPr>
            <a:endParaRPr lang="en-US" sz="2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31111" y="177038"/>
            <a:ext cx="60820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Distinguishing Between a Bribe </a:t>
            </a:r>
            <a:r>
              <a:rPr dirty="0"/>
              <a:t>and </a:t>
            </a:r>
            <a:r>
              <a:rPr spc="-5" dirty="0"/>
              <a:t>a</a:t>
            </a:r>
            <a:r>
              <a:rPr dirty="0"/>
              <a:t> </a:t>
            </a:r>
            <a:r>
              <a:rPr spc="-5" dirty="0"/>
              <a:t>Gift</a:t>
            </a:r>
          </a:p>
        </p:txBody>
      </p:sp>
      <p:sp>
        <p:nvSpPr>
          <p:cNvPr id="3" name="object 3"/>
          <p:cNvSpPr/>
          <p:nvPr/>
        </p:nvSpPr>
        <p:spPr>
          <a:xfrm>
            <a:off x="228600" y="1600072"/>
            <a:ext cx="8686800" cy="25003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98500"/>
            <a:chOff x="0" y="0"/>
            <a:chExt cx="9144000" cy="6985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673100"/>
              <a:ext cx="9144000" cy="25400"/>
            </a:xfrm>
            <a:custGeom>
              <a:avLst/>
              <a:gdLst/>
              <a:ahLst/>
              <a:cxnLst/>
              <a:rect l="l" t="t" r="r" b="b"/>
              <a:pathLst>
                <a:path w="9144000" h="25400">
                  <a:moveTo>
                    <a:pt x="0" y="25400"/>
                  </a:moveTo>
                  <a:lnTo>
                    <a:pt x="9144000" y="254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FF67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44245" y="138938"/>
            <a:ext cx="83331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Relationships b/w IT Professionals &amp; Other</a:t>
            </a:r>
            <a:r>
              <a:rPr spc="65" dirty="0"/>
              <a:t> </a:t>
            </a:r>
            <a:r>
              <a:rPr spc="-5" dirty="0"/>
              <a:t>Professionals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52400" y="864108"/>
            <a:ext cx="8839199" cy="335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Font typeface="Wingdings" panose="05000000000000000000" pitchFamily="2" charset="2"/>
              <a:buChar char="§"/>
            </a:pPr>
            <a:r>
              <a:rPr sz="2200" spc="-5" dirty="0">
                <a:latin typeface="Arial"/>
                <a:cs typeface="Arial"/>
              </a:rPr>
              <a:t>Professionals owe each other adherence </a:t>
            </a:r>
            <a:r>
              <a:rPr sz="2200" dirty="0">
                <a:latin typeface="Arial"/>
                <a:cs typeface="Arial"/>
              </a:rPr>
              <a:t>to a </a:t>
            </a:r>
            <a:r>
              <a:rPr sz="2200" spc="-5" dirty="0">
                <a:latin typeface="Arial"/>
                <a:cs typeface="Arial"/>
              </a:rPr>
              <a:t>profession’s code </a:t>
            </a:r>
            <a:r>
              <a:rPr sz="2200" dirty="0">
                <a:latin typeface="Arial"/>
                <a:cs typeface="Arial"/>
              </a:rPr>
              <a:t>of</a:t>
            </a:r>
            <a:endParaRPr lang="en-US" sz="2200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n-US" sz="2200" spc="-5" dirty="0">
                <a:latin typeface="Arial"/>
                <a:cs typeface="Arial"/>
              </a:rPr>
              <a:t>     </a:t>
            </a:r>
            <a:r>
              <a:rPr sz="2200" spc="-5" dirty="0">
                <a:latin typeface="Arial"/>
                <a:cs typeface="Arial"/>
              </a:rPr>
              <a:t>conduct</a:t>
            </a:r>
            <a:endParaRPr sz="2200" dirty="0">
              <a:latin typeface="Arial"/>
              <a:cs typeface="Arial"/>
            </a:endParaRPr>
          </a:p>
          <a:p>
            <a:pPr marL="812800" indent="-342900">
              <a:lnSpc>
                <a:spcPct val="100000"/>
              </a:lnSpc>
              <a:spcBef>
                <a:spcPts val="869"/>
              </a:spcBef>
              <a:buSzPct val="120000"/>
              <a:buFont typeface="Courier New" panose="02070309020205020404" pitchFamily="49" charset="0"/>
              <a:buChar char="o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there is a sense of mentorship and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community</a:t>
            </a:r>
            <a:endParaRPr lang="en-US" sz="2000" spc="-5" dirty="0">
              <a:latin typeface="Arial"/>
              <a:cs typeface="Arial"/>
            </a:endParaRPr>
          </a:p>
          <a:p>
            <a:pPr marL="754380" indent="-284480">
              <a:lnSpc>
                <a:spcPct val="100000"/>
              </a:lnSpc>
              <a:spcBef>
                <a:spcPts val="869"/>
              </a:spcBef>
              <a:buSzPct val="120000"/>
              <a:buChar char="•"/>
              <a:tabLst>
                <a:tab pos="753745" algn="l"/>
                <a:tab pos="754380" algn="l"/>
              </a:tabLst>
            </a:pPr>
            <a:endParaRPr lang="en-GB" sz="2000" spc="-5" dirty="0">
              <a:latin typeface="Arial"/>
              <a:cs typeface="Arial"/>
            </a:endParaRPr>
          </a:p>
          <a:p>
            <a:pPr marL="754380" indent="-284480">
              <a:lnSpc>
                <a:spcPct val="100000"/>
              </a:lnSpc>
              <a:spcBef>
                <a:spcPts val="869"/>
              </a:spcBef>
              <a:buSzPct val="120000"/>
              <a:buChar char="•"/>
              <a:tabLst>
                <a:tab pos="753745" algn="l"/>
                <a:tab pos="754380" algn="l"/>
              </a:tabLst>
            </a:pPr>
            <a:endParaRPr sz="20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335"/>
              </a:spcBef>
              <a:buFont typeface="Wingdings" panose="05000000000000000000" pitchFamily="2" charset="2"/>
              <a:buChar char="§"/>
            </a:pPr>
            <a:r>
              <a:rPr sz="2200" spc="-5" dirty="0">
                <a:latin typeface="Arial"/>
                <a:cs typeface="Arial"/>
              </a:rPr>
              <a:t>Ethical problems between members </a:t>
            </a:r>
            <a:r>
              <a:rPr sz="2200" dirty="0">
                <a:latin typeface="Arial"/>
                <a:cs typeface="Arial"/>
              </a:rPr>
              <a:t>of </a:t>
            </a:r>
            <a:r>
              <a:rPr sz="2200" spc="-5" dirty="0">
                <a:latin typeface="Arial"/>
                <a:cs typeface="Arial"/>
              </a:rPr>
              <a:t>the </a:t>
            </a:r>
            <a:r>
              <a:rPr sz="2200" dirty="0">
                <a:latin typeface="Arial"/>
                <a:cs typeface="Arial"/>
              </a:rPr>
              <a:t>IT</a:t>
            </a:r>
            <a:r>
              <a:rPr sz="2200" spc="8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profession</a:t>
            </a:r>
            <a:endParaRPr sz="2200" dirty="0">
              <a:latin typeface="Arial"/>
              <a:cs typeface="Arial"/>
            </a:endParaRPr>
          </a:p>
          <a:p>
            <a:pPr marL="812800" indent="-342900">
              <a:lnSpc>
                <a:spcPct val="100000"/>
              </a:lnSpc>
              <a:spcBef>
                <a:spcPts val="875"/>
              </a:spcBef>
              <a:buSzPct val="120000"/>
              <a:buFont typeface="Courier New" panose="02070309020205020404" pitchFamily="49" charset="0"/>
              <a:buChar char="o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résumé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inflation</a:t>
            </a:r>
            <a:endParaRPr sz="2000" dirty="0">
              <a:latin typeface="Arial"/>
              <a:cs typeface="Arial"/>
            </a:endParaRPr>
          </a:p>
          <a:p>
            <a:pPr marL="812800" indent="-342900">
              <a:lnSpc>
                <a:spcPct val="100000"/>
              </a:lnSpc>
              <a:spcBef>
                <a:spcPts val="480"/>
              </a:spcBef>
              <a:buSzPct val="120000"/>
              <a:buFont typeface="Courier New" panose="02070309020205020404" pitchFamily="49" charset="0"/>
              <a:buChar char="o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inappropriate sharing of corporate information due to IT</a:t>
            </a:r>
            <a:r>
              <a:rPr sz="2000" spc="9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access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98500"/>
            <a:chOff x="0" y="0"/>
            <a:chExt cx="9144000" cy="6985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673100"/>
              <a:ext cx="9144000" cy="25400"/>
            </a:xfrm>
            <a:custGeom>
              <a:avLst/>
              <a:gdLst/>
              <a:ahLst/>
              <a:cxnLst/>
              <a:rect l="l" t="t" r="r" b="b"/>
              <a:pathLst>
                <a:path w="9144000" h="25400">
                  <a:moveTo>
                    <a:pt x="0" y="25400"/>
                  </a:moveTo>
                  <a:lnTo>
                    <a:pt x="9144000" y="254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FF67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18058" y="100838"/>
            <a:ext cx="77082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Relationships Between IT Professionals </a:t>
            </a:r>
            <a:r>
              <a:rPr dirty="0"/>
              <a:t>and IT</a:t>
            </a:r>
            <a:r>
              <a:rPr spc="30" dirty="0"/>
              <a:t> </a:t>
            </a:r>
            <a:r>
              <a:rPr spc="-5" dirty="0"/>
              <a:t>Users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82015" y="864108"/>
            <a:ext cx="8190230" cy="36747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330" marR="5080" indent="-341630">
              <a:lnSpc>
                <a:spcPct val="150000"/>
              </a:lnSpc>
              <a:spcBef>
                <a:spcPts val="100"/>
              </a:spcBef>
            </a:pP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IT </a:t>
            </a:r>
            <a:r>
              <a:rPr sz="2000" b="1" spc="-5" dirty="0">
                <a:solidFill>
                  <a:srgbClr val="C00000"/>
                </a:solidFill>
                <a:latin typeface="Arial"/>
                <a:cs typeface="Arial"/>
              </a:rPr>
              <a:t>user</a:t>
            </a:r>
            <a:endParaRPr lang="en-US" sz="2000" b="1" spc="-5" dirty="0">
              <a:solidFill>
                <a:srgbClr val="C00000"/>
              </a:solidFill>
              <a:latin typeface="Arial"/>
              <a:cs typeface="Arial"/>
            </a:endParaRPr>
          </a:p>
          <a:p>
            <a:pPr marL="355600" marR="5080" indent="-342900">
              <a:lnSpc>
                <a:spcPct val="150000"/>
              </a:lnSpc>
              <a:spcBef>
                <a:spcPts val="100"/>
              </a:spcBef>
              <a:buFont typeface="Wingdings" panose="05000000000000000000" pitchFamily="2" charset="2"/>
              <a:buChar char="Ø"/>
            </a:pPr>
            <a:r>
              <a:rPr sz="2000" spc="-5" dirty="0">
                <a:latin typeface="Arial"/>
                <a:cs typeface="Arial"/>
              </a:rPr>
              <a:t> is a person </a:t>
            </a:r>
            <a:r>
              <a:rPr sz="2000" dirty="0">
                <a:latin typeface="Arial"/>
                <a:cs typeface="Arial"/>
              </a:rPr>
              <a:t>for </a:t>
            </a:r>
            <a:r>
              <a:rPr sz="2000" spc="-5" dirty="0">
                <a:latin typeface="Arial"/>
                <a:cs typeface="Arial"/>
              </a:rPr>
              <a:t>whom a hardware or software product  is designed</a:t>
            </a:r>
            <a:endParaRPr lang="en-US" sz="2000" spc="-5" dirty="0">
              <a:latin typeface="Arial"/>
              <a:cs typeface="Arial"/>
            </a:endParaRPr>
          </a:p>
          <a:p>
            <a:pPr marL="355600" marR="5080" indent="-342900">
              <a:lnSpc>
                <a:spcPct val="150000"/>
              </a:lnSpc>
              <a:spcBef>
                <a:spcPts val="100"/>
              </a:spcBef>
              <a:buFont typeface="Wingdings" panose="05000000000000000000" pitchFamily="2" charset="2"/>
              <a:buChar char="Ø"/>
            </a:pPr>
            <a:endParaRPr lang="en-GB" sz="2000" spc="-5" dirty="0">
              <a:latin typeface="Arial"/>
              <a:cs typeface="Arial"/>
            </a:endParaRPr>
          </a:p>
          <a:p>
            <a:pPr marL="12700">
              <a:lnSpc>
                <a:spcPct val="150000"/>
              </a:lnSpc>
              <a:spcBef>
                <a:spcPts val="1725"/>
              </a:spcBef>
            </a:pP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IT </a:t>
            </a:r>
            <a:r>
              <a:rPr sz="2000" b="1" spc="-5" dirty="0">
                <a:solidFill>
                  <a:srgbClr val="C00000"/>
                </a:solidFill>
                <a:latin typeface="Arial"/>
                <a:cs typeface="Arial"/>
              </a:rPr>
              <a:t>professionals’</a:t>
            </a: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C00000"/>
                </a:solidFill>
                <a:latin typeface="Arial"/>
                <a:cs typeface="Arial"/>
              </a:rPr>
              <a:t>duty</a:t>
            </a:r>
            <a:endParaRPr sz="2000" b="1" dirty="0">
              <a:solidFill>
                <a:srgbClr val="C00000"/>
              </a:solidFill>
              <a:latin typeface="Arial"/>
              <a:cs typeface="Arial"/>
            </a:endParaRPr>
          </a:p>
          <a:p>
            <a:pPr marL="754380" indent="-284480">
              <a:lnSpc>
                <a:spcPct val="150000"/>
              </a:lnSpc>
              <a:spcBef>
                <a:spcPts val="875"/>
              </a:spcBef>
              <a:buSzPct val="120000"/>
              <a:buChar char="•"/>
              <a:tabLst>
                <a:tab pos="753745" algn="l"/>
                <a:tab pos="754380" algn="l"/>
              </a:tabLst>
            </a:pPr>
            <a:r>
              <a:rPr sz="2000" spc="-10" dirty="0">
                <a:latin typeface="Arial"/>
                <a:cs typeface="Arial"/>
              </a:rPr>
              <a:t>understand users’ needs </a:t>
            </a:r>
            <a:r>
              <a:rPr sz="2000" spc="-5" dirty="0">
                <a:latin typeface="Arial"/>
                <a:cs typeface="Arial"/>
              </a:rPr>
              <a:t>and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capabilities</a:t>
            </a:r>
            <a:endParaRPr sz="2000" dirty="0">
              <a:latin typeface="Arial"/>
              <a:cs typeface="Arial"/>
            </a:endParaRPr>
          </a:p>
          <a:p>
            <a:pPr marL="754380" indent="-284480">
              <a:lnSpc>
                <a:spcPct val="150000"/>
              </a:lnSpc>
              <a:spcBef>
                <a:spcPts val="480"/>
              </a:spcBef>
              <a:buSzPct val="120000"/>
              <a:buChar char="•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deliver products and services that best meet those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needs</a:t>
            </a:r>
            <a:endParaRPr sz="2000" dirty="0">
              <a:latin typeface="Arial"/>
              <a:cs typeface="Arial"/>
            </a:endParaRPr>
          </a:p>
          <a:p>
            <a:pPr marL="754380" indent="-284480">
              <a:lnSpc>
                <a:spcPct val="150000"/>
              </a:lnSpc>
              <a:spcBef>
                <a:spcPts val="480"/>
              </a:spcBef>
              <a:buSzPct val="120000"/>
              <a:buChar char="•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establish an environment that supports ethical behavior by</a:t>
            </a:r>
            <a:r>
              <a:rPr sz="2000" spc="7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users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98500"/>
            <a:chOff x="0" y="0"/>
            <a:chExt cx="9144000" cy="6985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673100"/>
              <a:ext cx="9144000" cy="25400"/>
            </a:xfrm>
            <a:custGeom>
              <a:avLst/>
              <a:gdLst/>
              <a:ahLst/>
              <a:cxnLst/>
              <a:rect l="l" t="t" r="r" b="b"/>
              <a:pathLst>
                <a:path w="9144000" h="25400">
                  <a:moveTo>
                    <a:pt x="0" y="25400"/>
                  </a:moveTo>
                  <a:lnTo>
                    <a:pt x="9144000" y="254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FF67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77240" y="110490"/>
            <a:ext cx="75901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Relationships Between IT Professionals </a:t>
            </a:r>
            <a:r>
              <a:rPr dirty="0"/>
              <a:t>and</a:t>
            </a:r>
            <a:r>
              <a:rPr spc="45" dirty="0"/>
              <a:t> </a:t>
            </a:r>
            <a:r>
              <a:rPr spc="-5" dirty="0"/>
              <a:t>Society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82015" y="803910"/>
            <a:ext cx="8609585" cy="6428106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70"/>
              </a:spcBef>
            </a:pPr>
            <a:endParaRPr lang="en-US" sz="2400" b="1" spc="-5" dirty="0">
              <a:solidFill>
                <a:srgbClr val="C00000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sz="2200" b="1" spc="-5" dirty="0">
                <a:solidFill>
                  <a:srgbClr val="C00000"/>
                </a:solidFill>
                <a:latin typeface="Arial"/>
                <a:cs typeface="Arial"/>
              </a:rPr>
              <a:t>Actions </a:t>
            </a:r>
            <a:r>
              <a:rPr sz="2200" b="1" dirty="0">
                <a:solidFill>
                  <a:srgbClr val="C00000"/>
                </a:solidFill>
                <a:latin typeface="Arial"/>
                <a:cs typeface="Arial"/>
              </a:rPr>
              <a:t>of </a:t>
            </a:r>
            <a:r>
              <a:rPr sz="2200" b="1" spc="-5" dirty="0">
                <a:solidFill>
                  <a:srgbClr val="C00000"/>
                </a:solidFill>
                <a:latin typeface="Arial"/>
                <a:cs typeface="Arial"/>
              </a:rPr>
              <a:t>an </a:t>
            </a:r>
            <a:r>
              <a:rPr sz="2200" b="1" dirty="0">
                <a:solidFill>
                  <a:srgbClr val="C00000"/>
                </a:solidFill>
                <a:latin typeface="Arial"/>
                <a:cs typeface="Arial"/>
              </a:rPr>
              <a:t>IT </a:t>
            </a:r>
            <a:r>
              <a:rPr sz="2200" b="1" spc="-5" dirty="0">
                <a:solidFill>
                  <a:srgbClr val="C00000"/>
                </a:solidFill>
                <a:latin typeface="Arial"/>
                <a:cs typeface="Arial"/>
              </a:rPr>
              <a:t>professional can </a:t>
            </a:r>
            <a:r>
              <a:rPr sz="2200" b="1" dirty="0">
                <a:solidFill>
                  <a:srgbClr val="C00000"/>
                </a:solidFill>
                <a:latin typeface="Arial"/>
                <a:cs typeface="Arial"/>
              </a:rPr>
              <a:t>affect</a:t>
            </a:r>
            <a:r>
              <a:rPr sz="22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C00000"/>
                </a:solidFill>
                <a:latin typeface="Arial"/>
                <a:cs typeface="Arial"/>
              </a:rPr>
              <a:t>society</a:t>
            </a:r>
            <a:endParaRPr lang="en-US" sz="2200" b="1" dirty="0">
              <a:solidFill>
                <a:srgbClr val="C00000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70"/>
              </a:spcBef>
            </a:pPr>
            <a:endParaRPr sz="2400" b="1" dirty="0">
              <a:solidFill>
                <a:srgbClr val="C00000"/>
              </a:solidFill>
              <a:latin typeface="Arial"/>
              <a:cs typeface="Arial"/>
            </a:endParaRPr>
          </a:p>
          <a:p>
            <a:pPr marL="754380" indent="-284480">
              <a:lnSpc>
                <a:spcPct val="150000"/>
              </a:lnSpc>
              <a:spcBef>
                <a:spcPts val="875"/>
              </a:spcBef>
              <a:buSzPct val="120000"/>
              <a:buChar char="•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society expect professionals to not cause harm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(=trust)</a:t>
            </a:r>
            <a:endParaRPr sz="2000" dirty="0">
              <a:latin typeface="Arial"/>
              <a:cs typeface="Arial"/>
            </a:endParaRPr>
          </a:p>
          <a:p>
            <a:pPr marL="754380" indent="-284480">
              <a:lnSpc>
                <a:spcPct val="150000"/>
              </a:lnSpc>
              <a:spcBef>
                <a:spcPts val="480"/>
              </a:spcBef>
              <a:buSzPct val="120000"/>
              <a:buChar char="•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society expects professionals to provide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benefits</a:t>
            </a:r>
            <a:endParaRPr sz="2000" dirty="0">
              <a:latin typeface="Arial"/>
              <a:cs typeface="Arial"/>
            </a:endParaRPr>
          </a:p>
          <a:p>
            <a:pPr marL="754380" marR="5080" indent="-284480">
              <a:lnSpc>
                <a:spcPct val="150000"/>
              </a:lnSpc>
              <a:spcBef>
                <a:spcPts val="480"/>
              </a:spcBef>
              <a:buSzPct val="120000"/>
              <a:buChar char="•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so there must be a sense of responsibility, also not to damage a  </a:t>
            </a:r>
            <a:r>
              <a:rPr sz="2000" spc="-10" dirty="0">
                <a:latin typeface="Arial"/>
                <a:cs typeface="Arial"/>
              </a:rPr>
              <a:t>professional </a:t>
            </a:r>
            <a:r>
              <a:rPr sz="2000" spc="-5" dirty="0">
                <a:latin typeface="Arial"/>
                <a:cs typeface="Arial"/>
              </a:rPr>
              <a:t>sector’s reputation</a:t>
            </a:r>
            <a:endParaRPr lang="en-US" sz="2000" spc="-5" dirty="0">
              <a:latin typeface="Arial"/>
              <a:cs typeface="Arial"/>
            </a:endParaRPr>
          </a:p>
          <a:p>
            <a:pPr marL="754380" marR="5080" indent="-284480">
              <a:lnSpc>
                <a:spcPct val="150000"/>
              </a:lnSpc>
              <a:spcBef>
                <a:spcPts val="480"/>
              </a:spcBef>
              <a:buSzPct val="120000"/>
              <a:buChar char="•"/>
              <a:tabLst>
                <a:tab pos="753745" algn="l"/>
                <a:tab pos="754380" algn="l"/>
              </a:tabLst>
            </a:pPr>
            <a:endParaRPr lang="en-GB" sz="2000" spc="-5" dirty="0">
              <a:latin typeface="Arial"/>
              <a:cs typeface="Arial"/>
            </a:endParaRPr>
          </a:p>
          <a:p>
            <a:pPr marL="469900" marR="5080">
              <a:lnSpc>
                <a:spcPct val="150000"/>
              </a:lnSpc>
              <a:spcBef>
                <a:spcPts val="480"/>
              </a:spcBef>
              <a:buSzPct val="120000"/>
              <a:tabLst>
                <a:tab pos="753745" algn="l"/>
                <a:tab pos="754380" algn="l"/>
              </a:tabLst>
            </a:pPr>
            <a:r>
              <a:rPr lang="en-GB" sz="2000" b="1" u="sng" spc="-5" dirty="0">
                <a:latin typeface="Arial"/>
                <a:cs typeface="Arial"/>
              </a:rPr>
              <a:t>Note:</a:t>
            </a:r>
          </a:p>
          <a:p>
            <a:pPr marL="812800" marR="5080" indent="-342900">
              <a:lnSpc>
                <a:spcPct val="150000"/>
              </a:lnSpc>
              <a:spcBef>
                <a:spcPts val="480"/>
              </a:spcBef>
              <a:buSzPct val="120000"/>
              <a:buFont typeface="Wingdings" panose="05000000000000000000" pitchFamily="2" charset="2"/>
              <a:buChar char="§"/>
              <a:tabLst>
                <a:tab pos="753745" algn="l"/>
                <a:tab pos="754380" algn="l"/>
              </a:tabLst>
            </a:pPr>
            <a:r>
              <a:rPr lang="en-US" sz="2000" spc="-5" dirty="0">
                <a:latin typeface="Arial"/>
                <a:cs typeface="Arial"/>
              </a:rPr>
              <a:t>Corporations are taking actions </a:t>
            </a:r>
            <a:r>
              <a:rPr lang="en-US" sz="2000" dirty="0">
                <a:latin typeface="Arial"/>
                <a:cs typeface="Arial"/>
              </a:rPr>
              <a:t>to </a:t>
            </a:r>
            <a:r>
              <a:rPr lang="en-US" sz="2000" spc="-5" dirty="0">
                <a:latin typeface="Arial"/>
                <a:cs typeface="Arial"/>
              </a:rPr>
              <a:t>ensure good business  ethics among</a:t>
            </a:r>
            <a:r>
              <a:rPr lang="en-US" sz="2000" spc="10" dirty="0">
                <a:latin typeface="Arial"/>
                <a:cs typeface="Arial"/>
              </a:rPr>
              <a:t> </a:t>
            </a:r>
            <a:r>
              <a:rPr lang="en-US" sz="2000" spc="-5" dirty="0">
                <a:latin typeface="Arial"/>
                <a:cs typeface="Arial"/>
              </a:rPr>
              <a:t>employees</a:t>
            </a:r>
            <a:endParaRPr lang="en-US" sz="2000" dirty="0">
              <a:latin typeface="Arial"/>
              <a:cs typeface="Arial"/>
            </a:endParaRPr>
          </a:p>
          <a:p>
            <a:pPr marL="469900" marR="5080">
              <a:lnSpc>
                <a:spcPct val="150000"/>
              </a:lnSpc>
              <a:spcBef>
                <a:spcPts val="480"/>
              </a:spcBef>
              <a:buSzPct val="120000"/>
              <a:tabLst>
                <a:tab pos="753745" algn="l"/>
                <a:tab pos="754380" algn="l"/>
              </a:tabLst>
            </a:pPr>
            <a:endParaRPr lang="en-GB" sz="2000" spc="-5" dirty="0">
              <a:latin typeface="Arial"/>
              <a:cs typeface="Arial"/>
            </a:endParaRPr>
          </a:p>
          <a:p>
            <a:pPr marL="754380" marR="5080" indent="-284480">
              <a:lnSpc>
                <a:spcPct val="150000"/>
              </a:lnSpc>
              <a:spcBef>
                <a:spcPts val="480"/>
              </a:spcBef>
              <a:buSzPct val="120000"/>
              <a:buChar char="•"/>
              <a:tabLst>
                <a:tab pos="753745" algn="l"/>
                <a:tab pos="754380" algn="l"/>
              </a:tabLst>
            </a:pP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98500"/>
            <a:chOff x="0" y="0"/>
            <a:chExt cx="9144000" cy="6985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673100"/>
              <a:ext cx="9144000" cy="25400"/>
            </a:xfrm>
            <a:custGeom>
              <a:avLst/>
              <a:gdLst/>
              <a:ahLst/>
              <a:cxnLst/>
              <a:rect l="l" t="t" r="r" b="b"/>
              <a:pathLst>
                <a:path w="9144000" h="25400">
                  <a:moveTo>
                    <a:pt x="0" y="25400"/>
                  </a:moveTo>
                  <a:lnTo>
                    <a:pt x="9144000" y="254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FF67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486405" y="139700"/>
            <a:ext cx="42405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Professional Codes </a:t>
            </a:r>
            <a:r>
              <a:rPr dirty="0"/>
              <a:t>of</a:t>
            </a:r>
            <a:r>
              <a:rPr spc="-10" dirty="0"/>
              <a:t> </a:t>
            </a:r>
            <a:r>
              <a:rPr spc="-5" dirty="0"/>
              <a:t>Ethics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82014" y="864108"/>
            <a:ext cx="8685785" cy="5840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330" marR="274320" indent="-341630">
              <a:lnSpc>
                <a:spcPct val="100000"/>
              </a:lnSpc>
              <a:spcBef>
                <a:spcPts val="100"/>
              </a:spcBef>
            </a:pPr>
            <a:r>
              <a:rPr lang="en-US" sz="2200" b="1" dirty="0">
                <a:solidFill>
                  <a:srgbClr val="C00000"/>
                </a:solidFill>
                <a:latin typeface="Arial"/>
                <a:cs typeface="Arial"/>
              </a:rPr>
              <a:t>Professional Code of Ethics</a:t>
            </a:r>
          </a:p>
          <a:p>
            <a:pPr marL="355600" marR="274320" indent="-342900">
              <a:lnSpc>
                <a:spcPct val="150000"/>
              </a:lnSpc>
              <a:spcBef>
                <a:spcPts val="100"/>
              </a:spcBef>
              <a:buFont typeface="Wingdings" panose="05000000000000000000" pitchFamily="2" charset="2"/>
              <a:buChar char="Ø"/>
            </a:pPr>
            <a:r>
              <a:rPr sz="2000" dirty="0">
                <a:latin typeface="Arial"/>
                <a:cs typeface="Arial"/>
              </a:rPr>
              <a:t>A </a:t>
            </a:r>
            <a:r>
              <a:rPr sz="2000" spc="-5" dirty="0">
                <a:latin typeface="Arial"/>
                <a:cs typeface="Arial"/>
              </a:rPr>
              <a:t>professional code </a:t>
            </a:r>
            <a:r>
              <a:rPr sz="2000" dirty="0">
                <a:latin typeface="Arial"/>
                <a:cs typeface="Arial"/>
              </a:rPr>
              <a:t>of </a:t>
            </a:r>
            <a:r>
              <a:rPr sz="2000" spc="-5" dirty="0">
                <a:latin typeface="Arial"/>
                <a:cs typeface="Arial"/>
              </a:rPr>
              <a:t>ethics states the principles and core  values </a:t>
            </a:r>
            <a:r>
              <a:rPr sz="2000" dirty="0">
                <a:latin typeface="Arial"/>
                <a:cs typeface="Arial"/>
              </a:rPr>
              <a:t>that </a:t>
            </a:r>
            <a:r>
              <a:rPr sz="2000" spc="-5" dirty="0">
                <a:latin typeface="Arial"/>
                <a:cs typeface="Arial"/>
              </a:rPr>
              <a:t>are essential </a:t>
            </a:r>
            <a:r>
              <a:rPr sz="2000" dirty="0">
                <a:latin typeface="Arial"/>
                <a:cs typeface="Arial"/>
              </a:rPr>
              <a:t>to </a:t>
            </a:r>
            <a:r>
              <a:rPr sz="2000" spc="-5" dirty="0">
                <a:latin typeface="Arial"/>
                <a:cs typeface="Arial"/>
              </a:rPr>
              <a:t>the work </a:t>
            </a:r>
            <a:r>
              <a:rPr sz="2000" dirty="0">
                <a:latin typeface="Arial"/>
                <a:cs typeface="Arial"/>
              </a:rPr>
              <a:t>of </a:t>
            </a:r>
            <a:r>
              <a:rPr sz="2000" spc="-5" dirty="0">
                <a:latin typeface="Arial"/>
                <a:cs typeface="Arial"/>
              </a:rPr>
              <a:t>a particular  occupational</a:t>
            </a:r>
            <a:r>
              <a:rPr sz="2000" spc="2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grou</a:t>
            </a:r>
            <a:r>
              <a:rPr lang="en-US" sz="2000" spc="-5" dirty="0">
                <a:latin typeface="Arial"/>
                <a:cs typeface="Arial"/>
              </a:rPr>
              <a:t>p</a:t>
            </a:r>
          </a:p>
          <a:p>
            <a:pPr marL="355600" marR="274320" indent="-342900">
              <a:lnSpc>
                <a:spcPct val="100000"/>
              </a:lnSpc>
              <a:spcBef>
                <a:spcPts val="100"/>
              </a:spcBef>
              <a:buFont typeface="Wingdings" panose="05000000000000000000" pitchFamily="2" charset="2"/>
              <a:buChar char="Ø"/>
            </a:pPr>
            <a:endParaRPr lang="en-GB" sz="2000" spc="-5" dirty="0">
              <a:latin typeface="Arial"/>
              <a:cs typeface="Arial"/>
            </a:endParaRPr>
          </a:p>
          <a:p>
            <a:pPr marL="12700" marR="274320">
              <a:lnSpc>
                <a:spcPct val="100000"/>
              </a:lnSpc>
              <a:spcBef>
                <a:spcPts val="100"/>
              </a:spcBef>
            </a:pPr>
            <a:r>
              <a:rPr lang="en-GB" sz="2000" spc="-5" dirty="0">
                <a:latin typeface="Arial"/>
                <a:cs typeface="Arial"/>
              </a:rPr>
              <a:t>     </a:t>
            </a:r>
            <a:r>
              <a:rPr lang="en-GB" sz="2000" b="1" u="sng" spc="-5" dirty="0">
                <a:latin typeface="Arial"/>
                <a:cs typeface="Arial"/>
              </a:rPr>
              <a:t>Note:</a:t>
            </a:r>
            <a:r>
              <a:rPr lang="en-GB" sz="2000" spc="-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a law does not provide complete guide </a:t>
            </a:r>
            <a:r>
              <a:rPr sz="2000" dirty="0">
                <a:latin typeface="Arial"/>
                <a:cs typeface="Arial"/>
              </a:rPr>
              <a:t>to </a:t>
            </a:r>
            <a:r>
              <a:rPr sz="2000" spc="-5" dirty="0">
                <a:latin typeface="Arial"/>
                <a:cs typeface="Arial"/>
              </a:rPr>
              <a:t>ethical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behavior</a:t>
            </a:r>
            <a:endParaRPr lang="en-US" sz="2000" spc="-5" dirty="0">
              <a:latin typeface="Arial"/>
              <a:cs typeface="Arial"/>
            </a:endParaRPr>
          </a:p>
          <a:p>
            <a:pPr marL="12700" marR="274320">
              <a:lnSpc>
                <a:spcPct val="100000"/>
              </a:lnSpc>
              <a:spcBef>
                <a:spcPts val="100"/>
              </a:spcBef>
            </a:pPr>
            <a:endParaRPr sz="2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35"/>
              </a:spcBef>
            </a:pPr>
            <a:r>
              <a:rPr sz="2000" b="1" spc="-5" dirty="0">
                <a:solidFill>
                  <a:srgbClr val="C00000"/>
                </a:solidFill>
                <a:latin typeface="Arial"/>
                <a:cs typeface="Arial"/>
              </a:rPr>
              <a:t>Main</a:t>
            </a: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C00000"/>
                </a:solidFill>
                <a:latin typeface="Arial"/>
                <a:cs typeface="Arial"/>
              </a:rPr>
              <a:t>parts</a:t>
            </a:r>
            <a:r>
              <a:rPr lang="en-US" sz="2000" b="1" spc="-5" dirty="0">
                <a:solidFill>
                  <a:srgbClr val="C00000"/>
                </a:solidFill>
                <a:latin typeface="Arial"/>
                <a:cs typeface="Arial"/>
              </a:rPr>
              <a:t>/components of Professional Ethics</a:t>
            </a:r>
            <a:r>
              <a:rPr sz="2000" b="1" spc="-5" dirty="0">
                <a:solidFill>
                  <a:srgbClr val="C00000"/>
                </a:solidFill>
                <a:latin typeface="Arial"/>
                <a:cs typeface="Arial"/>
              </a:rPr>
              <a:t>:</a:t>
            </a:r>
            <a:endParaRPr sz="2000" b="1" dirty="0">
              <a:solidFill>
                <a:srgbClr val="C00000"/>
              </a:solidFill>
              <a:latin typeface="Arial"/>
              <a:cs typeface="Arial"/>
            </a:endParaRPr>
          </a:p>
          <a:p>
            <a:pPr marL="812800" indent="-342900">
              <a:lnSpc>
                <a:spcPct val="100000"/>
              </a:lnSpc>
              <a:spcBef>
                <a:spcPts val="875"/>
              </a:spcBef>
              <a:buSzPct val="120000"/>
              <a:buFont typeface="Wingdings" panose="05000000000000000000" pitchFamily="2" charset="2"/>
              <a:buChar char="§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outlines what the professional organization aspires to</a:t>
            </a:r>
            <a:r>
              <a:rPr sz="2000" spc="6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become</a:t>
            </a:r>
            <a:endParaRPr sz="2000" dirty="0">
              <a:latin typeface="Arial"/>
              <a:cs typeface="Arial"/>
            </a:endParaRPr>
          </a:p>
          <a:p>
            <a:pPr marL="812800" marR="5080" indent="-342900">
              <a:lnSpc>
                <a:spcPct val="100000"/>
              </a:lnSpc>
              <a:spcBef>
                <a:spcPts val="480"/>
              </a:spcBef>
              <a:buSzPct val="120000"/>
              <a:buFont typeface="Wingdings" panose="05000000000000000000" pitchFamily="2" charset="2"/>
              <a:buChar char="§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lists rules and principles by which members of the organization are  expected to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abide</a:t>
            </a:r>
            <a:endParaRPr sz="2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35"/>
              </a:spcBef>
            </a:pPr>
            <a:r>
              <a:rPr sz="2000" b="1" spc="-5" dirty="0">
                <a:solidFill>
                  <a:srgbClr val="C00000"/>
                </a:solidFill>
                <a:latin typeface="Arial"/>
                <a:cs typeface="Arial"/>
              </a:rPr>
              <a:t>Benefits </a:t>
            </a: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for </a:t>
            </a:r>
            <a:r>
              <a:rPr sz="2000" b="1" spc="-5" dirty="0">
                <a:solidFill>
                  <a:srgbClr val="C00000"/>
                </a:solidFill>
                <a:latin typeface="Arial"/>
                <a:cs typeface="Arial"/>
              </a:rPr>
              <a:t>individual, profession, and</a:t>
            </a:r>
            <a:r>
              <a:rPr sz="2000" b="1" spc="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society</a:t>
            </a:r>
          </a:p>
          <a:p>
            <a:pPr marL="812800" indent="-342900">
              <a:lnSpc>
                <a:spcPct val="100000"/>
              </a:lnSpc>
              <a:spcBef>
                <a:spcPts val="875"/>
              </a:spcBef>
              <a:buSzPct val="120000"/>
              <a:buFont typeface="Wingdings" panose="05000000000000000000" pitchFamily="2" charset="2"/>
              <a:buChar char="§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improves ethical decision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making</a:t>
            </a:r>
            <a:endParaRPr sz="2000" dirty="0">
              <a:latin typeface="Arial"/>
              <a:cs typeface="Arial"/>
            </a:endParaRPr>
          </a:p>
          <a:p>
            <a:pPr marL="812800" indent="-342900">
              <a:lnSpc>
                <a:spcPct val="100000"/>
              </a:lnSpc>
              <a:spcBef>
                <a:spcPts val="480"/>
              </a:spcBef>
              <a:buSzPct val="120000"/>
              <a:buFont typeface="Wingdings" panose="05000000000000000000" pitchFamily="2" charset="2"/>
              <a:buChar char="§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promotes high standards of practice and ethical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behavior</a:t>
            </a:r>
            <a:endParaRPr sz="2000" dirty="0">
              <a:latin typeface="Arial"/>
              <a:cs typeface="Arial"/>
            </a:endParaRPr>
          </a:p>
          <a:p>
            <a:pPr marL="812800" indent="-342900">
              <a:lnSpc>
                <a:spcPct val="100000"/>
              </a:lnSpc>
              <a:spcBef>
                <a:spcPts val="480"/>
              </a:spcBef>
              <a:buSzPct val="120000"/>
              <a:buFont typeface="Wingdings" panose="05000000000000000000" pitchFamily="2" charset="2"/>
              <a:buChar char="§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enhances trust and respect from the general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public</a:t>
            </a:r>
            <a:endParaRPr sz="2000" dirty="0">
              <a:latin typeface="Arial"/>
              <a:cs typeface="Arial"/>
            </a:endParaRPr>
          </a:p>
          <a:p>
            <a:pPr marL="812800" indent="-342900">
              <a:lnSpc>
                <a:spcPct val="100000"/>
              </a:lnSpc>
              <a:spcBef>
                <a:spcPts val="480"/>
              </a:spcBef>
              <a:buSzPct val="120000"/>
              <a:buFont typeface="Wingdings" panose="05000000000000000000" pitchFamily="2" charset="2"/>
              <a:buChar char="§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provides an evaluation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benchmark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98500"/>
            <a:chOff x="0" y="0"/>
            <a:chExt cx="9144000" cy="6985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673100"/>
              <a:ext cx="9144000" cy="25400"/>
            </a:xfrm>
            <a:custGeom>
              <a:avLst/>
              <a:gdLst/>
              <a:ahLst/>
              <a:cxnLst/>
              <a:rect l="l" t="t" r="r" b="b"/>
              <a:pathLst>
                <a:path w="9144000" h="25400">
                  <a:moveTo>
                    <a:pt x="0" y="25400"/>
                  </a:moveTo>
                  <a:lnTo>
                    <a:pt x="9144000" y="254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FF67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622042" y="139700"/>
            <a:ext cx="39693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Professional</a:t>
            </a:r>
            <a:r>
              <a:rPr spc="-10" dirty="0"/>
              <a:t> </a:t>
            </a:r>
            <a:r>
              <a:rPr spc="-5" dirty="0"/>
              <a:t>Organizations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82015" y="864108"/>
            <a:ext cx="8609585" cy="60657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Wingdings" panose="05000000000000000000" pitchFamily="2" charset="2"/>
              <a:buChar char="§"/>
            </a:pPr>
            <a:r>
              <a:rPr sz="1900" spc="-5" dirty="0">
                <a:latin typeface="Arial"/>
                <a:cs typeface="Arial"/>
              </a:rPr>
              <a:t>No universal code </a:t>
            </a:r>
            <a:r>
              <a:rPr sz="1900" dirty="0">
                <a:latin typeface="Arial"/>
                <a:cs typeface="Arial"/>
              </a:rPr>
              <a:t>of </a:t>
            </a:r>
            <a:r>
              <a:rPr sz="1900" spc="-5" dirty="0">
                <a:latin typeface="Arial"/>
                <a:cs typeface="Arial"/>
              </a:rPr>
              <a:t>ethics </a:t>
            </a:r>
            <a:r>
              <a:rPr sz="1900" dirty="0">
                <a:latin typeface="Arial"/>
                <a:cs typeface="Arial"/>
              </a:rPr>
              <a:t>for IT</a:t>
            </a:r>
            <a:r>
              <a:rPr sz="1900" spc="20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professionals</a:t>
            </a:r>
            <a:endParaRPr sz="1900" dirty="0">
              <a:latin typeface="Arial"/>
              <a:cs typeface="Arial"/>
            </a:endParaRPr>
          </a:p>
          <a:p>
            <a:pPr marL="355600" marR="423545" indent="-342900">
              <a:lnSpc>
                <a:spcPct val="100000"/>
              </a:lnSpc>
              <a:spcBef>
                <a:spcPts val="1725"/>
              </a:spcBef>
              <a:buFont typeface="Wingdings" panose="05000000000000000000" pitchFamily="2" charset="2"/>
              <a:buChar char="§"/>
            </a:pPr>
            <a:r>
              <a:rPr sz="1900" spc="-5" dirty="0">
                <a:latin typeface="Arial"/>
                <a:cs typeface="Arial"/>
              </a:rPr>
              <a:t>No single, formal organization </a:t>
            </a:r>
            <a:r>
              <a:rPr sz="1900" dirty="0">
                <a:latin typeface="Arial"/>
                <a:cs typeface="Arial"/>
              </a:rPr>
              <a:t>of IT </a:t>
            </a:r>
            <a:r>
              <a:rPr sz="1900" spc="-5" dirty="0">
                <a:latin typeface="Arial"/>
                <a:cs typeface="Arial"/>
              </a:rPr>
              <a:t>professionals has  emerged as</a:t>
            </a:r>
            <a:r>
              <a:rPr sz="1900" spc="20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preeminent</a:t>
            </a:r>
            <a:endParaRPr lang="en-US" sz="1900" spc="-5" dirty="0">
              <a:latin typeface="Arial"/>
              <a:cs typeface="Arial"/>
            </a:endParaRPr>
          </a:p>
          <a:p>
            <a:pPr marL="355600" marR="423545" indent="-342900">
              <a:lnSpc>
                <a:spcPct val="100000"/>
              </a:lnSpc>
              <a:spcBef>
                <a:spcPts val="1725"/>
              </a:spcBef>
              <a:buFont typeface="Wingdings" panose="05000000000000000000" pitchFamily="2" charset="2"/>
              <a:buChar char="§"/>
            </a:pPr>
            <a:endParaRPr sz="19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730"/>
              </a:spcBef>
              <a:buFont typeface="Wingdings" panose="05000000000000000000" pitchFamily="2" charset="2"/>
              <a:buChar char="§"/>
            </a:pPr>
            <a:r>
              <a:rPr sz="1900" spc="-5" dirty="0">
                <a:latin typeface="Arial"/>
                <a:cs typeface="Arial"/>
              </a:rPr>
              <a:t>Professional organizations</a:t>
            </a:r>
            <a:r>
              <a:rPr sz="1900" spc="45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enable</a:t>
            </a:r>
            <a:endParaRPr sz="1900" dirty="0">
              <a:latin typeface="Arial"/>
              <a:cs typeface="Arial"/>
            </a:endParaRPr>
          </a:p>
          <a:p>
            <a:pPr marL="812800" indent="-342900">
              <a:lnSpc>
                <a:spcPct val="100000"/>
              </a:lnSpc>
              <a:spcBef>
                <a:spcPts val="875"/>
              </a:spcBef>
              <a:buSzPct val="120000"/>
              <a:buFont typeface="Arial" panose="020B0604020202020204" pitchFamily="34" charset="0"/>
              <a:buChar char="–"/>
              <a:tabLst>
                <a:tab pos="753745" algn="l"/>
                <a:tab pos="754380" algn="l"/>
              </a:tabLst>
            </a:pPr>
            <a:r>
              <a:rPr sz="1900" spc="-5" dirty="0">
                <a:latin typeface="Arial"/>
                <a:cs typeface="Arial"/>
              </a:rPr>
              <a:t>building of professional and working</a:t>
            </a:r>
            <a:r>
              <a:rPr sz="1900" spc="45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relationships</a:t>
            </a:r>
            <a:endParaRPr sz="1900" dirty="0">
              <a:latin typeface="Arial"/>
              <a:cs typeface="Arial"/>
            </a:endParaRPr>
          </a:p>
          <a:p>
            <a:pPr marL="812800" indent="-342900">
              <a:lnSpc>
                <a:spcPct val="100000"/>
              </a:lnSpc>
              <a:spcBef>
                <a:spcPts val="480"/>
              </a:spcBef>
              <a:buSzPct val="120000"/>
              <a:buFont typeface="Arial" panose="020B0604020202020204" pitchFamily="34" charset="0"/>
              <a:buChar char="–"/>
              <a:tabLst>
                <a:tab pos="753745" algn="l"/>
                <a:tab pos="754380" algn="l"/>
              </a:tabLst>
            </a:pPr>
            <a:r>
              <a:rPr sz="1900" spc="-5" dirty="0">
                <a:latin typeface="Arial"/>
                <a:cs typeface="Arial"/>
              </a:rPr>
              <a:t>sharing </a:t>
            </a:r>
            <a:r>
              <a:rPr sz="1900" dirty="0">
                <a:latin typeface="Arial"/>
                <a:cs typeface="Arial"/>
              </a:rPr>
              <a:t>of </a:t>
            </a:r>
            <a:r>
              <a:rPr sz="1900" spc="-5" dirty="0">
                <a:latin typeface="Arial"/>
                <a:cs typeface="Arial"/>
              </a:rPr>
              <a:t>useful information </a:t>
            </a:r>
            <a:r>
              <a:rPr sz="1900" dirty="0">
                <a:latin typeface="Arial"/>
                <a:cs typeface="Arial"/>
              </a:rPr>
              <a:t>(stay</a:t>
            </a:r>
            <a:r>
              <a:rPr sz="1900" spc="-10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up-to-date)</a:t>
            </a:r>
            <a:endParaRPr sz="1900" dirty="0">
              <a:latin typeface="Arial"/>
              <a:cs typeface="Arial"/>
            </a:endParaRPr>
          </a:p>
          <a:p>
            <a:pPr marL="812800" indent="-342900">
              <a:lnSpc>
                <a:spcPct val="100000"/>
              </a:lnSpc>
              <a:spcBef>
                <a:spcPts val="480"/>
              </a:spcBef>
              <a:buSzPct val="120000"/>
              <a:buFont typeface="Arial" panose="020B0604020202020204" pitchFamily="34" charset="0"/>
              <a:buChar char="–"/>
              <a:tabLst>
                <a:tab pos="753745" algn="l"/>
                <a:tab pos="754380" algn="l"/>
              </a:tabLst>
            </a:pPr>
            <a:r>
              <a:rPr sz="1900" spc="-5" dirty="0">
                <a:latin typeface="Arial"/>
                <a:cs typeface="Arial"/>
              </a:rPr>
              <a:t>provides a stamp of adhering to defined</a:t>
            </a:r>
            <a:r>
              <a:rPr sz="1900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standards</a:t>
            </a:r>
            <a:endParaRPr lang="en-US" sz="1900" spc="-5" dirty="0">
              <a:latin typeface="Arial"/>
              <a:cs typeface="Arial"/>
            </a:endParaRPr>
          </a:p>
          <a:p>
            <a:pPr marL="812800" indent="-342900">
              <a:lnSpc>
                <a:spcPct val="100000"/>
              </a:lnSpc>
              <a:spcBef>
                <a:spcPts val="480"/>
              </a:spcBef>
              <a:buSzPct val="120000"/>
              <a:buFont typeface="Arial" panose="020B0604020202020204" pitchFamily="34" charset="0"/>
              <a:buChar char="–"/>
              <a:tabLst>
                <a:tab pos="753745" algn="l"/>
                <a:tab pos="754380" algn="l"/>
              </a:tabLst>
            </a:pPr>
            <a:endParaRPr sz="19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335"/>
              </a:spcBef>
              <a:buFont typeface="Wingdings" panose="05000000000000000000" pitchFamily="2" charset="2"/>
              <a:buChar char="§"/>
            </a:pPr>
            <a:r>
              <a:rPr sz="1900" dirty="0">
                <a:latin typeface="Arial"/>
                <a:cs typeface="Arial"/>
              </a:rPr>
              <a:t>Most </a:t>
            </a:r>
            <a:r>
              <a:rPr sz="1900" spc="-5" dirty="0">
                <a:latin typeface="Arial"/>
                <a:cs typeface="Arial"/>
              </a:rPr>
              <a:t>prominent organizations</a:t>
            </a:r>
            <a:r>
              <a:rPr sz="1900" spc="50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include:</a:t>
            </a:r>
            <a:endParaRPr sz="1900" dirty="0">
              <a:latin typeface="Arial"/>
              <a:cs typeface="Arial"/>
            </a:endParaRPr>
          </a:p>
          <a:p>
            <a:pPr marL="812800" indent="-342900">
              <a:lnSpc>
                <a:spcPct val="100000"/>
              </a:lnSpc>
              <a:spcBef>
                <a:spcPts val="875"/>
              </a:spcBef>
              <a:buSzPct val="120000"/>
              <a:buFont typeface="Arial" panose="020B0604020202020204" pitchFamily="34" charset="0"/>
              <a:buChar char="–"/>
              <a:tabLst>
                <a:tab pos="753745" algn="l"/>
                <a:tab pos="754380" algn="l"/>
              </a:tabLst>
            </a:pPr>
            <a:r>
              <a:rPr sz="1900" spc="-5" dirty="0">
                <a:latin typeface="Arial"/>
                <a:cs typeface="Arial"/>
              </a:rPr>
              <a:t>Association for Computing Machinery</a:t>
            </a:r>
            <a:r>
              <a:rPr sz="1900" spc="10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(ACM)</a:t>
            </a:r>
            <a:endParaRPr sz="1900" dirty="0">
              <a:latin typeface="Arial"/>
              <a:cs typeface="Arial"/>
            </a:endParaRPr>
          </a:p>
          <a:p>
            <a:pPr marL="812800" indent="-342900">
              <a:lnSpc>
                <a:spcPct val="100000"/>
              </a:lnSpc>
              <a:spcBef>
                <a:spcPts val="480"/>
              </a:spcBef>
              <a:buSzPct val="120000"/>
              <a:buFont typeface="Arial" panose="020B0604020202020204" pitchFamily="34" charset="0"/>
              <a:buChar char="–"/>
              <a:tabLst>
                <a:tab pos="753745" algn="l"/>
                <a:tab pos="754380" algn="l"/>
              </a:tabLst>
            </a:pPr>
            <a:r>
              <a:rPr sz="1900" spc="-5" dirty="0">
                <a:latin typeface="Arial"/>
                <a:cs typeface="Arial"/>
              </a:rPr>
              <a:t>Association of Information Technology Professionals</a:t>
            </a:r>
            <a:r>
              <a:rPr sz="1900" spc="85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(AITP)</a:t>
            </a:r>
            <a:endParaRPr sz="1900" dirty="0">
              <a:latin typeface="Arial"/>
              <a:cs typeface="Arial"/>
            </a:endParaRPr>
          </a:p>
          <a:p>
            <a:pPr marL="812800" marR="5080" indent="-342900">
              <a:lnSpc>
                <a:spcPct val="100000"/>
              </a:lnSpc>
              <a:spcBef>
                <a:spcPts val="480"/>
              </a:spcBef>
              <a:buSzPct val="120000"/>
              <a:buFont typeface="Arial" panose="020B0604020202020204" pitchFamily="34" charset="0"/>
              <a:buChar char="–"/>
              <a:tabLst>
                <a:tab pos="753745" algn="l"/>
                <a:tab pos="754380" algn="l"/>
              </a:tabLst>
            </a:pPr>
            <a:r>
              <a:rPr sz="1900" spc="-5" dirty="0">
                <a:latin typeface="Arial"/>
                <a:cs typeface="Arial"/>
              </a:rPr>
              <a:t>Computer Society of the Institute of Electrical and Electronics  Engineers</a:t>
            </a:r>
            <a:r>
              <a:rPr sz="1900" spc="5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(IEEE-CS)</a:t>
            </a:r>
            <a:endParaRPr sz="1900" dirty="0">
              <a:latin typeface="Arial"/>
              <a:cs typeface="Arial"/>
            </a:endParaRPr>
          </a:p>
          <a:p>
            <a:pPr marL="812800" indent="-342900">
              <a:lnSpc>
                <a:spcPct val="100000"/>
              </a:lnSpc>
              <a:spcBef>
                <a:spcPts val="480"/>
              </a:spcBef>
              <a:buSzPct val="120000"/>
              <a:buFont typeface="Arial" panose="020B0604020202020204" pitchFamily="34" charset="0"/>
              <a:buChar char="–"/>
              <a:tabLst>
                <a:tab pos="753745" algn="l"/>
                <a:tab pos="754380" algn="l"/>
              </a:tabLst>
            </a:pPr>
            <a:r>
              <a:rPr sz="1900" spc="-5" dirty="0">
                <a:latin typeface="Arial"/>
                <a:cs typeface="Arial"/>
              </a:rPr>
              <a:t>Project Management Institute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(PMI)</a:t>
            </a:r>
            <a:endParaRPr sz="19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98500"/>
            <a:chOff x="0" y="0"/>
            <a:chExt cx="9144000" cy="6985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673100"/>
              <a:ext cx="9144000" cy="25400"/>
            </a:xfrm>
            <a:custGeom>
              <a:avLst/>
              <a:gdLst/>
              <a:ahLst/>
              <a:cxnLst/>
              <a:rect l="l" t="t" r="r" b="b"/>
              <a:pathLst>
                <a:path w="9144000" h="25400">
                  <a:moveTo>
                    <a:pt x="0" y="25400"/>
                  </a:moveTo>
                  <a:lnTo>
                    <a:pt x="9144000" y="254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FF67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705859" y="139700"/>
            <a:ext cx="180276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Certification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82014" y="864108"/>
            <a:ext cx="8533385" cy="52008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05410" indent="-342900">
              <a:lnSpc>
                <a:spcPct val="150000"/>
              </a:lnSpc>
              <a:spcBef>
                <a:spcPts val="100"/>
              </a:spcBef>
              <a:buFont typeface="Wingdings" panose="05000000000000000000" pitchFamily="2" charset="2"/>
              <a:buChar char="§"/>
            </a:pPr>
            <a:r>
              <a:rPr sz="2000" spc="-5" dirty="0">
                <a:latin typeface="Arial"/>
                <a:cs typeface="Arial"/>
              </a:rPr>
              <a:t>Indicates a professional possesses a particular </a:t>
            </a:r>
            <a:r>
              <a:rPr sz="2000" dirty="0">
                <a:latin typeface="Arial"/>
                <a:cs typeface="Arial"/>
              </a:rPr>
              <a:t>set </a:t>
            </a:r>
            <a:r>
              <a:rPr sz="2000" spc="-5" dirty="0">
                <a:latin typeface="Arial"/>
                <a:cs typeface="Arial"/>
              </a:rPr>
              <a:t>of skills,  knowledge, or abilities in </a:t>
            </a:r>
            <a:r>
              <a:rPr sz="2000" dirty="0">
                <a:latin typeface="Arial"/>
                <a:cs typeface="Arial"/>
              </a:rPr>
              <a:t>the </a:t>
            </a:r>
            <a:r>
              <a:rPr sz="2000" spc="-5" dirty="0">
                <a:latin typeface="Arial"/>
                <a:cs typeface="Arial"/>
              </a:rPr>
              <a:t>opinion </a:t>
            </a:r>
            <a:r>
              <a:rPr sz="2000" dirty="0">
                <a:latin typeface="Arial"/>
                <a:cs typeface="Arial"/>
              </a:rPr>
              <a:t>of </a:t>
            </a:r>
            <a:r>
              <a:rPr sz="2000" spc="-5" dirty="0">
                <a:latin typeface="Arial"/>
                <a:cs typeface="Arial"/>
              </a:rPr>
              <a:t>a certifying  organization</a:t>
            </a:r>
            <a:endParaRPr lang="en-US" sz="2000" spc="-5" dirty="0">
              <a:latin typeface="Arial"/>
              <a:cs typeface="Arial"/>
            </a:endParaRPr>
          </a:p>
          <a:p>
            <a:pPr marL="355600" marR="105410" indent="-342900">
              <a:lnSpc>
                <a:spcPct val="150000"/>
              </a:lnSpc>
              <a:spcBef>
                <a:spcPts val="100"/>
              </a:spcBef>
              <a:buFont typeface="Wingdings" panose="05000000000000000000" pitchFamily="2" charset="2"/>
              <a:buChar char="§"/>
            </a:pPr>
            <a:endParaRPr sz="2000" dirty="0">
              <a:latin typeface="Arial"/>
              <a:cs typeface="Arial"/>
            </a:endParaRPr>
          </a:p>
          <a:p>
            <a:pPr marL="355600" marR="447802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sz="2000" spc="-5" dirty="0">
                <a:latin typeface="Arial"/>
                <a:cs typeface="Arial"/>
              </a:rPr>
              <a:t>Can also apply </a:t>
            </a:r>
            <a:r>
              <a:rPr sz="2000" dirty="0">
                <a:latin typeface="Arial"/>
                <a:cs typeface="Arial"/>
              </a:rPr>
              <a:t>to </a:t>
            </a:r>
            <a:r>
              <a:rPr sz="2000" spc="-5" dirty="0">
                <a:latin typeface="Arial"/>
                <a:cs typeface="Arial"/>
              </a:rPr>
              <a:t>product</a:t>
            </a:r>
            <a:r>
              <a:rPr lang="en-US" sz="2000" spc="-5" dirty="0">
                <a:latin typeface="Arial"/>
                <a:cs typeface="Arial"/>
              </a:rPr>
              <a:t>s</a:t>
            </a:r>
          </a:p>
          <a:p>
            <a:pPr marL="355600" indent="-342900">
              <a:lnSpc>
                <a:spcPct val="150000"/>
              </a:lnSpc>
              <a:spcBef>
                <a:spcPts val="1730"/>
              </a:spcBef>
              <a:buFont typeface="Wingdings" panose="05000000000000000000" pitchFamily="2" charset="2"/>
              <a:buChar char="§"/>
            </a:pPr>
            <a:r>
              <a:rPr sz="2000" spc="-5" dirty="0">
                <a:latin typeface="Arial"/>
                <a:cs typeface="Arial"/>
              </a:rPr>
              <a:t>Carries </a:t>
            </a:r>
            <a:r>
              <a:rPr sz="2000" dirty="0">
                <a:latin typeface="Arial"/>
                <a:cs typeface="Arial"/>
              </a:rPr>
              <a:t>no </a:t>
            </a:r>
            <a:r>
              <a:rPr sz="2000" spc="-5" dirty="0">
                <a:latin typeface="Arial"/>
                <a:cs typeface="Arial"/>
              </a:rPr>
              <a:t>requirement </a:t>
            </a:r>
            <a:r>
              <a:rPr sz="2000" dirty="0">
                <a:latin typeface="Arial"/>
                <a:cs typeface="Arial"/>
              </a:rPr>
              <a:t>to </a:t>
            </a:r>
            <a:r>
              <a:rPr sz="2000" spc="-5" dirty="0">
                <a:latin typeface="Arial"/>
                <a:cs typeface="Arial"/>
              </a:rPr>
              <a:t>adhere </a:t>
            </a:r>
            <a:r>
              <a:rPr sz="2000" dirty="0">
                <a:latin typeface="Arial"/>
                <a:cs typeface="Arial"/>
              </a:rPr>
              <a:t>to a </a:t>
            </a:r>
            <a:r>
              <a:rPr sz="2000" spc="-5" dirty="0">
                <a:latin typeface="Arial"/>
                <a:cs typeface="Arial"/>
              </a:rPr>
              <a:t>code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5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ethics</a:t>
            </a:r>
            <a:endParaRPr sz="2000" dirty="0">
              <a:latin typeface="Arial"/>
              <a:cs typeface="Arial"/>
            </a:endParaRPr>
          </a:p>
          <a:p>
            <a:pPr marL="355600" marR="5080" indent="-342900">
              <a:lnSpc>
                <a:spcPct val="150000"/>
              </a:lnSpc>
              <a:spcBef>
                <a:spcPts val="1725"/>
              </a:spcBef>
              <a:buFont typeface="Wingdings" panose="05000000000000000000" pitchFamily="2" charset="2"/>
              <a:buChar char="§"/>
            </a:pPr>
            <a:r>
              <a:rPr sz="2000" spc="-5" dirty="0">
                <a:latin typeface="Arial"/>
                <a:cs typeface="Arial"/>
              </a:rPr>
              <a:t>Can serve as a benchmarks for mastery of a certain skill </a:t>
            </a:r>
            <a:r>
              <a:rPr sz="2000" dirty="0">
                <a:latin typeface="Arial"/>
                <a:cs typeface="Arial"/>
              </a:rPr>
              <a:t>set  </a:t>
            </a:r>
            <a:r>
              <a:rPr sz="2000" spc="-5" dirty="0">
                <a:latin typeface="Arial"/>
                <a:cs typeface="Arial"/>
              </a:rPr>
              <a:t>and knowledge</a:t>
            </a:r>
            <a:endParaRPr sz="2000" dirty="0">
              <a:latin typeface="Arial"/>
              <a:cs typeface="Arial"/>
            </a:endParaRPr>
          </a:p>
          <a:p>
            <a:pPr marL="812800" marR="112395" indent="-342900">
              <a:lnSpc>
                <a:spcPct val="150000"/>
              </a:lnSpc>
              <a:spcBef>
                <a:spcPts val="875"/>
              </a:spcBef>
              <a:buSzPct val="120000"/>
              <a:buFont typeface="Arial" panose="020B0604020202020204" pitchFamily="34" charset="0"/>
              <a:buChar char="–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good way to document and structure the acquisition of new skills  and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knowledge</a:t>
            </a:r>
            <a:endParaRPr sz="2000" dirty="0">
              <a:latin typeface="Arial"/>
              <a:cs typeface="Arial"/>
            </a:endParaRPr>
          </a:p>
          <a:p>
            <a:pPr marL="812800" indent="-342900">
              <a:lnSpc>
                <a:spcPct val="150000"/>
              </a:lnSpc>
              <a:spcBef>
                <a:spcPts val="480"/>
              </a:spcBef>
              <a:buSzPct val="120000"/>
              <a:buFont typeface="Arial" panose="020B0604020202020204" pitchFamily="34" charset="0"/>
              <a:buChar char="–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get re-certified to stay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up-to-date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98500"/>
            <a:chOff x="0" y="0"/>
            <a:chExt cx="9144000" cy="6985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673100"/>
              <a:ext cx="9144000" cy="25400"/>
            </a:xfrm>
            <a:custGeom>
              <a:avLst/>
              <a:gdLst/>
              <a:ahLst/>
              <a:cxnLst/>
              <a:rect l="l" t="t" r="r" b="b"/>
              <a:pathLst>
                <a:path w="9144000" h="25400">
                  <a:moveTo>
                    <a:pt x="0" y="25400"/>
                  </a:moveTo>
                  <a:lnTo>
                    <a:pt x="9144000" y="254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FF67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71877" y="140461"/>
            <a:ext cx="50698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Certification: Vendor</a:t>
            </a:r>
            <a:r>
              <a:rPr spc="35" dirty="0"/>
              <a:t> </a:t>
            </a:r>
            <a:r>
              <a:rPr spc="-5" dirty="0"/>
              <a:t>Certifications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82015" y="803910"/>
            <a:ext cx="8761985" cy="4160819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12700">
              <a:lnSpc>
                <a:spcPct val="150000"/>
              </a:lnSpc>
              <a:spcBef>
                <a:spcPts val="570"/>
              </a:spcBef>
            </a:pPr>
            <a:r>
              <a:rPr sz="2400" b="1" spc="-5" dirty="0">
                <a:solidFill>
                  <a:srgbClr val="C00000"/>
                </a:solidFill>
                <a:latin typeface="Arial"/>
                <a:cs typeface="Arial"/>
              </a:rPr>
              <a:t>Vendor</a:t>
            </a:r>
            <a:r>
              <a:rPr sz="24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C00000"/>
                </a:solidFill>
                <a:latin typeface="Arial"/>
                <a:cs typeface="Arial"/>
              </a:rPr>
              <a:t>certifications</a:t>
            </a:r>
            <a:endParaRPr sz="2400" b="1" dirty="0">
              <a:solidFill>
                <a:srgbClr val="C00000"/>
              </a:solidFill>
              <a:latin typeface="Arial"/>
              <a:cs typeface="Arial"/>
            </a:endParaRPr>
          </a:p>
          <a:p>
            <a:pPr marL="812800" indent="-342900">
              <a:lnSpc>
                <a:spcPct val="150000"/>
              </a:lnSpc>
              <a:spcBef>
                <a:spcPts val="875"/>
              </a:spcBef>
              <a:buSzPct val="120000"/>
              <a:buFont typeface="Wingdings" panose="05000000000000000000" pitchFamily="2" charset="2"/>
              <a:buChar char="§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Cisco, IBM, Microsoft,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etc.</a:t>
            </a:r>
            <a:endParaRPr sz="2000" dirty="0">
              <a:latin typeface="Arial"/>
              <a:cs typeface="Arial"/>
            </a:endParaRPr>
          </a:p>
          <a:p>
            <a:pPr marL="812800" marR="19685" indent="-342900">
              <a:lnSpc>
                <a:spcPct val="150000"/>
              </a:lnSpc>
              <a:spcBef>
                <a:spcPts val="480"/>
              </a:spcBef>
              <a:buSzPct val="120000"/>
              <a:buFont typeface="Wingdings" panose="05000000000000000000" pitchFamily="2" charset="2"/>
              <a:buChar char="§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some certifications substantially </a:t>
            </a:r>
            <a:r>
              <a:rPr sz="2000" spc="-10" dirty="0">
                <a:latin typeface="Arial"/>
                <a:cs typeface="Arial"/>
              </a:rPr>
              <a:t>improve </a:t>
            </a:r>
            <a:r>
              <a:rPr sz="2000" spc="-5" dirty="0">
                <a:latin typeface="Arial"/>
                <a:cs typeface="Arial"/>
              </a:rPr>
              <a:t>IT </a:t>
            </a:r>
            <a:r>
              <a:rPr sz="2000" spc="-10" dirty="0">
                <a:latin typeface="Arial"/>
                <a:cs typeface="Arial"/>
              </a:rPr>
              <a:t>workers’ </a:t>
            </a:r>
            <a:r>
              <a:rPr sz="2000" spc="-5" dirty="0">
                <a:latin typeface="Arial"/>
                <a:cs typeface="Arial"/>
              </a:rPr>
              <a:t>salaries </a:t>
            </a:r>
            <a:r>
              <a:rPr sz="2000" spc="-10" dirty="0">
                <a:latin typeface="Arial"/>
                <a:cs typeface="Arial"/>
              </a:rPr>
              <a:t>and  </a:t>
            </a:r>
            <a:r>
              <a:rPr sz="2000" spc="-5" dirty="0">
                <a:latin typeface="Arial"/>
                <a:cs typeface="Arial"/>
              </a:rPr>
              <a:t>career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prospects</a:t>
            </a:r>
            <a:endParaRPr sz="2000" dirty="0">
              <a:latin typeface="Arial"/>
              <a:cs typeface="Arial"/>
            </a:endParaRPr>
          </a:p>
          <a:p>
            <a:pPr marL="812800" indent="-342900">
              <a:lnSpc>
                <a:spcPct val="150000"/>
              </a:lnSpc>
              <a:spcBef>
                <a:spcPts val="480"/>
              </a:spcBef>
              <a:buSzPct val="120000"/>
              <a:buFont typeface="Wingdings" panose="05000000000000000000" pitchFamily="2" charset="2"/>
              <a:buChar char="§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relevant for narrowly defined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rol</a:t>
            </a:r>
            <a:r>
              <a:rPr lang="en-US" sz="2000" spc="-5" dirty="0">
                <a:latin typeface="Arial"/>
                <a:cs typeface="Arial"/>
              </a:rPr>
              <a:t>es</a:t>
            </a:r>
            <a:endParaRPr sz="1800" dirty="0">
              <a:latin typeface="Arial"/>
              <a:cs typeface="Arial"/>
            </a:endParaRPr>
          </a:p>
          <a:p>
            <a:pPr marL="812800" indent="-342900">
              <a:lnSpc>
                <a:spcPct val="150000"/>
              </a:lnSpc>
              <a:spcBef>
                <a:spcPts val="425"/>
              </a:spcBef>
              <a:buSzPct val="120000"/>
              <a:buFont typeface="Wingdings" panose="05000000000000000000" pitchFamily="2" charset="2"/>
              <a:buChar char="§"/>
              <a:tabLst>
                <a:tab pos="753745" algn="l"/>
                <a:tab pos="754380" algn="l"/>
              </a:tabLst>
            </a:pPr>
            <a:r>
              <a:rPr lang="en-US" sz="2000" spc="-5" dirty="0">
                <a:latin typeface="Arial"/>
                <a:cs typeface="Arial"/>
              </a:rPr>
              <a:t>may </a:t>
            </a:r>
            <a:r>
              <a:rPr sz="2000" spc="-5" dirty="0">
                <a:latin typeface="Arial"/>
                <a:cs typeface="Arial"/>
              </a:rPr>
              <a:t>require passing a written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exam</a:t>
            </a:r>
            <a:endParaRPr sz="2000" dirty="0">
              <a:latin typeface="Arial"/>
              <a:cs typeface="Arial"/>
            </a:endParaRPr>
          </a:p>
          <a:p>
            <a:pPr marL="812800" marR="5080" indent="-342900">
              <a:lnSpc>
                <a:spcPct val="150000"/>
              </a:lnSpc>
              <a:spcBef>
                <a:spcPts val="480"/>
              </a:spcBef>
              <a:buSzPct val="120000"/>
              <a:buFont typeface="Wingdings" panose="05000000000000000000" pitchFamily="2" charset="2"/>
              <a:buChar char="§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workers are commonly recertified as newer technologies become  available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98500"/>
            <a:chOff x="0" y="0"/>
            <a:chExt cx="9144000" cy="6985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673100"/>
              <a:ext cx="9144000" cy="25400"/>
            </a:xfrm>
            <a:custGeom>
              <a:avLst/>
              <a:gdLst/>
              <a:ahLst/>
              <a:cxnLst/>
              <a:rect l="l" t="t" r="r" b="b"/>
              <a:pathLst>
                <a:path w="9144000" h="25400">
                  <a:moveTo>
                    <a:pt x="0" y="25400"/>
                  </a:moveTo>
                  <a:lnTo>
                    <a:pt x="9144000" y="254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FF67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90422" y="140461"/>
            <a:ext cx="703325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Certification: Industry Association</a:t>
            </a:r>
            <a:r>
              <a:rPr spc="85" dirty="0"/>
              <a:t> </a:t>
            </a:r>
            <a:r>
              <a:rPr spc="-5" dirty="0"/>
              <a:t>Certifications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82015" y="803910"/>
            <a:ext cx="8369300" cy="3250313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12700">
              <a:lnSpc>
                <a:spcPct val="150000"/>
              </a:lnSpc>
              <a:spcBef>
                <a:spcPts val="570"/>
              </a:spcBef>
            </a:pPr>
            <a:r>
              <a:rPr sz="2200" b="1" spc="-5" dirty="0">
                <a:solidFill>
                  <a:srgbClr val="C00000"/>
                </a:solidFill>
                <a:latin typeface="Arial"/>
                <a:cs typeface="Arial"/>
              </a:rPr>
              <a:t>Industry association</a:t>
            </a:r>
            <a:r>
              <a:rPr sz="22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200" b="1" spc="-5" dirty="0">
                <a:solidFill>
                  <a:srgbClr val="C00000"/>
                </a:solidFill>
                <a:latin typeface="Arial"/>
                <a:cs typeface="Arial"/>
              </a:rPr>
              <a:t>certifications</a:t>
            </a:r>
            <a:endParaRPr lang="en-US" sz="2200" b="1" spc="-5" dirty="0">
              <a:solidFill>
                <a:srgbClr val="C00000"/>
              </a:solidFill>
              <a:latin typeface="Arial"/>
              <a:cs typeface="Arial"/>
            </a:endParaRPr>
          </a:p>
          <a:p>
            <a:pPr marL="12700">
              <a:lnSpc>
                <a:spcPct val="150000"/>
              </a:lnSpc>
              <a:spcBef>
                <a:spcPts val="570"/>
              </a:spcBef>
            </a:pPr>
            <a:endParaRPr sz="2200" b="1" dirty="0">
              <a:latin typeface="Arial"/>
              <a:cs typeface="Arial"/>
            </a:endParaRPr>
          </a:p>
          <a:p>
            <a:pPr marL="812800" marR="5080" indent="-342900">
              <a:lnSpc>
                <a:spcPct val="150000"/>
              </a:lnSpc>
              <a:spcBef>
                <a:spcPts val="875"/>
              </a:spcBef>
              <a:buSzPct val="120000"/>
              <a:buFont typeface="Wingdings" panose="05000000000000000000" pitchFamily="2" charset="2"/>
              <a:buChar char="§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require a certain level of experience and a broader perspective than  vendor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certifications</a:t>
            </a:r>
            <a:endParaRPr lang="en-US" sz="2000" spc="-5" dirty="0">
              <a:latin typeface="Arial"/>
              <a:cs typeface="Arial"/>
            </a:endParaRPr>
          </a:p>
          <a:p>
            <a:pPr marL="469900" marR="5080">
              <a:lnSpc>
                <a:spcPct val="150000"/>
              </a:lnSpc>
              <a:spcBef>
                <a:spcPts val="875"/>
              </a:spcBef>
              <a:buSzPct val="120000"/>
              <a:tabLst>
                <a:tab pos="753745" algn="l"/>
                <a:tab pos="754380" algn="l"/>
              </a:tabLst>
            </a:pPr>
            <a:endParaRPr sz="2000" dirty="0">
              <a:latin typeface="Arial"/>
              <a:cs typeface="Arial"/>
            </a:endParaRPr>
          </a:p>
          <a:p>
            <a:pPr marL="812800" indent="-342900">
              <a:lnSpc>
                <a:spcPct val="150000"/>
              </a:lnSpc>
              <a:spcBef>
                <a:spcPts val="480"/>
              </a:spcBef>
              <a:buSzPct val="120000"/>
              <a:buFont typeface="Wingdings" panose="05000000000000000000" pitchFamily="2" charset="2"/>
              <a:buChar char="§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lag in developing </a:t>
            </a:r>
            <a:r>
              <a:rPr sz="2000" dirty="0">
                <a:latin typeface="Arial"/>
                <a:cs typeface="Arial"/>
              </a:rPr>
              <a:t>tests </a:t>
            </a:r>
            <a:r>
              <a:rPr sz="2000" spc="-5" dirty="0">
                <a:latin typeface="Arial"/>
                <a:cs typeface="Arial"/>
              </a:rPr>
              <a:t>that cover new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technologies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98500"/>
            <a:chOff x="0" y="0"/>
            <a:chExt cx="9144000" cy="6985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673100"/>
              <a:ext cx="9144000" cy="25400"/>
            </a:xfrm>
            <a:custGeom>
              <a:avLst/>
              <a:gdLst/>
              <a:ahLst/>
              <a:cxnLst/>
              <a:rect l="l" t="t" r="r" b="b"/>
              <a:pathLst>
                <a:path w="9144000" h="25400">
                  <a:moveTo>
                    <a:pt x="0" y="25400"/>
                  </a:moveTo>
                  <a:lnTo>
                    <a:pt x="9144000" y="254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FF67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943860" y="139700"/>
            <a:ext cx="332612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Government</a:t>
            </a:r>
            <a:r>
              <a:rPr spc="-30" dirty="0"/>
              <a:t> </a:t>
            </a:r>
            <a:r>
              <a:rPr spc="-5" dirty="0"/>
              <a:t>Licensing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82015" y="803910"/>
            <a:ext cx="8438515" cy="4561840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sz="2400" spc="-5" dirty="0">
                <a:latin typeface="Arial"/>
                <a:cs typeface="Arial"/>
              </a:rPr>
              <a:t>Generally administered </a:t>
            </a:r>
            <a:r>
              <a:rPr sz="2400" dirty="0">
                <a:latin typeface="Arial"/>
                <a:cs typeface="Arial"/>
              </a:rPr>
              <a:t>at </a:t>
            </a:r>
            <a:r>
              <a:rPr sz="2400" spc="-5" dirty="0">
                <a:latin typeface="Arial"/>
                <a:cs typeface="Arial"/>
              </a:rPr>
              <a:t>the </a:t>
            </a:r>
            <a:r>
              <a:rPr sz="2400" dirty="0">
                <a:latin typeface="Arial"/>
                <a:cs typeface="Arial"/>
              </a:rPr>
              <a:t>state </a:t>
            </a:r>
            <a:r>
              <a:rPr sz="2400" spc="-5" dirty="0">
                <a:latin typeface="Arial"/>
                <a:cs typeface="Arial"/>
              </a:rPr>
              <a:t>level in </a:t>
            </a:r>
            <a:r>
              <a:rPr sz="2400" dirty="0">
                <a:latin typeface="Arial"/>
                <a:cs typeface="Arial"/>
              </a:rPr>
              <a:t>the </a:t>
            </a:r>
            <a:r>
              <a:rPr sz="2400" spc="-5" dirty="0">
                <a:latin typeface="Arial"/>
                <a:cs typeface="Arial"/>
              </a:rPr>
              <a:t>United</a:t>
            </a:r>
            <a:r>
              <a:rPr sz="2400" spc="10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States</a:t>
            </a:r>
            <a:endParaRPr sz="2400">
              <a:latin typeface="Arial"/>
              <a:cs typeface="Arial"/>
            </a:endParaRPr>
          </a:p>
          <a:p>
            <a:pPr marL="754380" indent="-284480">
              <a:lnSpc>
                <a:spcPct val="100000"/>
              </a:lnSpc>
              <a:spcBef>
                <a:spcPts val="875"/>
              </a:spcBef>
              <a:buSzPct val="120000"/>
              <a:buChar char="•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examples: CPAs, doctors, lawyers,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etc.</a:t>
            </a:r>
            <a:endParaRPr sz="2000">
              <a:latin typeface="Arial"/>
              <a:cs typeface="Arial"/>
            </a:endParaRPr>
          </a:p>
          <a:p>
            <a:pPr marL="754380" indent="-284480">
              <a:lnSpc>
                <a:spcPct val="100000"/>
              </a:lnSpc>
              <a:spcBef>
                <a:spcPts val="480"/>
              </a:spcBef>
              <a:buSzPct val="120000"/>
              <a:buChar char="•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but also engineers that perform engineering services for the</a:t>
            </a:r>
            <a:r>
              <a:rPr sz="2000" spc="7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public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35"/>
              </a:spcBef>
            </a:pPr>
            <a:r>
              <a:rPr sz="2400" spc="-5" dirty="0">
                <a:latin typeface="Arial"/>
                <a:cs typeface="Arial"/>
              </a:rPr>
              <a:t>Case </a:t>
            </a:r>
            <a:r>
              <a:rPr sz="2400" dirty="0">
                <a:latin typeface="Arial"/>
                <a:cs typeface="Arial"/>
              </a:rPr>
              <a:t>for </a:t>
            </a:r>
            <a:r>
              <a:rPr sz="2400" spc="-5" dirty="0">
                <a:latin typeface="Arial"/>
                <a:cs typeface="Arial"/>
              </a:rPr>
              <a:t>licensing </a:t>
            </a:r>
            <a:r>
              <a:rPr sz="2400" dirty="0">
                <a:latin typeface="Arial"/>
                <a:cs typeface="Arial"/>
              </a:rPr>
              <a:t>IT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professionals</a:t>
            </a:r>
            <a:endParaRPr sz="2400">
              <a:latin typeface="Arial"/>
              <a:cs typeface="Arial"/>
            </a:endParaRPr>
          </a:p>
          <a:p>
            <a:pPr marL="754380" marR="414020" indent="-284480">
              <a:lnSpc>
                <a:spcPct val="100000"/>
              </a:lnSpc>
              <a:spcBef>
                <a:spcPts val="875"/>
              </a:spcBef>
              <a:buSzPct val="120000"/>
              <a:buChar char="•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encourage IT professionals to follow the highest standards of the  profession</a:t>
            </a:r>
            <a:endParaRPr sz="2000">
              <a:latin typeface="Arial"/>
              <a:cs typeface="Arial"/>
            </a:endParaRPr>
          </a:p>
          <a:p>
            <a:pPr marL="754380" indent="-284480">
              <a:lnSpc>
                <a:spcPct val="100000"/>
              </a:lnSpc>
              <a:spcBef>
                <a:spcPts val="480"/>
              </a:spcBef>
              <a:buSzPct val="120000"/>
              <a:buChar char="•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practice a code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ethics</a:t>
            </a:r>
            <a:endParaRPr sz="2000">
              <a:latin typeface="Arial"/>
              <a:cs typeface="Arial"/>
            </a:endParaRPr>
          </a:p>
          <a:p>
            <a:pPr marL="754380" indent="-284480">
              <a:lnSpc>
                <a:spcPct val="100000"/>
              </a:lnSpc>
              <a:spcBef>
                <a:spcPts val="480"/>
              </a:spcBef>
              <a:buSzPct val="120000"/>
              <a:buChar char="•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violators would be punished by</a:t>
            </a:r>
            <a:r>
              <a:rPr sz="2000" spc="3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law</a:t>
            </a:r>
            <a:endParaRPr sz="2000">
              <a:latin typeface="Arial"/>
              <a:cs typeface="Arial"/>
            </a:endParaRPr>
          </a:p>
          <a:p>
            <a:pPr marL="754380" marR="5080" indent="-284480">
              <a:lnSpc>
                <a:spcPct val="100000"/>
              </a:lnSpc>
              <a:spcBef>
                <a:spcPts val="480"/>
              </a:spcBef>
              <a:buSzPct val="120000"/>
              <a:buChar char="•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without it there is no incentive for heightened care and no concept of  malpractice</a:t>
            </a:r>
            <a:endParaRPr sz="2000">
              <a:latin typeface="Arial"/>
              <a:cs typeface="Arial"/>
            </a:endParaRPr>
          </a:p>
          <a:p>
            <a:pPr marL="754380" marR="287020" indent="-284480">
              <a:lnSpc>
                <a:spcPct val="100000"/>
              </a:lnSpc>
              <a:spcBef>
                <a:spcPts val="480"/>
              </a:spcBef>
              <a:buSzPct val="120000"/>
              <a:buChar char="•"/>
              <a:tabLst>
                <a:tab pos="753745" algn="l"/>
                <a:tab pos="754380" algn="l"/>
              </a:tabLst>
            </a:pPr>
            <a:r>
              <a:rPr sz="2000" spc="-10" dirty="0">
                <a:latin typeface="Arial"/>
                <a:cs typeface="Arial"/>
              </a:rPr>
              <a:t>licensing </a:t>
            </a:r>
            <a:r>
              <a:rPr sz="2000" spc="-5" dirty="0">
                <a:latin typeface="Arial"/>
                <a:cs typeface="Arial"/>
              </a:rPr>
              <a:t>of IT </a:t>
            </a:r>
            <a:r>
              <a:rPr sz="2000" spc="-10" dirty="0">
                <a:latin typeface="Arial"/>
                <a:cs typeface="Arial"/>
              </a:rPr>
              <a:t>professionals </a:t>
            </a:r>
            <a:r>
              <a:rPr sz="2000" spc="-5" dirty="0">
                <a:latin typeface="Arial"/>
                <a:cs typeface="Arial"/>
              </a:rPr>
              <a:t>may improve today’s very complex IT  systems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98500"/>
            <a:chOff x="0" y="0"/>
            <a:chExt cx="9144000" cy="6985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673100"/>
              <a:ext cx="9144000" cy="25400"/>
            </a:xfrm>
            <a:custGeom>
              <a:avLst/>
              <a:gdLst/>
              <a:ahLst/>
              <a:cxnLst/>
              <a:rect l="l" t="t" r="r" b="b"/>
              <a:pathLst>
                <a:path w="9144000" h="25400">
                  <a:moveTo>
                    <a:pt x="0" y="25400"/>
                  </a:moveTo>
                  <a:lnTo>
                    <a:pt x="9144000" y="254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FF67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943860" y="140461"/>
            <a:ext cx="332612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Government</a:t>
            </a:r>
            <a:r>
              <a:rPr spc="-30" dirty="0"/>
              <a:t> </a:t>
            </a:r>
            <a:r>
              <a:rPr spc="-5" dirty="0"/>
              <a:t>Licensing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0" y="940308"/>
            <a:ext cx="8915400" cy="56035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330" marR="5080" indent="-341630">
              <a:lnSpc>
                <a:spcPct val="100000"/>
              </a:lnSpc>
              <a:spcBef>
                <a:spcPts val="100"/>
              </a:spcBef>
            </a:pPr>
            <a:r>
              <a:rPr lang="en-US" sz="2400" b="1" spc="-5" dirty="0">
                <a:solidFill>
                  <a:srgbClr val="C00000"/>
                </a:solidFill>
                <a:latin typeface="Arial"/>
                <a:cs typeface="Arial"/>
              </a:rPr>
              <a:t>    </a:t>
            </a:r>
            <a:r>
              <a:rPr sz="2400" b="1" spc="-5" dirty="0">
                <a:solidFill>
                  <a:srgbClr val="C00000"/>
                </a:solidFill>
                <a:latin typeface="Arial"/>
                <a:cs typeface="Arial"/>
              </a:rPr>
              <a:t>Adverse issues associated with government licensing </a:t>
            </a:r>
            <a:r>
              <a:rPr sz="2400" b="1" dirty="0">
                <a:solidFill>
                  <a:srgbClr val="C00000"/>
                </a:solidFill>
                <a:latin typeface="Arial"/>
                <a:cs typeface="Arial"/>
              </a:rPr>
              <a:t>of IT</a:t>
            </a:r>
            <a:r>
              <a:rPr lang="en-US" sz="2400" b="1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C00000"/>
                </a:solidFill>
                <a:latin typeface="Arial"/>
                <a:cs typeface="Arial"/>
              </a:rPr>
              <a:t>professionals</a:t>
            </a:r>
            <a:endParaRPr lang="en-US" sz="2400" b="1" spc="-5" dirty="0">
              <a:solidFill>
                <a:srgbClr val="C00000"/>
              </a:solidFill>
              <a:latin typeface="Arial"/>
              <a:cs typeface="Arial"/>
            </a:endParaRPr>
          </a:p>
          <a:p>
            <a:pPr marL="354330" marR="5080" indent="-341630">
              <a:lnSpc>
                <a:spcPct val="100000"/>
              </a:lnSpc>
              <a:spcBef>
                <a:spcPts val="100"/>
              </a:spcBef>
            </a:pPr>
            <a:endParaRPr sz="2400" b="1" dirty="0">
              <a:solidFill>
                <a:srgbClr val="C00000"/>
              </a:solidFill>
              <a:latin typeface="Arial"/>
              <a:cs typeface="Arial"/>
            </a:endParaRPr>
          </a:p>
          <a:p>
            <a:pPr marL="754380" marR="113664" indent="-284480">
              <a:lnSpc>
                <a:spcPct val="150000"/>
              </a:lnSpc>
              <a:spcBef>
                <a:spcPts val="869"/>
              </a:spcBef>
              <a:buSzPct val="120000"/>
              <a:buChar char="•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there are few international or national licensing programs for IT  professionals</a:t>
            </a:r>
            <a:endParaRPr sz="2000" dirty="0">
              <a:latin typeface="Arial"/>
              <a:cs typeface="Arial"/>
            </a:endParaRPr>
          </a:p>
          <a:p>
            <a:pPr marL="754380" indent="-284480">
              <a:lnSpc>
                <a:spcPct val="150000"/>
              </a:lnSpc>
              <a:spcBef>
                <a:spcPts val="480"/>
              </a:spcBef>
              <a:buSzPct val="120000"/>
              <a:buChar char="•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no universally accepted core body of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knowledge</a:t>
            </a:r>
            <a:endParaRPr sz="2000" dirty="0">
              <a:latin typeface="Arial"/>
              <a:cs typeface="Arial"/>
            </a:endParaRPr>
          </a:p>
          <a:p>
            <a:pPr marL="754380" marR="661035" indent="-284480">
              <a:lnSpc>
                <a:spcPct val="150000"/>
              </a:lnSpc>
              <a:spcBef>
                <a:spcPts val="484"/>
              </a:spcBef>
              <a:buSzPct val="120000"/>
              <a:buChar char="•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unclear who should manage content and administration of  licensing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exams</a:t>
            </a:r>
            <a:endParaRPr sz="2000" dirty="0">
              <a:latin typeface="Arial"/>
              <a:cs typeface="Arial"/>
            </a:endParaRPr>
          </a:p>
          <a:p>
            <a:pPr marL="754380" marR="774700" indent="-284480">
              <a:lnSpc>
                <a:spcPct val="150000"/>
              </a:lnSpc>
              <a:spcBef>
                <a:spcPts val="480"/>
              </a:spcBef>
              <a:buSzPct val="120000"/>
              <a:buChar char="•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no administrative body </a:t>
            </a:r>
            <a:r>
              <a:rPr sz="2000" dirty="0">
                <a:latin typeface="Arial"/>
                <a:cs typeface="Arial"/>
              </a:rPr>
              <a:t>to </a:t>
            </a:r>
            <a:r>
              <a:rPr sz="2000" spc="-5" dirty="0">
                <a:latin typeface="Arial"/>
                <a:cs typeface="Arial"/>
              </a:rPr>
              <a:t>accredit professional education  programs</a:t>
            </a:r>
            <a:endParaRPr sz="2000" dirty="0">
              <a:latin typeface="Arial"/>
              <a:cs typeface="Arial"/>
            </a:endParaRPr>
          </a:p>
          <a:p>
            <a:pPr marL="754380" marR="408305" indent="-284480">
              <a:lnSpc>
                <a:spcPct val="150000"/>
              </a:lnSpc>
              <a:spcBef>
                <a:spcPts val="480"/>
              </a:spcBef>
              <a:buSzPct val="120000"/>
              <a:buChar char="•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no administrative body </a:t>
            </a:r>
            <a:r>
              <a:rPr sz="2000" dirty="0">
                <a:latin typeface="Arial"/>
                <a:cs typeface="Arial"/>
              </a:rPr>
              <a:t>to </a:t>
            </a:r>
            <a:r>
              <a:rPr sz="2000" spc="-5" dirty="0">
                <a:latin typeface="Arial"/>
                <a:cs typeface="Arial"/>
              </a:rPr>
              <a:t>assess and ensure competence of  individual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professionals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98500"/>
            <a:chOff x="0" y="0"/>
            <a:chExt cx="9144000" cy="6985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673100"/>
              <a:ext cx="9144000" cy="25400"/>
            </a:xfrm>
            <a:custGeom>
              <a:avLst/>
              <a:gdLst/>
              <a:ahLst/>
              <a:cxnLst/>
              <a:rect l="l" t="t" r="r" b="b"/>
              <a:pathLst>
                <a:path w="9144000" h="25400">
                  <a:moveTo>
                    <a:pt x="0" y="25400"/>
                  </a:moveTo>
                  <a:lnTo>
                    <a:pt x="9144000" y="254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FF67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622804" y="139700"/>
            <a:ext cx="39681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IT </a:t>
            </a:r>
            <a:r>
              <a:rPr spc="-5" dirty="0"/>
              <a:t>Professional</a:t>
            </a:r>
            <a:r>
              <a:rPr spc="-35" dirty="0"/>
              <a:t> </a:t>
            </a:r>
            <a:r>
              <a:rPr spc="-5" dirty="0"/>
              <a:t>Malpractice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05815" y="956310"/>
            <a:ext cx="8761985" cy="4859022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12700">
              <a:lnSpc>
                <a:spcPct val="150000"/>
              </a:lnSpc>
              <a:spcBef>
                <a:spcPts val="570"/>
              </a:spcBef>
            </a:pPr>
            <a:r>
              <a:rPr sz="2200" b="1" spc="-5" dirty="0">
                <a:solidFill>
                  <a:srgbClr val="C00000"/>
                </a:solidFill>
                <a:latin typeface="Arial"/>
                <a:cs typeface="Arial"/>
              </a:rPr>
              <a:t>Negligence:</a:t>
            </a:r>
            <a:endParaRPr sz="2200" b="1" dirty="0">
              <a:solidFill>
                <a:srgbClr val="C00000"/>
              </a:solidFill>
              <a:latin typeface="Arial"/>
              <a:cs typeface="Arial"/>
            </a:endParaRPr>
          </a:p>
          <a:p>
            <a:pPr marL="754380" marR="612775" indent="-284480">
              <a:lnSpc>
                <a:spcPct val="150000"/>
              </a:lnSpc>
              <a:spcBef>
                <a:spcPts val="875"/>
              </a:spcBef>
              <a:buSzPct val="120000"/>
              <a:buChar char="•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not doing something that a reasonable man would do, or doing  something that a reasonable man would not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do</a:t>
            </a:r>
            <a:endParaRPr lang="en-US" sz="2000" spc="-5" dirty="0">
              <a:latin typeface="Arial"/>
              <a:cs typeface="Arial"/>
            </a:endParaRPr>
          </a:p>
          <a:p>
            <a:pPr marL="754380" marR="612775" indent="-284480">
              <a:lnSpc>
                <a:spcPct val="150000"/>
              </a:lnSpc>
              <a:spcBef>
                <a:spcPts val="875"/>
              </a:spcBef>
              <a:buSzPct val="120000"/>
              <a:buChar char="•"/>
              <a:tabLst>
                <a:tab pos="753745" algn="l"/>
                <a:tab pos="754380" algn="l"/>
              </a:tabLst>
            </a:pPr>
            <a:endParaRPr sz="2000" dirty="0">
              <a:latin typeface="Arial"/>
              <a:cs typeface="Arial"/>
            </a:endParaRPr>
          </a:p>
          <a:p>
            <a:pPr marL="12700">
              <a:lnSpc>
                <a:spcPct val="150000"/>
              </a:lnSpc>
              <a:spcBef>
                <a:spcPts val="1335"/>
              </a:spcBef>
            </a:pPr>
            <a:r>
              <a:rPr sz="2200" b="1" spc="-5" dirty="0">
                <a:solidFill>
                  <a:srgbClr val="C00000"/>
                </a:solidFill>
                <a:latin typeface="Arial"/>
                <a:cs typeface="Arial"/>
              </a:rPr>
              <a:t>Duty of</a:t>
            </a:r>
            <a:r>
              <a:rPr sz="22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200" b="1" spc="-5" dirty="0">
                <a:solidFill>
                  <a:srgbClr val="C00000"/>
                </a:solidFill>
                <a:latin typeface="Arial"/>
                <a:cs typeface="Arial"/>
              </a:rPr>
              <a:t>care</a:t>
            </a:r>
            <a:r>
              <a:rPr sz="2200" b="1" spc="-5" dirty="0">
                <a:latin typeface="Arial"/>
                <a:cs typeface="Arial"/>
              </a:rPr>
              <a:t>:</a:t>
            </a:r>
            <a:endParaRPr sz="2200" b="1" dirty="0">
              <a:latin typeface="Arial"/>
              <a:cs typeface="Arial"/>
            </a:endParaRPr>
          </a:p>
          <a:p>
            <a:pPr marL="754380" marR="244475" indent="-284480">
              <a:lnSpc>
                <a:spcPct val="150000"/>
              </a:lnSpc>
              <a:spcBef>
                <a:spcPts val="875"/>
              </a:spcBef>
              <a:buSzPct val="120000"/>
              <a:buChar char="•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the obligation to protect people against any unreasonable harm or  risk</a:t>
            </a:r>
            <a:endParaRPr sz="2000" dirty="0">
              <a:latin typeface="Arial"/>
              <a:cs typeface="Arial"/>
            </a:endParaRPr>
          </a:p>
          <a:p>
            <a:pPr marL="354330" marR="5080" indent="-341630">
              <a:spcBef>
                <a:spcPts val="1335"/>
              </a:spcBef>
            </a:pPr>
            <a:r>
              <a:rPr lang="en-US" sz="2000" b="1" u="sng" spc="-5" dirty="0">
                <a:latin typeface="Arial"/>
                <a:cs typeface="Arial"/>
              </a:rPr>
              <a:t>Note</a:t>
            </a:r>
            <a:r>
              <a:rPr lang="en-US" sz="2000" spc="-5" dirty="0">
                <a:latin typeface="Arial"/>
                <a:cs typeface="Arial"/>
              </a:rPr>
              <a:t>: </a:t>
            </a:r>
            <a:r>
              <a:rPr sz="2000" spc="-5" dirty="0">
                <a:latin typeface="Arial"/>
                <a:cs typeface="Arial"/>
              </a:rPr>
              <a:t>Courts consistently reject attempts </a:t>
            </a:r>
            <a:r>
              <a:rPr sz="2000" dirty="0">
                <a:latin typeface="Arial"/>
                <a:cs typeface="Arial"/>
              </a:rPr>
              <a:t>to </a:t>
            </a:r>
            <a:r>
              <a:rPr sz="2000" spc="-5" dirty="0">
                <a:latin typeface="Arial"/>
                <a:cs typeface="Arial"/>
              </a:rPr>
              <a:t>sue individual parties </a:t>
            </a:r>
            <a:r>
              <a:rPr sz="2000" dirty="0">
                <a:latin typeface="Arial"/>
                <a:cs typeface="Arial"/>
              </a:rPr>
              <a:t>for  </a:t>
            </a:r>
            <a:r>
              <a:rPr lang="en-US" sz="2000" dirty="0">
                <a:latin typeface="Arial"/>
                <a:cs typeface="Arial"/>
              </a:rPr>
              <a:t> </a:t>
            </a:r>
          </a:p>
          <a:p>
            <a:pPr marL="354330" marR="5080" indent="-341630">
              <a:spcBef>
                <a:spcPts val="1335"/>
              </a:spcBef>
            </a:pPr>
            <a:r>
              <a:rPr lang="en-US" sz="2000" dirty="0">
                <a:latin typeface="Arial"/>
                <a:cs typeface="Arial"/>
              </a:rPr>
              <a:t>          </a:t>
            </a:r>
            <a:r>
              <a:rPr sz="2000" spc="-5" dirty="0">
                <a:latin typeface="Arial"/>
                <a:cs typeface="Arial"/>
              </a:rPr>
              <a:t>computer-related</a:t>
            </a:r>
            <a:r>
              <a:rPr sz="2000" spc="2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malpractice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98500"/>
            <a:chOff x="0" y="0"/>
            <a:chExt cx="9144000" cy="6985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673100"/>
              <a:ext cx="9144000" cy="25400"/>
            </a:xfrm>
            <a:custGeom>
              <a:avLst/>
              <a:gdLst/>
              <a:ahLst/>
              <a:cxnLst/>
              <a:rect l="l" t="t" r="r" b="b"/>
              <a:pathLst>
                <a:path w="9144000" h="25400">
                  <a:moveTo>
                    <a:pt x="0" y="25400"/>
                  </a:moveTo>
                  <a:lnTo>
                    <a:pt x="9144000" y="254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FF67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987295" y="139700"/>
            <a:ext cx="52381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Common Ethical Issues for </a:t>
            </a:r>
            <a:r>
              <a:rPr dirty="0"/>
              <a:t>IT </a:t>
            </a:r>
            <a:r>
              <a:rPr spc="-5" dirty="0"/>
              <a:t>Users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82015" y="803910"/>
            <a:ext cx="7875270" cy="5504777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12700">
              <a:lnSpc>
                <a:spcPct val="150000"/>
              </a:lnSpc>
              <a:spcBef>
                <a:spcPts val="570"/>
              </a:spcBef>
            </a:pPr>
            <a:r>
              <a:rPr sz="2000" b="1" spc="-5" dirty="0">
                <a:solidFill>
                  <a:srgbClr val="C00000"/>
                </a:solidFill>
                <a:latin typeface="Arial"/>
                <a:cs typeface="Arial"/>
              </a:rPr>
              <a:t>Software piracy</a:t>
            </a:r>
            <a:endParaRPr sz="2000" b="1" dirty="0">
              <a:solidFill>
                <a:srgbClr val="C00000"/>
              </a:solidFill>
              <a:latin typeface="Arial"/>
              <a:cs typeface="Arial"/>
            </a:endParaRPr>
          </a:p>
          <a:p>
            <a:pPr marL="754380" indent="-284480">
              <a:lnSpc>
                <a:spcPct val="150000"/>
              </a:lnSpc>
              <a:spcBef>
                <a:spcPts val="875"/>
              </a:spcBef>
              <a:buSzPct val="120000"/>
              <a:buChar char="•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copying work software for use at home (even when doing</a:t>
            </a:r>
            <a:r>
              <a:rPr sz="2000" spc="75" dirty="0">
                <a:latin typeface="Arial"/>
                <a:cs typeface="Arial"/>
              </a:rPr>
              <a:t> </a:t>
            </a:r>
            <a:r>
              <a:rPr sz="2000" i="1" spc="-5" dirty="0">
                <a:latin typeface="Arial"/>
                <a:cs typeface="Arial"/>
              </a:rPr>
              <a:t>some</a:t>
            </a:r>
            <a:endParaRPr sz="2000" dirty="0">
              <a:latin typeface="Arial"/>
              <a:cs typeface="Arial"/>
            </a:endParaRPr>
          </a:p>
          <a:p>
            <a:pPr marL="754380">
              <a:lnSpc>
                <a:spcPct val="150000"/>
              </a:lnSpc>
            </a:pPr>
            <a:r>
              <a:rPr sz="2000" spc="-5" dirty="0">
                <a:latin typeface="Arial"/>
                <a:cs typeface="Arial"/>
              </a:rPr>
              <a:t>work at home) is considered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piracy</a:t>
            </a:r>
            <a:endParaRPr sz="2000" dirty="0">
              <a:latin typeface="Arial"/>
              <a:cs typeface="Arial"/>
            </a:endParaRPr>
          </a:p>
          <a:p>
            <a:pPr marL="12700">
              <a:lnSpc>
                <a:spcPct val="150000"/>
              </a:lnSpc>
              <a:spcBef>
                <a:spcPts val="1335"/>
              </a:spcBef>
            </a:pPr>
            <a:r>
              <a:rPr sz="2000" b="1" spc="-5" dirty="0">
                <a:solidFill>
                  <a:srgbClr val="C00000"/>
                </a:solidFill>
                <a:latin typeface="Arial"/>
                <a:cs typeface="Arial"/>
              </a:rPr>
              <a:t>Inappropriate use </a:t>
            </a: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of </a:t>
            </a:r>
            <a:r>
              <a:rPr sz="2000" b="1" spc="-5" dirty="0">
                <a:solidFill>
                  <a:srgbClr val="C00000"/>
                </a:solidFill>
                <a:latin typeface="Arial"/>
                <a:cs typeface="Arial"/>
              </a:rPr>
              <a:t>computing</a:t>
            </a:r>
            <a:r>
              <a:rPr sz="2000" b="1" spc="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C00000"/>
                </a:solidFill>
                <a:latin typeface="Arial"/>
                <a:cs typeface="Arial"/>
              </a:rPr>
              <a:t>resources</a:t>
            </a:r>
            <a:endParaRPr sz="2000" b="1" dirty="0">
              <a:solidFill>
                <a:srgbClr val="C00000"/>
              </a:solidFill>
              <a:latin typeface="Arial"/>
              <a:cs typeface="Arial"/>
            </a:endParaRPr>
          </a:p>
          <a:p>
            <a:pPr marL="754380" indent="-284480">
              <a:lnSpc>
                <a:spcPct val="150000"/>
              </a:lnSpc>
              <a:spcBef>
                <a:spcPts val="875"/>
              </a:spcBef>
              <a:buSzPct val="120000"/>
              <a:buChar char="•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surf work-unrelated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websites</a:t>
            </a:r>
            <a:endParaRPr sz="2000" dirty="0">
              <a:latin typeface="Arial"/>
              <a:cs typeface="Arial"/>
            </a:endParaRPr>
          </a:p>
          <a:p>
            <a:pPr marL="754380" indent="-284480">
              <a:lnSpc>
                <a:spcPct val="150000"/>
              </a:lnSpc>
              <a:spcBef>
                <a:spcPts val="480"/>
              </a:spcBef>
              <a:buSzPct val="120000"/>
              <a:buChar char="•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send questionable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email</a:t>
            </a:r>
            <a:endParaRPr sz="2000" dirty="0">
              <a:latin typeface="Arial"/>
              <a:cs typeface="Arial"/>
            </a:endParaRPr>
          </a:p>
          <a:p>
            <a:pPr marL="754380" indent="-284480">
              <a:lnSpc>
                <a:spcPct val="150000"/>
              </a:lnSpc>
              <a:spcBef>
                <a:spcPts val="480"/>
              </a:spcBef>
              <a:buSzPct val="120000"/>
              <a:buChar char="•"/>
              <a:tabLst>
                <a:tab pos="753745" algn="l"/>
                <a:tab pos="754380" algn="l"/>
              </a:tabLst>
            </a:pPr>
            <a:r>
              <a:rPr sz="2000" dirty="0">
                <a:latin typeface="Arial"/>
                <a:cs typeface="Arial"/>
              </a:rPr>
              <a:t>etc</a:t>
            </a:r>
          </a:p>
          <a:p>
            <a:pPr marL="12700">
              <a:lnSpc>
                <a:spcPct val="150000"/>
              </a:lnSpc>
              <a:spcBef>
                <a:spcPts val="1335"/>
              </a:spcBef>
            </a:pPr>
            <a:r>
              <a:rPr sz="2000" b="1" spc="-5" dirty="0">
                <a:solidFill>
                  <a:srgbClr val="C00000"/>
                </a:solidFill>
                <a:latin typeface="Arial"/>
                <a:cs typeface="Arial"/>
              </a:rPr>
              <a:t>Inappropriate sharing </a:t>
            </a: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of</a:t>
            </a:r>
            <a:r>
              <a:rPr sz="2000" b="1" spc="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C00000"/>
                </a:solidFill>
                <a:latin typeface="Arial"/>
                <a:cs typeface="Arial"/>
              </a:rPr>
              <a:t>information</a:t>
            </a:r>
            <a:endParaRPr sz="2000" b="1" dirty="0">
              <a:solidFill>
                <a:srgbClr val="C00000"/>
              </a:solidFill>
              <a:latin typeface="Arial"/>
              <a:cs typeface="Arial"/>
            </a:endParaRPr>
          </a:p>
          <a:p>
            <a:pPr marL="754380" indent="-284480">
              <a:lnSpc>
                <a:spcPct val="150000"/>
              </a:lnSpc>
              <a:spcBef>
                <a:spcPts val="875"/>
              </a:spcBef>
              <a:buSzPct val="120000"/>
              <a:buChar char="•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private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data</a:t>
            </a:r>
            <a:endParaRPr sz="2000" dirty="0">
              <a:latin typeface="Arial"/>
              <a:cs typeface="Arial"/>
            </a:endParaRPr>
          </a:p>
          <a:p>
            <a:pPr marL="754380" indent="-284480">
              <a:lnSpc>
                <a:spcPct val="150000"/>
              </a:lnSpc>
              <a:spcBef>
                <a:spcPts val="480"/>
              </a:spcBef>
              <a:buSzPct val="120000"/>
              <a:buChar char="•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confidential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information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98500"/>
            <a:chOff x="0" y="0"/>
            <a:chExt cx="9144000" cy="6985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673100"/>
              <a:ext cx="9144000" cy="25400"/>
            </a:xfrm>
            <a:custGeom>
              <a:avLst/>
              <a:gdLst/>
              <a:ahLst/>
              <a:cxnLst/>
              <a:rect l="l" t="t" r="r" b="b"/>
              <a:pathLst>
                <a:path w="9144000" h="25400">
                  <a:moveTo>
                    <a:pt x="0" y="25400"/>
                  </a:moveTo>
                  <a:lnTo>
                    <a:pt x="9144000" y="254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FF67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387094" y="177038"/>
            <a:ext cx="63696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Supporting the Ethical Practices </a:t>
            </a:r>
            <a:r>
              <a:rPr dirty="0"/>
              <a:t>of IT</a:t>
            </a:r>
            <a:r>
              <a:rPr spc="5" dirty="0"/>
              <a:t> </a:t>
            </a:r>
            <a:r>
              <a:rPr spc="-5" dirty="0"/>
              <a:t>Users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4668" y="880110"/>
            <a:ext cx="8380731" cy="4548105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12700">
              <a:lnSpc>
                <a:spcPct val="150000"/>
              </a:lnSpc>
              <a:spcBef>
                <a:spcPts val="570"/>
              </a:spcBef>
            </a:pPr>
            <a:r>
              <a:rPr sz="2200" b="1" spc="-5" dirty="0">
                <a:solidFill>
                  <a:srgbClr val="C00000"/>
                </a:solidFill>
                <a:latin typeface="Arial"/>
                <a:cs typeface="Arial"/>
              </a:rPr>
              <a:t>Policies </a:t>
            </a:r>
            <a:r>
              <a:rPr sz="2200" b="1" dirty="0">
                <a:solidFill>
                  <a:srgbClr val="C00000"/>
                </a:solidFill>
                <a:latin typeface="Arial"/>
                <a:cs typeface="Arial"/>
              </a:rPr>
              <a:t>that </a:t>
            </a:r>
            <a:r>
              <a:rPr sz="2200" b="1" spc="-5" dirty="0">
                <a:solidFill>
                  <a:srgbClr val="C00000"/>
                </a:solidFill>
                <a:latin typeface="Arial"/>
                <a:cs typeface="Arial"/>
              </a:rPr>
              <a:t>protect against</a:t>
            </a:r>
            <a:r>
              <a:rPr sz="22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200" b="1" spc="-5" dirty="0">
                <a:solidFill>
                  <a:srgbClr val="C00000"/>
                </a:solidFill>
                <a:latin typeface="Arial"/>
                <a:cs typeface="Arial"/>
              </a:rPr>
              <a:t>abuses</a:t>
            </a:r>
            <a:r>
              <a:rPr sz="2200" spc="-5" dirty="0">
                <a:latin typeface="Arial"/>
                <a:cs typeface="Arial"/>
              </a:rPr>
              <a:t>:</a:t>
            </a:r>
            <a:endParaRPr sz="2200" dirty="0">
              <a:latin typeface="Arial"/>
              <a:cs typeface="Arial"/>
            </a:endParaRPr>
          </a:p>
          <a:p>
            <a:pPr marL="811530" indent="-342900">
              <a:lnSpc>
                <a:spcPct val="150000"/>
              </a:lnSpc>
              <a:spcBef>
                <a:spcPts val="875"/>
              </a:spcBef>
              <a:buSzPct val="120000"/>
              <a:buFont typeface="Wingdings" panose="05000000000000000000" pitchFamily="2" charset="2"/>
              <a:buChar char="§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establish boundaries of acceptable and unacceptable</a:t>
            </a:r>
            <a:r>
              <a:rPr sz="2000" spc="12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behavior</a:t>
            </a:r>
            <a:endParaRPr sz="2000" dirty="0">
              <a:latin typeface="Arial"/>
              <a:cs typeface="Arial"/>
            </a:endParaRPr>
          </a:p>
          <a:p>
            <a:pPr marL="811530" indent="-342900">
              <a:lnSpc>
                <a:spcPct val="150000"/>
              </a:lnSpc>
              <a:spcBef>
                <a:spcPts val="480"/>
              </a:spcBef>
              <a:buSzPct val="120000"/>
              <a:buFont typeface="Wingdings" panose="05000000000000000000" pitchFamily="2" charset="2"/>
              <a:buChar char="§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enable management to punish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violators</a:t>
            </a:r>
            <a:endParaRPr sz="2000" dirty="0">
              <a:latin typeface="Arial"/>
              <a:cs typeface="Arial"/>
            </a:endParaRPr>
          </a:p>
          <a:p>
            <a:pPr marL="12700">
              <a:lnSpc>
                <a:spcPct val="150000"/>
              </a:lnSpc>
              <a:spcBef>
                <a:spcPts val="1335"/>
              </a:spcBef>
            </a:pPr>
            <a:r>
              <a:rPr sz="2200" b="1" spc="-5" dirty="0">
                <a:solidFill>
                  <a:srgbClr val="C00000"/>
                </a:solidFill>
                <a:latin typeface="Arial"/>
                <a:cs typeface="Arial"/>
              </a:rPr>
              <a:t>Policy components</a:t>
            </a:r>
            <a:r>
              <a:rPr sz="22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200" b="1" spc="-5" dirty="0">
                <a:solidFill>
                  <a:srgbClr val="C00000"/>
                </a:solidFill>
                <a:latin typeface="Arial"/>
                <a:cs typeface="Arial"/>
              </a:rPr>
              <a:t>include:</a:t>
            </a:r>
            <a:endParaRPr sz="2200" b="1" dirty="0">
              <a:solidFill>
                <a:srgbClr val="C00000"/>
              </a:solidFill>
              <a:latin typeface="Arial"/>
              <a:cs typeface="Arial"/>
            </a:endParaRPr>
          </a:p>
          <a:p>
            <a:pPr marL="811530" indent="-342900">
              <a:lnSpc>
                <a:spcPct val="150000"/>
              </a:lnSpc>
              <a:spcBef>
                <a:spcPts val="875"/>
              </a:spcBef>
              <a:buSzPct val="120000"/>
              <a:buFont typeface="Wingdings" panose="05000000000000000000" pitchFamily="2" charset="2"/>
              <a:buChar char="§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defining and limiting the appropriate use of IT</a:t>
            </a:r>
            <a:r>
              <a:rPr sz="2000" spc="3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resources</a:t>
            </a:r>
            <a:endParaRPr sz="2000" dirty="0">
              <a:latin typeface="Arial"/>
              <a:cs typeface="Arial"/>
            </a:endParaRPr>
          </a:p>
          <a:p>
            <a:pPr marL="811530" indent="-342900">
              <a:lnSpc>
                <a:spcPct val="150000"/>
              </a:lnSpc>
              <a:spcBef>
                <a:spcPts val="480"/>
              </a:spcBef>
              <a:buSzPct val="120000"/>
              <a:buFont typeface="Wingdings" panose="05000000000000000000" pitchFamily="2" charset="2"/>
              <a:buChar char="§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establishing guidelines for use of company</a:t>
            </a:r>
            <a:r>
              <a:rPr sz="2000" spc="3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software</a:t>
            </a:r>
            <a:endParaRPr sz="2000" dirty="0">
              <a:latin typeface="Arial"/>
              <a:cs typeface="Arial"/>
            </a:endParaRPr>
          </a:p>
          <a:p>
            <a:pPr marL="811530" indent="-342900">
              <a:lnSpc>
                <a:spcPct val="150000"/>
              </a:lnSpc>
              <a:spcBef>
                <a:spcPts val="480"/>
              </a:spcBef>
              <a:buSzPct val="120000"/>
              <a:buFont typeface="Wingdings" panose="05000000000000000000" pitchFamily="2" charset="2"/>
              <a:buChar char="§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structuring information systems to protect data and</a:t>
            </a:r>
            <a:r>
              <a:rPr sz="2000" spc="6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information</a:t>
            </a:r>
            <a:endParaRPr sz="2000" dirty="0">
              <a:latin typeface="Arial"/>
              <a:cs typeface="Arial"/>
            </a:endParaRPr>
          </a:p>
          <a:p>
            <a:pPr marL="811530" indent="-342900">
              <a:lnSpc>
                <a:spcPct val="150000"/>
              </a:lnSpc>
              <a:spcBef>
                <a:spcPts val="480"/>
              </a:spcBef>
              <a:buSzPct val="120000"/>
              <a:buFont typeface="Wingdings" panose="05000000000000000000" pitchFamily="2" charset="2"/>
              <a:buChar char="§"/>
              <a:tabLst>
                <a:tab pos="753745" algn="l"/>
                <a:tab pos="754380" algn="l"/>
              </a:tabLst>
            </a:pPr>
            <a:r>
              <a:rPr sz="2000" spc="-5" dirty="0">
                <a:latin typeface="Arial"/>
                <a:cs typeface="Arial"/>
              </a:rPr>
              <a:t>installing and maintaining a corporate</a:t>
            </a:r>
            <a:r>
              <a:rPr sz="2000" spc="3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firewall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98500"/>
            <a:chOff x="0" y="0"/>
            <a:chExt cx="9144000" cy="6985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673100"/>
              <a:ext cx="9144000" cy="25400"/>
            </a:xfrm>
            <a:custGeom>
              <a:avLst/>
              <a:gdLst/>
              <a:ahLst/>
              <a:cxnLst/>
              <a:rect l="l" t="t" r="r" b="b"/>
              <a:pathLst>
                <a:path w="9144000" h="25400">
                  <a:moveTo>
                    <a:pt x="0" y="25400"/>
                  </a:moveTo>
                  <a:lnTo>
                    <a:pt x="9144000" y="254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FF67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17804" y="270510"/>
            <a:ext cx="770890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FFFF00"/>
                </a:solidFill>
                <a:latin typeface="Arial"/>
                <a:cs typeface="Arial"/>
              </a:rPr>
              <a:t>Manager’s Checklist </a:t>
            </a:r>
            <a:r>
              <a:rPr sz="1600" b="1" dirty="0">
                <a:solidFill>
                  <a:srgbClr val="FFFF00"/>
                </a:solidFill>
                <a:latin typeface="Arial"/>
                <a:cs typeface="Arial"/>
              </a:rPr>
              <a:t>of </a:t>
            </a:r>
            <a:r>
              <a:rPr sz="1600" b="1" spc="-5" dirty="0">
                <a:solidFill>
                  <a:srgbClr val="FFFF00"/>
                </a:solidFill>
                <a:latin typeface="Arial"/>
                <a:cs typeface="Arial"/>
              </a:rPr>
              <a:t>Items </a:t>
            </a:r>
            <a:r>
              <a:rPr sz="1600" b="1" dirty="0">
                <a:solidFill>
                  <a:srgbClr val="FFFF00"/>
                </a:solidFill>
                <a:latin typeface="Arial"/>
                <a:cs typeface="Arial"/>
              </a:rPr>
              <a:t>to </a:t>
            </a:r>
            <a:r>
              <a:rPr sz="1600" b="1" spc="-5" dirty="0">
                <a:solidFill>
                  <a:srgbClr val="FFFF00"/>
                </a:solidFill>
                <a:latin typeface="Arial"/>
                <a:cs typeface="Arial"/>
              </a:rPr>
              <a:t>Consider </a:t>
            </a:r>
            <a:r>
              <a:rPr sz="1600" b="1" dirty="0">
                <a:solidFill>
                  <a:srgbClr val="FFFF00"/>
                </a:solidFill>
                <a:latin typeface="Arial"/>
                <a:cs typeface="Arial"/>
              </a:rPr>
              <a:t>when </a:t>
            </a:r>
            <a:r>
              <a:rPr sz="1600" b="1" spc="-5" dirty="0">
                <a:solidFill>
                  <a:srgbClr val="FFFF00"/>
                </a:solidFill>
                <a:latin typeface="Arial"/>
                <a:cs typeface="Arial"/>
              </a:rPr>
              <a:t>Establishing an </a:t>
            </a:r>
            <a:r>
              <a:rPr sz="1600" b="1" dirty="0">
                <a:solidFill>
                  <a:srgbClr val="FFFF00"/>
                </a:solidFill>
                <a:latin typeface="Arial"/>
                <a:cs typeface="Arial"/>
              </a:rPr>
              <a:t>IT </a:t>
            </a:r>
            <a:r>
              <a:rPr sz="1600" b="1" spc="-5" dirty="0">
                <a:solidFill>
                  <a:srgbClr val="FFFF00"/>
                </a:solidFill>
                <a:latin typeface="Arial"/>
                <a:cs typeface="Arial"/>
              </a:rPr>
              <a:t>Usage</a:t>
            </a:r>
            <a:r>
              <a:rPr sz="1600" b="1" spc="12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FFFF00"/>
                </a:solidFill>
                <a:latin typeface="Arial"/>
                <a:cs typeface="Arial"/>
              </a:rPr>
              <a:t>Policy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04800" y="1676463"/>
            <a:ext cx="8610600" cy="42941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98500"/>
            <a:chOff x="0" y="0"/>
            <a:chExt cx="9144000" cy="6985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673100"/>
              <a:ext cx="9144000" cy="25400"/>
            </a:xfrm>
            <a:custGeom>
              <a:avLst/>
              <a:gdLst/>
              <a:ahLst/>
              <a:cxnLst/>
              <a:rect l="l" t="t" r="r" b="b"/>
              <a:pathLst>
                <a:path w="9144000" h="25400">
                  <a:moveTo>
                    <a:pt x="0" y="25400"/>
                  </a:moveTo>
                  <a:lnTo>
                    <a:pt x="9144000" y="254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FF67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17804" y="270510"/>
            <a:ext cx="770890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FFFF00"/>
                </a:solidFill>
                <a:latin typeface="Arial"/>
                <a:cs typeface="Arial"/>
              </a:rPr>
              <a:t>Manager’s Checklist </a:t>
            </a:r>
            <a:r>
              <a:rPr sz="1600" b="1" dirty="0">
                <a:solidFill>
                  <a:srgbClr val="FFFF00"/>
                </a:solidFill>
                <a:latin typeface="Arial"/>
                <a:cs typeface="Arial"/>
              </a:rPr>
              <a:t>of </a:t>
            </a:r>
            <a:r>
              <a:rPr sz="1600" b="1" spc="-5" dirty="0">
                <a:solidFill>
                  <a:srgbClr val="FFFF00"/>
                </a:solidFill>
                <a:latin typeface="Arial"/>
                <a:cs typeface="Arial"/>
              </a:rPr>
              <a:t>Items </a:t>
            </a:r>
            <a:r>
              <a:rPr sz="1600" b="1" dirty="0">
                <a:solidFill>
                  <a:srgbClr val="FFFF00"/>
                </a:solidFill>
                <a:latin typeface="Arial"/>
                <a:cs typeface="Arial"/>
              </a:rPr>
              <a:t>to </a:t>
            </a:r>
            <a:r>
              <a:rPr sz="1600" b="1" spc="-5" dirty="0">
                <a:solidFill>
                  <a:srgbClr val="FFFF00"/>
                </a:solidFill>
                <a:latin typeface="Arial"/>
                <a:cs typeface="Arial"/>
              </a:rPr>
              <a:t>Consider </a:t>
            </a:r>
            <a:r>
              <a:rPr sz="1600" b="1" dirty="0">
                <a:solidFill>
                  <a:srgbClr val="FFFF00"/>
                </a:solidFill>
                <a:latin typeface="Arial"/>
                <a:cs typeface="Arial"/>
              </a:rPr>
              <a:t>when </a:t>
            </a:r>
            <a:r>
              <a:rPr sz="1600" b="1" spc="-5" dirty="0">
                <a:solidFill>
                  <a:srgbClr val="FFFF00"/>
                </a:solidFill>
                <a:latin typeface="Arial"/>
                <a:cs typeface="Arial"/>
              </a:rPr>
              <a:t>Establishing an </a:t>
            </a:r>
            <a:r>
              <a:rPr sz="1600" b="1" dirty="0">
                <a:solidFill>
                  <a:srgbClr val="FFFF00"/>
                </a:solidFill>
                <a:latin typeface="Arial"/>
                <a:cs typeface="Arial"/>
              </a:rPr>
              <a:t>IT </a:t>
            </a:r>
            <a:r>
              <a:rPr sz="1600" b="1" spc="-5" dirty="0">
                <a:solidFill>
                  <a:srgbClr val="FFFF00"/>
                </a:solidFill>
                <a:latin typeface="Arial"/>
                <a:cs typeface="Arial"/>
              </a:rPr>
              <a:t>Usage</a:t>
            </a:r>
            <a:r>
              <a:rPr sz="1600" b="1" spc="12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FFFF00"/>
                </a:solidFill>
                <a:latin typeface="Arial"/>
                <a:cs typeface="Arial"/>
              </a:rPr>
              <a:t>Policy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04800" y="1295400"/>
            <a:ext cx="8686800" cy="47482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98500"/>
            <a:chOff x="0" y="0"/>
            <a:chExt cx="9144000" cy="6985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673100"/>
              <a:ext cx="9144000" cy="25400"/>
            </a:xfrm>
            <a:custGeom>
              <a:avLst/>
              <a:gdLst/>
              <a:ahLst/>
              <a:cxnLst/>
              <a:rect l="l" t="t" r="r" b="b"/>
              <a:pathLst>
                <a:path w="9144000" h="25400">
                  <a:moveTo>
                    <a:pt x="0" y="25400"/>
                  </a:moveTo>
                  <a:lnTo>
                    <a:pt x="9144000" y="254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FF67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899408" y="139700"/>
            <a:ext cx="14147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Summary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92100" y="750848"/>
            <a:ext cx="7717790" cy="5255991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>
              <a:lnSpc>
                <a:spcPct val="150000"/>
              </a:lnSpc>
              <a:spcBef>
                <a:spcPts val="330"/>
              </a:spcBef>
            </a:pP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A </a:t>
            </a:r>
            <a:r>
              <a:rPr sz="2000" b="1" spc="-5" dirty="0">
                <a:solidFill>
                  <a:srgbClr val="C00000"/>
                </a:solidFill>
                <a:latin typeface="Arial"/>
                <a:cs typeface="Arial"/>
              </a:rPr>
              <a:t>professional </a:t>
            </a: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from </a:t>
            </a:r>
            <a:r>
              <a:rPr sz="2000" b="1" spc="-5" dirty="0">
                <a:solidFill>
                  <a:srgbClr val="C00000"/>
                </a:solidFill>
                <a:latin typeface="Arial"/>
                <a:cs typeface="Arial"/>
              </a:rPr>
              <a:t>a legal</a:t>
            </a:r>
            <a:r>
              <a:rPr sz="2000" b="1" spc="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C00000"/>
                </a:solidFill>
                <a:latin typeface="Arial"/>
                <a:cs typeface="Arial"/>
              </a:rPr>
              <a:t>standpoint</a:t>
            </a:r>
            <a:endParaRPr sz="2000" b="1" dirty="0">
              <a:solidFill>
                <a:srgbClr val="C00000"/>
              </a:solidFill>
              <a:latin typeface="Arial"/>
              <a:cs typeface="Arial"/>
            </a:endParaRPr>
          </a:p>
          <a:p>
            <a:pPr marL="698500" indent="-342900">
              <a:lnSpc>
                <a:spcPct val="150000"/>
              </a:lnSpc>
              <a:spcBef>
                <a:spcPts val="640"/>
              </a:spcBef>
              <a:buSzPct val="120000"/>
              <a:buFont typeface="Wingdings" panose="05000000000000000000" pitchFamily="2" charset="2"/>
              <a:buChar char="ü"/>
              <a:tabLst>
                <a:tab pos="584200" algn="l"/>
              </a:tabLst>
            </a:pPr>
            <a:r>
              <a:rPr sz="2000" spc="-5" dirty="0">
                <a:latin typeface="Arial"/>
                <a:cs typeface="Arial"/>
              </a:rPr>
              <a:t>has passed </a:t>
            </a:r>
            <a:r>
              <a:rPr sz="2000" dirty="0">
                <a:latin typeface="Arial"/>
                <a:cs typeface="Arial"/>
              </a:rPr>
              <a:t>the state </a:t>
            </a:r>
            <a:r>
              <a:rPr sz="2000" spc="-5" dirty="0">
                <a:latin typeface="Arial"/>
                <a:cs typeface="Arial"/>
              </a:rPr>
              <a:t>licensing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requirements</a:t>
            </a:r>
            <a:endParaRPr sz="2000" dirty="0">
              <a:latin typeface="Arial"/>
              <a:cs typeface="Arial"/>
            </a:endParaRPr>
          </a:p>
          <a:p>
            <a:pPr marL="698500" indent="-342900">
              <a:lnSpc>
                <a:spcPct val="150000"/>
              </a:lnSpc>
              <a:spcBef>
                <a:spcPts val="240"/>
              </a:spcBef>
              <a:buSzPct val="120000"/>
              <a:buFont typeface="Wingdings" panose="05000000000000000000" pitchFamily="2" charset="2"/>
              <a:buChar char="ü"/>
              <a:tabLst>
                <a:tab pos="584200" algn="l"/>
              </a:tabLst>
            </a:pPr>
            <a:r>
              <a:rPr sz="2000" spc="-5" dirty="0">
                <a:latin typeface="Arial"/>
                <a:cs typeface="Arial"/>
              </a:rPr>
              <a:t>has earned the right to practice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there</a:t>
            </a:r>
            <a:endParaRPr lang="en-US" sz="2000" spc="-5" dirty="0">
              <a:latin typeface="Arial"/>
              <a:cs typeface="Arial"/>
            </a:endParaRPr>
          </a:p>
          <a:p>
            <a:pPr marL="584200" indent="-228600">
              <a:lnSpc>
                <a:spcPct val="150000"/>
              </a:lnSpc>
              <a:spcBef>
                <a:spcPts val="240"/>
              </a:spcBef>
              <a:buSzPct val="120000"/>
              <a:buChar char="•"/>
              <a:tabLst>
                <a:tab pos="584200" algn="l"/>
              </a:tabLst>
            </a:pPr>
            <a:endParaRPr sz="2000" dirty="0">
              <a:latin typeface="Arial"/>
              <a:cs typeface="Arial"/>
            </a:endParaRPr>
          </a:p>
          <a:p>
            <a:pPr marL="12700">
              <a:lnSpc>
                <a:spcPct val="150000"/>
              </a:lnSpc>
              <a:spcBef>
                <a:spcPts val="1045"/>
              </a:spcBef>
            </a:pP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IT </a:t>
            </a:r>
            <a:r>
              <a:rPr sz="2000" b="1" spc="-5" dirty="0">
                <a:solidFill>
                  <a:srgbClr val="C00000"/>
                </a:solidFill>
                <a:latin typeface="Arial"/>
                <a:cs typeface="Arial"/>
              </a:rPr>
              <a:t>professionals have many different</a:t>
            </a:r>
            <a:r>
              <a:rPr sz="2000" b="1" spc="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C00000"/>
                </a:solidFill>
                <a:latin typeface="Arial"/>
                <a:cs typeface="Arial"/>
              </a:rPr>
              <a:t>relationships</a:t>
            </a:r>
            <a:endParaRPr sz="2000" b="1" dirty="0">
              <a:solidFill>
                <a:srgbClr val="C00000"/>
              </a:solidFill>
              <a:latin typeface="Arial"/>
              <a:cs typeface="Arial"/>
            </a:endParaRPr>
          </a:p>
          <a:p>
            <a:pPr marL="698500" indent="-342900">
              <a:lnSpc>
                <a:spcPct val="150000"/>
              </a:lnSpc>
              <a:spcBef>
                <a:spcPts val="635"/>
              </a:spcBef>
              <a:buSzPct val="120000"/>
              <a:buFont typeface="Wingdings" panose="05000000000000000000" pitchFamily="2" charset="2"/>
              <a:buChar char="ü"/>
              <a:tabLst>
                <a:tab pos="584200" algn="l"/>
              </a:tabLst>
            </a:pPr>
            <a:r>
              <a:rPr sz="2000" spc="-5" dirty="0">
                <a:latin typeface="Arial"/>
                <a:cs typeface="Arial"/>
              </a:rPr>
              <a:t>each with </a:t>
            </a:r>
            <a:r>
              <a:rPr sz="2000" dirty="0">
                <a:latin typeface="Arial"/>
                <a:cs typeface="Arial"/>
              </a:rPr>
              <a:t>its </a:t>
            </a:r>
            <a:r>
              <a:rPr sz="2000" spc="-5" dirty="0">
                <a:latin typeface="Arial"/>
                <a:cs typeface="Arial"/>
              </a:rPr>
              <a:t>own </a:t>
            </a:r>
            <a:r>
              <a:rPr sz="2000" dirty="0">
                <a:latin typeface="Arial"/>
                <a:cs typeface="Arial"/>
              </a:rPr>
              <a:t>set </a:t>
            </a:r>
            <a:r>
              <a:rPr sz="2000" spc="-5" dirty="0">
                <a:latin typeface="Arial"/>
                <a:cs typeface="Arial"/>
              </a:rPr>
              <a:t>of ethical issues and potential</a:t>
            </a:r>
            <a:r>
              <a:rPr sz="2000" spc="3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problems</a:t>
            </a:r>
            <a:endParaRPr lang="en-US" sz="2000" spc="-5" dirty="0">
              <a:latin typeface="Arial"/>
              <a:cs typeface="Arial"/>
            </a:endParaRPr>
          </a:p>
          <a:p>
            <a:pPr marL="698500" indent="-342900">
              <a:lnSpc>
                <a:spcPct val="150000"/>
              </a:lnSpc>
              <a:spcBef>
                <a:spcPts val="635"/>
              </a:spcBef>
              <a:buSzPct val="120000"/>
              <a:buFont typeface="Wingdings" panose="05000000000000000000" pitchFamily="2" charset="2"/>
              <a:buChar char="ü"/>
              <a:tabLst>
                <a:tab pos="584200" algn="l"/>
              </a:tabLst>
            </a:pPr>
            <a:endParaRPr sz="2000" dirty="0">
              <a:latin typeface="Arial"/>
              <a:cs typeface="Arial"/>
            </a:endParaRPr>
          </a:p>
          <a:p>
            <a:pPr marL="12700">
              <a:lnSpc>
                <a:spcPct val="150000"/>
              </a:lnSpc>
              <a:spcBef>
                <a:spcPts val="1045"/>
              </a:spcBef>
            </a:pPr>
            <a:r>
              <a:rPr sz="2000" b="1" spc="-5" dirty="0">
                <a:solidFill>
                  <a:srgbClr val="C00000"/>
                </a:solidFill>
                <a:latin typeface="Arial"/>
                <a:cs typeface="Arial"/>
              </a:rPr>
              <a:t>Professional code </a:t>
            </a: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of</a:t>
            </a:r>
            <a:r>
              <a:rPr sz="2000" b="1" spc="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C00000"/>
                </a:solidFill>
                <a:latin typeface="Arial"/>
                <a:cs typeface="Arial"/>
              </a:rPr>
              <a:t>ethics</a:t>
            </a:r>
            <a:endParaRPr sz="2000" b="1" dirty="0">
              <a:solidFill>
                <a:srgbClr val="C00000"/>
              </a:solidFill>
              <a:latin typeface="Arial"/>
              <a:cs typeface="Arial"/>
            </a:endParaRPr>
          </a:p>
          <a:p>
            <a:pPr marL="698500" marR="5080" indent="-342900">
              <a:lnSpc>
                <a:spcPct val="150000"/>
              </a:lnSpc>
              <a:spcBef>
                <a:spcPts val="905"/>
              </a:spcBef>
              <a:buSzPct val="120000"/>
              <a:buFont typeface="Wingdings" panose="05000000000000000000" pitchFamily="2" charset="2"/>
              <a:buChar char="ü"/>
              <a:tabLst>
                <a:tab pos="584200" algn="l"/>
              </a:tabLst>
            </a:pPr>
            <a:r>
              <a:rPr sz="2000" dirty="0">
                <a:latin typeface="Arial"/>
                <a:cs typeface="Arial"/>
              </a:rPr>
              <a:t>states </a:t>
            </a:r>
            <a:r>
              <a:rPr sz="2000" spc="-5" dirty="0">
                <a:latin typeface="Arial"/>
                <a:cs typeface="Arial"/>
              </a:rPr>
              <a:t>the principles and core values essential to the work of an  occupational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group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98500"/>
            <a:chOff x="0" y="0"/>
            <a:chExt cx="9144000" cy="6985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673100"/>
              <a:ext cx="9144000" cy="25400"/>
            </a:xfrm>
            <a:custGeom>
              <a:avLst/>
              <a:gdLst/>
              <a:ahLst/>
              <a:cxnLst/>
              <a:rect l="l" t="t" r="r" b="b"/>
              <a:pathLst>
                <a:path w="9144000" h="25400">
                  <a:moveTo>
                    <a:pt x="0" y="25400"/>
                  </a:moveTo>
                  <a:lnTo>
                    <a:pt x="9144000" y="254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FF67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028442" y="139700"/>
            <a:ext cx="31565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Summary</a:t>
            </a:r>
            <a:r>
              <a:rPr spc="-30" dirty="0"/>
              <a:t> </a:t>
            </a:r>
            <a:r>
              <a:rPr spc="-5" dirty="0"/>
              <a:t>(continued)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92100" y="750848"/>
            <a:ext cx="8538845" cy="4845622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>
              <a:lnSpc>
                <a:spcPct val="150000"/>
              </a:lnSpc>
              <a:spcBef>
                <a:spcPts val="330"/>
              </a:spcBef>
            </a:pPr>
            <a:r>
              <a:rPr sz="2000" b="1" spc="-5" dirty="0">
                <a:solidFill>
                  <a:srgbClr val="C00000"/>
                </a:solidFill>
                <a:latin typeface="Arial"/>
                <a:cs typeface="Arial"/>
              </a:rPr>
              <a:t>Licensing and certification </a:t>
            </a: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of IT</a:t>
            </a:r>
            <a:r>
              <a:rPr sz="2000" b="1" spc="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C00000"/>
                </a:solidFill>
                <a:latin typeface="Arial"/>
                <a:cs typeface="Arial"/>
              </a:rPr>
              <a:t>professionals</a:t>
            </a:r>
            <a:endParaRPr sz="2000" b="1" dirty="0">
              <a:solidFill>
                <a:srgbClr val="C00000"/>
              </a:solidFill>
              <a:latin typeface="Arial"/>
              <a:cs typeface="Arial"/>
            </a:endParaRPr>
          </a:p>
          <a:p>
            <a:pPr marL="698500" indent="-342900">
              <a:lnSpc>
                <a:spcPct val="150000"/>
              </a:lnSpc>
              <a:spcBef>
                <a:spcPts val="640"/>
              </a:spcBef>
              <a:buSzPct val="120000"/>
              <a:buFont typeface="Wingdings" panose="05000000000000000000" pitchFamily="2" charset="2"/>
              <a:buChar char="ü"/>
              <a:tabLst>
                <a:tab pos="584200" algn="l"/>
              </a:tabLst>
            </a:pPr>
            <a:r>
              <a:rPr sz="2000" spc="-5" dirty="0">
                <a:latin typeface="Arial"/>
                <a:cs typeface="Arial"/>
              </a:rPr>
              <a:t>many people feel that certification will increase </a:t>
            </a:r>
            <a:r>
              <a:rPr sz="2000" dirty="0">
                <a:latin typeface="Arial"/>
                <a:cs typeface="Arial"/>
              </a:rPr>
              <a:t>the </a:t>
            </a:r>
            <a:r>
              <a:rPr sz="2000" spc="-5" dirty="0">
                <a:latin typeface="Arial"/>
                <a:cs typeface="Arial"/>
              </a:rPr>
              <a:t>reliability</a:t>
            </a:r>
            <a:r>
              <a:rPr sz="2000" spc="8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and</a:t>
            </a:r>
            <a:endParaRPr sz="2000" dirty="0">
              <a:latin typeface="Arial"/>
              <a:cs typeface="Arial"/>
            </a:endParaRPr>
          </a:p>
          <a:p>
            <a:pPr marL="9271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sz="2000" spc="-5" dirty="0">
                <a:latin typeface="Arial"/>
                <a:cs typeface="Arial"/>
              </a:rPr>
              <a:t>effectiveness of information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systems</a:t>
            </a:r>
            <a:endParaRPr sz="2000" dirty="0">
              <a:latin typeface="Arial"/>
              <a:cs typeface="Arial"/>
            </a:endParaRPr>
          </a:p>
          <a:p>
            <a:pPr marL="698500" indent="-342900">
              <a:lnSpc>
                <a:spcPct val="150000"/>
              </a:lnSpc>
              <a:spcBef>
                <a:spcPts val="240"/>
              </a:spcBef>
              <a:buSzPct val="120000"/>
              <a:buFont typeface="Wingdings" panose="05000000000000000000" pitchFamily="2" charset="2"/>
              <a:buChar char="ü"/>
              <a:tabLst>
                <a:tab pos="584200" algn="l"/>
              </a:tabLst>
            </a:pPr>
            <a:r>
              <a:rPr sz="2000" spc="-5" dirty="0">
                <a:latin typeface="Arial"/>
                <a:cs typeface="Arial"/>
              </a:rPr>
              <a:t>raises many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issues</a:t>
            </a:r>
            <a:endParaRPr lang="en-US" sz="2000" spc="-5" dirty="0">
              <a:latin typeface="Arial"/>
              <a:cs typeface="Arial"/>
            </a:endParaRPr>
          </a:p>
          <a:p>
            <a:pPr marL="698500" indent="-342900">
              <a:lnSpc>
                <a:spcPct val="150000"/>
              </a:lnSpc>
              <a:spcBef>
                <a:spcPts val="240"/>
              </a:spcBef>
              <a:buSzPct val="120000"/>
              <a:buFont typeface="Wingdings" panose="05000000000000000000" pitchFamily="2" charset="2"/>
              <a:buChar char="ü"/>
              <a:tabLst>
                <a:tab pos="584200" algn="l"/>
              </a:tabLst>
            </a:pPr>
            <a:endParaRPr sz="2000" dirty="0">
              <a:latin typeface="Arial"/>
              <a:cs typeface="Arial"/>
            </a:endParaRPr>
          </a:p>
          <a:p>
            <a:pPr marL="241300" marR="5080" indent="-228600">
              <a:lnSpc>
                <a:spcPct val="150000"/>
              </a:lnSpc>
              <a:spcBef>
                <a:spcPts val="1370"/>
              </a:spcBef>
            </a:pPr>
            <a:r>
              <a:rPr sz="2000" b="1" spc="-5" dirty="0">
                <a:solidFill>
                  <a:srgbClr val="C00000"/>
                </a:solidFill>
                <a:latin typeface="Arial"/>
                <a:cs typeface="Arial"/>
              </a:rPr>
              <a:t>IT-related professional organizations have developed a code </a:t>
            </a: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of  </a:t>
            </a:r>
            <a:r>
              <a:rPr sz="2000" b="1" spc="-5" dirty="0">
                <a:solidFill>
                  <a:srgbClr val="C00000"/>
                </a:solidFill>
                <a:latin typeface="Arial"/>
                <a:cs typeface="Arial"/>
              </a:rPr>
              <a:t>ethics</a:t>
            </a:r>
            <a:endParaRPr lang="en-US" sz="2000" b="1" spc="-5" dirty="0">
              <a:solidFill>
                <a:srgbClr val="C00000"/>
              </a:solidFill>
              <a:latin typeface="Arial"/>
              <a:cs typeface="Arial"/>
            </a:endParaRPr>
          </a:p>
          <a:p>
            <a:pPr marL="241300" marR="5080" indent="-228600">
              <a:lnSpc>
                <a:spcPct val="150000"/>
              </a:lnSpc>
              <a:spcBef>
                <a:spcPts val="1370"/>
              </a:spcBef>
            </a:pPr>
            <a:endParaRPr sz="2000" b="1" dirty="0">
              <a:solidFill>
                <a:srgbClr val="C00000"/>
              </a:solidFill>
              <a:latin typeface="Arial"/>
              <a:cs typeface="Arial"/>
            </a:endParaRPr>
          </a:p>
          <a:p>
            <a:pPr marL="241300" marR="280670" indent="-228600">
              <a:lnSpc>
                <a:spcPct val="150000"/>
              </a:lnSpc>
              <a:spcBef>
                <a:spcPts val="1735"/>
              </a:spcBef>
            </a:pP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IT </a:t>
            </a:r>
            <a:r>
              <a:rPr sz="2000" b="1" spc="-5" dirty="0">
                <a:solidFill>
                  <a:srgbClr val="C00000"/>
                </a:solidFill>
                <a:latin typeface="Arial"/>
                <a:cs typeface="Arial"/>
              </a:rPr>
              <a:t>usage policy defines appropriate and inappropriate </a:t>
            </a: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IT </a:t>
            </a:r>
            <a:r>
              <a:rPr sz="2000" b="1" spc="-5" dirty="0">
                <a:solidFill>
                  <a:srgbClr val="C00000"/>
                </a:solidFill>
                <a:latin typeface="Arial"/>
                <a:cs typeface="Arial"/>
              </a:rPr>
              <a:t>user  behavior</a:t>
            </a:r>
            <a:endParaRPr sz="2000" b="1" dirty="0">
              <a:solidFill>
                <a:srgbClr val="C0000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98500"/>
            <a:chOff x="0" y="0"/>
            <a:chExt cx="9144000" cy="6985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673100"/>
              <a:ext cx="9144000" cy="25400"/>
            </a:xfrm>
            <a:custGeom>
              <a:avLst/>
              <a:gdLst/>
              <a:ahLst/>
              <a:cxnLst/>
              <a:rect l="l" t="t" r="r" b="b"/>
              <a:pathLst>
                <a:path w="9144000" h="25400">
                  <a:moveTo>
                    <a:pt x="0" y="25400"/>
                  </a:moveTo>
                  <a:lnTo>
                    <a:pt x="9144000" y="254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FF67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028442" y="139700"/>
            <a:ext cx="31565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pc="-5" dirty="0"/>
              <a:t>End_of_Lecture_[3]</a:t>
            </a:r>
            <a:endParaRPr spc="-5" dirty="0"/>
          </a:p>
        </p:txBody>
      </p:sp>
      <p:sp>
        <p:nvSpPr>
          <p:cNvPr id="6" name="object 6"/>
          <p:cNvSpPr txBox="1"/>
          <p:nvPr/>
        </p:nvSpPr>
        <p:spPr>
          <a:xfrm>
            <a:off x="302577" y="3456709"/>
            <a:ext cx="8538845" cy="851580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 algn="ctr">
              <a:lnSpc>
                <a:spcPct val="150000"/>
              </a:lnSpc>
              <a:spcBef>
                <a:spcPts val="330"/>
              </a:spcBef>
            </a:pPr>
            <a:r>
              <a:rPr lang="en-US" sz="4000" b="1" spc="-5" dirty="0">
                <a:solidFill>
                  <a:srgbClr val="C00000"/>
                </a:solidFill>
                <a:latin typeface="Arial"/>
                <a:cs typeface="Arial"/>
              </a:rPr>
              <a:t>End_of_Lecture_[3]</a:t>
            </a:r>
            <a:endParaRPr sz="4000" b="1" dirty="0">
              <a:solidFill>
                <a:srgbClr val="C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753025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</TotalTime>
  <Words>1651</Words>
  <Application>Microsoft Office PowerPoint</Application>
  <PresentationFormat>On-screen Show (4:3)</PresentationFormat>
  <Paragraphs>247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8" baseType="lpstr">
      <vt:lpstr>Arial</vt:lpstr>
      <vt:lpstr>Calibri</vt:lpstr>
      <vt:lpstr>Courier New</vt:lpstr>
      <vt:lpstr>Wingdings</vt:lpstr>
      <vt:lpstr>Office Theme</vt:lpstr>
      <vt:lpstr>PowerPoint Presentation</vt:lpstr>
      <vt:lpstr>Objectives</vt:lpstr>
      <vt:lpstr>Objectives (continued)</vt:lpstr>
      <vt:lpstr>IT Professionals</vt:lpstr>
      <vt:lpstr>Are IT Workers Professionals?</vt:lpstr>
      <vt:lpstr>Are IT Workers Professionals?</vt:lpstr>
      <vt:lpstr>Professional Relationships That Must Be Managed</vt:lpstr>
      <vt:lpstr>Relationships Between IT Professionals and Employers</vt:lpstr>
      <vt:lpstr>The Software Alliance</vt:lpstr>
      <vt:lpstr>Relationships Between IT Professionals and Employers</vt:lpstr>
      <vt:lpstr>Relationships Between IT Professionals and Clients</vt:lpstr>
      <vt:lpstr>Relationships Between IT Professionals and Clients</vt:lpstr>
      <vt:lpstr>Legal Overview</vt:lpstr>
      <vt:lpstr>Relationships Between IT Professionals and Suppliers</vt:lpstr>
      <vt:lpstr>Distinguishing Between a Bribe and a Gift</vt:lpstr>
      <vt:lpstr>Relationships b/w IT Professionals &amp; Other Professionals</vt:lpstr>
      <vt:lpstr>Relationships Between IT Professionals and IT Users</vt:lpstr>
      <vt:lpstr>Relationships Between IT Professionals and Society</vt:lpstr>
      <vt:lpstr>Professional Codes of Ethics</vt:lpstr>
      <vt:lpstr>Professional Organizations</vt:lpstr>
      <vt:lpstr>Certification</vt:lpstr>
      <vt:lpstr>Certification: Vendor Certifications</vt:lpstr>
      <vt:lpstr>Certification: Industry Association Certifications</vt:lpstr>
      <vt:lpstr>Government Licensing</vt:lpstr>
      <vt:lpstr>Government Licensing</vt:lpstr>
      <vt:lpstr>IT Professional Malpractice</vt:lpstr>
      <vt:lpstr>Common Ethical Issues for IT Users</vt:lpstr>
      <vt:lpstr>Supporting the Ethical Practices of IT Users</vt:lpstr>
      <vt:lpstr>PowerPoint Presentation</vt:lpstr>
      <vt:lpstr>PowerPoint Presentation</vt:lpstr>
      <vt:lpstr>Summary</vt:lpstr>
      <vt:lpstr>Summary (continued)</vt:lpstr>
      <vt:lpstr>End_of_Lecture_[3]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Rapid CT Reconstruction</dc:title>
  <dc:creator>fxu</dc:creator>
  <cp:lastModifiedBy>USER</cp:lastModifiedBy>
  <cp:revision>1</cp:revision>
  <dcterms:created xsi:type="dcterms:W3CDTF">2022-05-10T03:21:06Z</dcterms:created>
  <dcterms:modified xsi:type="dcterms:W3CDTF">2022-05-10T04:32:24Z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2013-08-06T00:00:00Z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2022-05-10T00:00:00Z</vt:filetime>
  </property>
</Properties>
</file>