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92" r:id="rId35"/>
    <p:sldId id="293" r:id="rId36"/>
    <p:sldId id="294" r:id="rId37"/>
    <p:sldId id="295" r:id="rId38"/>
    <p:sldId id="289" r:id="rId39"/>
    <p:sldId id="290" r:id="rId40"/>
    <p:sldId id="291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  <p:sldId id="308" r:id="rId54"/>
    <p:sldId id="309" r:id="rId55"/>
    <p:sldId id="310" r:id="rId56"/>
    <p:sldId id="311" r:id="rId57"/>
    <p:sldId id="312" r:id="rId58"/>
    <p:sldId id="313" r:id="rId59"/>
    <p:sldId id="314" r:id="rId6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70" d="100"/>
          <a:sy n="70" d="100"/>
        </p:scale>
        <p:origin x="508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5" Type="http://schemas.openxmlformats.org/officeDocument/2006/relationships/slide" Target="slides/slide4.xml"/><Relationship Id="rId61" Type="http://schemas.openxmlformats.org/officeDocument/2006/relationships/presProps" Target="presProps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B8CCF1-27E6-4BE9-A652-52ABD91934D6}" type="datetimeFigureOut">
              <a:rPr lang="en-US" smtClean="0"/>
              <a:t>3/29/2022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F0D6A2-701B-4EB8-A553-999A3167D6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69654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B8CCF1-27E6-4BE9-A652-52ABD91934D6}" type="datetimeFigureOut">
              <a:rPr lang="en-US" smtClean="0"/>
              <a:t>3/29/2022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F0D6A2-701B-4EB8-A553-999A3167D6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845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B8CCF1-27E6-4BE9-A652-52ABD91934D6}" type="datetimeFigureOut">
              <a:rPr lang="en-US" smtClean="0"/>
              <a:t>3/29/2022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F0D6A2-701B-4EB8-A553-999A3167D6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05444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B8CCF1-27E6-4BE9-A652-52ABD91934D6}" type="datetimeFigureOut">
              <a:rPr lang="en-US" smtClean="0"/>
              <a:t>3/29/2022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F0D6A2-701B-4EB8-A553-999A3167D6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48371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B8CCF1-27E6-4BE9-A652-52ABD91934D6}" type="datetimeFigureOut">
              <a:rPr lang="en-US" smtClean="0"/>
              <a:t>3/29/2022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F0D6A2-701B-4EB8-A553-999A3167D6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96756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B8CCF1-27E6-4BE9-A652-52ABD91934D6}" type="datetimeFigureOut">
              <a:rPr lang="en-US" smtClean="0"/>
              <a:t>3/29/2022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F0D6A2-701B-4EB8-A553-999A3167D6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99142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B8CCF1-27E6-4BE9-A652-52ABD91934D6}" type="datetimeFigureOut">
              <a:rPr lang="en-US" smtClean="0"/>
              <a:t>3/29/2022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F0D6A2-701B-4EB8-A553-999A3167D6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66663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B8CCF1-27E6-4BE9-A652-52ABD91934D6}" type="datetimeFigureOut">
              <a:rPr lang="en-US" smtClean="0"/>
              <a:t>3/29/2022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F0D6A2-701B-4EB8-A553-999A3167D6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64005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B8CCF1-27E6-4BE9-A652-52ABD91934D6}" type="datetimeFigureOut">
              <a:rPr lang="en-US" smtClean="0"/>
              <a:t>3/29/2022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F0D6A2-701B-4EB8-A553-999A3167D6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5493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B8CCF1-27E6-4BE9-A652-52ABD91934D6}" type="datetimeFigureOut">
              <a:rPr lang="en-US" smtClean="0"/>
              <a:t>3/29/2022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F0D6A2-701B-4EB8-A553-999A3167D6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04083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B8CCF1-27E6-4BE9-A652-52ABD91934D6}" type="datetimeFigureOut">
              <a:rPr lang="en-US" smtClean="0"/>
              <a:t>3/29/2022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F0D6A2-701B-4EB8-A553-999A3167D6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57923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AB8CCF1-27E6-4BE9-A652-52ABD91934D6}" type="datetimeFigureOut">
              <a:rPr lang="en-US" smtClean="0"/>
              <a:t>3/29/2022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5F0D6A2-701B-4EB8-A553-999A3167D6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67394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pn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0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3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9.png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32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Introduction to Information and Communication Technology</a:t>
            </a:r>
            <a:endParaRPr lang="en-US" sz="3200" b="1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sz="4000" b="1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anose="020F0302020204030204"/>
              </a:rPr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855998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742950" marR="0" lvl="1" indent="-285750">
              <a:spcBef>
                <a:spcPts val="0"/>
              </a:spcBef>
              <a:spcAft>
                <a:spcPts val="0"/>
              </a:spcAft>
              <a:tabLst>
                <a:tab pos="627380" algn="l"/>
                <a:tab pos="628015" algn="l"/>
              </a:tabLst>
            </a:pPr>
            <a:r>
              <a:rPr lang="en-US" sz="2800" b="1" dirty="0" smtClean="0">
                <a:solidFill>
                  <a:schemeClr val="accent2">
                    <a:lumMod val="50000"/>
                  </a:schemeClr>
                </a:solidFill>
                <a:effectLst/>
                <a:latin typeface="+mn-lt"/>
                <a:ea typeface="Times New Roman" panose="02020603050405020304" pitchFamily="18" charset="0"/>
              </a:rPr>
              <a:t>ICT</a:t>
            </a:r>
            <a:r>
              <a:rPr lang="en-US" sz="2800" b="1" spc="-15" dirty="0" smtClean="0">
                <a:solidFill>
                  <a:schemeClr val="accent2">
                    <a:lumMod val="50000"/>
                  </a:schemeClr>
                </a:solidFill>
                <a:effectLst/>
                <a:latin typeface="+mn-lt"/>
                <a:ea typeface="Times New Roman" panose="02020603050405020304" pitchFamily="18" charset="0"/>
              </a:rPr>
              <a:t> </a:t>
            </a:r>
            <a:r>
              <a:rPr lang="en-US" sz="2800" b="1" dirty="0" smtClean="0">
                <a:solidFill>
                  <a:schemeClr val="accent2">
                    <a:lumMod val="50000"/>
                  </a:schemeClr>
                </a:solidFill>
                <a:effectLst/>
                <a:latin typeface="+mn-lt"/>
                <a:ea typeface="Times New Roman" panose="02020603050405020304" pitchFamily="18" charset="0"/>
              </a:rPr>
              <a:t>Introduction</a:t>
            </a:r>
            <a:r>
              <a:rPr lang="en-US" sz="2800" b="1" spc="70" dirty="0" smtClean="0">
                <a:solidFill>
                  <a:schemeClr val="accent2">
                    <a:lumMod val="50000"/>
                  </a:schemeClr>
                </a:solidFill>
                <a:effectLst/>
                <a:latin typeface="+mn-lt"/>
                <a:ea typeface="Times New Roman" panose="02020603050405020304" pitchFamily="18" charset="0"/>
              </a:rPr>
              <a:t> </a:t>
            </a:r>
            <a:endParaRPr lang="en-US" sz="2800" dirty="0">
              <a:solidFill>
                <a:schemeClr val="accent2">
                  <a:lumMod val="50000"/>
                </a:schemeClr>
              </a:solidFill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ICT is an abbreviation of a term "Information and Communication Technology". </a:t>
            </a:r>
            <a:endParaRPr lang="en-US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en-US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It generally </a:t>
            </a:r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refers to use of new or modem </a:t>
            </a:r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technologies </a:t>
            </a:r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 aid in analysis, storage</a:t>
            </a:r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processing as well as communication of information</a:t>
            </a:r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</a:p>
          <a:p>
            <a:endParaRPr lang="en-US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world is growing rapidly through an explosion of Information Technology.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485552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Times New Roman" panose="02020603050405020304" pitchFamily="18" charset="0"/>
              </a:rPr>
              <a:t>ICT</a:t>
            </a:r>
            <a:r>
              <a:rPr lang="en-US" sz="2800" b="1" spc="-15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Times New Roman" panose="02020603050405020304" pitchFamily="18" charset="0"/>
              </a:rPr>
              <a:t> </a:t>
            </a:r>
            <a:r>
              <a:rPr lang="en-US" sz="28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Times New Roman" panose="02020603050405020304" pitchFamily="18" charset="0"/>
              </a:rPr>
              <a:t>Introduction</a:t>
            </a:r>
            <a:r>
              <a:rPr lang="en-US" sz="2800" b="1" spc="70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Times New Roman" panose="02020603050405020304" pitchFamily="18" charset="0"/>
              </a:rPr>
              <a:t> </a:t>
            </a:r>
            <a:endParaRPr lang="en-US" sz="2800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228600" lvl="2">
              <a:spcBef>
                <a:spcPts val="1000"/>
              </a:spcBef>
            </a:pPr>
            <a:r>
              <a:rPr lang="en-US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Information: </a:t>
            </a:r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organized </a:t>
            </a:r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and </a:t>
            </a:r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interpreted data with </a:t>
            </a:r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 context </a:t>
            </a:r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that</a:t>
            </a:r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convey </a:t>
            </a:r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meaning</a:t>
            </a:r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</a:p>
          <a:p>
            <a:pPr marL="228600" lvl="2">
              <a:spcBef>
                <a:spcPts val="1000"/>
              </a:spcBef>
            </a:pPr>
            <a:endParaRPr lang="en-US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228600" lvl="2">
              <a:spcBef>
                <a:spcPts val="1000"/>
              </a:spcBef>
            </a:pPr>
            <a:r>
              <a:rPr lang="en-US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Communication:</a:t>
            </a:r>
            <a:r>
              <a:rPr 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transfer of ideas and messages among people through different systems, devices or media such as computer, internet, cell phone, telephone, television or radio etc</a:t>
            </a:r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</a:p>
          <a:p>
            <a:pPr marL="228600" lvl="2">
              <a:spcBef>
                <a:spcPts val="1000"/>
              </a:spcBef>
            </a:pPr>
            <a:endParaRPr lang="en-US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228600" lvl="2">
              <a:spcBef>
                <a:spcPts val="1000"/>
              </a:spcBef>
            </a:pPr>
            <a:r>
              <a:rPr lang="en-US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Technology: </a:t>
            </a:r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making, modification, adaptation and usage of tools, techniques, systems or machines for the purpose of solving problems or achieving goals in less time period.</a:t>
            </a:r>
          </a:p>
          <a:p>
            <a:pPr marL="228600" lvl="2">
              <a:spcBef>
                <a:spcPts val="1000"/>
              </a:spcBef>
            </a:pPr>
            <a:endParaRPr lang="en-US" sz="2400" dirty="0"/>
          </a:p>
          <a:p>
            <a:pPr marL="228600" lvl="2">
              <a:spcBef>
                <a:spcPts val="1000"/>
              </a:spcBef>
            </a:pPr>
            <a:endParaRPr lang="en-US" sz="2400" dirty="0"/>
          </a:p>
          <a:p>
            <a:pPr marL="228600" lvl="2">
              <a:spcBef>
                <a:spcPts val="1000"/>
              </a:spcBef>
            </a:pPr>
            <a:endParaRPr lang="en-US" sz="2400" dirty="0"/>
          </a:p>
          <a:p>
            <a:pPr marL="228600" lvl="2">
              <a:spcBef>
                <a:spcPts val="1000"/>
              </a:spcBef>
            </a:pPr>
            <a:endParaRPr lang="en-US" sz="16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3416282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694130"/>
          </a:xfrm>
        </p:spPr>
        <p:txBody>
          <a:bodyPr>
            <a:normAutofit/>
          </a:bodyPr>
          <a:lstStyle/>
          <a:p>
            <a:r>
              <a:rPr lang="en-US" sz="32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What is ICT?</a:t>
            </a:r>
            <a:endParaRPr lang="en-US" sz="3200" b="1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339913"/>
            <a:ext cx="10515600" cy="4837050"/>
          </a:xfrm>
        </p:spPr>
        <p:txBody>
          <a:bodyPr>
            <a:normAutofit/>
          </a:bodyPr>
          <a:lstStyle/>
          <a:p>
            <a:endParaRPr lang="en-US" dirty="0" smtClean="0"/>
          </a:p>
          <a:p>
            <a:r>
              <a:rPr lang="en-US" dirty="0" smtClean="0"/>
              <a:t>"</a:t>
            </a:r>
            <a:r>
              <a:rPr lang="en-US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Any system</a:t>
            </a:r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which can receive, store or transmit data/information electronically in digital form</a:t>
            </a:r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".</a:t>
            </a:r>
          </a:p>
          <a:p>
            <a:endParaRPr lang="en-US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Personal computers, digital television or internet can be considered the best examples of ICT</a:t>
            </a:r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</a:p>
          <a:p>
            <a:endParaRPr lang="en-US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buNone/>
            </a:pPr>
            <a:endParaRPr lang="en-US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en-US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88063584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b="1" dirty="0">
                <a:solidFill>
                  <a:srgbClr val="ED7D31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What is ICT?</a:t>
            </a:r>
            <a:endParaRPr lang="en-US" sz="4000" dirty="0">
              <a:latin typeface="Arial Black" panose="020B0A040201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ICT is just like an umbrella comprising of different communication devices or applications such as radio, television, satellite systems, internet, cellular phones or computer etc.</a:t>
            </a: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85801" y="2553769"/>
            <a:ext cx="6005938" cy="36110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924830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b="1" dirty="0">
                <a:solidFill>
                  <a:srgbClr val="ED7D31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What is ICT?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</a:t>
            </a:r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reated </a:t>
            </a:r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 global village by which people can easily communicate </a:t>
            </a:r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and </a:t>
            </a:r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share their ideas with each other</a:t>
            </a:r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</a:p>
          <a:p>
            <a:endParaRPr lang="en-US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Internet </a:t>
            </a:r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and </a:t>
            </a:r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cell phones </a:t>
            </a:r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are the best examples of communication technologies and also the best communication </a:t>
            </a:r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medium </a:t>
            </a:r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today.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222834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Role of ICT in Society</a:t>
            </a:r>
            <a:endParaRPr lang="en-US" sz="3200" b="1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</a:t>
            </a:r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importance and positive influences of </a:t>
            </a:r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can </a:t>
            </a:r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be easily seen in various </a:t>
            </a:r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fields </a:t>
            </a:r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such </a:t>
            </a:r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as:</a:t>
            </a:r>
          </a:p>
          <a:p>
            <a:pPr lvl="1"/>
            <a:r>
              <a:rPr lang="en-US" dirty="0" smtClean="0"/>
              <a:t> 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education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business,</a:t>
            </a:r>
          </a:p>
          <a:p>
            <a:pPr lvl="1"/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training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health, environment, </a:t>
            </a:r>
            <a:endParaRPr lang="en-US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1"/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employment 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or government (public 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administration) etc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529568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911414"/>
          </a:xfrm>
        </p:spPr>
        <p:txBody>
          <a:bodyPr>
            <a:normAutofit fontScale="90000"/>
          </a:bodyPr>
          <a:lstStyle/>
          <a:p>
            <a:pPr lvl="1" algn="l" rtl="0">
              <a:lnSpc>
                <a:spcPct val="90000"/>
              </a:lnSpc>
              <a:spcBef>
                <a:spcPct val="0"/>
              </a:spcBef>
            </a:pPr>
            <a:r>
              <a:rPr lang="en-US" sz="28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ICT Applications</a:t>
            </a:r>
            <a:r>
              <a:rPr lang="en-US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/>
            </a:r>
            <a:br>
              <a:rPr lang="en-US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</a:br>
            <a:endParaRPr lang="en-US" sz="3200" b="1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430448"/>
            <a:ext cx="10515600" cy="474651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300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ICT applications enable people to communicate with each other in real time all over- the </a:t>
            </a:r>
            <a:r>
              <a:rPr lang="en-US" sz="2300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world</a:t>
            </a:r>
          </a:p>
          <a:p>
            <a:pPr marL="0" indent="0">
              <a:buNone/>
            </a:pPr>
            <a:endParaRPr lang="en-US" sz="23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lvl="2" indent="0">
              <a:spcBef>
                <a:spcPts val="1000"/>
              </a:spcBef>
              <a:buNone/>
            </a:pPr>
            <a:r>
              <a:rPr lang="en-US" sz="23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</a:t>
            </a:r>
            <a:r>
              <a:rPr lang="en-US" sz="23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Computer </a:t>
            </a:r>
            <a:r>
              <a:rPr lang="en-US" sz="23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and </a:t>
            </a:r>
            <a:r>
              <a:rPr lang="en-US" sz="23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Internet</a:t>
            </a:r>
          </a:p>
          <a:p>
            <a:pPr marL="228600" lvl="2">
              <a:spcBef>
                <a:spcPts val="1000"/>
              </a:spcBef>
            </a:pPr>
            <a:r>
              <a:rPr lang="en-US" sz="2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</a:t>
            </a:r>
            <a:r>
              <a:rPr lang="en-US" sz="23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eople </a:t>
            </a:r>
            <a:r>
              <a:rPr lang="en-US" sz="2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can communicate with each other through various </a:t>
            </a:r>
            <a:r>
              <a:rPr lang="en-US" sz="23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ways using computer and internet</a:t>
            </a:r>
          </a:p>
          <a:p>
            <a:pPr marL="228600" lvl="2">
              <a:spcBef>
                <a:spcPts val="1000"/>
              </a:spcBef>
            </a:pPr>
            <a:r>
              <a:rPr lang="en-US" sz="2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</a:t>
            </a:r>
            <a:r>
              <a:rPr lang="en-US" sz="23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 </a:t>
            </a:r>
            <a:r>
              <a:rPr lang="en-US" sz="2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play games, listen music, watch videos, solve many problems related to </a:t>
            </a:r>
            <a:r>
              <a:rPr lang="en-US" sz="23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their education </a:t>
            </a:r>
          </a:p>
          <a:p>
            <a:pPr marL="228600" lvl="2">
              <a:spcBef>
                <a:spcPts val="1000"/>
              </a:spcBef>
            </a:pPr>
            <a:r>
              <a:rPr lang="en-US" sz="2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</a:t>
            </a:r>
            <a:r>
              <a:rPr lang="en-US" sz="23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ommunicate </a:t>
            </a:r>
            <a:r>
              <a:rPr lang="en-US" sz="2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with each other through email facility/social networking websites etc</a:t>
            </a:r>
            <a:r>
              <a:rPr lang="en-US" sz="23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</a:p>
          <a:p>
            <a:pPr marL="0" lvl="2" indent="0">
              <a:spcBef>
                <a:spcPts val="1000"/>
              </a:spcBef>
              <a:buNone/>
            </a:pPr>
            <a:endParaRPr lang="en-US" sz="2400" dirty="0"/>
          </a:p>
          <a:p>
            <a:pPr marL="228600" lvl="2">
              <a:spcBef>
                <a:spcPts val="1000"/>
              </a:spcBef>
            </a:pPr>
            <a:endParaRPr lang="en-US" sz="24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5772131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b="1" kern="0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ICT Applications</a:t>
            </a:r>
            <a:r>
              <a:rPr lang="en-US" sz="2000" kern="0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en-US" sz="2000" kern="0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en-US" sz="4000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400" dirty="0" smtClean="0"/>
              <a:t> </a:t>
            </a:r>
            <a:r>
              <a:rPr lang="en-US" sz="2400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</a:t>
            </a:r>
            <a:r>
              <a:rPr lang="en-US" sz="2400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internet has become basic need of everyone in the society. Following are few common advantages</a:t>
            </a:r>
            <a:r>
              <a:rPr lang="en-US" sz="2400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</a:t>
            </a:r>
          </a:p>
          <a:p>
            <a:pPr marL="0" indent="0">
              <a:buNone/>
            </a:pPr>
            <a:endParaRPr lang="en-US" sz="2400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1"/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Online sale and purchase</a:t>
            </a:r>
          </a:p>
          <a:p>
            <a:pPr lvl="1"/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Source 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of entertainment (movies/music)</a:t>
            </a:r>
          </a:p>
          <a:p>
            <a:pPr lvl="1"/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Software's 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and document's downloading</a:t>
            </a:r>
          </a:p>
          <a:p>
            <a:pPr lvl="1"/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Documents 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sharing with each other through internet</a:t>
            </a:r>
          </a:p>
          <a:p>
            <a:pPr lvl="1"/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Searching through various search engines like Google or 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Yahoo</a:t>
            </a:r>
          </a:p>
          <a:p>
            <a:pPr lvl="1"/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People's communication through email, Skype or 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social 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networking websites (Face-Book, Linked-In or Twitter) etc.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1876092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639810"/>
          </a:xfrm>
        </p:spPr>
        <p:txBody>
          <a:bodyPr>
            <a:noAutofit/>
          </a:bodyPr>
          <a:lstStyle/>
          <a:p>
            <a:r>
              <a:rPr lang="en-US" sz="3200" b="1" kern="0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ICT Applications</a:t>
            </a:r>
            <a:r>
              <a:rPr lang="en-US" sz="2400" b="1" kern="0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en-US" sz="2400" b="1" kern="0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en-US" sz="3200" b="1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363898"/>
            <a:ext cx="10515600" cy="4351338"/>
          </a:xfrm>
        </p:spPr>
        <p:txBody>
          <a:bodyPr/>
          <a:lstStyle/>
          <a:p>
            <a:pPr marL="0" indent="0">
              <a:buNone/>
            </a:pPr>
            <a:r>
              <a:rPr lang="en-US" sz="2400" b="1" dirty="0" smtClean="0"/>
              <a:t>     </a:t>
            </a:r>
            <a:r>
              <a:rPr lang="en-US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Cell phone</a:t>
            </a:r>
          </a:p>
          <a:p>
            <a:pPr marL="0" indent="0">
              <a:buNone/>
            </a:pPr>
            <a:endParaRPr lang="en-US" sz="2400" b="1" dirty="0" smtClean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sz="2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</a:t>
            </a:r>
            <a:r>
              <a:rPr lang="en-US" sz="23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nother </a:t>
            </a:r>
            <a:r>
              <a:rPr lang="en-US" sz="2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well-known ICT device which allows users to communicate with each </a:t>
            </a:r>
            <a:r>
              <a:rPr lang="en-US" sz="23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other</a:t>
            </a:r>
          </a:p>
          <a:p>
            <a:r>
              <a:rPr lang="en-US" sz="2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</a:t>
            </a:r>
            <a:r>
              <a:rPr lang="en-US" sz="23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rovides </a:t>
            </a:r>
            <a:r>
              <a:rPr lang="en-US" sz="2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many facilities to the users such </a:t>
            </a:r>
            <a:r>
              <a:rPr lang="en-US" sz="23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as:</a:t>
            </a:r>
          </a:p>
          <a:p>
            <a:pPr lvl="1"/>
            <a:r>
              <a:rPr lang="en-US" sz="23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calling, instant messaging</a:t>
            </a:r>
            <a:r>
              <a:rPr lang="en-US" sz="23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</a:p>
          <a:p>
            <a:pPr lvl="1"/>
            <a:r>
              <a:rPr lang="en-US" sz="23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listening music, watching videos</a:t>
            </a:r>
            <a:r>
              <a:rPr lang="en-US" sz="23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</a:p>
          <a:p>
            <a:pPr lvl="1"/>
            <a:r>
              <a:rPr lang="en-US" sz="23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playing games, using internet, </a:t>
            </a:r>
            <a:endParaRPr lang="en-US" sz="23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1"/>
            <a:r>
              <a:rPr lang="en-US" sz="23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maintaining </a:t>
            </a:r>
            <a:r>
              <a:rPr lang="en-US" sz="2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phonebook and many </a:t>
            </a:r>
            <a:r>
              <a:rPr lang="en-US" sz="23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more</a:t>
            </a:r>
            <a:endParaRPr lang="en-US" sz="23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0564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594542"/>
          </a:xfrm>
        </p:spPr>
        <p:txBody>
          <a:bodyPr>
            <a:noAutofit/>
          </a:bodyPr>
          <a:lstStyle/>
          <a:p>
            <a:r>
              <a:rPr lang="en-US" sz="3200" b="1" kern="0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ICT Applications</a:t>
            </a:r>
            <a:r>
              <a:rPr lang="en-US" sz="2800" b="1" kern="0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en-US" sz="2800" b="1" kern="0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en-US" sz="3200" b="1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b="1" dirty="0" smtClean="0"/>
              <a:t>     </a:t>
            </a:r>
            <a:r>
              <a:rPr lang="en-US" sz="26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ICT </a:t>
            </a:r>
            <a:r>
              <a:rPr lang="en-US" sz="26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 Teaching and Learning</a:t>
            </a:r>
          </a:p>
          <a:p>
            <a:r>
              <a:rPr lang="en-US" sz="2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ICT </a:t>
            </a:r>
            <a:r>
              <a:rPr lang="en-US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have put a lot of positive effects in educational areas where teaching and learning are most important </a:t>
            </a:r>
            <a:r>
              <a:rPr lang="en-US" sz="2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aspects</a:t>
            </a:r>
          </a:p>
          <a:p>
            <a:r>
              <a:rPr lang="en-US" sz="2600" spc="-5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</a:rPr>
              <a:t>ICT</a:t>
            </a:r>
            <a:r>
              <a:rPr lang="en-US" sz="2600" spc="-17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</a:rPr>
              <a:t> </a:t>
            </a:r>
            <a:r>
              <a:rPr lang="en-US" sz="2600" spc="-5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</a:rPr>
              <a:t>enables</a:t>
            </a:r>
            <a:r>
              <a:rPr lang="en-US" sz="2600" spc="-105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</a:rPr>
              <a:t> </a:t>
            </a:r>
            <a:r>
              <a:rPr lang="en-US" sz="2600" spc="-5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</a:rPr>
              <a:t>teachers</a:t>
            </a:r>
            <a:r>
              <a:rPr lang="en-US" sz="2600" spc="-115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</a:rPr>
              <a:t> </a:t>
            </a:r>
            <a:r>
              <a:rPr lang="en-US" sz="2600" spc="-5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</a:rPr>
              <a:t>as</a:t>
            </a:r>
            <a:r>
              <a:rPr lang="en-US" sz="2600" spc="-17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</a:rPr>
              <a:t> </a:t>
            </a:r>
            <a:r>
              <a:rPr lang="en-US" sz="2600" spc="-5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</a:rPr>
              <a:t>well</a:t>
            </a:r>
            <a:r>
              <a:rPr lang="en-US" sz="2600" spc="-135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</a:rPr>
              <a:t> </a:t>
            </a:r>
            <a:r>
              <a:rPr lang="en-US" sz="2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</a:rPr>
              <a:t>as</a:t>
            </a:r>
            <a:r>
              <a:rPr lang="en-US" sz="2600" spc="-15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</a:rPr>
              <a:t> </a:t>
            </a:r>
            <a:r>
              <a:rPr lang="en-US" sz="2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</a:rPr>
              <a:t>learners</a:t>
            </a:r>
            <a:r>
              <a:rPr lang="en-US" sz="2600" spc="-12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</a:rPr>
              <a:t> </a:t>
            </a:r>
            <a:r>
              <a:rPr lang="en-US" sz="2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</a:rPr>
              <a:t>to:</a:t>
            </a:r>
            <a:endParaRPr lang="en-US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Times New Roman" panose="02020603050405020304" pitchFamily="18" charset="0"/>
            </a:endParaRPr>
          </a:p>
          <a:p>
            <a:pPr lvl="1"/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Teach well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1"/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Learn well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1"/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Present 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well</a:t>
            </a:r>
          </a:p>
          <a:p>
            <a:pPr lvl="1"/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Work efficiently</a:t>
            </a:r>
          </a:p>
          <a:p>
            <a:pPr lvl="1"/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Share ideas easily</a:t>
            </a:r>
          </a:p>
          <a:p>
            <a:pPr lvl="1"/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Solve different problems easily</a:t>
            </a:r>
          </a:p>
          <a:p>
            <a:pPr lvl="1"/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Gain precise knowledge</a:t>
            </a:r>
          </a:p>
          <a:p>
            <a:pPr lvl="1"/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Achieve 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goals in less time period</a:t>
            </a:r>
          </a:p>
          <a:p>
            <a:pPr lvl="0"/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962039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0" y="1825625"/>
            <a:ext cx="10515600" cy="4351338"/>
          </a:xfrm>
        </p:spPr>
        <p:txBody>
          <a:bodyPr/>
          <a:lstStyle/>
          <a:p>
            <a:pPr marL="0" indent="0">
              <a:buNone/>
            </a:pPr>
            <a:r>
              <a:rPr lang="en-US" b="1" dirty="0" smtClean="0"/>
              <a:t>                     </a:t>
            </a:r>
            <a:r>
              <a:rPr lang="en-US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OVERVIEW </a:t>
            </a:r>
            <a:r>
              <a:rPr lang="en-US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AND ORGANIZATION OF COMPUTER</a:t>
            </a:r>
            <a:br>
              <a:rPr lang="en-US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en-US" b="1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49954961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1" algn="l" rtl="0">
              <a:lnSpc>
                <a:spcPct val="90000"/>
              </a:lnSpc>
              <a:spcBef>
                <a:spcPct val="0"/>
              </a:spcBef>
            </a:pPr>
            <a:r>
              <a:rPr lang="en-US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Introduction:</a:t>
            </a:r>
            <a:r>
              <a:rPr lang="en-US" sz="20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en-US" sz="20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en-US" sz="2400" b="1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History and the development of Computer help the students to keenly </a:t>
            </a:r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observe the </a:t>
            </a:r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evaluation of the computer. </a:t>
            </a:r>
            <a:endParaRPr lang="en-US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en-US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This part </a:t>
            </a:r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describes different parts of computer and their working and coordination among each other</a:t>
            </a:r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</a:p>
          <a:p>
            <a:pPr marL="0" indent="0">
              <a:buNone/>
            </a:pPr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  <a:p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It </a:t>
            </a:r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includes- different components of the computer like Bus, Port, Microprocessor, and Main Memory.</a:t>
            </a:r>
          </a:p>
          <a:p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7393955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1" algn="l" rtl="0">
              <a:lnSpc>
                <a:spcPct val="90000"/>
              </a:lnSpc>
              <a:spcBef>
                <a:spcPct val="0"/>
              </a:spcBef>
            </a:pPr>
            <a:r>
              <a:rPr lang="en-US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Objectives </a:t>
            </a:r>
            <a:r>
              <a:rPr lang="en-US" sz="2000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en-US" sz="2000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en-US" sz="2400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After </a:t>
            </a:r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completing this </a:t>
            </a:r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part, </a:t>
            </a:r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students will be able to</a:t>
            </a:r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</a:t>
            </a:r>
          </a:p>
          <a:p>
            <a:pPr marL="0" indent="0">
              <a:buNone/>
            </a:pP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1"/>
            <a:r>
              <a:rPr lang="en-US" sz="2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Describe history and development of </a:t>
            </a:r>
            <a:r>
              <a:rPr lang="en-US" sz="2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computer</a:t>
            </a:r>
            <a:r>
              <a:rPr lang="en-US" sz="2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</a:p>
          <a:p>
            <a:pPr lvl="1"/>
            <a:r>
              <a:rPr lang="en-US" sz="2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Distinguish different generations of the computer.</a:t>
            </a:r>
          </a:p>
          <a:p>
            <a:pPr lvl="1"/>
            <a:r>
              <a:rPr lang="en-US" sz="2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Classify different types of computers.</a:t>
            </a:r>
          </a:p>
          <a:p>
            <a:pPr lvl="1"/>
            <a:r>
              <a:rPr lang="en-US" sz="2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Have knowledge about applications and different parts of the computer</a:t>
            </a:r>
          </a:p>
        </p:txBody>
      </p:sp>
    </p:spTree>
    <p:extLst>
      <p:ext uri="{BB962C8B-B14F-4D97-AF65-F5344CB8AC3E}">
        <p14:creationId xmlns:p14="http://schemas.microsoft.com/office/powerpoint/2010/main" val="346945138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1" algn="l" rtl="0">
              <a:lnSpc>
                <a:spcPct val="90000"/>
              </a:lnSpc>
              <a:spcBef>
                <a:spcPct val="0"/>
              </a:spcBef>
            </a:pPr>
            <a:r>
              <a:rPr lang="en-US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History and Development of Computer:</a:t>
            </a:r>
            <a:r>
              <a:rPr lang="en-US" sz="20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en-US" sz="20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en-US" sz="2400" b="1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history of computer describes the advancements and growth of computer </a:t>
            </a:r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technology </a:t>
            </a:r>
          </a:p>
          <a:p>
            <a:endParaRPr lang="en-US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It </a:t>
            </a:r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is </a:t>
            </a:r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divided into </a:t>
            </a:r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different eras and has its roots starting from </a:t>
            </a:r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pre­history era</a:t>
            </a:r>
            <a:endParaRPr lang="en-US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en-US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14634253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433772"/>
          </a:xfrm>
        </p:spPr>
        <p:txBody>
          <a:bodyPr>
            <a:noAutofit/>
          </a:bodyPr>
          <a:lstStyle/>
          <a:p>
            <a:pPr lvl="1" algn="l" rtl="0">
              <a:lnSpc>
                <a:spcPct val="90000"/>
              </a:lnSpc>
              <a:spcBef>
                <a:spcPct val="0"/>
              </a:spcBef>
            </a:pPr>
            <a:r>
              <a:rPr lang="en-US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Pre-History Era 4th Century B.C. </a:t>
            </a:r>
            <a:r>
              <a:rPr lang="en-US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 1930s</a:t>
            </a:r>
            <a:r>
              <a:rPr lang="en-US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en-US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en-US" sz="2400" b="1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798898"/>
            <a:ext cx="10515600" cy="5378065"/>
          </a:xfrm>
        </p:spPr>
        <p:txBody>
          <a:bodyPr/>
          <a:lstStyle/>
          <a:p>
            <a:pPr marL="0" lvl="2" indent="0">
              <a:spcBef>
                <a:spcPts val="1000"/>
              </a:spcBef>
              <a:buNone/>
            </a:pPr>
            <a:r>
              <a:rPr lang="en-US" b="1" dirty="0" smtClean="0"/>
              <a:t>  </a:t>
            </a:r>
            <a:r>
              <a:rPr lang="en-US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Abacus Machine</a:t>
            </a:r>
            <a:endParaRPr lang="en-US" sz="1800" b="1" dirty="0" smtClean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sz="2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 </a:t>
            </a:r>
            <a:r>
              <a:rPr lang="en-US" sz="2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mechanical device which can perform basic arithmetic problems like addition etc. </a:t>
            </a:r>
            <a:endParaRPr lang="en-US" sz="2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sz="2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The </a:t>
            </a:r>
            <a:r>
              <a:rPr lang="en-US" sz="2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first </a:t>
            </a:r>
            <a:r>
              <a:rPr lang="en-US" sz="2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machine </a:t>
            </a:r>
            <a:r>
              <a:rPr lang="en-US" sz="2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invented in 4th century B.C</a:t>
            </a:r>
            <a:r>
              <a:rPr lang="en-US" sz="2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</a:p>
          <a:p>
            <a:pPr marL="0" lvl="2" indent="0">
              <a:spcBef>
                <a:spcPts val="1000"/>
              </a:spcBef>
              <a:buNone/>
            </a:pPr>
            <a:r>
              <a:rPr lang="en-US" b="1" dirty="0" smtClean="0"/>
              <a:t>  </a:t>
            </a:r>
          </a:p>
          <a:p>
            <a:pPr marL="0" lvl="2" indent="0">
              <a:spcBef>
                <a:spcPts val="1000"/>
              </a:spcBef>
              <a:buNone/>
            </a:pPr>
            <a:endParaRPr lang="en-US" sz="2400" b="1" dirty="0" smtClean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lvl="2" indent="0">
              <a:spcBef>
                <a:spcPts val="1000"/>
              </a:spcBef>
              <a:buNone/>
            </a:pPr>
            <a:r>
              <a:rPr lang="en-US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Napier's Bones</a:t>
            </a:r>
          </a:p>
          <a:p>
            <a:pPr marL="342900" lvl="2" indent="-342900">
              <a:spcBef>
                <a:spcPts val="1000"/>
              </a:spcBef>
            </a:pPr>
            <a:r>
              <a:rPr lang="en-US" sz="2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John Napier a Scottish theologian and mathematician invented logs in </a:t>
            </a:r>
            <a:r>
              <a:rPr lang="en-US" sz="2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1614</a:t>
            </a:r>
          </a:p>
          <a:p>
            <a:pPr marL="342900" lvl="2" indent="-342900">
              <a:spcBef>
                <a:spcPts val="1000"/>
              </a:spcBef>
            </a:pPr>
            <a:r>
              <a:rPr lang="en-US" sz="2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</a:t>
            </a:r>
            <a:r>
              <a:rPr lang="en-US" sz="2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erform </a:t>
            </a:r>
            <a:r>
              <a:rPr lang="en-US" sz="2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multiplication and division.</a:t>
            </a:r>
          </a:p>
          <a:p>
            <a:pPr marL="285750" lvl="2" indent="-285750">
              <a:spcBef>
                <a:spcPts val="1000"/>
              </a:spcBef>
            </a:pPr>
            <a:endParaRPr lang="en-US" sz="2800" dirty="0"/>
          </a:p>
          <a:p>
            <a:endParaRPr lang="en-US" sz="4400" dirty="0" smtClean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1091" y="4285156"/>
            <a:ext cx="2441006" cy="2282949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29174" y="4567855"/>
            <a:ext cx="2428875" cy="200025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76988" y="1624469"/>
            <a:ext cx="2106027" cy="17586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846334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0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Pre-History Era 4th Century B.C. to 1930s</a:t>
            </a:r>
            <a:r>
              <a:rPr lang="en-US" sz="32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en-US" sz="32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     </a:t>
            </a:r>
            <a:r>
              <a:rPr lang="en-US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Mechanical calculator</a:t>
            </a:r>
          </a:p>
          <a:p>
            <a:pPr marL="0" indent="0">
              <a:buNone/>
            </a:pPr>
            <a:endParaRPr lang="en-US" b="1" dirty="0" smtClean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Wilhelm </a:t>
            </a:r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Schickard, built a mechanical calculator in 1623 which was able to perform the process of multiplication. </a:t>
            </a:r>
            <a:endParaRPr lang="en-US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</a:t>
            </a:r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device supported </a:t>
            </a:r>
            <a:r>
              <a:rPr lang="en-US" sz="2400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6-digit</a:t>
            </a:r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capacity.</a:t>
            </a: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1369" y="4349596"/>
            <a:ext cx="2172858" cy="20955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48558" y="4097547"/>
            <a:ext cx="3243592" cy="24438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195204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Pre-History Era 4th Century B.C. to 1930s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   </a:t>
            </a:r>
            <a:r>
              <a:rPr lang="en-US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Blaise Pascal’s Mechanical Calculator</a:t>
            </a:r>
          </a:p>
          <a:p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French </a:t>
            </a:r>
            <a:r>
              <a:rPr lang="en-US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mathematician</a:t>
            </a:r>
            <a:r>
              <a:rPr 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built a mechanical calculator in </a:t>
            </a:r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1642</a:t>
            </a:r>
          </a:p>
          <a:p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</a:t>
            </a:r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ould </a:t>
            </a:r>
            <a:r>
              <a:rPr lang="en-US" sz="2400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add</a:t>
            </a:r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and </a:t>
            </a:r>
            <a:r>
              <a:rPr lang="en-US" sz="2400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subtract</a:t>
            </a:r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two numbers directly and </a:t>
            </a:r>
            <a:r>
              <a:rPr lang="en-US" sz="2400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multiply</a:t>
            </a:r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and </a:t>
            </a:r>
            <a:r>
              <a:rPr lang="en-US" sz="2400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divide</a:t>
            </a:r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by repetition . </a:t>
            </a:r>
            <a:endParaRPr lang="en-US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</a:t>
            </a:r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evice </a:t>
            </a:r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support </a:t>
            </a:r>
            <a:r>
              <a:rPr lang="en-US" sz="2400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8 digit </a:t>
            </a:r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capacity</a:t>
            </a:r>
          </a:p>
          <a:p>
            <a:pPr marL="0" indent="0">
              <a:buNone/>
            </a:pPr>
            <a:r>
              <a:rPr lang="en-US" dirty="0" smtClean="0"/>
              <a:t>        </a:t>
            </a:r>
            <a:endParaRPr lang="en-US" dirty="0"/>
          </a:p>
          <a:p>
            <a:pPr marL="0" indent="0">
              <a:buNone/>
            </a:pPr>
            <a:r>
              <a:rPr lang="en-US" dirty="0"/>
              <a:t/>
            </a:r>
            <a:br>
              <a:rPr lang="en-US" dirty="0"/>
            </a:br>
            <a:endParaRPr lang="en-US" dirty="0"/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52271" y="3647222"/>
            <a:ext cx="3667627" cy="2644923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18447" y="4129239"/>
            <a:ext cx="3420930" cy="21826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95723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280019"/>
          </a:xfrm>
        </p:spPr>
        <p:txBody>
          <a:bodyPr>
            <a:normAutofit fontScale="90000"/>
          </a:bodyPr>
          <a:lstStyle/>
          <a:p>
            <a:r>
              <a:rPr lang="en-US" sz="32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Pre-History Era 4th Century B.C. to 1930s</a:t>
            </a:r>
            <a:br>
              <a:rPr lang="en-US" sz="32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068404"/>
            <a:ext cx="10515600" cy="510855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   </a:t>
            </a:r>
            <a:r>
              <a:rPr lang="en-US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</a:rPr>
              <a:t>Difference</a:t>
            </a:r>
            <a:r>
              <a:rPr lang="en-US" sz="2400" b="1" spc="50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</a:rPr>
              <a:t> </a:t>
            </a:r>
            <a:r>
              <a:rPr lang="en-US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</a:rPr>
              <a:t>Engine  </a:t>
            </a:r>
            <a:endParaRPr lang="en-US" b="1" dirty="0" smtClean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Times New Roman" panose="02020603050405020304" pitchFamily="18" charset="0"/>
            </a:endParaRPr>
          </a:p>
          <a:p>
            <a:r>
              <a:rPr lang="en-US" sz="2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Designed by Charles Babbage in 1820  </a:t>
            </a:r>
          </a:p>
          <a:p>
            <a:r>
              <a:rPr lang="en-US" sz="2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</a:t>
            </a:r>
            <a:r>
              <a:rPr lang="en-US" sz="2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ould </a:t>
            </a:r>
            <a:r>
              <a:rPr lang="en-US" sz="2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perform mathematical and statistical </a:t>
            </a:r>
            <a:r>
              <a:rPr lang="en-US" sz="2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tables</a:t>
            </a:r>
            <a:endParaRPr lang="en-US" sz="2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en-US" dirty="0" smtClean="0"/>
          </a:p>
          <a:p>
            <a:pPr marL="0" indent="0">
              <a:buNone/>
            </a:pPr>
            <a:r>
              <a:rPr lang="en-US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   </a:t>
            </a:r>
            <a:r>
              <a:rPr lang="en-US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  <a:cs typeface="Times New Roman" panose="02020603050405020304" pitchFamily="18" charset="0"/>
              </a:rPr>
              <a:t>Analytical </a:t>
            </a:r>
            <a:r>
              <a:rPr lang="en-US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  <a:cs typeface="Times New Roman" panose="02020603050405020304" pitchFamily="18" charset="0"/>
              </a:rPr>
              <a:t>Engine</a:t>
            </a:r>
          </a:p>
          <a:p>
            <a:r>
              <a:rPr lang="en-US" sz="2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Invented </a:t>
            </a:r>
            <a:r>
              <a:rPr lang="en-US" sz="2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another device with the name of "</a:t>
            </a:r>
            <a:r>
              <a:rPr lang="en-US" sz="2200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Analytical Engine</a:t>
            </a:r>
            <a:r>
              <a:rPr lang="en-US" sz="2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", </a:t>
            </a:r>
            <a:r>
              <a:rPr lang="en-US" sz="2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 </a:t>
            </a:r>
            <a:r>
              <a:rPr lang="en-US" sz="2200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1842</a:t>
            </a:r>
          </a:p>
          <a:p>
            <a:r>
              <a:rPr lang="en-US" sz="2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</a:rPr>
              <a:t>A mechanical computer</a:t>
            </a:r>
            <a:r>
              <a:rPr lang="en-US" sz="2200" spc="-3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</a:rPr>
              <a:t> </a:t>
            </a:r>
            <a:r>
              <a:rPr lang="en-US" sz="2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  <a:cs typeface="Times New Roman" panose="02020603050405020304" pitchFamily="18" charset="0"/>
              </a:rPr>
              <a:t>that</a:t>
            </a:r>
            <a:r>
              <a:rPr lang="en-US" sz="2200" b="1" spc="-12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</a:rPr>
              <a:t>could</a:t>
            </a:r>
            <a:r>
              <a:rPr lang="en-US" sz="2200" spc="195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</a:rPr>
              <a:t> </a:t>
            </a:r>
            <a:r>
              <a:rPr lang="en-US" sz="2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</a:rPr>
              <a:t>perform</a:t>
            </a:r>
            <a:r>
              <a:rPr lang="en-US" sz="2200" spc="-5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</a:rPr>
              <a:t> </a:t>
            </a:r>
            <a:r>
              <a:rPr lang="en-US" sz="2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</a:rPr>
              <a:t>basic</a:t>
            </a:r>
            <a:r>
              <a:rPr lang="en-US" sz="2200" spc="-1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</a:rPr>
              <a:t> </a:t>
            </a:r>
            <a:r>
              <a:rPr lang="en-US" sz="2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</a:rPr>
              <a:t>mathematical</a:t>
            </a:r>
            <a:r>
              <a:rPr lang="en-US" sz="2200" spc="1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</a:rPr>
              <a:t> </a:t>
            </a:r>
            <a:r>
              <a:rPr lang="en-US" sz="2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</a:rPr>
              <a:t>problem</a:t>
            </a:r>
            <a:r>
              <a:rPr lang="en-US" sz="2200" spc="-4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</a:rPr>
              <a:t> </a:t>
            </a:r>
            <a:r>
              <a:rPr lang="en-US" sz="2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</a:rPr>
              <a:t>at</a:t>
            </a:r>
            <a:r>
              <a:rPr lang="en-US" sz="2200" spc="-14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</a:rPr>
              <a:t> </a:t>
            </a:r>
            <a:r>
              <a:rPr lang="en-US" sz="2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</a:rPr>
              <a:t>an</a:t>
            </a:r>
            <a:r>
              <a:rPr lang="en-US" sz="2200" spc="-15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</a:rPr>
              <a:t> </a:t>
            </a:r>
            <a:r>
              <a:rPr lang="en-US" sz="2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</a:rPr>
              <a:t>average speed</a:t>
            </a:r>
            <a:r>
              <a:rPr lang="en-US" sz="2200" spc="-11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</a:rPr>
              <a:t> </a:t>
            </a:r>
            <a:r>
              <a:rPr lang="en-US" sz="2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</a:rPr>
              <a:t>of</a:t>
            </a:r>
            <a:r>
              <a:rPr lang="en-US" sz="2200" spc="-18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</a:rPr>
              <a:t> </a:t>
            </a:r>
            <a:r>
              <a:rPr lang="en-US" sz="2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</a:rPr>
              <a:t>60 additions </a:t>
            </a:r>
            <a:r>
              <a:rPr lang="en-US" sz="2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  <a:cs typeface="Times New Roman" panose="02020603050405020304" pitchFamily="18" charset="0"/>
              </a:rPr>
              <a:t>per</a:t>
            </a:r>
            <a:r>
              <a:rPr lang="en-US" sz="2200" spc="-19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  <a:cs typeface="Times New Roman" panose="02020603050405020304" pitchFamily="18" charset="0"/>
              </a:rPr>
              <a:t>minute</a:t>
            </a:r>
            <a:endParaRPr lang="en-US" sz="2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Times New Roman" panose="02020603050405020304" pitchFamily="18" charset="0"/>
            </a:endParaRP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41432" y="4360244"/>
            <a:ext cx="4048225" cy="2239979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11345" y="1068404"/>
            <a:ext cx="2638425" cy="2095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301334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875200"/>
          </a:xfrm>
        </p:spPr>
        <p:txBody>
          <a:bodyPr>
            <a:normAutofit fontScale="90000"/>
          </a:bodyPr>
          <a:lstStyle/>
          <a:p>
            <a:r>
              <a:rPr lang="en-US" sz="32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Generations of Computer</a:t>
            </a:r>
            <a:br>
              <a:rPr lang="en-US" sz="32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en-US" sz="3200" b="1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With the passage of time, several changes were made in computer technology </a:t>
            </a:r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 meet </a:t>
            </a:r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challenges of the </a:t>
            </a:r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age</a:t>
            </a:r>
          </a:p>
          <a:p>
            <a:endParaRPr lang="en-US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These changes or modifications were classified into different periods and later on these periods were also named as</a:t>
            </a:r>
            <a:r>
              <a:rPr lang="en-US" sz="2400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" Generations" </a:t>
            </a:r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of the Computer.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798238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730344"/>
          </a:xfrm>
        </p:spPr>
        <p:txBody>
          <a:bodyPr>
            <a:normAutofit/>
          </a:bodyPr>
          <a:lstStyle/>
          <a:p>
            <a:r>
              <a:rPr lang="en-US" sz="28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First Generation of Computer (1951 -1958)</a:t>
            </a:r>
            <a:endParaRPr lang="en-US" sz="2800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0382" y="1095470"/>
            <a:ext cx="10515600" cy="4900424"/>
          </a:xfrm>
        </p:spPr>
        <p:txBody>
          <a:bodyPr>
            <a:normAutofit/>
          </a:bodyPr>
          <a:lstStyle/>
          <a:p>
            <a:r>
              <a:rPr lang="en-US" sz="2300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Used Vacuum </a:t>
            </a:r>
            <a:r>
              <a:rPr lang="en-US" sz="2300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tubes </a:t>
            </a:r>
            <a:r>
              <a:rPr lang="en-US" sz="23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technology </a:t>
            </a:r>
          </a:p>
          <a:p>
            <a:r>
              <a:rPr lang="en-US" sz="2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Vacuum tubes were like fragile glass </a:t>
            </a:r>
            <a:r>
              <a:rPr lang="en-US" sz="23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tubes</a:t>
            </a:r>
          </a:p>
          <a:p>
            <a:r>
              <a:rPr lang="en-US" sz="2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</a:t>
            </a:r>
            <a:r>
              <a:rPr lang="en-US" sz="23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onsumed </a:t>
            </a:r>
            <a:r>
              <a:rPr lang="en-US" sz="2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more electricity due to more glowing </a:t>
            </a:r>
            <a:r>
              <a:rPr lang="en-US" sz="23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time on glass tubes</a:t>
            </a:r>
          </a:p>
          <a:p>
            <a:r>
              <a:rPr lang="en-US" sz="2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</a:t>
            </a:r>
            <a:r>
              <a:rPr lang="en-US" sz="23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sed </a:t>
            </a:r>
            <a:r>
              <a:rPr lang="en-US" sz="2300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punch card </a:t>
            </a:r>
            <a:r>
              <a:rPr lang="en-US" sz="2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and </a:t>
            </a:r>
            <a:r>
              <a:rPr lang="en-US" sz="2300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magnetic tape </a:t>
            </a:r>
            <a:r>
              <a:rPr lang="en-US" sz="2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as an input device</a:t>
            </a:r>
            <a:r>
              <a:rPr lang="en-US" sz="23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</a:p>
          <a:p>
            <a:pPr lvl="0"/>
            <a:r>
              <a:rPr lang="en-US" sz="23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Used sequential </a:t>
            </a:r>
            <a:r>
              <a:rPr lang="en-US" sz="2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processing called Batch processing </a:t>
            </a:r>
            <a:r>
              <a:rPr lang="en-US" sz="23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technique</a:t>
            </a:r>
          </a:p>
          <a:p>
            <a:pPr lvl="0"/>
            <a:r>
              <a:rPr lang="en-US" sz="2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</a:t>
            </a:r>
            <a:r>
              <a:rPr lang="en-US" sz="23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ata </a:t>
            </a:r>
            <a:r>
              <a:rPr lang="en-US" sz="2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was processed in the form of </a:t>
            </a:r>
            <a:r>
              <a:rPr lang="en-US" sz="2300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bundles or </a:t>
            </a:r>
            <a:r>
              <a:rPr lang="en-US" sz="2300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batches</a:t>
            </a:r>
          </a:p>
          <a:p>
            <a:pPr lvl="0"/>
            <a:r>
              <a:rPr lang="en-US" sz="2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</a:t>
            </a:r>
            <a:r>
              <a:rPr lang="en-US" sz="23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elied </a:t>
            </a:r>
            <a:r>
              <a:rPr lang="en-US" sz="2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on </a:t>
            </a:r>
            <a:r>
              <a:rPr lang="en-US" sz="2300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machine </a:t>
            </a:r>
            <a:r>
              <a:rPr lang="en-US" sz="2300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language </a:t>
            </a:r>
            <a:r>
              <a:rPr lang="en-US" sz="23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–binary (0s or 1s)</a:t>
            </a:r>
          </a:p>
          <a:p>
            <a:pPr lvl="0"/>
            <a:r>
              <a:rPr lang="en-US" sz="2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</a:t>
            </a:r>
            <a:r>
              <a:rPr lang="en-US" sz="23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ards </a:t>
            </a:r>
            <a:r>
              <a:rPr lang="en-US" sz="2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allowed companies to store and </a:t>
            </a:r>
            <a:r>
              <a:rPr lang="en-US" sz="23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access </a:t>
            </a:r>
            <a:r>
              <a:rPr lang="en-US" sz="2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information by entering the card into the computer.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88169" y="4925084"/>
            <a:ext cx="3454548" cy="1711106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99937" y="133179"/>
            <a:ext cx="2308112" cy="183582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67988" y="4925084"/>
            <a:ext cx="2714706" cy="18011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75424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422526"/>
          </a:xfrm>
        </p:spPr>
        <p:txBody>
          <a:bodyPr>
            <a:normAutofit fontScale="90000"/>
          </a:bodyPr>
          <a:lstStyle/>
          <a:p>
            <a:r>
              <a:rPr lang="en-US" sz="32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First Generation of Computer (1951 -1958)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914400"/>
            <a:ext cx="10515600" cy="5262563"/>
          </a:xfrm>
        </p:spPr>
        <p:txBody>
          <a:bodyPr/>
          <a:lstStyle/>
          <a:p>
            <a:pPr marL="0" indent="0">
              <a:buNone/>
            </a:pPr>
            <a:r>
              <a:rPr lang="en-US" b="1" dirty="0" smtClean="0"/>
              <a:t>    </a:t>
            </a:r>
            <a:r>
              <a:rPr lang="en-US" sz="2200" b="1" dirty="0" smtClean="0">
                <a:solidFill>
                  <a:schemeClr val="accent2">
                    <a:lumMod val="50000"/>
                  </a:schemeClr>
                </a:solidFill>
              </a:rPr>
              <a:t>Limitations</a:t>
            </a:r>
          </a:p>
          <a:p>
            <a:pPr lvl="0"/>
            <a:r>
              <a:rPr lang="en-US" sz="2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Vacuum tubes generated much </a:t>
            </a:r>
            <a:r>
              <a:rPr lang="en-US" sz="2200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heat</a:t>
            </a:r>
            <a:r>
              <a:rPr lang="en-US" sz="2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and covered a lot of </a:t>
            </a:r>
            <a:r>
              <a:rPr lang="en-US" sz="2200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space</a:t>
            </a:r>
            <a:r>
              <a:rPr lang="en-US" sz="2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</a:p>
          <a:p>
            <a:pPr lvl="0"/>
            <a:r>
              <a:rPr lang="en-US" sz="2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Punched cards technology </a:t>
            </a:r>
            <a:r>
              <a:rPr lang="en-US" sz="2200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consumed large </a:t>
            </a:r>
            <a:r>
              <a:rPr lang="en-US" sz="2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number of cards even </a:t>
            </a:r>
            <a:r>
              <a:rPr lang="en-US" sz="2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for small </a:t>
            </a:r>
            <a:r>
              <a:rPr lang="en-US" sz="2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programs</a:t>
            </a:r>
            <a:r>
              <a:rPr lang="en-US" sz="2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</a:p>
          <a:p>
            <a:r>
              <a:rPr lang="en-US" sz="2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Magnetic tapes were unable to retrieve large amount of data quickly, being a sequential medium.</a:t>
            </a:r>
          </a:p>
          <a:p>
            <a:pPr lvl="0"/>
            <a:endParaRPr lang="en-US" sz="24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6212" y="3399716"/>
            <a:ext cx="590550" cy="189547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40861" y="3349027"/>
            <a:ext cx="3955139" cy="2402423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58184" y="3349027"/>
            <a:ext cx="5372665" cy="24024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451555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730344"/>
          </a:xfrm>
        </p:spPr>
        <p:txBody>
          <a:bodyPr>
            <a:normAutofit fontScale="90000"/>
          </a:bodyPr>
          <a:lstStyle/>
          <a:p>
            <a:pPr lvl="2" algn="l" rtl="0">
              <a:lnSpc>
                <a:spcPct val="90000"/>
              </a:lnSpc>
              <a:spcBef>
                <a:spcPct val="0"/>
              </a:spcBef>
            </a:pPr>
            <a:r>
              <a:rPr lang="en-US" sz="28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Second generation</a:t>
            </a:r>
            <a:r>
              <a:rPr lang="en-US" sz="16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of Computer, 1959 - 1964</a:t>
            </a:r>
            <a:r>
              <a:rPr lang="en-US" sz="20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en-US" sz="20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en-US" sz="2400" b="1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176950"/>
            <a:ext cx="10515600" cy="5000013"/>
          </a:xfrm>
        </p:spPr>
        <p:txBody>
          <a:bodyPr>
            <a:normAutofit/>
          </a:bodyPr>
          <a:lstStyle/>
          <a:p>
            <a:r>
              <a:rPr lang="en-US" sz="23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Transistors</a:t>
            </a:r>
            <a:r>
              <a:rPr lang="en-US" sz="2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replaced </a:t>
            </a:r>
            <a:r>
              <a:rPr lang="en-US" sz="2300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vacuum </a:t>
            </a:r>
            <a:r>
              <a:rPr lang="en-US" sz="2300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tubes</a:t>
            </a:r>
          </a:p>
          <a:p>
            <a:endParaRPr lang="en-US" sz="2300" dirty="0" smtClean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sz="23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Transistor </a:t>
            </a:r>
            <a:r>
              <a:rPr lang="en-US" sz="2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is an electronic </a:t>
            </a:r>
            <a:r>
              <a:rPr lang="en-US" sz="23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component</a:t>
            </a:r>
            <a:r>
              <a:rPr lang="en-US" sz="2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which is used </a:t>
            </a:r>
            <a:r>
              <a:rPr lang="en-US" sz="23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for amplification and </a:t>
            </a:r>
            <a:r>
              <a:rPr lang="en-US" sz="2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switching of electrical signals </a:t>
            </a:r>
            <a:endParaRPr lang="en-US" sz="23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buNone/>
            </a:pPr>
            <a:endParaRPr lang="en-US" sz="23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sz="2300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Punched cards </a:t>
            </a:r>
            <a:r>
              <a:rPr lang="en-US" sz="2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were used as an input </a:t>
            </a:r>
            <a:r>
              <a:rPr lang="en-US" sz="23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device to feed the computer programs or instruction</a:t>
            </a:r>
          </a:p>
          <a:p>
            <a:endParaRPr lang="en-US" sz="23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sz="2300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Magnetic tapes </a:t>
            </a:r>
            <a:r>
              <a:rPr lang="en-US" sz="2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were also used as an input/output storage</a:t>
            </a:r>
            <a:r>
              <a:rPr lang="en-US" sz="23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</a:p>
          <a:p>
            <a:endParaRPr lang="en-US" sz="23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sz="2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Some high level languages like </a:t>
            </a:r>
            <a:r>
              <a:rPr lang="en-US" sz="23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FORTRAN</a:t>
            </a:r>
            <a:r>
              <a:rPr lang="en-US" sz="23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en-US" sz="23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COBOL </a:t>
            </a:r>
            <a:r>
              <a:rPr lang="en-US" sz="2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and BASIC were also used.</a:t>
            </a:r>
          </a:p>
        </p:txBody>
      </p:sp>
    </p:spTree>
    <p:extLst>
      <p:ext uri="{BB962C8B-B14F-4D97-AF65-F5344CB8AC3E}">
        <p14:creationId xmlns:p14="http://schemas.microsoft.com/office/powerpoint/2010/main" val="50888145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965734"/>
          </a:xfrm>
        </p:spPr>
        <p:txBody>
          <a:bodyPr>
            <a:normAutofit/>
          </a:bodyPr>
          <a:lstStyle/>
          <a:p>
            <a:r>
              <a:rPr lang="en-US" sz="28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Second generation</a:t>
            </a:r>
            <a:r>
              <a:rPr lang="en-US" sz="18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of Computer, 1959 - 1964</a:t>
            </a:r>
            <a:br>
              <a:rPr lang="en-US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lvl="3" indent="0">
              <a:spcBef>
                <a:spcPts val="1000"/>
              </a:spcBef>
              <a:buNone/>
            </a:pPr>
            <a:r>
              <a:rPr lang="en-US" sz="23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Advantages</a:t>
            </a:r>
            <a:endParaRPr lang="en-US" sz="2300" b="1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228600" lvl="3">
              <a:spcBef>
                <a:spcPts val="1000"/>
              </a:spcBef>
            </a:pPr>
            <a:r>
              <a:rPr lang="en-US" sz="2300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Transistors</a:t>
            </a:r>
            <a:r>
              <a:rPr lang="en-US" sz="23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were  much  more  reliable  and  have  </a:t>
            </a:r>
            <a:r>
              <a:rPr lang="en-US" sz="23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greater</a:t>
            </a:r>
            <a:r>
              <a:rPr lang="en-US" sz="2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3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computational </a:t>
            </a:r>
            <a:r>
              <a:rPr lang="en-US" sz="2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speed</a:t>
            </a:r>
            <a:r>
              <a:rPr lang="en-US" sz="23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</a:p>
          <a:p>
            <a:r>
              <a:rPr lang="en-US" sz="2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Transistors   required no warm-up time and consumed </a:t>
            </a:r>
            <a:r>
              <a:rPr lang="en-US" sz="23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less electricity</a:t>
            </a:r>
            <a:endParaRPr lang="en-US" sz="23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53025" y="3318519"/>
            <a:ext cx="3566689" cy="278966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67898" y="3661885"/>
            <a:ext cx="3332948" cy="2267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166882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2" algn="l" rtl="0">
              <a:lnSpc>
                <a:spcPct val="90000"/>
              </a:lnSpc>
              <a:spcBef>
                <a:spcPct val="0"/>
              </a:spcBef>
            </a:pPr>
            <a:r>
              <a:rPr lang="en-US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Third Generation (1965-1970):</a:t>
            </a:r>
            <a:r>
              <a:rPr lang="en-US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en-US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en-US" sz="2400" b="1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z="2300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Integrated Circuit(IC</a:t>
            </a:r>
            <a:r>
              <a:rPr lang="en-US" sz="2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 </a:t>
            </a:r>
            <a:r>
              <a:rPr lang="en-US" sz="23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replaced Transistor</a:t>
            </a:r>
          </a:p>
          <a:p>
            <a:pPr lvl="0"/>
            <a:r>
              <a:rPr lang="en-US" sz="2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Integrated circuit was consisted of thousands of transistors fabricated in a single silicon chip</a:t>
            </a:r>
            <a:r>
              <a:rPr lang="en-US" sz="23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</a:p>
          <a:p>
            <a:pPr lvl="0"/>
            <a:r>
              <a:rPr lang="en-US" sz="2300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ICs</a:t>
            </a:r>
            <a:r>
              <a:rPr lang="en-US" sz="2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were smaller in size and had better performance </a:t>
            </a:r>
            <a:r>
              <a:rPr lang="en-US" sz="23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than transistors.</a:t>
            </a:r>
          </a:p>
          <a:p>
            <a:pPr lvl="0"/>
            <a:r>
              <a:rPr lang="en-US" sz="2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Keyboard and monitors were used as input and output devices. </a:t>
            </a:r>
            <a:endParaRPr lang="en-US" sz="23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sz="2300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PASCAL</a:t>
            </a:r>
            <a:r>
              <a:rPr lang="en-US" sz="2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was used as a high level language.</a:t>
            </a:r>
          </a:p>
          <a:p>
            <a:pPr lvl="0"/>
            <a:endParaRPr lang="en-US" dirty="0"/>
          </a:p>
          <a:p>
            <a:pPr lvl="0"/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93213" y="3910759"/>
            <a:ext cx="3399341" cy="25574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796185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938574"/>
          </a:xfrm>
        </p:spPr>
        <p:txBody>
          <a:bodyPr>
            <a:normAutofit/>
          </a:bodyPr>
          <a:lstStyle/>
          <a:p>
            <a:r>
              <a:rPr lang="en-US" sz="28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Third Generation (1965-1970):</a:t>
            </a:r>
            <a:br>
              <a:rPr lang="en-US" sz="28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lvl="3" indent="0">
              <a:spcBef>
                <a:spcPts val="1000"/>
              </a:spcBef>
              <a:buNone/>
            </a:pPr>
            <a:r>
              <a:rPr lang="en-US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</a:t>
            </a:r>
            <a:r>
              <a:rPr lang="en-US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Advantages</a:t>
            </a:r>
            <a:endParaRPr lang="en-US" sz="2400" b="1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228600" lvl="4">
              <a:spcBef>
                <a:spcPts val="1000"/>
              </a:spcBef>
            </a:pPr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Integrated circuits were more reliable.</a:t>
            </a:r>
          </a:p>
          <a:p>
            <a:pPr marL="228600" lvl="4">
              <a:spcBef>
                <a:spcPts val="1000"/>
              </a:spcBef>
            </a:pPr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Silicon chips were cheap because of their small size and they also consumed less electricity.</a:t>
            </a:r>
          </a:p>
          <a:p>
            <a:endParaRPr lang="en-US" sz="24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1494" y="3563020"/>
            <a:ext cx="3317246" cy="26139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435732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49865"/>
          </a:xfrm>
        </p:spPr>
        <p:txBody>
          <a:bodyPr>
            <a:normAutofit/>
          </a:bodyPr>
          <a:lstStyle/>
          <a:p>
            <a:pPr lvl="1" algn="l" rtl="0">
              <a:lnSpc>
                <a:spcPct val="90000"/>
              </a:lnSpc>
              <a:spcBef>
                <a:spcPct val="0"/>
              </a:spcBef>
            </a:pPr>
            <a:r>
              <a:rPr lang="en-US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Fourth Generation (1980)</a:t>
            </a:r>
            <a:br>
              <a:rPr lang="en-US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en-US" sz="2400" b="1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312752"/>
            <a:ext cx="10515600" cy="4864211"/>
          </a:xfrm>
        </p:spPr>
        <p:txBody>
          <a:bodyPr/>
          <a:lstStyle/>
          <a:p>
            <a:r>
              <a:rPr lang="en-US" sz="2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</a:t>
            </a:r>
            <a:r>
              <a:rPr lang="en-US" sz="23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as </a:t>
            </a:r>
            <a:r>
              <a:rPr lang="en-US" sz="2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based on two </a:t>
            </a:r>
            <a:r>
              <a:rPr lang="en-US" sz="23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technologies:</a:t>
            </a:r>
          </a:p>
          <a:p>
            <a:r>
              <a:rPr lang="en-US" sz="2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Large Scale Integration (LSI) and Very Large Scale </a:t>
            </a:r>
            <a:r>
              <a:rPr lang="en-US" sz="23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integration </a:t>
            </a:r>
            <a:r>
              <a:rPr lang="en-US" sz="2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(VLSI). </a:t>
            </a:r>
            <a:endParaRPr lang="en-US" sz="23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685800" lvl="3">
              <a:spcBef>
                <a:spcPts val="1000"/>
              </a:spcBef>
            </a:pPr>
            <a:r>
              <a:rPr lang="en-US" sz="2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2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Large Scale Integration (LSI</a:t>
            </a:r>
            <a:r>
              <a:rPr lang="en-US" sz="22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): </a:t>
            </a:r>
            <a:r>
              <a:rPr lang="en-US" sz="2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about </a:t>
            </a:r>
            <a:r>
              <a:rPr lang="en-US" sz="2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30,000 electronic components were fabricated in a single </a:t>
            </a:r>
            <a:r>
              <a:rPr lang="en-US" sz="2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chip</a:t>
            </a:r>
          </a:p>
          <a:p>
            <a:pPr marL="685800" lvl="3">
              <a:spcBef>
                <a:spcPts val="1000"/>
              </a:spcBef>
            </a:pPr>
            <a:r>
              <a:rPr lang="en-US" sz="22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Very </a:t>
            </a:r>
            <a:r>
              <a:rPr lang="en-US" sz="22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Large Scale integration (VLSI</a:t>
            </a:r>
            <a:r>
              <a:rPr lang="en-US" sz="22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): </a:t>
            </a:r>
            <a:r>
              <a:rPr lang="en-US" sz="2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VLSI technology about one million electronic components were fabricated in a single </a:t>
            </a:r>
            <a:r>
              <a:rPr lang="en-US" sz="2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chip.</a:t>
            </a:r>
          </a:p>
          <a:p>
            <a:pPr marL="228600" lvl="2">
              <a:spcBef>
                <a:spcPts val="1000"/>
              </a:spcBef>
            </a:pPr>
            <a:r>
              <a:rPr lang="en-US" sz="23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Keyboard </a:t>
            </a:r>
            <a:r>
              <a:rPr lang="en-US" sz="2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and monitors were used as </a:t>
            </a:r>
            <a:r>
              <a:rPr lang="en-US" sz="23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primary input </a:t>
            </a:r>
            <a:r>
              <a:rPr lang="en-US" sz="2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/</a:t>
            </a:r>
            <a:r>
              <a:rPr lang="en-US" sz="23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output</a:t>
            </a:r>
            <a:r>
              <a:rPr lang="en-US" sz="2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3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devices</a:t>
            </a:r>
          </a:p>
          <a:p>
            <a:pPr marL="228600" lvl="2">
              <a:spcBef>
                <a:spcPts val="1000"/>
              </a:spcBef>
            </a:pPr>
            <a:r>
              <a:rPr lang="en-US" sz="23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Magnetic drives were used as primary storage</a:t>
            </a:r>
          </a:p>
          <a:p>
            <a:pPr marL="228600" lvl="2">
              <a:spcBef>
                <a:spcPts val="1000"/>
              </a:spcBef>
            </a:pPr>
            <a:endParaRPr lang="en-US" sz="4400" dirty="0"/>
          </a:p>
          <a:p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2576" y="4662534"/>
            <a:ext cx="2679992" cy="1783533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06927" y="4279224"/>
            <a:ext cx="2324100" cy="20955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92004" y="4463359"/>
            <a:ext cx="2714625" cy="19113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732114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449686"/>
          </a:xfrm>
        </p:spPr>
        <p:txBody>
          <a:bodyPr>
            <a:normAutofit fontScale="90000"/>
          </a:bodyPr>
          <a:lstStyle/>
          <a:p>
            <a:r>
              <a:rPr lang="en-US" sz="32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Fifth Generation (late 1990's)</a:t>
            </a:r>
            <a:endParaRPr lang="en-US" sz="3200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358020"/>
            <a:ext cx="10515600" cy="4818943"/>
          </a:xfrm>
        </p:spPr>
        <p:txBody>
          <a:bodyPr/>
          <a:lstStyle/>
          <a:p>
            <a:r>
              <a:rPr lang="en-US" sz="2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</a:t>
            </a:r>
            <a:r>
              <a:rPr lang="en-US" sz="23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oice </a:t>
            </a:r>
            <a:r>
              <a:rPr lang="en-US" sz="2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recognition was used as an additional special feature</a:t>
            </a:r>
            <a:r>
              <a:rPr lang="en-US" sz="23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</a:p>
          <a:p>
            <a:r>
              <a:rPr lang="en-US" sz="23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Uses </a:t>
            </a:r>
            <a:r>
              <a:rPr lang="en-US" sz="23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Ultra Large </a:t>
            </a:r>
            <a:r>
              <a:rPr lang="en-US" sz="23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Scale integration </a:t>
            </a:r>
            <a:r>
              <a:rPr lang="en-US" sz="23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(ULSI): </a:t>
            </a:r>
            <a:r>
              <a:rPr lang="en-US" sz="23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Over 1 million transistors</a:t>
            </a:r>
          </a:p>
          <a:p>
            <a:pPr lvl="0"/>
            <a:r>
              <a:rPr lang="en-US" sz="23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Optical </a:t>
            </a:r>
            <a:r>
              <a:rPr lang="en-US" sz="2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fiber technology was introduced for communication.</a:t>
            </a:r>
          </a:p>
          <a:p>
            <a:r>
              <a:rPr lang="en-US" sz="23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Artificial Intelligence technology was also introduced. </a:t>
            </a:r>
          </a:p>
          <a:p>
            <a:pPr lvl="1"/>
            <a:r>
              <a:rPr lang="en-U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</a:t>
            </a:r>
            <a:r>
              <a:rPr lang="en-US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or </a:t>
            </a:r>
            <a:r>
              <a:rPr lang="en-U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example Robot Artificial Intelligence made the computers to have thinking power and reasoning.</a:t>
            </a: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39504" y="3630440"/>
            <a:ext cx="3925478" cy="28633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809762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4294967295"/>
          </p:nvPr>
        </p:nvPicPr>
        <p:blipFill>
          <a:blip r:embed="rId2"/>
          <a:stretch>
            <a:fillRect/>
          </a:stretch>
        </p:blipFill>
        <p:spPr>
          <a:xfrm>
            <a:off x="1222217" y="1129387"/>
            <a:ext cx="9062520" cy="39208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897908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766558"/>
          </a:xfrm>
        </p:spPr>
        <p:txBody>
          <a:bodyPr>
            <a:normAutofit fontScale="90000"/>
          </a:bodyPr>
          <a:lstStyle/>
          <a:p>
            <a:pPr lvl="1" algn="l" rtl="0">
              <a:lnSpc>
                <a:spcPct val="90000"/>
              </a:lnSpc>
              <a:spcBef>
                <a:spcPct val="0"/>
              </a:spcBef>
            </a:pPr>
            <a:r>
              <a:rPr lang="en-US" sz="28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Classification of Computers</a:t>
            </a:r>
            <a:r>
              <a:rPr lang="en-US" sz="2800" dirty="0">
                <a:solidFill>
                  <a:schemeClr val="accent2">
                    <a:lumMod val="50000"/>
                  </a:schemeClr>
                </a:solidFill>
                <a:latin typeface="+mn-lt"/>
              </a:rPr>
              <a:t/>
            </a:r>
            <a:br>
              <a:rPr lang="en-US" sz="2800" dirty="0">
                <a:solidFill>
                  <a:schemeClr val="accent2">
                    <a:lumMod val="50000"/>
                  </a:schemeClr>
                </a:solidFill>
                <a:latin typeface="+mn-lt"/>
              </a:rPr>
            </a:br>
            <a:endParaRPr lang="en-US" sz="2800" dirty="0">
              <a:solidFill>
                <a:schemeClr val="accent2">
                  <a:lumMod val="50000"/>
                </a:schemeClr>
              </a:solidFill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Classification of computer fall into two broad </a:t>
            </a:r>
            <a:r>
              <a:rPr lang="en-US" sz="23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categories</a:t>
            </a:r>
            <a:endParaRPr lang="en-US" sz="23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2"/>
            <a:r>
              <a:rPr lang="en-US" sz="23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Size (Physical Appearance)</a:t>
            </a:r>
          </a:p>
          <a:p>
            <a:pPr lvl="2"/>
            <a:r>
              <a:rPr lang="en-US" sz="23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Purpose.( Objectives)</a:t>
            </a:r>
          </a:p>
          <a:p>
            <a:pPr marL="0" lvl="2" indent="0">
              <a:spcBef>
                <a:spcPts val="1000"/>
              </a:spcBef>
              <a:buNone/>
            </a:pPr>
            <a:r>
              <a:rPr lang="en-US" sz="2400" dirty="0" smtClean="0"/>
              <a:t>       </a:t>
            </a:r>
          </a:p>
          <a:p>
            <a:pPr marL="0" lvl="2" indent="0">
              <a:spcBef>
                <a:spcPts val="1000"/>
              </a:spcBef>
              <a:buNone/>
            </a:pPr>
            <a:r>
              <a:rPr lang="en-US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3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Size (</a:t>
            </a:r>
            <a:r>
              <a:rPr lang="en-US" sz="23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Physical Appearance</a:t>
            </a:r>
            <a:r>
              <a:rPr lang="en-US" sz="23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  <a:endParaRPr lang="en-US" sz="2300" b="1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lvl="3" indent="0">
              <a:spcBef>
                <a:spcPts val="1000"/>
              </a:spcBef>
              <a:buNone/>
            </a:pPr>
            <a:r>
              <a:rPr lang="en-US" sz="2300" b="1" dirty="0" smtClean="0"/>
              <a:t>        </a:t>
            </a:r>
            <a:r>
              <a:rPr lang="en-US" sz="23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Microcomputer</a:t>
            </a:r>
          </a:p>
          <a:p>
            <a:pPr marL="1143000" lvl="5">
              <a:spcBef>
                <a:spcPts val="1000"/>
              </a:spcBef>
            </a:pPr>
            <a:r>
              <a:rPr lang="en-US" sz="2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</a:t>
            </a:r>
            <a:r>
              <a:rPr lang="en-US" sz="23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alled </a:t>
            </a:r>
            <a:r>
              <a:rPr lang="en-US" sz="2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 personal </a:t>
            </a:r>
            <a:r>
              <a:rPr lang="en-US" sz="23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computer </a:t>
            </a:r>
            <a:endParaRPr lang="en-US" sz="23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1143000" lvl="5">
              <a:spcBef>
                <a:spcPts val="1000"/>
              </a:spcBef>
            </a:pPr>
            <a:r>
              <a:rPr lang="en-US" sz="2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</a:t>
            </a:r>
            <a:r>
              <a:rPr lang="en-US" sz="23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sed </a:t>
            </a:r>
            <a:r>
              <a:rPr lang="en-US" sz="2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 the homes for general purpose </a:t>
            </a:r>
            <a:r>
              <a:rPr lang="en-US" sz="23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tasks</a:t>
            </a:r>
          </a:p>
          <a:p>
            <a:pPr marL="1143000" lvl="5">
              <a:spcBef>
                <a:spcPts val="1000"/>
              </a:spcBef>
            </a:pPr>
            <a:r>
              <a:rPr lang="en-US" sz="2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Microcomputer uses microprocessor as its central processing </a:t>
            </a:r>
            <a:r>
              <a:rPr lang="en-US" sz="23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unit</a:t>
            </a:r>
            <a:endParaRPr lang="en-US" sz="23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228600" lvl="3">
              <a:spcBef>
                <a:spcPts val="1000"/>
              </a:spcBef>
            </a:pPr>
            <a:endParaRPr lang="en-US" sz="2000" dirty="0"/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70143" y="3100293"/>
            <a:ext cx="2457450" cy="2124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105751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829932"/>
          </a:xfrm>
        </p:spPr>
        <p:txBody>
          <a:bodyPr>
            <a:noAutofit/>
          </a:bodyPr>
          <a:lstStyle/>
          <a:p>
            <a:r>
              <a:rPr lang="en-US" sz="2800" b="1" kern="0" dirty="0">
                <a:solidFill>
                  <a:srgbClr val="ED7D31">
                    <a:lumMod val="50000"/>
                  </a:srgbClr>
                </a:solidFill>
                <a:latin typeface="Calibri" panose="020F0502020204030204"/>
              </a:rPr>
              <a:t>Classification of Computers</a:t>
            </a:r>
            <a:r>
              <a:rPr lang="en-US" sz="2800" kern="0" dirty="0">
                <a:solidFill>
                  <a:srgbClr val="ED7D31">
                    <a:lumMod val="50000"/>
                  </a:srgbClr>
                </a:solidFill>
                <a:latin typeface="Calibri" panose="020F0502020204030204"/>
              </a:rPr>
              <a:t/>
            </a:r>
            <a:br>
              <a:rPr lang="en-US" sz="2800" kern="0" dirty="0">
                <a:solidFill>
                  <a:srgbClr val="ED7D31">
                    <a:lumMod val="50000"/>
                  </a:srgbClr>
                </a:solidFill>
                <a:latin typeface="Calibri" panose="020F0502020204030204"/>
              </a:rPr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lvl="3" indent="0">
              <a:spcBef>
                <a:spcPts val="1000"/>
              </a:spcBef>
              <a:buNone/>
            </a:pPr>
            <a:r>
              <a:rPr lang="en-US" b="1" dirty="0" smtClean="0">
                <a:solidFill>
                  <a:schemeClr val="accent2">
                    <a:lumMod val="50000"/>
                  </a:schemeClr>
                </a:solidFill>
              </a:rPr>
              <a:t>            </a:t>
            </a:r>
            <a:r>
              <a:rPr lang="en-US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Laptop </a:t>
            </a:r>
            <a:r>
              <a:rPr lang="en-US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Computer</a:t>
            </a:r>
          </a:p>
          <a:p>
            <a:pPr lvl="2"/>
            <a:r>
              <a:rPr lang="en-US" sz="23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Also called a notebook Computer</a:t>
            </a:r>
          </a:p>
          <a:p>
            <a:pPr lvl="2"/>
            <a:r>
              <a:rPr lang="en-US" sz="23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Popular because it is portable in Size and easy to carry</a:t>
            </a:r>
          </a:p>
          <a:p>
            <a:pPr lvl="2"/>
            <a:r>
              <a:rPr lang="en-US" sz="23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Used with the help of internal battery</a:t>
            </a:r>
          </a:p>
          <a:p>
            <a:pPr lvl="2"/>
            <a:r>
              <a:rPr lang="en-US" sz="23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All components are place in one unit</a:t>
            </a:r>
            <a:endParaRPr lang="en-US" sz="23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78031" y="4001294"/>
            <a:ext cx="3352800" cy="1876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042738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666970"/>
          </a:xfrm>
        </p:spPr>
        <p:txBody>
          <a:bodyPr>
            <a:noAutofit/>
          </a:bodyPr>
          <a:lstStyle/>
          <a:p>
            <a:r>
              <a:rPr lang="en-US" sz="2800" b="1" kern="0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Classification of Computers</a:t>
            </a:r>
            <a:br>
              <a:rPr lang="en-US" sz="2800" b="1" kern="0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en-US" b="1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lvl="3" indent="0">
              <a:spcBef>
                <a:spcPts val="1000"/>
              </a:spcBef>
              <a:buNone/>
            </a:pPr>
            <a:r>
              <a:rPr lang="en-US" sz="2400" b="1" dirty="0" smtClean="0"/>
              <a:t>     </a:t>
            </a:r>
            <a:r>
              <a:rPr lang="en-US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Minicomputer</a:t>
            </a:r>
            <a:endParaRPr lang="en-US" sz="2400" b="1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2"/>
            <a:r>
              <a:rPr lang="en-US" sz="2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</a:t>
            </a:r>
            <a:r>
              <a:rPr lang="en-US" sz="2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sually </a:t>
            </a:r>
            <a:r>
              <a:rPr lang="en-US" sz="2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falls between a microcomputer and a </a:t>
            </a:r>
            <a:r>
              <a:rPr lang="en-US" sz="2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mainframe</a:t>
            </a:r>
          </a:p>
          <a:p>
            <a:pPr lvl="2"/>
            <a:r>
              <a:rPr lang="en-US" sz="2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</a:t>
            </a:r>
            <a:r>
              <a:rPr lang="en-US" sz="2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upports </a:t>
            </a:r>
            <a:r>
              <a:rPr lang="en-US" sz="2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hundreds of users </a:t>
            </a:r>
            <a:r>
              <a:rPr lang="en-US" sz="2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simultaneously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04915" y="3024803"/>
            <a:ext cx="2334144" cy="31045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67984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540222"/>
          </a:xfrm>
        </p:spPr>
        <p:txBody>
          <a:bodyPr>
            <a:noAutofit/>
          </a:bodyPr>
          <a:lstStyle/>
          <a:p>
            <a:r>
              <a:rPr lang="en-US" sz="28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Classification of Computers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905348"/>
            <a:ext cx="10515600" cy="5271615"/>
          </a:xfrm>
        </p:spPr>
        <p:txBody>
          <a:bodyPr>
            <a:normAutofit/>
          </a:bodyPr>
          <a:lstStyle/>
          <a:p>
            <a:pPr marL="0" lvl="3" indent="0">
              <a:spcBef>
                <a:spcPts val="1000"/>
              </a:spcBef>
              <a:buNone/>
            </a:pPr>
            <a:r>
              <a:rPr lang="en-US" sz="2400" b="1" dirty="0" smtClean="0"/>
              <a:t>      </a:t>
            </a:r>
            <a:r>
              <a:rPr lang="en-US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Mainframe</a:t>
            </a:r>
            <a:endParaRPr lang="en-US" sz="2400" b="1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Mainframes were in cupboard size computers than </a:t>
            </a:r>
            <a:r>
              <a:rPr lang="en-US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PC / mini computers / laptop </a:t>
            </a:r>
            <a:r>
              <a:rPr lang="en-U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computers</a:t>
            </a:r>
            <a:r>
              <a:rPr lang="en-US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</a:p>
          <a:p>
            <a:pPr marL="0" indent="0">
              <a:buNone/>
            </a:pPr>
            <a:endParaRPr lang="en-US" sz="20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</a:t>
            </a:r>
            <a:r>
              <a:rPr lang="en-US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xpensive </a:t>
            </a:r>
            <a:r>
              <a:rPr lang="en-U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and their processing speed was extremely high</a:t>
            </a:r>
            <a:r>
              <a:rPr lang="en-US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</a:p>
          <a:p>
            <a:endParaRPr lang="en-US" sz="20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</a:t>
            </a:r>
            <a:r>
              <a:rPr lang="en-US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sed </a:t>
            </a:r>
            <a:r>
              <a:rPr lang="en-U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 store, manage, and process large amounts of data that need to be reliable, secure, and centralized</a:t>
            </a:r>
            <a:r>
              <a:rPr lang="en-US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</a:p>
          <a:p>
            <a:endParaRPr lang="en-US" sz="20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</a:t>
            </a:r>
            <a:r>
              <a:rPr lang="en-US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apable </a:t>
            </a:r>
            <a:r>
              <a:rPr lang="en-U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of supporting thousands, of users </a:t>
            </a:r>
            <a:r>
              <a:rPr lang="en-US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simultaneously</a:t>
            </a:r>
          </a:p>
          <a:p>
            <a:endParaRPr lang="en-US" sz="20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</a:rPr>
              <a:t>Had the</a:t>
            </a:r>
            <a:r>
              <a:rPr lang="en-US" sz="2000" spc="-16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</a:rPr>
              <a:t> </a:t>
            </a:r>
            <a:r>
              <a:rPr lang="en-U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</a:rPr>
              <a:t>capability</a:t>
            </a:r>
            <a:r>
              <a:rPr lang="en-US" sz="2000" spc="-7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</a:rPr>
              <a:t> </a:t>
            </a:r>
            <a:r>
              <a:rPr lang="en-U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</a:rPr>
              <a:t>to</a:t>
            </a:r>
            <a:r>
              <a:rPr lang="en-US" sz="2000" spc="-17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</a:rPr>
              <a:t> </a:t>
            </a:r>
            <a:r>
              <a:rPr lang="en-US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</a:rPr>
              <a:t>exe</a:t>
            </a:r>
            <a:r>
              <a:rPr lang="en-US" sz="2000" spc="35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</a:rPr>
              <a:t>c</a:t>
            </a:r>
            <a:r>
              <a:rPr lang="en-US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</a:rPr>
              <a:t>ute</a:t>
            </a:r>
            <a:r>
              <a:rPr lang="en-US" sz="2000" spc="-125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</a:rPr>
              <a:t> </a:t>
            </a:r>
            <a:r>
              <a:rPr lang="en-U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</a:rPr>
              <a:t>many</a:t>
            </a:r>
            <a:r>
              <a:rPr lang="en-US" sz="2000" spc="-12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</a:rPr>
              <a:t> </a:t>
            </a:r>
            <a:r>
              <a:rPr lang="en-U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</a:rPr>
              <a:t>programs</a:t>
            </a:r>
            <a:r>
              <a:rPr lang="en-US" sz="2000" spc="-9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</a:rPr>
              <a:t> </a:t>
            </a:r>
            <a:r>
              <a:rPr lang="en-U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</a:rPr>
              <a:t>run</a:t>
            </a:r>
            <a:r>
              <a:rPr lang="en-US" sz="2000" spc="-13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</a:rPr>
              <a:t> </a:t>
            </a:r>
            <a:r>
              <a:rPr lang="en-U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</a:rPr>
              <a:t>at</a:t>
            </a:r>
            <a:r>
              <a:rPr lang="en-US" sz="2000" spc="-12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</a:rPr>
              <a:t> </a:t>
            </a:r>
            <a:r>
              <a:rPr lang="en-U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</a:rPr>
              <a:t>the</a:t>
            </a:r>
            <a:r>
              <a:rPr lang="en-US" sz="2000" spc="-15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</a:rPr>
              <a:t> </a:t>
            </a:r>
            <a:r>
              <a:rPr lang="en-U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</a:rPr>
              <a:t>same</a:t>
            </a:r>
            <a:r>
              <a:rPr lang="en-US" sz="2000" spc="-14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</a:rPr>
              <a:t> </a:t>
            </a:r>
            <a:r>
              <a:rPr lang="en-U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</a:rPr>
              <a:t>time.</a:t>
            </a:r>
            <a:r>
              <a:rPr lang="en-US" sz="2000" spc="-29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</a:rPr>
              <a:t> </a:t>
            </a:r>
            <a:endParaRPr lang="en-US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93386" y="3541155"/>
            <a:ext cx="3823208" cy="28596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457931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Classification of Computers</a:t>
            </a:r>
            <a: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en-US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lvl="1" indent="0">
              <a:spcBef>
                <a:spcPts val="1000"/>
              </a:spcBef>
              <a:buNone/>
            </a:pPr>
            <a:r>
              <a:rPr lang="en-US" b="1" dirty="0" smtClean="0"/>
              <a:t>  </a:t>
            </a:r>
            <a:r>
              <a:rPr lang="en-US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Purpose</a:t>
            </a:r>
          </a:p>
          <a:p>
            <a:pPr marL="0" lvl="1" indent="0">
              <a:spcBef>
                <a:spcPts val="1000"/>
              </a:spcBef>
              <a:buNone/>
            </a:pPr>
            <a:endParaRPr lang="en-US" b="1" dirty="0" smtClean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buNone/>
            </a:pPr>
            <a:r>
              <a:rPr lang="en-US" sz="2400" dirty="0" smtClean="0"/>
              <a:t> </a:t>
            </a:r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According </a:t>
            </a:r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 purpose computers are divided into following sub classes.</a:t>
            </a:r>
          </a:p>
          <a:p>
            <a:pPr lvl="1"/>
            <a:r>
              <a:rPr lang="en-US" sz="2200" i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Digital </a:t>
            </a:r>
            <a:r>
              <a:rPr lang="en-US" sz="2200" i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Computer</a:t>
            </a:r>
          </a:p>
          <a:p>
            <a:pPr lvl="1"/>
            <a:r>
              <a:rPr lang="en-US" sz="2200" i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Analog </a:t>
            </a:r>
            <a:r>
              <a:rPr lang="en-US" sz="2200" i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Computer</a:t>
            </a:r>
          </a:p>
          <a:p>
            <a:pPr lvl="1"/>
            <a:r>
              <a:rPr lang="en-US" sz="2200" i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Hybrid </a:t>
            </a:r>
            <a:r>
              <a:rPr lang="en-US" sz="2200" i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Computer</a:t>
            </a:r>
          </a:p>
        </p:txBody>
      </p:sp>
    </p:spTree>
    <p:extLst>
      <p:ext uri="{BB962C8B-B14F-4D97-AF65-F5344CB8AC3E}">
        <p14:creationId xmlns:p14="http://schemas.microsoft.com/office/powerpoint/2010/main" val="298394570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500" b="1" dirty="0">
                <a:solidFill>
                  <a:srgbClr val="ED7D31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Classification of Computers</a:t>
            </a:r>
            <a:r>
              <a:rPr lang="en-US" sz="4000" dirty="0">
                <a:solidFill>
                  <a:prstClr val="black"/>
                </a:solidFill>
              </a:rPr>
              <a:t/>
            </a:r>
            <a:br>
              <a:rPr lang="en-US" sz="4000" dirty="0">
                <a:solidFill>
                  <a:prstClr val="black"/>
                </a:solidFill>
              </a:rPr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lvl="2" indent="0">
              <a:spcBef>
                <a:spcPts val="1000"/>
              </a:spcBef>
              <a:buNone/>
            </a:pPr>
            <a:r>
              <a:rPr lang="en-US" b="1" dirty="0" smtClean="0"/>
              <a:t>         </a:t>
            </a:r>
            <a:r>
              <a:rPr lang="en-US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Digital Computer</a:t>
            </a:r>
          </a:p>
          <a:p>
            <a:pPr marL="0" lvl="2" indent="0">
              <a:spcBef>
                <a:spcPts val="1000"/>
              </a:spcBef>
              <a:buNone/>
            </a:pPr>
            <a:endParaRPr lang="en-US" sz="2400" b="1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1"/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rocesses 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information in the form of characters and 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digits</a:t>
            </a:r>
          </a:p>
          <a:p>
            <a:pPr lvl="1"/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</a:rPr>
              <a:t> D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</a:rPr>
              <a:t>isplays</a:t>
            </a:r>
            <a:r>
              <a:rPr lang="en-US" spc="-8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</a:rPr>
              <a:t> 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</a:rPr>
              <a:t>output</a:t>
            </a:r>
            <a:r>
              <a:rPr lang="en-US" spc="-2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</a:rPr>
              <a:t> 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</a:rPr>
              <a:t>in</a:t>
            </a:r>
            <a:r>
              <a:rPr lang="en-US" spc="-9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</a:rPr>
              <a:t> 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</a:rPr>
              <a:t>the</a:t>
            </a:r>
            <a:r>
              <a:rPr lang="en-US" spc="32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</a:rPr>
              <a:t> 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</a:rPr>
              <a:t>form</a:t>
            </a:r>
            <a:r>
              <a:rPr lang="en-US" spc="-8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</a:rPr>
              <a:t> 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</a:rPr>
              <a:t>of</a:t>
            </a:r>
            <a:r>
              <a:rPr lang="en-US" spc="-10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</a:rPr>
              <a:t> </a:t>
            </a:r>
            <a:r>
              <a:rPr lang="en-US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</a:rPr>
              <a:t>characters,</a:t>
            </a:r>
            <a:r>
              <a:rPr lang="en-US" spc="-50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</a:rPr>
              <a:t> </a:t>
            </a:r>
            <a:r>
              <a:rPr lang="en-US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</a:rPr>
              <a:t>digits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</a:rPr>
              <a:t>, </a:t>
            </a:r>
            <a:r>
              <a:rPr lang="en-US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</a:rPr>
              <a:t>charts</a:t>
            </a:r>
            <a:r>
              <a:rPr lang="en-US" spc="-85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</a:rPr>
              <a:t> </a:t>
            </a:r>
            <a:r>
              <a:rPr lang="en-US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</a:rPr>
              <a:t>&amp;</a:t>
            </a:r>
            <a:r>
              <a:rPr lang="en-US" spc="-140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</a:rPr>
              <a:t> </a:t>
            </a:r>
            <a:r>
              <a:rPr lang="en-US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</a:rPr>
              <a:t>graphics</a:t>
            </a:r>
          </a:p>
          <a:p>
            <a:pPr lvl="1"/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</a:rPr>
              <a:t>A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</a:rPr>
              <a:t>lso 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</a:rPr>
              <a:t>called personal or general 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</a:rPr>
              <a:t>purpose</a:t>
            </a:r>
          </a:p>
        </p:txBody>
      </p:sp>
    </p:spTree>
    <p:extLst>
      <p:ext uri="{BB962C8B-B14F-4D97-AF65-F5344CB8AC3E}">
        <p14:creationId xmlns:p14="http://schemas.microsoft.com/office/powerpoint/2010/main" val="96880191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b="1" dirty="0">
                <a:solidFill>
                  <a:srgbClr val="ED7D31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Classification of Computers</a:t>
            </a:r>
            <a:r>
              <a:rPr lang="en-US" sz="4800" b="1" dirty="0">
                <a:solidFill>
                  <a:prstClr val="black"/>
                </a:solidFill>
              </a:rPr>
              <a:t/>
            </a:r>
            <a:br>
              <a:rPr lang="en-US" sz="4800" b="1" dirty="0">
                <a:solidFill>
                  <a:prstClr val="black"/>
                </a:solidFill>
              </a:rPr>
            </a:br>
            <a:endParaRPr lang="en-US" sz="54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348966"/>
            <a:ext cx="10515600" cy="4827997"/>
          </a:xfrm>
        </p:spPr>
        <p:txBody>
          <a:bodyPr>
            <a:normAutofit/>
          </a:bodyPr>
          <a:lstStyle/>
          <a:p>
            <a:pPr marL="0" lvl="2" indent="0">
              <a:spcBef>
                <a:spcPts val="1000"/>
              </a:spcBef>
              <a:buNone/>
            </a:pPr>
            <a:r>
              <a:rPr lang="en-US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Analog Computer</a:t>
            </a:r>
          </a:p>
          <a:p>
            <a:pPr marL="228600" lvl="2">
              <a:spcBef>
                <a:spcPts val="1000"/>
              </a:spcBef>
            </a:pPr>
            <a:r>
              <a:rPr lang="en-US" sz="2400" spc="-5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</a:rPr>
              <a:t>Used </a:t>
            </a:r>
            <a:r>
              <a:rPr lang="en-US" sz="2400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</a:rPr>
              <a:t>for special purpose applications</a:t>
            </a:r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</a:rPr>
              <a:t> such</a:t>
            </a:r>
            <a:r>
              <a:rPr lang="en-US" sz="2400" spc="-7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</a:rPr>
              <a:t> </a:t>
            </a:r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</a:rPr>
              <a:t>as:</a:t>
            </a:r>
          </a:p>
          <a:p>
            <a:pPr marL="685800" lvl="3">
              <a:spcBef>
                <a:spcPts val="1000"/>
              </a:spcBef>
            </a:pPr>
            <a:r>
              <a:rPr lang="en-US" sz="2200" spc="-11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</a:rPr>
              <a:t> </a:t>
            </a:r>
            <a:r>
              <a:rPr lang="en-US" sz="2200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</a:rPr>
              <a:t>M</a:t>
            </a:r>
            <a:r>
              <a:rPr lang="en-US" sz="2200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</a:rPr>
              <a:t>easuring</a:t>
            </a:r>
            <a:r>
              <a:rPr lang="en-US" sz="2200" spc="20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</a:rPr>
              <a:t> </a:t>
            </a:r>
            <a:r>
              <a:rPr lang="en-US" sz="2200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</a:rPr>
              <a:t>temperature</a:t>
            </a:r>
            <a:endParaRPr lang="en-US" sz="2200" spc="10" dirty="0" smtClean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Times New Roman" panose="02020603050405020304" pitchFamily="18" charset="0"/>
            </a:endParaRPr>
          </a:p>
          <a:p>
            <a:pPr marL="685800" lvl="3">
              <a:spcBef>
                <a:spcPts val="1000"/>
              </a:spcBef>
            </a:pPr>
            <a:r>
              <a:rPr lang="en-US" sz="2200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</a:rPr>
              <a:t>Measuring </a:t>
            </a:r>
            <a:r>
              <a:rPr lang="en-US" sz="2200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</a:rPr>
              <a:t>velocity</a:t>
            </a:r>
            <a:r>
              <a:rPr lang="en-US" sz="2200" spc="-55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</a:rPr>
              <a:t> </a:t>
            </a:r>
            <a:r>
              <a:rPr lang="en-US" sz="2200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</a:rPr>
              <a:t>etc.</a:t>
            </a:r>
            <a:r>
              <a:rPr lang="en-US" sz="2200" spc="-125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</a:rPr>
              <a:t> </a:t>
            </a:r>
            <a:endParaRPr lang="en-US" sz="2200" spc="-125" dirty="0" smtClean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Times New Roman" panose="02020603050405020304" pitchFamily="18" charset="0"/>
            </a:endParaRPr>
          </a:p>
          <a:p>
            <a:pPr marL="228600" lvl="2">
              <a:spcBef>
                <a:spcPts val="1000"/>
              </a:spcBef>
            </a:pPr>
            <a:endParaRPr lang="en-US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</a:rPr>
              <a:t>Deal</a:t>
            </a:r>
            <a:r>
              <a:rPr lang="en-US" sz="2400" spc="-135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</a:rPr>
              <a:t> </a:t>
            </a:r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</a:rPr>
              <a:t>with</a:t>
            </a:r>
            <a:r>
              <a:rPr lang="en-US" sz="2400" spc="-15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</a:rPr>
              <a:t> </a:t>
            </a:r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</a:rPr>
              <a:t>continuous</a:t>
            </a:r>
            <a:r>
              <a:rPr lang="en-US" sz="2400" spc="-3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</a:rPr>
              <a:t> </a:t>
            </a:r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</a:rPr>
              <a:t>type</a:t>
            </a:r>
            <a:r>
              <a:rPr lang="en-US" sz="2400" spc="-15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</a:rPr>
              <a:t> </a:t>
            </a:r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</a:rPr>
              <a:t>of data</a:t>
            </a:r>
            <a:r>
              <a:rPr lang="en-US" sz="2400" spc="-11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</a:rPr>
              <a:t> </a:t>
            </a:r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</a:rPr>
              <a:t>rather</a:t>
            </a:r>
            <a:r>
              <a:rPr lang="en-US" sz="2400" spc="-11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</a:rPr>
              <a:t> </a:t>
            </a:r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</a:rPr>
              <a:t>than</a:t>
            </a:r>
            <a:r>
              <a:rPr lang="en-US" sz="2400" spc="-14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</a:rPr>
              <a:t> </a:t>
            </a:r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</a:rPr>
              <a:t>digits</a:t>
            </a:r>
          </a:p>
          <a:p>
            <a:endParaRPr lang="en-US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Times New Roman" panose="02020603050405020304" pitchFamily="18" charset="0"/>
            </a:endParaRPr>
          </a:p>
          <a:p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</a:rPr>
              <a:t>Display </a:t>
            </a:r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</a:rPr>
              <a:t>their output in the form of electrical waves rather</a:t>
            </a:r>
            <a:r>
              <a:rPr lang="en-US" sz="2400" spc="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</a:rPr>
              <a:t> </a:t>
            </a:r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</a:rPr>
              <a:t>than </a:t>
            </a:r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</a:rPr>
              <a:t>digits</a:t>
            </a:r>
          </a:p>
          <a:p>
            <a:endParaRPr lang="en-US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Times New Roman" panose="02020603050405020304" pitchFamily="18" charset="0"/>
            </a:endParaRPr>
          </a:p>
          <a:p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</a:rPr>
              <a:t>Mostly </a:t>
            </a:r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</a:rPr>
              <a:t>used in the scientific</a:t>
            </a:r>
            <a:r>
              <a:rPr lang="en-US" sz="2400" spc="-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</a:rPr>
              <a:t> </a:t>
            </a:r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</a:rPr>
              <a:t>laboratories</a:t>
            </a:r>
            <a:endParaRPr lang="en-US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Times New Roman" panose="02020603050405020304" pitchFamily="18" charset="0"/>
            </a:endParaRPr>
          </a:p>
          <a:p>
            <a:endParaRPr lang="en-US" sz="24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73355" y="1288641"/>
            <a:ext cx="3724275" cy="2771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82764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b="1" dirty="0">
                <a:solidFill>
                  <a:srgbClr val="ED7D31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Classification of Computers</a:t>
            </a:r>
            <a:r>
              <a:rPr lang="en-US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en-US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en-US" sz="4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lvl="2" indent="0">
              <a:spcBef>
                <a:spcPts val="1000"/>
              </a:spcBef>
              <a:buNone/>
            </a:pPr>
            <a:r>
              <a:rPr lang="en-US" b="1" dirty="0" smtClean="0"/>
              <a:t>       </a:t>
            </a:r>
            <a:r>
              <a:rPr lang="en-US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Hybrid </a:t>
            </a:r>
            <a:r>
              <a:rPr lang="en-US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Computer</a:t>
            </a:r>
          </a:p>
          <a:p>
            <a:pPr lvl="1"/>
            <a:r>
              <a:rPr lang="en-US" sz="23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</a:rPr>
              <a:t>Have</a:t>
            </a:r>
            <a:r>
              <a:rPr lang="en-US" sz="2300" spc="-8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</a:rPr>
              <a:t> </a:t>
            </a:r>
            <a:r>
              <a:rPr lang="en-US" sz="2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</a:rPr>
              <a:t>the</a:t>
            </a:r>
            <a:r>
              <a:rPr lang="en-US" sz="2300" spc="-1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</a:rPr>
              <a:t> </a:t>
            </a:r>
            <a:r>
              <a:rPr lang="en-US" sz="2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</a:rPr>
              <a:t>capability</a:t>
            </a:r>
            <a:r>
              <a:rPr lang="en-US" sz="2300" spc="-2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</a:rPr>
              <a:t> </a:t>
            </a:r>
            <a:r>
              <a:rPr lang="en-US" sz="2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</a:rPr>
              <a:t>to</a:t>
            </a:r>
            <a:r>
              <a:rPr lang="en-US" sz="2300" spc="-12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</a:rPr>
              <a:t> </a:t>
            </a:r>
            <a:r>
              <a:rPr lang="en-US" sz="2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</a:rPr>
              <a:t>process</a:t>
            </a:r>
            <a:r>
              <a:rPr lang="en-US" sz="2300" spc="-1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</a:rPr>
              <a:t> </a:t>
            </a:r>
            <a:r>
              <a:rPr lang="en-US" sz="2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</a:rPr>
              <a:t>both</a:t>
            </a:r>
            <a:r>
              <a:rPr lang="en-US" sz="2300" spc="-6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</a:rPr>
              <a:t> </a:t>
            </a:r>
            <a:r>
              <a:rPr lang="en-US" sz="2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</a:rPr>
              <a:t>the</a:t>
            </a:r>
            <a:r>
              <a:rPr lang="en-US" sz="2300" spc="-1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</a:rPr>
              <a:t> </a:t>
            </a:r>
            <a:r>
              <a:rPr lang="en-US" sz="2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</a:rPr>
              <a:t>digital</a:t>
            </a:r>
            <a:r>
              <a:rPr lang="en-US" sz="2300" spc="-5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</a:rPr>
              <a:t> </a:t>
            </a:r>
            <a:r>
              <a:rPr lang="en-US" sz="2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</a:rPr>
              <a:t>data</a:t>
            </a:r>
            <a:r>
              <a:rPr lang="en-US" sz="2300" spc="-7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</a:rPr>
              <a:t> </a:t>
            </a:r>
            <a:r>
              <a:rPr lang="en-US" sz="2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</a:rPr>
              <a:t>as</a:t>
            </a:r>
            <a:r>
              <a:rPr lang="en-US" sz="2300" spc="-10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</a:rPr>
              <a:t> </a:t>
            </a:r>
            <a:r>
              <a:rPr lang="en-US" sz="2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</a:rPr>
              <a:t>well</a:t>
            </a:r>
            <a:r>
              <a:rPr lang="en-US" sz="2300" spc="-28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</a:rPr>
              <a:t> </a:t>
            </a:r>
            <a:r>
              <a:rPr lang="en-US" sz="2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</a:rPr>
              <a:t>as analog data</a:t>
            </a:r>
            <a:r>
              <a:rPr lang="en-US" sz="23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</a:rPr>
              <a:t>.</a:t>
            </a:r>
          </a:p>
          <a:p>
            <a:pPr lvl="1"/>
            <a:r>
              <a:rPr lang="en-US" sz="23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</a:rPr>
              <a:t>Helpful </a:t>
            </a:r>
            <a:r>
              <a:rPr lang="en-US" sz="2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</a:rPr>
              <a:t>in the science</a:t>
            </a:r>
            <a:r>
              <a:rPr lang="en-US" sz="2300" spc="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</a:rPr>
              <a:t> </a:t>
            </a:r>
            <a:r>
              <a:rPr lang="en-US" sz="2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</a:rPr>
              <a:t>laboratory</a:t>
            </a:r>
            <a:r>
              <a:rPr lang="en-US" sz="2300" spc="-3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</a:rPr>
              <a:t> </a:t>
            </a:r>
            <a:r>
              <a:rPr lang="en-US" sz="2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</a:rPr>
              <a:t>where</a:t>
            </a:r>
            <a:r>
              <a:rPr lang="en-US" sz="2300" spc="-11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</a:rPr>
              <a:t> </a:t>
            </a:r>
            <a:r>
              <a:rPr lang="en-US" sz="2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</a:rPr>
              <a:t>both</a:t>
            </a:r>
            <a:r>
              <a:rPr lang="en-US" sz="2300" spc="-11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</a:rPr>
              <a:t> </a:t>
            </a:r>
            <a:r>
              <a:rPr lang="en-US" sz="2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</a:rPr>
              <a:t>analog</a:t>
            </a:r>
            <a:r>
              <a:rPr lang="en-US" sz="2300" spc="-12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</a:rPr>
              <a:t> </a:t>
            </a:r>
            <a:r>
              <a:rPr lang="en-US" sz="2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</a:rPr>
              <a:t>and</a:t>
            </a:r>
            <a:r>
              <a:rPr lang="en-US" sz="2300" spc="-11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</a:rPr>
              <a:t> </a:t>
            </a:r>
            <a:r>
              <a:rPr lang="en-US" sz="2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</a:rPr>
              <a:t>digital</a:t>
            </a:r>
            <a:r>
              <a:rPr lang="en-US" sz="2300" spc="-13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</a:rPr>
              <a:t> </a:t>
            </a:r>
            <a:r>
              <a:rPr lang="en-US" sz="2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</a:rPr>
              <a:t>data</a:t>
            </a:r>
            <a:r>
              <a:rPr lang="en-US" sz="2300" spc="-12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</a:rPr>
              <a:t> </a:t>
            </a:r>
            <a:r>
              <a:rPr lang="en-US" sz="2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</a:rPr>
              <a:t>is</a:t>
            </a:r>
            <a:r>
              <a:rPr lang="en-US" sz="2300" spc="-15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</a:rPr>
              <a:t> </a:t>
            </a:r>
            <a:r>
              <a:rPr lang="en-US" sz="2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</a:rPr>
              <a:t>required</a:t>
            </a:r>
            <a:r>
              <a:rPr lang="en-US" sz="2300" spc="-11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</a:rPr>
              <a:t> </a:t>
            </a:r>
            <a:r>
              <a:rPr lang="en-US" sz="2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</a:rPr>
              <a:t>for</a:t>
            </a:r>
            <a:r>
              <a:rPr lang="en-US" sz="2300" spc="-15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</a:rPr>
              <a:t> </a:t>
            </a:r>
            <a:r>
              <a:rPr lang="en-US" sz="2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</a:rPr>
              <a:t>processing.</a:t>
            </a:r>
            <a:endParaRPr lang="en-US" sz="23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03914" y="3558247"/>
            <a:ext cx="3038475" cy="2276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826302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Applications of Computer</a:t>
            </a:r>
            <a:endParaRPr lang="en-US" sz="3200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</a:t>
            </a:r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seful </a:t>
            </a:r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almost in every aspect of life. </a:t>
            </a:r>
            <a:endParaRPr lang="en-US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2"/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Education</a:t>
            </a:r>
            <a:endParaRPr lang="en-US" sz="1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2"/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Business</a:t>
            </a:r>
          </a:p>
          <a:p>
            <a:pPr lvl="2"/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Banking</a:t>
            </a:r>
            <a:endParaRPr lang="en-US" sz="1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2"/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Defense</a:t>
            </a:r>
            <a:endParaRPr lang="en-US" sz="1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2"/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Entertainment</a:t>
            </a:r>
            <a:endParaRPr lang="en-US" sz="1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7232298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386312"/>
          </a:xfrm>
        </p:spPr>
        <p:txBody>
          <a:bodyPr>
            <a:normAutofit fontScale="90000"/>
          </a:bodyPr>
          <a:lstStyle/>
          <a:p>
            <a:r>
              <a:rPr lang="en-US" sz="32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Applications of Computer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176950"/>
            <a:ext cx="10515600" cy="5000013"/>
          </a:xfrm>
        </p:spPr>
        <p:txBody>
          <a:bodyPr>
            <a:normAutofit/>
          </a:bodyPr>
          <a:lstStyle/>
          <a:p>
            <a:pPr marL="0" lvl="2" indent="0">
              <a:spcBef>
                <a:spcPts val="1000"/>
              </a:spcBef>
              <a:buNone/>
            </a:pPr>
            <a:r>
              <a:rPr lang="en-US" b="1" dirty="0" smtClean="0"/>
              <a:t>    </a:t>
            </a:r>
            <a:r>
              <a:rPr lang="en-US" sz="28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Education</a:t>
            </a:r>
          </a:p>
          <a:p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Technology </a:t>
            </a:r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is playing a very vital role in education </a:t>
            </a:r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sector</a:t>
            </a:r>
          </a:p>
          <a:p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Students </a:t>
            </a:r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get </a:t>
            </a:r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their:</a:t>
            </a:r>
          </a:p>
          <a:p>
            <a:pPr lvl="1"/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tudy notes</a:t>
            </a:r>
          </a:p>
          <a:p>
            <a:pPr lvl="1"/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Tutorials</a:t>
            </a:r>
          </a:p>
          <a:p>
            <a:pPr lvl="1"/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ext books</a:t>
            </a:r>
          </a:p>
          <a:p>
            <a:pPr lvl="1"/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olution 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manuals </a:t>
            </a:r>
            <a:endParaRPr lang="en-US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457200" lvl="1" indent="0">
              <a:buNone/>
            </a:pPr>
            <a:endParaRPr lang="en-US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</a:t>
            </a:r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nhances </a:t>
            </a:r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student's learning and help to improve the quality of </a:t>
            </a:r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education.</a:t>
            </a:r>
          </a:p>
          <a:p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One of the </a:t>
            </a:r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great </a:t>
            </a:r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evolutions in education is </a:t>
            </a:r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e-learning</a:t>
            </a:r>
            <a:endParaRPr lang="en-US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en-US" sz="24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10677" y="2112946"/>
            <a:ext cx="4001632" cy="22119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9802502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b="1" dirty="0">
                <a:solidFill>
                  <a:srgbClr val="ED7D31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Applications of Computer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lvl="2" indent="0">
              <a:spcBef>
                <a:spcPts val="1000"/>
              </a:spcBef>
              <a:buNone/>
            </a:pPr>
            <a:r>
              <a:rPr lang="en-US" sz="2400" b="1" dirty="0" smtClean="0"/>
              <a:t>       </a:t>
            </a:r>
            <a:r>
              <a:rPr lang="en-US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Business</a:t>
            </a:r>
          </a:p>
          <a:p>
            <a:pPr marL="228600" lvl="2">
              <a:spcBef>
                <a:spcPts val="1000"/>
              </a:spcBef>
            </a:pPr>
            <a:r>
              <a:rPr lang="en-US" sz="2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</a:rPr>
              <a:t>P</a:t>
            </a:r>
            <a:r>
              <a:rPr lang="en-US" sz="23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</a:rPr>
              <a:t>lays </a:t>
            </a:r>
            <a:r>
              <a:rPr lang="en-US" sz="2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</a:rPr>
              <a:t>a very important role in productivity and</a:t>
            </a:r>
            <a:r>
              <a:rPr lang="en-US" sz="2300" spc="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</a:rPr>
              <a:t> </a:t>
            </a:r>
            <a:r>
              <a:rPr lang="en-US" sz="2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</a:rPr>
              <a:t>competitiveness of </a:t>
            </a:r>
            <a:r>
              <a:rPr lang="en-US" sz="23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</a:rPr>
              <a:t>Businesses</a:t>
            </a:r>
          </a:p>
          <a:p>
            <a:pPr marL="228600" lvl="2">
              <a:spcBef>
                <a:spcPts val="1000"/>
              </a:spcBef>
            </a:pPr>
            <a:endParaRPr lang="en-US" sz="23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sz="2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</a:rPr>
              <a:t>I</a:t>
            </a:r>
            <a:r>
              <a:rPr lang="en-US" sz="23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</a:rPr>
              <a:t>nternet</a:t>
            </a:r>
            <a:r>
              <a:rPr lang="en-US" sz="2300" spc="-85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</a:rPr>
              <a:t> </a:t>
            </a:r>
            <a:r>
              <a:rPr lang="en-US" sz="2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</a:rPr>
              <a:t>has</a:t>
            </a:r>
            <a:r>
              <a:rPr lang="en-US" sz="2300" spc="-13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</a:rPr>
              <a:t> </a:t>
            </a:r>
            <a:r>
              <a:rPr lang="en-US" sz="2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</a:rPr>
              <a:t>become</a:t>
            </a:r>
            <a:r>
              <a:rPr lang="en-US" sz="2300" spc="-10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</a:rPr>
              <a:t> </a:t>
            </a:r>
            <a:r>
              <a:rPr lang="en-US" sz="2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</a:rPr>
              <a:t>a</a:t>
            </a:r>
            <a:r>
              <a:rPr lang="en-US" sz="2300" spc="-11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</a:rPr>
              <a:t> </a:t>
            </a:r>
            <a:r>
              <a:rPr lang="en-US" sz="2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</a:rPr>
              <a:t>very</a:t>
            </a:r>
            <a:r>
              <a:rPr lang="en-US" sz="2300" spc="-14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</a:rPr>
              <a:t> </a:t>
            </a:r>
            <a:r>
              <a:rPr lang="en-US" sz="2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</a:rPr>
              <a:t>vital</a:t>
            </a:r>
            <a:r>
              <a:rPr lang="en-US" sz="2300" spc="-11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</a:rPr>
              <a:t> </a:t>
            </a:r>
            <a:r>
              <a:rPr lang="en-US" sz="2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</a:rPr>
              <a:t>tool</a:t>
            </a:r>
            <a:r>
              <a:rPr lang="en-US" sz="2300" spc="-12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</a:rPr>
              <a:t> </a:t>
            </a:r>
            <a:r>
              <a:rPr lang="en-US" sz="2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</a:rPr>
              <a:t>for</a:t>
            </a:r>
            <a:r>
              <a:rPr lang="en-US" sz="2300" spc="-29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</a:rPr>
              <a:t> </a:t>
            </a:r>
            <a:r>
              <a:rPr lang="en-US" sz="2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</a:rPr>
              <a:t>the sale and marketing</a:t>
            </a:r>
            <a:r>
              <a:rPr lang="en-US" sz="23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</a:rPr>
              <a:t>.</a:t>
            </a:r>
          </a:p>
          <a:p>
            <a:endParaRPr lang="en-US" sz="23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Times New Roman" panose="02020603050405020304" pitchFamily="18" charset="0"/>
            </a:endParaRPr>
          </a:p>
          <a:p>
            <a:r>
              <a:rPr lang="en-US" sz="23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</a:rPr>
              <a:t> </a:t>
            </a:r>
            <a:r>
              <a:rPr lang="en-US" sz="2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</a:rPr>
              <a:t>A customer can now easily buy and purchase</a:t>
            </a:r>
            <a:r>
              <a:rPr lang="en-US" sz="2300" spc="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</a:rPr>
              <a:t> </a:t>
            </a:r>
            <a:r>
              <a:rPr lang="en-US" sz="2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</a:rPr>
              <a:t>products</a:t>
            </a:r>
            <a:r>
              <a:rPr lang="en-US" sz="2300" spc="-1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</a:rPr>
              <a:t> </a:t>
            </a:r>
            <a:r>
              <a:rPr lang="en-US" sz="2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</a:rPr>
              <a:t>and</a:t>
            </a:r>
            <a:r>
              <a:rPr lang="en-US" sz="2300" spc="-4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</a:rPr>
              <a:t> </a:t>
            </a:r>
            <a:r>
              <a:rPr lang="en-US" sz="2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</a:rPr>
              <a:t>the</a:t>
            </a:r>
            <a:r>
              <a:rPr lang="en-US" sz="2300" spc="-4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</a:rPr>
              <a:t> </a:t>
            </a:r>
            <a:r>
              <a:rPr lang="en-US" sz="2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</a:rPr>
              <a:t>payments can</a:t>
            </a:r>
            <a:r>
              <a:rPr lang="en-US" sz="2300" spc="-2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</a:rPr>
              <a:t> </a:t>
            </a:r>
            <a:r>
              <a:rPr lang="en-US" sz="2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</a:rPr>
              <a:t>be</a:t>
            </a:r>
            <a:r>
              <a:rPr lang="en-US" sz="2300" spc="-4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</a:rPr>
              <a:t> </a:t>
            </a:r>
            <a:r>
              <a:rPr lang="en-US" sz="2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</a:rPr>
              <a:t>made</a:t>
            </a:r>
            <a:r>
              <a:rPr lang="en-US" sz="2300" spc="-4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</a:rPr>
              <a:t> </a:t>
            </a:r>
            <a:r>
              <a:rPr lang="en-US" sz="2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</a:rPr>
              <a:t>just by</a:t>
            </a:r>
            <a:r>
              <a:rPr lang="en-US" sz="2300" spc="-3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</a:rPr>
              <a:t> </a:t>
            </a:r>
            <a:r>
              <a:rPr lang="en-US" sz="23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</a:rPr>
              <a:t>using:</a:t>
            </a:r>
          </a:p>
          <a:p>
            <a:pPr lvl="1"/>
            <a:r>
              <a:rPr lang="en-US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</a:rPr>
              <a:t>Smart</a:t>
            </a:r>
            <a:r>
              <a:rPr lang="en-US" sz="2000" spc="-5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</a:rPr>
              <a:t> </a:t>
            </a:r>
            <a:r>
              <a:rPr lang="en-US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</a:rPr>
              <a:t>cards</a:t>
            </a:r>
            <a:r>
              <a:rPr lang="en-US" sz="2000" spc="-5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</a:rPr>
              <a:t> </a:t>
            </a:r>
          </a:p>
          <a:p>
            <a:pPr lvl="1"/>
            <a:r>
              <a:rPr lang="en-U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</a:rPr>
              <a:t>I</a:t>
            </a:r>
            <a:r>
              <a:rPr lang="en-US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</a:rPr>
              <a:t>nternet</a:t>
            </a:r>
            <a:r>
              <a:rPr lang="en-US" sz="2000" spc="-29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</a:rPr>
              <a:t> </a:t>
            </a:r>
            <a:r>
              <a:rPr lang="en-US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</a:rPr>
              <a:t>banking</a:t>
            </a:r>
            <a:r>
              <a:rPr lang="en-US" sz="2000" spc="-9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</a:rPr>
              <a:t> </a:t>
            </a:r>
          </a:p>
          <a:p>
            <a:pPr lvl="1"/>
            <a:r>
              <a:rPr lang="en-U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</a:rPr>
              <a:t>E</a:t>
            </a:r>
            <a:r>
              <a:rPr lang="en-US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</a:rPr>
              <a:t>lectronic</a:t>
            </a:r>
            <a:r>
              <a:rPr lang="en-US" sz="2000" spc="-105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</a:rPr>
              <a:t> </a:t>
            </a:r>
            <a:r>
              <a:rPr lang="en-U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</a:rPr>
              <a:t>deposit</a:t>
            </a:r>
            <a:r>
              <a:rPr lang="en-US" sz="2000" spc="-11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</a:rPr>
              <a:t> </a:t>
            </a:r>
            <a:r>
              <a:rPr lang="en-U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</a:rPr>
              <a:t>or</a:t>
            </a:r>
            <a:r>
              <a:rPr lang="en-US" sz="2000" spc="-15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</a:rPr>
              <a:t> </a:t>
            </a:r>
            <a:r>
              <a:rPr lang="en-U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</a:rPr>
              <a:t>even</a:t>
            </a:r>
            <a:r>
              <a:rPr lang="en-US" sz="2000" spc="-13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</a:rPr>
              <a:t> </a:t>
            </a:r>
            <a:r>
              <a:rPr lang="en-U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</a:rPr>
              <a:t>can</a:t>
            </a:r>
            <a:r>
              <a:rPr lang="en-US" sz="2000" spc="-16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</a:rPr>
              <a:t> </a:t>
            </a:r>
            <a:r>
              <a:rPr lang="en-U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</a:rPr>
              <a:t>pay</a:t>
            </a:r>
            <a:r>
              <a:rPr lang="en-US" sz="2000" spc="-14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</a:rPr>
              <a:t> </a:t>
            </a:r>
            <a:r>
              <a:rPr lang="en-U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</a:rPr>
              <a:t>his</a:t>
            </a:r>
            <a:r>
              <a:rPr lang="en-US" sz="2000" spc="-15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</a:rPr>
              <a:t> </a:t>
            </a:r>
            <a:r>
              <a:rPr lang="en-US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</a:rPr>
              <a:t>bills online</a:t>
            </a:r>
            <a:endParaRPr lang="en-US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55621" y="4627634"/>
            <a:ext cx="2180141" cy="16842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2092900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829932"/>
          </a:xfrm>
        </p:spPr>
        <p:txBody>
          <a:bodyPr>
            <a:normAutofit/>
          </a:bodyPr>
          <a:lstStyle/>
          <a:p>
            <a:r>
              <a:rPr lang="en-US" sz="3200" b="1" dirty="0">
                <a:solidFill>
                  <a:srgbClr val="ED7D31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Applications of Computer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     </a:t>
            </a:r>
            <a:r>
              <a:rPr lang="en-US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Banking</a:t>
            </a:r>
          </a:p>
          <a:p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Internet </a:t>
            </a:r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banking is an example of modern </a:t>
            </a:r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banking</a:t>
            </a:r>
          </a:p>
          <a:p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 Customer </a:t>
            </a:r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can </a:t>
            </a:r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easily:</a:t>
            </a:r>
          </a:p>
          <a:p>
            <a:pPr lvl="1"/>
            <a:r>
              <a:rPr lang="en-US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</a:t>
            </a:r>
            <a:r>
              <a:rPr lang="en-US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heck </a:t>
            </a:r>
            <a:r>
              <a:rPr lang="en-U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balance while sitting at his </a:t>
            </a:r>
            <a:r>
              <a:rPr lang="en-US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home</a:t>
            </a:r>
          </a:p>
          <a:p>
            <a:pPr lvl="1"/>
            <a:r>
              <a:rPr lang="en-U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</a:t>
            </a:r>
            <a:r>
              <a:rPr lang="en-US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 </a:t>
            </a:r>
            <a:r>
              <a:rPr lang="en-U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transfer </a:t>
            </a:r>
            <a:r>
              <a:rPr lang="en-US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fund</a:t>
            </a:r>
            <a:r>
              <a:rPr lang="en-U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without </a:t>
            </a:r>
            <a:r>
              <a:rPr lang="en-U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any queuing or physical </a:t>
            </a:r>
            <a:r>
              <a:rPr lang="en-US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fatigue</a:t>
            </a:r>
            <a:endParaRPr lang="en-US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ATM </a:t>
            </a:r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</a:t>
            </a:r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automated teller machine</a:t>
            </a:r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 </a:t>
            </a:r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is another example of modern banking sector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96072" y="4559547"/>
            <a:ext cx="3031873" cy="177287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13623" y="4735518"/>
            <a:ext cx="2608901" cy="17523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3573747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404420"/>
          </a:xfrm>
        </p:spPr>
        <p:txBody>
          <a:bodyPr>
            <a:noAutofit/>
          </a:bodyPr>
          <a:lstStyle/>
          <a:p>
            <a:r>
              <a:rPr lang="en-US" sz="3200" b="1" dirty="0">
                <a:solidFill>
                  <a:srgbClr val="ED7D31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Applications of Computer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131683"/>
            <a:ext cx="10515600" cy="5045280"/>
          </a:xfrm>
        </p:spPr>
        <p:txBody>
          <a:bodyPr/>
          <a:lstStyle/>
          <a:p>
            <a:pPr marL="0" indent="0">
              <a:buNone/>
            </a:pPr>
            <a:r>
              <a:rPr lang="en-US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   </a:t>
            </a:r>
            <a:r>
              <a:rPr lang="en-US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</a:rPr>
              <a:t>Defense</a:t>
            </a:r>
          </a:p>
          <a:p>
            <a:r>
              <a:rPr lang="en-US" sz="2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</a:rPr>
              <a:t>Used </a:t>
            </a:r>
            <a:r>
              <a:rPr lang="en-US" sz="2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</a:rPr>
              <a:t>in Intercontinental Ballistic Missiles, Rocket</a:t>
            </a:r>
            <a:r>
              <a:rPr lang="en-US" sz="2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</a:rPr>
              <a:t> </a:t>
            </a:r>
            <a:r>
              <a:rPr lang="en-US" sz="2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</a:rPr>
              <a:t>etc.</a:t>
            </a:r>
            <a:r>
              <a:rPr lang="en-US" sz="2200" spc="5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</a:rPr>
              <a:t> </a:t>
            </a:r>
            <a:r>
              <a:rPr lang="en-US" sz="2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</a:rPr>
              <a:t>that</a:t>
            </a:r>
            <a:r>
              <a:rPr lang="en-US" sz="2200" spc="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</a:rPr>
              <a:t> </a:t>
            </a:r>
            <a:r>
              <a:rPr lang="en-US" sz="2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</a:rPr>
              <a:t>uses GPS (Global Position System) to help the</a:t>
            </a:r>
            <a:r>
              <a:rPr lang="en-US" sz="2200" spc="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</a:rPr>
              <a:t> </a:t>
            </a:r>
            <a:r>
              <a:rPr lang="en-US" sz="2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</a:rPr>
              <a:t>missile to hit the </a:t>
            </a:r>
            <a:r>
              <a:rPr lang="en-US" sz="2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</a:rPr>
              <a:t>specified target</a:t>
            </a:r>
          </a:p>
          <a:p>
            <a:endParaRPr lang="en-US" sz="2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Times New Roman" panose="02020603050405020304" pitchFamily="18" charset="0"/>
            </a:endParaRPr>
          </a:p>
          <a:p>
            <a:r>
              <a:rPr lang="en-US" sz="2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</a:rPr>
              <a:t>Used </a:t>
            </a:r>
            <a:r>
              <a:rPr lang="en-US" sz="2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</a:rPr>
              <a:t>to track incoming missiles and also help the</a:t>
            </a:r>
            <a:r>
              <a:rPr lang="en-US" sz="2200" spc="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</a:rPr>
              <a:t> </a:t>
            </a:r>
            <a:r>
              <a:rPr lang="en-US" sz="2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</a:rPr>
              <a:t>weapons</a:t>
            </a:r>
            <a:r>
              <a:rPr lang="en-US" sz="2200" spc="-1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</a:rPr>
              <a:t> </a:t>
            </a:r>
            <a:r>
              <a:rPr lang="en-US" sz="2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</a:rPr>
              <a:t>systems</a:t>
            </a:r>
            <a:r>
              <a:rPr lang="en-US" sz="2200" spc="-9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</a:rPr>
              <a:t> </a:t>
            </a:r>
            <a:r>
              <a:rPr lang="en-US" sz="2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</a:rPr>
              <a:t>to</a:t>
            </a:r>
            <a:r>
              <a:rPr lang="en-US" sz="2200" spc="-13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</a:rPr>
              <a:t> </a:t>
            </a:r>
            <a:r>
              <a:rPr lang="en-US" sz="2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</a:rPr>
              <a:t>locate</a:t>
            </a:r>
            <a:r>
              <a:rPr lang="en-US" sz="2200" spc="-8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</a:rPr>
              <a:t> </a:t>
            </a:r>
            <a:r>
              <a:rPr lang="en-US" sz="2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</a:rPr>
              <a:t>incoming</a:t>
            </a:r>
            <a:r>
              <a:rPr lang="en-US" sz="2200" spc="-4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</a:rPr>
              <a:t> </a:t>
            </a:r>
            <a:r>
              <a:rPr lang="en-US" sz="2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</a:rPr>
              <a:t>target.</a:t>
            </a:r>
          </a:p>
          <a:p>
            <a:pPr marL="0" indent="0">
              <a:buNone/>
            </a:pPr>
            <a:endParaRPr lang="en-US" sz="2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Times New Roman" panose="02020603050405020304" pitchFamily="18" charset="0"/>
            </a:endParaRPr>
          </a:p>
          <a:p>
            <a:r>
              <a:rPr lang="en-US" sz="2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</a:rPr>
              <a:t>U</a:t>
            </a:r>
            <a:r>
              <a:rPr lang="en-US" sz="2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</a:rPr>
              <a:t>sed</a:t>
            </a:r>
            <a:r>
              <a:rPr lang="en-US" sz="2200" spc="2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</a:rPr>
              <a:t> </a:t>
            </a:r>
            <a:r>
              <a:rPr lang="en-US" sz="2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</a:rPr>
              <a:t>in</a:t>
            </a:r>
            <a:r>
              <a:rPr lang="en-US" sz="2200" spc="-3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</a:rPr>
              <a:t> </a:t>
            </a:r>
            <a:r>
              <a:rPr lang="en-US" sz="2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</a:rPr>
              <a:t>tanks and</a:t>
            </a:r>
            <a:r>
              <a:rPr lang="en-US" sz="2200" spc="1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</a:rPr>
              <a:t> </a:t>
            </a:r>
            <a:r>
              <a:rPr lang="en-US" sz="2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</a:rPr>
              <a:t>aeroplanes</a:t>
            </a:r>
            <a:r>
              <a:rPr lang="en-US" sz="2200" spc="9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</a:rPr>
              <a:t> </a:t>
            </a:r>
            <a:r>
              <a:rPr lang="en-US" sz="2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</a:rPr>
              <a:t>and</a:t>
            </a:r>
            <a:r>
              <a:rPr lang="en-US" sz="2200" spc="-5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</a:rPr>
              <a:t> </a:t>
            </a:r>
            <a:r>
              <a:rPr lang="en-US" sz="2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</a:rPr>
              <a:t>ships</a:t>
            </a:r>
            <a:r>
              <a:rPr lang="en-US" sz="2200" spc="-4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</a:rPr>
              <a:t> </a:t>
            </a:r>
            <a:r>
              <a:rPr lang="en-US" sz="2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</a:rPr>
              <a:t>to</a:t>
            </a:r>
            <a:r>
              <a:rPr lang="en-US" sz="2200" spc="-5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</a:rPr>
              <a:t> </a:t>
            </a:r>
            <a:r>
              <a:rPr lang="en-US" sz="2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</a:rPr>
              <a:t>target</a:t>
            </a:r>
            <a:r>
              <a:rPr lang="en-US" sz="2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</a:rPr>
              <a:t> </a:t>
            </a:r>
            <a:r>
              <a:rPr lang="en-US" sz="2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</a:rPr>
              <a:t>the</a:t>
            </a:r>
            <a:r>
              <a:rPr lang="en-US" sz="2200" spc="-7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</a:rPr>
              <a:t> </a:t>
            </a:r>
            <a:r>
              <a:rPr lang="en-US" sz="2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</a:rPr>
              <a:t>specified</a:t>
            </a:r>
            <a:r>
              <a:rPr lang="en-US" sz="2200" spc="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</a:rPr>
              <a:t> </a:t>
            </a:r>
            <a:r>
              <a:rPr lang="en-US" sz="2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</a:rPr>
              <a:t>targets</a:t>
            </a:r>
            <a:r>
              <a:rPr lang="en-US" sz="2200" spc="1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</a:rPr>
              <a:t> </a:t>
            </a:r>
            <a:r>
              <a:rPr lang="en-US" sz="2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</a:rPr>
              <a:t>of</a:t>
            </a:r>
            <a:r>
              <a:rPr lang="en-US" sz="2200" spc="-6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</a:rPr>
              <a:t> </a:t>
            </a:r>
            <a:r>
              <a:rPr lang="en-US" sz="2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</a:rPr>
              <a:t>the</a:t>
            </a:r>
            <a:r>
              <a:rPr lang="en-US" sz="2200" spc="-4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</a:rPr>
              <a:t> </a:t>
            </a:r>
            <a:r>
              <a:rPr lang="en-US" sz="2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</a:rPr>
              <a:t>opponent</a:t>
            </a:r>
            <a:endParaRPr lang="en-US" sz="2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3163" y="4623633"/>
            <a:ext cx="2981325" cy="202882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4488" y="4623633"/>
            <a:ext cx="3087373" cy="20451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4867301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84665"/>
          </a:xfrm>
        </p:spPr>
        <p:txBody>
          <a:bodyPr>
            <a:normAutofit/>
          </a:bodyPr>
          <a:lstStyle/>
          <a:p>
            <a:r>
              <a:rPr lang="en-US" sz="2800" b="1" dirty="0">
                <a:solidFill>
                  <a:srgbClr val="ED7D31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Applications of Computer</a:t>
            </a: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367073"/>
            <a:ext cx="10515600" cy="4809890"/>
          </a:xfrm>
        </p:spPr>
        <p:txBody>
          <a:bodyPr/>
          <a:lstStyle/>
          <a:p>
            <a:pPr marL="0" lvl="2" indent="0">
              <a:spcBef>
                <a:spcPts val="1000"/>
              </a:spcBef>
              <a:buNone/>
            </a:pPr>
            <a:r>
              <a:rPr lang="en-US" b="1" dirty="0" smtClean="0"/>
              <a:t>       </a:t>
            </a:r>
            <a:r>
              <a:rPr lang="en-US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Entertainment</a:t>
            </a:r>
            <a:endParaRPr lang="en-US" sz="2400" b="1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228600" lvl="2">
              <a:spcBef>
                <a:spcPts val="1000"/>
              </a:spcBef>
            </a:pPr>
            <a:r>
              <a:rPr lang="en-US" sz="2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</a:t>
            </a:r>
            <a:r>
              <a:rPr lang="en-US" sz="2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rovided </a:t>
            </a:r>
            <a:r>
              <a:rPr lang="en-US" sz="2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enormously high opportunities for entertainment and </a:t>
            </a:r>
            <a:r>
              <a:rPr lang="en-US" sz="2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pleasure</a:t>
            </a:r>
          </a:p>
          <a:p>
            <a:pPr marL="0" lvl="2" indent="0">
              <a:spcBef>
                <a:spcPts val="1000"/>
              </a:spcBef>
              <a:buNone/>
            </a:pPr>
            <a:endParaRPr lang="en-US" sz="2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lvl="2" indent="0">
              <a:spcBef>
                <a:spcPts val="1000"/>
              </a:spcBef>
              <a:buNone/>
            </a:pPr>
            <a:endParaRPr lang="en-US" sz="2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lvl="2" indent="0">
              <a:spcBef>
                <a:spcPts val="1000"/>
              </a:spcBef>
              <a:buNone/>
            </a:pPr>
            <a:endParaRPr lang="en-US" sz="2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lvl="2" indent="0">
              <a:spcBef>
                <a:spcPts val="1000"/>
              </a:spcBef>
              <a:buNone/>
            </a:pPr>
            <a:endParaRPr lang="en-US" sz="2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228600" lvl="2">
              <a:spcBef>
                <a:spcPts val="1000"/>
              </a:spcBef>
            </a:pPr>
            <a:endParaRPr lang="en-US" sz="2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228600" lvl="2">
              <a:spcBef>
                <a:spcPts val="1000"/>
              </a:spcBef>
            </a:pPr>
            <a:endParaRPr lang="en-US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61732" y="2626637"/>
            <a:ext cx="2914650" cy="20574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25840" y="2626637"/>
            <a:ext cx="3248025" cy="188595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11361" y="4762783"/>
            <a:ext cx="3337994" cy="16962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2630118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7253" y="247431"/>
            <a:ext cx="10515600" cy="603596"/>
          </a:xfrm>
        </p:spPr>
        <p:txBody>
          <a:bodyPr>
            <a:normAutofit/>
          </a:bodyPr>
          <a:lstStyle/>
          <a:p>
            <a:r>
              <a:rPr lang="en-US" sz="3200" b="1" dirty="0">
                <a:solidFill>
                  <a:srgbClr val="ED7D31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Applications of Computer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42336" y="1690688"/>
            <a:ext cx="10515600" cy="4351338"/>
          </a:xfrm>
        </p:spPr>
        <p:txBody>
          <a:bodyPr/>
          <a:lstStyle/>
          <a:p>
            <a:pPr marL="0" lvl="2" indent="0">
              <a:spcBef>
                <a:spcPts val="1000"/>
              </a:spcBef>
              <a:buNone/>
            </a:pPr>
            <a:r>
              <a:rPr lang="en-US" b="1" dirty="0" smtClean="0"/>
              <a:t>        </a:t>
            </a:r>
            <a:r>
              <a:rPr lang="en-US" sz="28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Sports</a:t>
            </a:r>
            <a:endParaRPr lang="en-US" sz="2800" b="1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sz="23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Used </a:t>
            </a:r>
            <a:r>
              <a:rPr lang="en-US" sz="2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 collect and analyze the statistics and displays the updated </a:t>
            </a:r>
            <a:r>
              <a:rPr lang="en-US" sz="23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score</a:t>
            </a:r>
          </a:p>
          <a:p>
            <a:r>
              <a:rPr lang="en-US" sz="2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</a:t>
            </a:r>
            <a:r>
              <a:rPr lang="en-US" sz="23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elps </a:t>
            </a:r>
            <a:r>
              <a:rPr lang="en-US" sz="2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 sell </a:t>
            </a:r>
            <a:r>
              <a:rPr lang="en-US" sz="23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tickets</a:t>
            </a:r>
          </a:p>
          <a:p>
            <a:r>
              <a:rPr lang="en-US" sz="2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</a:t>
            </a:r>
            <a:r>
              <a:rPr lang="en-US" sz="23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reate </a:t>
            </a:r>
            <a:r>
              <a:rPr lang="en-US" sz="2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training </a:t>
            </a:r>
            <a:r>
              <a:rPr lang="en-US" sz="23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programs </a:t>
            </a:r>
            <a:r>
              <a:rPr lang="en-US" sz="23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for athletes</a:t>
            </a:r>
            <a:endParaRPr lang="en-US" sz="23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sz="2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</a:t>
            </a:r>
            <a:r>
              <a:rPr lang="en-US" sz="23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uggests </a:t>
            </a:r>
            <a:r>
              <a:rPr lang="en-US" sz="2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diets for athletes.</a:t>
            </a:r>
          </a:p>
          <a:p>
            <a:endParaRPr lang="en-US" sz="23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9589" y="3087372"/>
            <a:ext cx="4103208" cy="2580097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16344" y="5802926"/>
            <a:ext cx="3533775" cy="1905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97535" y="4215283"/>
            <a:ext cx="2305050" cy="2066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2125704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639810"/>
          </a:xfrm>
        </p:spPr>
        <p:txBody>
          <a:bodyPr>
            <a:normAutofit/>
          </a:bodyPr>
          <a:lstStyle/>
          <a:p>
            <a:r>
              <a:rPr lang="en-US" sz="28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</a:rPr>
              <a:t>Important</a:t>
            </a:r>
            <a:r>
              <a:rPr lang="en-US" sz="2800" b="1" spc="-70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</a:rPr>
              <a:t> </a:t>
            </a:r>
            <a:r>
              <a:rPr lang="en-US" sz="28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</a:rPr>
              <a:t>Terms</a:t>
            </a:r>
            <a:endParaRPr lang="en-US" sz="2800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294646"/>
            <a:ext cx="10515600" cy="4882317"/>
          </a:xfrm>
        </p:spPr>
        <p:txBody>
          <a:bodyPr/>
          <a:lstStyle/>
          <a:p>
            <a:pPr marL="0" lvl="2" indent="0">
              <a:spcBef>
                <a:spcPts val="1000"/>
              </a:spcBef>
              <a:buNone/>
            </a:pPr>
            <a:r>
              <a:rPr lang="en-US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Buses</a:t>
            </a:r>
            <a:endParaRPr lang="en-US" sz="2400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</a:t>
            </a:r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lectrical </a:t>
            </a:r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paths through-which data is transferred from one location to another location within a computer system.</a:t>
            </a: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05483" y="3105904"/>
            <a:ext cx="3324225" cy="2715474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39632" y="3105904"/>
            <a:ext cx="3954998" cy="29763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7567362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</a:rPr>
              <a:t>Important</a:t>
            </a:r>
            <a:r>
              <a:rPr lang="en-US" sz="2800" b="1" spc="-70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</a:rPr>
              <a:t> </a:t>
            </a:r>
            <a:r>
              <a:rPr lang="en-US" sz="28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</a:rPr>
              <a:t>Terms</a:t>
            </a:r>
            <a:endParaRPr lang="en-US" sz="2800" b="1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1" dirty="0" smtClean="0"/>
              <a:t>    </a:t>
            </a:r>
            <a:r>
              <a:rPr lang="en-US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Data Bus</a:t>
            </a:r>
            <a:endParaRPr lang="en-US" sz="2400" b="1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Data bus uses the combination </a:t>
            </a:r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of wires</a:t>
            </a:r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to transfer the data. Data bus is bi- </a:t>
            </a:r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directional</a:t>
            </a:r>
          </a:p>
          <a:p>
            <a:pPr marL="0" indent="0">
              <a:buNone/>
            </a:pPr>
            <a:r>
              <a:rPr lang="en-US" sz="2400" b="1" dirty="0" smtClean="0"/>
              <a:t>     </a:t>
            </a:r>
            <a:r>
              <a:rPr lang="en-US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Address Bus</a:t>
            </a:r>
          </a:p>
          <a:p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</a:t>
            </a:r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lso </a:t>
            </a:r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called memory </a:t>
            </a:r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bus </a:t>
            </a:r>
            <a:endParaRPr lang="en-US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carries </a:t>
            </a:r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memory addresses, which are required by </a:t>
            </a:r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microprocessor </a:t>
            </a:r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for reading and writing the </a:t>
            </a:r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data</a:t>
            </a:r>
            <a:endParaRPr lang="en-US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</a:t>
            </a:r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orks </a:t>
            </a:r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only in one </a:t>
            </a:r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direction</a:t>
            </a:r>
            <a:endParaRPr lang="en-US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32895698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</a:rPr>
              <a:t>Important</a:t>
            </a:r>
            <a:r>
              <a:rPr lang="en-US" sz="3200" b="1" spc="-70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</a:rPr>
              <a:t> </a:t>
            </a:r>
            <a:r>
              <a:rPr lang="en-US" sz="32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</a:rPr>
              <a:t>Terms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1" dirty="0" smtClean="0"/>
              <a:t>   </a:t>
            </a:r>
            <a:r>
              <a:rPr lang="en-US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Control Bus</a:t>
            </a:r>
          </a:p>
          <a:p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</a:t>
            </a:r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alled </a:t>
            </a:r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Command </a:t>
            </a:r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bus</a:t>
            </a:r>
            <a:endParaRPr lang="en-US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</a:t>
            </a:r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arries </a:t>
            </a:r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all kind of </a:t>
            </a:r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travelling within </a:t>
            </a:r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</a:t>
            </a:r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computer</a:t>
            </a:r>
          </a:p>
          <a:p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</a:t>
            </a:r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orks </a:t>
            </a:r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 both directions</a:t>
            </a:r>
          </a:p>
        </p:txBody>
      </p:sp>
    </p:spTree>
    <p:extLst>
      <p:ext uri="{BB962C8B-B14F-4D97-AF65-F5344CB8AC3E}">
        <p14:creationId xmlns:p14="http://schemas.microsoft.com/office/powerpoint/2010/main" val="737084999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</a:rPr>
              <a:t>Important</a:t>
            </a:r>
            <a:r>
              <a:rPr lang="en-US" sz="3200" b="1" spc="-70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</a:rPr>
              <a:t> </a:t>
            </a:r>
            <a:r>
              <a:rPr lang="en-US" sz="32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</a:rPr>
              <a:t>Terms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</a:t>
            </a:r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wo </a:t>
            </a:r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important terminologies which are used to define </a:t>
            </a:r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operations </a:t>
            </a:r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of computer </a:t>
            </a:r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buses:</a:t>
            </a:r>
          </a:p>
          <a:p>
            <a:pPr marL="0" indent="0">
              <a:buNone/>
            </a:pPr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</a:t>
            </a:r>
            <a:r>
              <a:rPr lang="en-US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Width</a:t>
            </a:r>
          </a:p>
          <a:p>
            <a:pPr lvl="1"/>
            <a:r>
              <a:rPr lang="en-U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</a:t>
            </a:r>
            <a:r>
              <a:rPr lang="en-US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ize </a:t>
            </a:r>
            <a:r>
              <a:rPr lang="en-U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of the bus is also called its </a:t>
            </a:r>
            <a:r>
              <a:rPr lang="en-US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width</a:t>
            </a:r>
          </a:p>
          <a:p>
            <a:pPr lvl="1"/>
            <a:r>
              <a:rPr lang="en-US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It means the data transfer rate</a:t>
            </a:r>
          </a:p>
          <a:p>
            <a:pPr marL="0" indent="0">
              <a:buNone/>
            </a:pPr>
            <a:r>
              <a:rPr 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</a:t>
            </a:r>
            <a:r>
              <a:rPr lang="en-US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Clock speed</a:t>
            </a:r>
          </a:p>
          <a:p>
            <a:pPr lvl="1"/>
            <a:r>
              <a:rPr lang="en-US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Speed of the bus</a:t>
            </a:r>
          </a:p>
          <a:p>
            <a:pPr lvl="1"/>
            <a:r>
              <a:rPr lang="en-U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called a clock </a:t>
            </a:r>
            <a:r>
              <a:rPr lang="en-US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speed</a:t>
            </a:r>
          </a:p>
          <a:p>
            <a:pPr lvl="1"/>
            <a:r>
              <a:rPr lang="en-U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measured in Mega Hertz (MHz)</a:t>
            </a:r>
          </a:p>
        </p:txBody>
      </p:sp>
    </p:spTree>
    <p:extLst>
      <p:ext uri="{BB962C8B-B14F-4D97-AF65-F5344CB8AC3E}">
        <p14:creationId xmlns:p14="http://schemas.microsoft.com/office/powerpoint/2010/main" val="3198818996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549275"/>
          </a:xfrm>
        </p:spPr>
        <p:txBody>
          <a:bodyPr>
            <a:normAutofit/>
          </a:bodyPr>
          <a:lstStyle/>
          <a:p>
            <a:r>
              <a:rPr lang="en-US" sz="32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</a:rPr>
              <a:t>Important</a:t>
            </a:r>
            <a:r>
              <a:rPr lang="en-US" sz="3200" b="1" spc="-70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</a:rPr>
              <a:t> </a:t>
            </a:r>
            <a:r>
              <a:rPr lang="en-US" sz="32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</a:rPr>
              <a:t>Terms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104523"/>
            <a:ext cx="10515600" cy="5072440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b="1" dirty="0" smtClean="0"/>
              <a:t>   </a:t>
            </a:r>
            <a:r>
              <a:rPr lang="en-US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Computer Ports</a:t>
            </a:r>
          </a:p>
          <a:p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</a:t>
            </a:r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 </a:t>
            </a:r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interface or a link through which data or information is communicated. </a:t>
            </a:r>
            <a:endParaRPr lang="en-US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three </a:t>
            </a:r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types of ports</a:t>
            </a:r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</a:t>
            </a:r>
          </a:p>
          <a:p>
            <a:pPr lvl="1"/>
            <a:r>
              <a:rPr lang="en-US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Serial </a:t>
            </a:r>
            <a:r>
              <a:rPr lang="en-US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Port</a:t>
            </a:r>
            <a:endParaRPr lang="en-US" b="1" dirty="0">
              <a:solidFill>
                <a:schemeClr val="accent2">
                  <a:lumMod val="50000"/>
                </a:schemeClr>
              </a:solidFill>
            </a:endParaRPr>
          </a:p>
          <a:p>
            <a:pPr lvl="2"/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alled 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male 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port</a:t>
            </a:r>
          </a:p>
          <a:p>
            <a:pPr lvl="2"/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Uses 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9 to 24 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pins</a:t>
            </a:r>
          </a:p>
          <a:p>
            <a:pPr lvl="2"/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Known 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as communication ports or </a:t>
            </a:r>
            <a:r>
              <a:rPr lang="en-US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RS232C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ports 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2"/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sed 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 connect devices like mouse and modem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</a:p>
          <a:p>
            <a:pPr lvl="1"/>
            <a:r>
              <a:rPr lang="en-US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Parallel </a:t>
            </a:r>
            <a:r>
              <a:rPr lang="en-US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Port</a:t>
            </a:r>
          </a:p>
          <a:p>
            <a:pPr lvl="2"/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</a:rPr>
              <a:t>Also</a:t>
            </a:r>
            <a:r>
              <a:rPr lang="en-US" spc="-12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</a:rPr>
              <a:t> 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</a:rPr>
              <a:t>known</a:t>
            </a:r>
            <a:r>
              <a:rPr lang="en-US" spc="-5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</a:rPr>
              <a:t> 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</a:rPr>
              <a:t>as</a:t>
            </a:r>
            <a:r>
              <a:rPr lang="en-US" spc="-7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</a:rPr>
              <a:t> 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</a:rPr>
              <a:t>female</a:t>
            </a:r>
            <a:r>
              <a:rPr lang="en-US" spc="-9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</a:rPr>
              <a:t> 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</a:rPr>
              <a:t>port and 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</a:rPr>
              <a:t>consists</a:t>
            </a:r>
            <a:r>
              <a:rPr lang="en-US" spc="-8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</a:rPr>
              <a:t> 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</a:rPr>
              <a:t>of</a:t>
            </a:r>
            <a:r>
              <a:rPr lang="en-US" spc="-1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</a:rPr>
              <a:t> 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</a:rPr>
              <a:t>25</a:t>
            </a:r>
            <a:r>
              <a:rPr lang="en-US" spc="-11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</a:rPr>
              <a:t> 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</a:rPr>
              <a:t>pins</a:t>
            </a:r>
          </a:p>
          <a:p>
            <a:pPr lvl="2"/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sed 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for connection of printers and scanners etc. </a:t>
            </a:r>
            <a:endParaRPr lang="en-US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2"/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apable 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 transfer 8 bits of data at one 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time</a:t>
            </a:r>
          </a:p>
          <a:p>
            <a:pPr lvl="2"/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aster-than 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serial port</a:t>
            </a:r>
          </a:p>
          <a:p>
            <a:pPr lvl="1"/>
            <a:r>
              <a:rPr lang="en-US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USB </a:t>
            </a:r>
            <a:r>
              <a:rPr lang="en-US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Port</a:t>
            </a:r>
          </a:p>
          <a:p>
            <a:pPr lvl="2"/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oes 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not use the concept of Pins like </a:t>
            </a:r>
            <a:r>
              <a:rPr lang="en-US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serial or </a:t>
            </a:r>
            <a:r>
              <a:rPr lang="en-US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parallel</a:t>
            </a:r>
          </a:p>
          <a:p>
            <a:pPr lvl="2"/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asy 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·to use and 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portable</a:t>
            </a:r>
          </a:p>
          <a:p>
            <a:pPr lvl="2"/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very 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device is now converted to USB port like printer, scanner, digital camera etc.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55552" y="2422651"/>
            <a:ext cx="4358395" cy="23073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7902579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241456"/>
          </a:xfrm>
        </p:spPr>
        <p:txBody>
          <a:bodyPr>
            <a:noAutofit/>
          </a:bodyPr>
          <a:lstStyle/>
          <a:p>
            <a:r>
              <a:rPr lang="en-US" sz="32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</a:rPr>
              <a:t>Important</a:t>
            </a:r>
            <a:r>
              <a:rPr lang="en-US" sz="3200" b="1" spc="-70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</a:rPr>
              <a:t> </a:t>
            </a:r>
            <a:r>
              <a:rPr lang="en-US" sz="32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</a:rPr>
              <a:t>Terms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823866"/>
            <a:ext cx="10515600" cy="5353098"/>
          </a:xfrm>
        </p:spPr>
        <p:txBody>
          <a:bodyPr>
            <a:normAutofit/>
          </a:bodyPr>
          <a:lstStyle/>
          <a:p>
            <a:pPr marL="0" lvl="2" indent="0">
              <a:spcBef>
                <a:spcPts val="1000"/>
              </a:spcBef>
              <a:buNone/>
            </a:pPr>
            <a:r>
              <a:rPr lang="en-US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</a:t>
            </a:r>
            <a:r>
              <a:rPr lang="en-US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Microprocessor</a:t>
            </a:r>
            <a:endParaRPr lang="en-US" sz="2400" b="1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</a:t>
            </a:r>
            <a:r>
              <a:rPr lang="en-US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alled </a:t>
            </a:r>
            <a:r>
              <a:rPr lang="en-U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brain of </a:t>
            </a:r>
            <a:r>
              <a:rPr lang="en-US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computer</a:t>
            </a:r>
          </a:p>
          <a:p>
            <a:r>
              <a:rPr lang="en-U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</a:t>
            </a:r>
            <a:r>
              <a:rPr lang="en-US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ormally </a:t>
            </a:r>
            <a:r>
              <a:rPr lang="en-U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 the form of a silicon chip containing millions of transistors fabricated on </a:t>
            </a:r>
            <a:r>
              <a:rPr lang="en-US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it</a:t>
            </a:r>
          </a:p>
          <a:p>
            <a:r>
              <a:rPr lang="en-U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</a:t>
            </a:r>
            <a:r>
              <a:rPr lang="en-US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alled </a:t>
            </a:r>
            <a:r>
              <a:rPr lang="en-U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CPU (Central Processing Unit</a:t>
            </a:r>
            <a:r>
              <a:rPr lang="en-US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 </a:t>
            </a:r>
          </a:p>
          <a:p>
            <a:r>
              <a:rPr lang="en-U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Microprocessor consists of the following different </a:t>
            </a:r>
            <a:r>
              <a:rPr lang="en-US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components:</a:t>
            </a:r>
          </a:p>
          <a:p>
            <a:pPr marL="0" lvl="3" indent="0">
              <a:spcBef>
                <a:spcPts val="1000"/>
              </a:spcBef>
              <a:buNone/>
            </a:pPr>
            <a:r>
              <a:rPr lang="en-U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</a:t>
            </a:r>
            <a:r>
              <a:rPr lang="en-US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ALU </a:t>
            </a:r>
            <a:r>
              <a:rPr lang="en-US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(Arithmetic &amp;Logical Unit</a:t>
            </a:r>
            <a:r>
              <a:rPr lang="en-US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</a:p>
          <a:p>
            <a:pPr marL="228600" lvl="3">
              <a:spcBef>
                <a:spcPts val="1000"/>
              </a:spcBef>
            </a:pPr>
            <a:r>
              <a:rPr lang="en-US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Has</a:t>
            </a:r>
            <a:r>
              <a:rPr lang="en-US" sz="2000" spc="-35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the</a:t>
            </a:r>
            <a:r>
              <a:rPr lang="en-US" sz="2000" spc="-28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capability</a:t>
            </a:r>
            <a:r>
              <a:rPr lang="en-US" sz="2000" spc="-2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to</a:t>
            </a:r>
            <a:r>
              <a:rPr lang="en-US" sz="2000" spc="-10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do</a:t>
            </a:r>
            <a:r>
              <a:rPr lang="en-US" sz="2000" spc="-13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arithmetic</a:t>
            </a:r>
            <a:r>
              <a:rPr lang="en-US" sz="2000" spc="4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and</a:t>
            </a:r>
            <a:r>
              <a:rPr lang="en-US" sz="2000" spc="-5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logical</a:t>
            </a:r>
            <a:r>
              <a:rPr lang="en-US" sz="2000" spc="-2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operations</a:t>
            </a:r>
          </a:p>
          <a:p>
            <a:r>
              <a:rPr lang="en-US" sz="20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Example of arithmetic operation: </a:t>
            </a:r>
            <a:r>
              <a:rPr lang="en-US" sz="2000" b="1" i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</a:t>
            </a:r>
            <a:r>
              <a:rPr lang="en-US" sz="2000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2+5=7,  6-5=1</a:t>
            </a:r>
          </a:p>
          <a:p>
            <a:pPr marL="0" indent="0">
              <a:buNone/>
            </a:pPr>
            <a:r>
              <a:rPr lang="en-US" sz="2400" b="1" dirty="0" smtClean="0"/>
              <a:t>      </a:t>
            </a:r>
            <a:r>
              <a:rPr lang="en-US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Control Unit</a:t>
            </a:r>
          </a:p>
          <a:p>
            <a:r>
              <a:rPr lang="en-US" sz="20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</a:t>
            </a:r>
            <a:r>
              <a:rPr lang="en-US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upervises </a:t>
            </a:r>
            <a:r>
              <a:rPr lang="en-U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all the components of </a:t>
            </a:r>
            <a:r>
              <a:rPr lang="en-US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computer</a:t>
            </a:r>
          </a:p>
          <a:p>
            <a:r>
              <a:rPr lang="en-U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</a:t>
            </a:r>
            <a:r>
              <a:rPr lang="en-US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elects </a:t>
            </a:r>
            <a:r>
              <a:rPr lang="en-U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input /output device and then it flows the </a:t>
            </a:r>
            <a:r>
              <a:rPr lang="en-US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data between </a:t>
            </a:r>
            <a:r>
              <a:rPr lang="en-U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the1/0devices and the memory </a:t>
            </a:r>
            <a:r>
              <a:rPr lang="en-US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device</a:t>
            </a:r>
            <a:r>
              <a:rPr lang="en-US" sz="20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</a:p>
          <a:p>
            <a:r>
              <a:rPr lang="en-U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</a:t>
            </a:r>
            <a:r>
              <a:rPr lang="en-US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rings </a:t>
            </a:r>
            <a:r>
              <a:rPr lang="en-U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instructions from memory unit and then executes them in an appropriate order.</a:t>
            </a:r>
          </a:p>
          <a:p>
            <a:endParaRPr lang="en-US" sz="2000" b="1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228600" lvl="3">
              <a:spcBef>
                <a:spcPts val="1000"/>
              </a:spcBef>
            </a:pPr>
            <a:endParaRPr lang="en-US" sz="2400" dirty="0"/>
          </a:p>
          <a:p>
            <a:pPr marL="228600" lvl="3">
              <a:spcBef>
                <a:spcPts val="1000"/>
              </a:spcBef>
            </a:pPr>
            <a:endParaRPr lang="en-US" sz="2400" dirty="0"/>
          </a:p>
          <a:p>
            <a:pPr marL="228600" lvl="3">
              <a:spcBef>
                <a:spcPts val="1000"/>
              </a:spcBef>
            </a:pPr>
            <a:endParaRPr lang="en-US" sz="2400" dirty="0"/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61417" y="3316732"/>
            <a:ext cx="942078" cy="1349463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90233" y="3757188"/>
            <a:ext cx="2919504" cy="356249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55534" y="0"/>
            <a:ext cx="2055136" cy="15413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549869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259564"/>
          </a:xfrm>
        </p:spPr>
        <p:txBody>
          <a:bodyPr>
            <a:noAutofit/>
          </a:bodyPr>
          <a:lstStyle/>
          <a:p>
            <a:r>
              <a:rPr lang="en-US" sz="32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</a:rPr>
              <a:t>Important</a:t>
            </a:r>
            <a:r>
              <a:rPr lang="en-US" sz="3200" b="1" spc="-70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</a:rPr>
              <a:t> </a:t>
            </a:r>
            <a:r>
              <a:rPr lang="en-US" sz="32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</a:rPr>
              <a:t>Terms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104522"/>
            <a:ext cx="10515600" cy="5223849"/>
          </a:xfrm>
        </p:spPr>
        <p:txBody>
          <a:bodyPr>
            <a:normAutofit/>
          </a:bodyPr>
          <a:lstStyle/>
          <a:p>
            <a:pPr marL="0" lvl="2" indent="0">
              <a:spcBef>
                <a:spcPts val="1000"/>
              </a:spcBef>
              <a:buNone/>
            </a:pPr>
            <a:r>
              <a:rPr lang="en-US" sz="2600" b="1" dirty="0" smtClean="0"/>
              <a:t>       </a:t>
            </a:r>
            <a:r>
              <a:rPr lang="en-US" sz="26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Memory</a:t>
            </a:r>
            <a:endParaRPr lang="en-US" sz="2600" b="1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Temporary stores data and programs </a:t>
            </a:r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</a:rPr>
              <a:t>during the</a:t>
            </a:r>
            <a:r>
              <a:rPr lang="en-US" sz="2400" spc="-13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</a:rPr>
              <a:t> </a:t>
            </a:r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</a:rPr>
              <a:t>data</a:t>
            </a:r>
            <a:r>
              <a:rPr lang="en-US" sz="2400" spc="-12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</a:rPr>
              <a:t> </a:t>
            </a:r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</a:rPr>
              <a:t>processing</a:t>
            </a:r>
          </a:p>
          <a:p>
            <a:pPr marL="0" lvl="2" indent="0">
              <a:spcBef>
                <a:spcPts val="1000"/>
              </a:spcBef>
              <a:buNone/>
            </a:pPr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</a:t>
            </a:r>
            <a:r>
              <a:rPr 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Two types: </a:t>
            </a:r>
            <a:r>
              <a:rPr lang="en-US" sz="22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Primary </a:t>
            </a:r>
            <a:r>
              <a:rPr lang="en-US" sz="22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Memory and </a:t>
            </a:r>
            <a:r>
              <a:rPr lang="en-US" sz="22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Secondary </a:t>
            </a:r>
            <a:r>
              <a:rPr lang="en-US" sz="22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Memory</a:t>
            </a:r>
            <a:r>
              <a:rPr lang="en-US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US" sz="2400" b="1" dirty="0" smtClean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lvl="2" indent="0">
              <a:spcBef>
                <a:spcPts val="1000"/>
              </a:spcBef>
              <a:buNone/>
            </a:pPr>
            <a:r>
              <a:rPr lang="en-US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Primary </a:t>
            </a:r>
            <a:r>
              <a:rPr lang="en-US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Memory</a:t>
            </a:r>
            <a:endParaRPr lang="en-US" sz="2400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1"/>
            <a:r>
              <a:rPr lang="en-US" sz="2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Called </a:t>
            </a:r>
            <a:r>
              <a:rPr lang="en-US" sz="2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main memory of the </a:t>
            </a:r>
            <a:r>
              <a:rPr lang="en-US" sz="2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computer</a:t>
            </a:r>
          </a:p>
          <a:p>
            <a:pPr lvl="1"/>
            <a:r>
              <a:rPr lang="en-US" sz="2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Primary memory keeps several storage locations, which are </a:t>
            </a:r>
            <a:r>
              <a:rPr lang="en-US" sz="2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called </a:t>
            </a:r>
            <a:r>
              <a:rPr lang="en-US" sz="2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cells and the data or programs are stored in these memory locations. </a:t>
            </a:r>
            <a:endParaRPr lang="en-US" sz="2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1"/>
            <a:r>
              <a:rPr lang="en-US" sz="2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</a:t>
            </a:r>
            <a:r>
              <a:rPr lang="en-US" sz="2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alled volatile</a:t>
            </a:r>
            <a:r>
              <a:rPr lang="en-US" sz="2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memory</a:t>
            </a:r>
          </a:p>
          <a:p>
            <a:pPr lvl="1"/>
            <a:r>
              <a:rPr lang="en-US" sz="2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</a:t>
            </a:r>
            <a:r>
              <a:rPr lang="en-US" sz="2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emory </a:t>
            </a:r>
            <a:r>
              <a:rPr lang="en-US" sz="2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is measured in term of </a:t>
            </a:r>
            <a:r>
              <a:rPr lang="en-US" sz="2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bytes</a:t>
            </a:r>
          </a:p>
          <a:p>
            <a:pPr marL="0" lvl="0" indent="0">
              <a:buNone/>
            </a:pPr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</a:t>
            </a:r>
            <a:r>
              <a:rPr 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Further </a:t>
            </a:r>
            <a:r>
              <a:rPr 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divided into the following </a:t>
            </a:r>
            <a:r>
              <a:rPr 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categories:</a:t>
            </a:r>
          </a:p>
          <a:p>
            <a:pPr lvl="1"/>
            <a:r>
              <a:rPr lang="en-US" sz="2000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Dynamic </a:t>
            </a:r>
            <a:r>
              <a:rPr lang="en-US" sz="2000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Random Access Memory(DRAM)</a:t>
            </a:r>
          </a:p>
          <a:p>
            <a:pPr lvl="1"/>
            <a:r>
              <a:rPr lang="en-US" sz="2000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Static Random Access Memory(SRAM)</a:t>
            </a:r>
          </a:p>
          <a:p>
            <a:endParaRPr lang="en-US" sz="2400" dirty="0">
              <a:solidFill>
                <a:schemeClr val="accent2">
                  <a:lumMod val="50000"/>
                </a:schemeClr>
              </a:solidFill>
            </a:endParaRPr>
          </a:p>
          <a:p>
            <a:endParaRPr lang="en-US" sz="2600" dirty="0"/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22756" y="5066227"/>
            <a:ext cx="4531044" cy="12621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4893808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443431"/>
            <a:ext cx="10515600" cy="443809"/>
          </a:xfrm>
        </p:spPr>
        <p:txBody>
          <a:bodyPr>
            <a:noAutofit/>
          </a:bodyPr>
          <a:lstStyle/>
          <a:p>
            <a:r>
              <a:rPr lang="en-US" sz="32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</a:rPr>
              <a:t>Important</a:t>
            </a:r>
            <a:r>
              <a:rPr lang="en-US" sz="3200" b="1" spc="-70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</a:rPr>
              <a:t> </a:t>
            </a:r>
            <a:r>
              <a:rPr lang="en-US" sz="32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</a:rPr>
              <a:t>Terms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240325"/>
            <a:ext cx="10515600" cy="4880007"/>
          </a:xfrm>
        </p:spPr>
        <p:txBody>
          <a:bodyPr>
            <a:normAutofit/>
          </a:bodyPr>
          <a:lstStyle/>
          <a:p>
            <a:pPr marL="0" lvl="1" indent="0">
              <a:spcBef>
                <a:spcPts val="1000"/>
              </a:spcBef>
              <a:buNone/>
            </a:pPr>
            <a:r>
              <a:rPr lang="en-US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Dynamic </a:t>
            </a:r>
            <a:r>
              <a:rPr lang="en-US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Random Access Memory(DRAM)</a:t>
            </a:r>
          </a:p>
          <a:p>
            <a:pPr lvl="1"/>
            <a:r>
              <a:rPr lang="en-US" sz="2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Cheaper</a:t>
            </a:r>
            <a:r>
              <a:rPr lang="en-US" sz="2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and </a:t>
            </a:r>
            <a:r>
              <a:rPr lang="en-US" sz="2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dynamic in the sense that it is </a:t>
            </a:r>
            <a:r>
              <a:rPr lang="en-US" sz="2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refreshed after </a:t>
            </a:r>
            <a:r>
              <a:rPr lang="en-US" sz="2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every few milliseconds</a:t>
            </a:r>
            <a:r>
              <a:rPr lang="en-US" sz="2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</a:p>
          <a:p>
            <a:pPr lvl="1"/>
            <a:r>
              <a:rPr lang="en-US" sz="2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DRAM is slower than SRAM memory, </a:t>
            </a:r>
            <a:r>
              <a:rPr lang="en-US" sz="2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since DRAM </a:t>
            </a:r>
            <a:r>
              <a:rPr lang="en-US" sz="2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has to be refreshed many </a:t>
            </a:r>
            <a:r>
              <a:rPr lang="en-US" sz="2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times</a:t>
            </a:r>
          </a:p>
          <a:p>
            <a:pPr marL="457200" lvl="1" indent="0">
              <a:buNone/>
            </a:pPr>
            <a:endParaRPr lang="en-US" sz="2200" dirty="0" smtClean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457200" lvl="1" indent="0">
              <a:buNone/>
            </a:pPr>
            <a:endParaRPr lang="en-US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457200" lvl="1" indent="0">
              <a:buNone/>
            </a:pPr>
            <a:r>
              <a:rPr lang="en-US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Static </a:t>
            </a:r>
            <a:r>
              <a:rPr lang="en-US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Random Access Memory(SRAM)</a:t>
            </a:r>
          </a:p>
          <a:p>
            <a:pPr lvl="1"/>
            <a:r>
              <a:rPr lang="en-US" sz="2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Does </a:t>
            </a:r>
            <a:r>
              <a:rPr lang="en-US" sz="2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not need refreshing</a:t>
            </a:r>
          </a:p>
          <a:p>
            <a:pPr lvl="1"/>
            <a:r>
              <a:rPr lang="en-US" sz="2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Static RAM is generally used for cache memory, which can be accessed more quickly than DRAM.</a:t>
            </a:r>
          </a:p>
          <a:p>
            <a:pPr lvl="1"/>
            <a:r>
              <a:rPr lang="en-US" sz="2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Faster than DRAM because it is not refreshed as DRAM</a:t>
            </a:r>
          </a:p>
          <a:p>
            <a:pPr lvl="1"/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399729344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b="1" dirty="0">
                <a:solidFill>
                  <a:srgbClr val="ED7D31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</a:rPr>
              <a:t>Important</a:t>
            </a:r>
            <a:r>
              <a:rPr lang="en-US" sz="3200" b="1" spc="-70" dirty="0">
                <a:solidFill>
                  <a:srgbClr val="ED7D31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</a:rPr>
              <a:t> </a:t>
            </a:r>
            <a:r>
              <a:rPr lang="en-US" sz="3200" b="1" dirty="0">
                <a:solidFill>
                  <a:srgbClr val="ED7D31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</a:rPr>
              <a:t>Terms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lvl="2" indent="0">
              <a:spcBef>
                <a:spcPts val="1000"/>
              </a:spcBef>
              <a:buNone/>
            </a:pPr>
            <a:r>
              <a:rPr lang="en-US" sz="2400" b="1" dirty="0" smtClean="0"/>
              <a:t>         </a:t>
            </a:r>
            <a:r>
              <a:rPr lang="en-US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Secondary Memory</a:t>
            </a:r>
          </a:p>
          <a:p>
            <a:pPr marL="800100" lvl="3" indent="-342900">
              <a:spcBef>
                <a:spcPts val="1000"/>
              </a:spcBef>
            </a:pPr>
            <a:r>
              <a:rPr lang="en-US" sz="2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</a:t>
            </a:r>
            <a:r>
              <a:rPr lang="en-US" sz="2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alled </a:t>
            </a:r>
            <a:r>
              <a:rPr lang="en-US" sz="2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secondary storage or auxiliary </a:t>
            </a:r>
            <a:r>
              <a:rPr lang="en-US" sz="2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storage</a:t>
            </a:r>
          </a:p>
          <a:p>
            <a:pPr marL="800100" lvl="3" indent="-342900">
              <a:spcBef>
                <a:spcPts val="1000"/>
              </a:spcBef>
            </a:pPr>
            <a:r>
              <a:rPr lang="en-US" sz="2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</a:t>
            </a:r>
            <a:r>
              <a:rPr lang="en-US" sz="2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sed </a:t>
            </a:r>
            <a:r>
              <a:rPr lang="en-US" sz="2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 store large amount of data </a:t>
            </a:r>
            <a:r>
              <a:rPr lang="en-US" sz="2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permanently</a:t>
            </a:r>
            <a:endParaRPr lang="en-US" sz="2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800100" lvl="3" indent="-342900">
              <a:spcBef>
                <a:spcPts val="1000"/>
              </a:spcBef>
            </a:pPr>
            <a:r>
              <a:rPr lang="en-US" sz="2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</a:t>
            </a:r>
            <a:r>
              <a:rPr lang="en-US" sz="2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alled </a:t>
            </a:r>
            <a:r>
              <a:rPr lang="en-US" sz="2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non-volatile memory, because after shutting off the computer, the data is not erased</a:t>
            </a:r>
            <a:r>
              <a:rPr lang="en-US" sz="2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</a:p>
          <a:p>
            <a:pPr marL="342900" lvl="2" indent="-342900">
              <a:spcBef>
                <a:spcPts val="1000"/>
              </a:spcBef>
            </a:pPr>
            <a:endParaRPr lang="en-US" sz="2400" dirty="0"/>
          </a:p>
          <a:p>
            <a:pPr marL="0" lvl="2" indent="0">
              <a:spcBef>
                <a:spcPts val="1000"/>
              </a:spcBef>
              <a:buNone/>
            </a:pPr>
            <a:r>
              <a:rPr lang="en-US" sz="2400" b="1" dirty="0" smtClean="0"/>
              <a:t>         </a:t>
            </a:r>
            <a:r>
              <a:rPr lang="en-US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Types </a:t>
            </a:r>
            <a:r>
              <a:rPr lang="en-US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of Storage </a:t>
            </a:r>
            <a:r>
              <a:rPr lang="en-US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Media</a:t>
            </a:r>
          </a:p>
          <a:p>
            <a:pPr lvl="3"/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Hard Disks</a:t>
            </a:r>
          </a:p>
          <a:p>
            <a:pPr lvl="3"/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Optical </a:t>
            </a:r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Disks</a:t>
            </a:r>
          </a:p>
          <a:p>
            <a:pPr lvl="3"/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Magnetic Tape</a:t>
            </a:r>
          </a:p>
          <a:p>
            <a:pPr marL="342900" lvl="2" indent="-342900">
              <a:spcBef>
                <a:spcPts val="1000"/>
              </a:spcBef>
            </a:pP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612926317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b="1" dirty="0">
                <a:solidFill>
                  <a:srgbClr val="ED7D31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</a:rPr>
              <a:t>Important</a:t>
            </a:r>
            <a:r>
              <a:rPr lang="en-US" sz="3200" b="1" spc="-70" dirty="0">
                <a:solidFill>
                  <a:srgbClr val="ED7D31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</a:rPr>
              <a:t> </a:t>
            </a:r>
            <a:r>
              <a:rPr lang="en-US" sz="3200" b="1" dirty="0">
                <a:solidFill>
                  <a:srgbClr val="ED7D31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</a:rPr>
              <a:t>Terms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lvl="3" indent="0">
              <a:spcBef>
                <a:spcPts val="1000"/>
              </a:spcBef>
              <a:buNone/>
            </a:pPr>
            <a:r>
              <a:rPr lang="en-US" b="1" dirty="0" smtClean="0"/>
              <a:t>       </a:t>
            </a:r>
            <a:r>
              <a:rPr lang="en-US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Hard </a:t>
            </a:r>
            <a:r>
              <a:rPr lang="en-US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Disks</a:t>
            </a:r>
          </a:p>
          <a:p>
            <a:pPr lvl="1"/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lso 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called a hard drive or </a:t>
            </a:r>
            <a:r>
              <a:rPr lang="en-US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fixed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drive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1"/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rimarily 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used to store large amount of data and also provides a very quick access to retrieve the data or 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programs</a:t>
            </a:r>
          </a:p>
          <a:p>
            <a:pPr lvl="1"/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vailable 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 different sizes. Like 320 GB (Gigabyte) &amp; 400 GB etc.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34131" y="4001294"/>
            <a:ext cx="2628691" cy="17094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0699636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549275"/>
          </a:xfrm>
        </p:spPr>
        <p:txBody>
          <a:bodyPr/>
          <a:lstStyle/>
          <a:p>
            <a:r>
              <a:rPr lang="en-US" sz="3200" b="1" dirty="0">
                <a:solidFill>
                  <a:srgbClr val="ED7D31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</a:rPr>
              <a:t>Important</a:t>
            </a:r>
            <a:r>
              <a:rPr lang="en-US" sz="3200" b="1" spc="-70" dirty="0">
                <a:solidFill>
                  <a:srgbClr val="ED7D31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</a:rPr>
              <a:t> </a:t>
            </a:r>
            <a:r>
              <a:rPr lang="en-US" sz="3200" b="1" dirty="0">
                <a:solidFill>
                  <a:srgbClr val="ED7D31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</a:rPr>
              <a:t>Terms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186004"/>
            <a:ext cx="10515600" cy="4990959"/>
          </a:xfrm>
        </p:spPr>
        <p:txBody>
          <a:bodyPr>
            <a:normAutofit fontScale="25000" lnSpcReduction="20000"/>
          </a:bodyPr>
          <a:lstStyle/>
          <a:p>
            <a:pPr marL="0" indent="0">
              <a:buNone/>
            </a:pPr>
            <a:r>
              <a:rPr lang="en-US" sz="6000" dirty="0" smtClean="0">
                <a:solidFill>
                  <a:prstClr val="black"/>
                </a:solidFill>
              </a:rPr>
              <a:t>     </a:t>
            </a:r>
            <a:r>
              <a:rPr lang="en-US" sz="96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Optical disks</a:t>
            </a:r>
          </a:p>
          <a:p>
            <a:pPr marL="0" indent="0">
              <a:buNone/>
            </a:pPr>
            <a:endParaRPr lang="en-US" sz="9600" dirty="0" smtClean="0"/>
          </a:p>
          <a:p>
            <a:r>
              <a:rPr lang="en-US" sz="9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Used </a:t>
            </a:r>
            <a:r>
              <a:rPr lang="en-US" sz="9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as an electronic data storage </a:t>
            </a:r>
            <a:r>
              <a:rPr lang="en-US" sz="9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medium</a:t>
            </a:r>
          </a:p>
          <a:p>
            <a:r>
              <a:rPr lang="en-US" sz="9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</a:t>
            </a:r>
            <a:r>
              <a:rPr lang="en-US" sz="9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vailable in different formats:</a:t>
            </a:r>
          </a:p>
          <a:p>
            <a:pPr lvl="2"/>
            <a:r>
              <a:rPr lang="en-US" sz="9600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Compact Disk (CD)</a:t>
            </a:r>
          </a:p>
          <a:p>
            <a:pPr lvl="2"/>
            <a:r>
              <a:rPr lang="en-US" sz="9600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Digital Versatile Disk (DVD</a:t>
            </a:r>
            <a:r>
              <a:rPr lang="en-US" sz="9600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</a:p>
          <a:p>
            <a:pPr lvl="2"/>
            <a:endParaRPr lang="en-US" sz="9600" dirty="0" smtClean="0"/>
          </a:p>
          <a:p>
            <a:pPr marL="914400" lvl="2" indent="0">
              <a:buNone/>
            </a:pPr>
            <a:endParaRPr lang="en-US" sz="9600" b="1" dirty="0" smtClean="0"/>
          </a:p>
          <a:p>
            <a:pPr marL="914400" lvl="2" indent="0">
              <a:buNone/>
            </a:pPr>
            <a:r>
              <a:rPr lang="en-US" sz="96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Compact </a:t>
            </a:r>
            <a:r>
              <a:rPr lang="en-US" sz="96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Disk (CD</a:t>
            </a:r>
            <a:r>
              <a:rPr lang="en-US" sz="96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  <a:endParaRPr lang="en-US" sz="9600" b="1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sz="9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</a:t>
            </a:r>
            <a:r>
              <a:rPr lang="en-US" sz="9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on-volatile </a:t>
            </a:r>
            <a:r>
              <a:rPr lang="en-US" sz="9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storage </a:t>
            </a:r>
            <a:r>
              <a:rPr lang="en-US" sz="9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medium</a:t>
            </a:r>
            <a:endParaRPr lang="en-US" sz="9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sz="9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9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</a:t>
            </a:r>
            <a:r>
              <a:rPr lang="en-US" sz="9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sed </a:t>
            </a:r>
            <a:r>
              <a:rPr lang="en-US" sz="9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for recording, storing, and playing back audio, video, and computer </a:t>
            </a:r>
            <a:r>
              <a:rPr lang="en-US" sz="9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data</a:t>
            </a:r>
          </a:p>
          <a:p>
            <a:r>
              <a:rPr lang="en-US" sz="9600" b="1" dirty="0" smtClean="0"/>
              <a:t> </a:t>
            </a:r>
            <a:r>
              <a:rPr lang="en-US" sz="9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Available </a:t>
            </a:r>
            <a:r>
              <a:rPr lang="en-US" sz="9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 the following types</a:t>
            </a:r>
            <a:r>
              <a:rPr lang="en-US" sz="9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</a:t>
            </a:r>
          </a:p>
          <a:p>
            <a:pPr lvl="2"/>
            <a:r>
              <a:rPr lang="en-US" sz="9600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CD-R</a:t>
            </a:r>
          </a:p>
          <a:p>
            <a:pPr lvl="2"/>
            <a:r>
              <a:rPr lang="en-US" sz="9600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CD-RW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57103364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b="1" dirty="0">
                <a:solidFill>
                  <a:srgbClr val="ED7D31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</a:rPr>
              <a:t>Important</a:t>
            </a:r>
            <a:r>
              <a:rPr lang="en-US" sz="3200" b="1" spc="-70" dirty="0">
                <a:solidFill>
                  <a:srgbClr val="ED7D31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</a:rPr>
              <a:t> </a:t>
            </a:r>
            <a:r>
              <a:rPr lang="en-US" sz="3200" b="1" dirty="0">
                <a:solidFill>
                  <a:srgbClr val="ED7D31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</a:rPr>
              <a:t>Terms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smtClean="0"/>
              <a:t>       </a:t>
            </a:r>
            <a:r>
              <a:rPr lang="en-US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CD-R (</a:t>
            </a:r>
            <a:r>
              <a:rPr lang="en-US" sz="2400" b="1" dirty="0" smtClean="0">
                <a:solidFill>
                  <a:srgbClr val="ED7D31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CD-ROM)</a:t>
            </a:r>
            <a:endParaRPr lang="en-US" sz="2400" b="1" dirty="0" smtClean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2"/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Data </a:t>
            </a:r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can be written only </a:t>
            </a:r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once</a:t>
            </a:r>
          </a:p>
          <a:p>
            <a:pPr lvl="2"/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</a:t>
            </a:r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alled read</a:t>
            </a:r>
            <a:r>
              <a:rPr lang="en-US" sz="2400" baseline="-25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only memory</a:t>
            </a:r>
          </a:p>
          <a:p>
            <a:pPr lvl="2"/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Data cannot be erased from CD-R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</a:p>
          <a:p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lvl="0" indent="0">
              <a:buNone/>
            </a:pPr>
            <a:r>
              <a:rPr lang="en-US" b="1" dirty="0" smtClean="0"/>
              <a:t>     </a:t>
            </a:r>
            <a:r>
              <a:rPr lang="en-US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CD-RW </a:t>
            </a:r>
            <a:r>
              <a:rPr lang="en-US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(CD-Re-writeable) </a:t>
            </a:r>
          </a:p>
          <a:p>
            <a:pPr lvl="2"/>
            <a:r>
              <a:rPr lang="en-US" sz="1600" dirty="0" smtClean="0"/>
              <a:t> </a:t>
            </a:r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</a:t>
            </a:r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rite </a:t>
            </a:r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data more than one </a:t>
            </a:r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time</a:t>
            </a:r>
          </a:p>
          <a:p>
            <a:pPr lvl="2"/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</a:t>
            </a:r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 </a:t>
            </a:r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also erase the previous contents of </a:t>
            </a:r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data.</a:t>
            </a:r>
          </a:p>
          <a:p>
            <a:pPr lvl="2"/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</a:t>
            </a:r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xpensive </a:t>
            </a:r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than CD-R.</a:t>
            </a:r>
          </a:p>
          <a:p>
            <a:pPr marL="457200" lvl="1" indent="0">
              <a:buNone/>
            </a:pPr>
            <a:endParaRPr lang="en-US" sz="2800" dirty="0"/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82655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b="1" dirty="0">
                <a:solidFill>
                  <a:srgbClr val="ED7D31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</a:rPr>
              <a:t>Important</a:t>
            </a:r>
            <a:r>
              <a:rPr lang="en-US" sz="3200" b="1" spc="-70" dirty="0">
                <a:solidFill>
                  <a:srgbClr val="ED7D31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</a:rPr>
              <a:t> </a:t>
            </a:r>
            <a:r>
              <a:rPr lang="en-US" sz="3200" b="1" dirty="0">
                <a:solidFill>
                  <a:srgbClr val="ED7D31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</a:rPr>
              <a:t>Terms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1" dirty="0" smtClean="0"/>
              <a:t>     </a:t>
            </a:r>
            <a:r>
              <a:rPr lang="en-US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DVD </a:t>
            </a:r>
            <a:r>
              <a:rPr lang="en-US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(Digital Versatile Disk) </a:t>
            </a:r>
          </a:p>
          <a:p>
            <a:pPr lvl="2"/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</a:t>
            </a:r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as </a:t>
            </a:r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capability to store large amount of </a:t>
            </a:r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data than CD</a:t>
            </a:r>
            <a:endParaRPr lang="en-US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2"/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DVDs are rapidly replacing </a:t>
            </a:r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CDs </a:t>
            </a:r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because </a:t>
            </a:r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of </a:t>
            </a:r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higher capacity and </a:t>
            </a:r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performance</a:t>
            </a:r>
          </a:p>
          <a:p>
            <a:pPr marL="0" indent="0">
              <a:buNone/>
            </a:pPr>
            <a:endParaRPr lang="en-US" b="1" dirty="0"/>
          </a:p>
          <a:p>
            <a:pPr marL="0" indent="0">
              <a:buNone/>
            </a:pPr>
            <a:r>
              <a:rPr lang="en-US" b="1" dirty="0" smtClean="0"/>
              <a:t>    </a:t>
            </a:r>
            <a:r>
              <a:rPr lang="en-US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DVDs </a:t>
            </a:r>
            <a:r>
              <a:rPr lang="en-US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are further classified into the </a:t>
            </a:r>
            <a:r>
              <a:rPr lang="en-US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followings:</a:t>
            </a:r>
          </a:p>
          <a:p>
            <a:pPr lvl="2"/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DVD-R(Recordable</a:t>
            </a:r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</a:p>
          <a:p>
            <a:pPr lvl="2"/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DVD-RW(Rewriteable)</a:t>
            </a:r>
          </a:p>
          <a:p>
            <a:pPr lvl="1"/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1"/>
            <a:endParaRPr lang="en-US" sz="2800" b="1" dirty="0" smtClean="0"/>
          </a:p>
        </p:txBody>
      </p:sp>
    </p:spTree>
    <p:extLst>
      <p:ext uri="{BB962C8B-B14F-4D97-AF65-F5344CB8AC3E}">
        <p14:creationId xmlns:p14="http://schemas.microsoft.com/office/powerpoint/2010/main" val="267586300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b="1" dirty="0">
                <a:solidFill>
                  <a:srgbClr val="ED7D31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</a:rPr>
              <a:t>Important</a:t>
            </a:r>
            <a:r>
              <a:rPr lang="en-US" sz="3200" b="1" spc="-70" dirty="0">
                <a:solidFill>
                  <a:srgbClr val="ED7D31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</a:rPr>
              <a:t> </a:t>
            </a:r>
            <a:r>
              <a:rPr lang="en-US" sz="3200" b="1" dirty="0">
                <a:solidFill>
                  <a:srgbClr val="ED7D31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</a:rPr>
              <a:t>Terms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lvl="0" indent="0">
              <a:buNone/>
            </a:pPr>
            <a:r>
              <a:rPr lang="en-US" b="1" dirty="0"/>
              <a:t> </a:t>
            </a:r>
            <a:r>
              <a:rPr lang="en-US" b="1" dirty="0" smtClean="0"/>
              <a:t>     </a:t>
            </a:r>
            <a:r>
              <a:rPr lang="en-US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DVD-R(Recordable)</a:t>
            </a:r>
          </a:p>
          <a:p>
            <a:pPr lvl="2"/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Used </a:t>
            </a:r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 record the data only one </a:t>
            </a:r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time</a:t>
            </a:r>
            <a:endParaRPr lang="en-US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2"/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</a:t>
            </a:r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an't </a:t>
            </a:r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be </a:t>
            </a:r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recorded </a:t>
            </a:r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or rewritten </a:t>
            </a:r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again</a:t>
            </a:r>
            <a:endParaRPr lang="en-US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lvl="0" indent="0">
              <a:buNone/>
            </a:pPr>
            <a:r>
              <a:rPr lang="en-US" b="1" dirty="0" smtClean="0"/>
              <a:t>     </a:t>
            </a:r>
          </a:p>
          <a:p>
            <a:pPr marL="0" lvl="0" indent="0">
              <a:buNone/>
            </a:pPr>
            <a:r>
              <a:rPr lang="en-US" b="1" dirty="0" smtClean="0"/>
              <a:t>    </a:t>
            </a:r>
          </a:p>
          <a:p>
            <a:pPr marL="0" lvl="0" indent="0">
              <a:buNone/>
            </a:pPr>
            <a:r>
              <a:rPr lang="en-US" b="1" dirty="0"/>
              <a:t> </a:t>
            </a:r>
            <a:r>
              <a:rPr lang="en-US" b="1" dirty="0" smtClean="0"/>
              <a:t>      </a:t>
            </a:r>
            <a:r>
              <a:rPr lang="en-US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DVD-RW(Rewriteable)</a:t>
            </a:r>
            <a:endParaRPr lang="en-US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2"/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</a:t>
            </a:r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sed </a:t>
            </a:r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 record the data multiple times. </a:t>
            </a:r>
            <a:endParaRPr lang="en-US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2"/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</a:t>
            </a:r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revious </a:t>
            </a:r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data can also be erased from it.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153022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b="1" dirty="0">
                <a:solidFill>
                  <a:srgbClr val="ED7D31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</a:rPr>
              <a:t>Important</a:t>
            </a:r>
            <a:r>
              <a:rPr lang="en-US" sz="3200" b="1" spc="-70" dirty="0">
                <a:solidFill>
                  <a:srgbClr val="ED7D31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</a:rPr>
              <a:t> </a:t>
            </a:r>
            <a:r>
              <a:rPr lang="en-US" sz="3200" b="1" dirty="0">
                <a:solidFill>
                  <a:srgbClr val="ED7D31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</a:rPr>
              <a:t>Terms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 smtClean="0"/>
              <a:t>     </a:t>
            </a:r>
            <a:r>
              <a:rPr lang="en-US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Motherboard </a:t>
            </a:r>
            <a:r>
              <a:rPr lang="en-US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of Computer </a:t>
            </a:r>
            <a:r>
              <a:rPr lang="en-US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system</a:t>
            </a:r>
          </a:p>
          <a:p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circuit board of the computer is called a mother board </a:t>
            </a:r>
            <a:endParaRPr lang="en-US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</a:t>
            </a:r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 </a:t>
            </a:r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contains the key elements or </a:t>
            </a:r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components due </a:t>
            </a:r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 which a computer can't work </a:t>
            </a:r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properly</a:t>
            </a:r>
          </a:p>
          <a:p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</a:t>
            </a:r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ey </a:t>
            </a:r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elements mounted on motherboard </a:t>
            </a:r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include</a:t>
            </a:r>
          </a:p>
          <a:p>
            <a:pPr lvl="1"/>
            <a:r>
              <a:rPr lang="en-US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Microprocessor</a:t>
            </a:r>
          </a:p>
          <a:p>
            <a:pPr lvl="1"/>
            <a:r>
              <a:rPr lang="en-U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</a:t>
            </a:r>
            <a:r>
              <a:rPr lang="en-US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omputer memory </a:t>
            </a:r>
          </a:p>
          <a:p>
            <a:pPr lvl="1"/>
            <a:r>
              <a:rPr lang="en-U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</a:t>
            </a:r>
            <a:r>
              <a:rPr lang="en-US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erial </a:t>
            </a:r>
            <a:r>
              <a:rPr lang="en-U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&amp; parallel </a:t>
            </a:r>
            <a:r>
              <a:rPr lang="en-US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ports</a:t>
            </a:r>
          </a:p>
          <a:p>
            <a:pPr lvl="1"/>
            <a:r>
              <a:rPr lang="en-US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Expansion </a:t>
            </a:r>
            <a:r>
              <a:rPr lang="en-U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slots etc.</a:t>
            </a: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33958" y="3583098"/>
            <a:ext cx="3999745" cy="25170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462637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5441</TotalTime>
  <Words>2850</Words>
  <Application>Microsoft Office PowerPoint</Application>
  <PresentationFormat>Widescreen</PresentationFormat>
  <Paragraphs>441</Paragraphs>
  <Slides>59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59</vt:i4>
      </vt:variant>
    </vt:vector>
  </HeadingPairs>
  <TitlesOfParts>
    <vt:vector size="65" baseType="lpstr">
      <vt:lpstr>Arial</vt:lpstr>
      <vt:lpstr>Arial Black</vt:lpstr>
      <vt:lpstr>Calibri</vt:lpstr>
      <vt:lpstr>Calibri Light</vt:lpstr>
      <vt:lpstr>Times New Roman</vt:lpstr>
      <vt:lpstr>Office Theme</vt:lpstr>
      <vt:lpstr>Introduction to Information and Communication Technology</vt:lpstr>
      <vt:lpstr>ICT Introduction </vt:lpstr>
      <vt:lpstr>ICT Introduction </vt:lpstr>
      <vt:lpstr>What is ICT?</vt:lpstr>
      <vt:lpstr>What is ICT?</vt:lpstr>
      <vt:lpstr>What is ICT?</vt:lpstr>
      <vt:lpstr>Role of ICT in Society</vt:lpstr>
      <vt:lpstr>ICT Applications </vt:lpstr>
      <vt:lpstr>ICT Applications </vt:lpstr>
      <vt:lpstr>ICT Applications </vt:lpstr>
      <vt:lpstr>ICT Applications </vt:lpstr>
      <vt:lpstr>PowerPoint Presentation</vt:lpstr>
      <vt:lpstr>Introduction: </vt:lpstr>
      <vt:lpstr>Objectives  </vt:lpstr>
      <vt:lpstr>History and Development of Computer: </vt:lpstr>
      <vt:lpstr>Pre-History Era 4th Century B.C. to 1930s </vt:lpstr>
      <vt:lpstr>Pre-History Era 4th Century B.C. to 1930s </vt:lpstr>
      <vt:lpstr>Pre-History Era 4th Century B.C. to 1930s</vt:lpstr>
      <vt:lpstr>Pre-History Era 4th Century B.C. to 1930s </vt:lpstr>
      <vt:lpstr>Generations of Computer </vt:lpstr>
      <vt:lpstr>First Generation of Computer (1951 -1958)</vt:lpstr>
      <vt:lpstr>First Generation of Computer (1951 -1958)</vt:lpstr>
      <vt:lpstr>Second generation of Computer, 1959 - 1964 </vt:lpstr>
      <vt:lpstr>Second generation of Computer, 1959 - 1964 </vt:lpstr>
      <vt:lpstr>Third Generation (1965-1970): </vt:lpstr>
      <vt:lpstr>Third Generation (1965-1970): </vt:lpstr>
      <vt:lpstr>Fourth Generation (1980) </vt:lpstr>
      <vt:lpstr>Fifth Generation (late 1990's)</vt:lpstr>
      <vt:lpstr>PowerPoint Presentation</vt:lpstr>
      <vt:lpstr>Classification of Computers </vt:lpstr>
      <vt:lpstr>Classification of Computers </vt:lpstr>
      <vt:lpstr>Classification of Computers </vt:lpstr>
      <vt:lpstr>Classification of Computers </vt:lpstr>
      <vt:lpstr>Classification of Computers </vt:lpstr>
      <vt:lpstr>Classification of Computers </vt:lpstr>
      <vt:lpstr>Classification of Computers </vt:lpstr>
      <vt:lpstr>Classification of Computers </vt:lpstr>
      <vt:lpstr>Applications of Computer</vt:lpstr>
      <vt:lpstr>Applications of Computer</vt:lpstr>
      <vt:lpstr>Applications of Computer</vt:lpstr>
      <vt:lpstr>Applications of Computer</vt:lpstr>
      <vt:lpstr>Applications of Computer</vt:lpstr>
      <vt:lpstr>Applications of Computer</vt:lpstr>
      <vt:lpstr>Applications of Computer</vt:lpstr>
      <vt:lpstr>Important Terms</vt:lpstr>
      <vt:lpstr>Important Terms</vt:lpstr>
      <vt:lpstr>Important Terms</vt:lpstr>
      <vt:lpstr>Important Terms</vt:lpstr>
      <vt:lpstr>Important Terms</vt:lpstr>
      <vt:lpstr>Important Terms</vt:lpstr>
      <vt:lpstr>Important Terms</vt:lpstr>
      <vt:lpstr>Important Terms</vt:lpstr>
      <vt:lpstr>Important Terms</vt:lpstr>
      <vt:lpstr>Important Terms</vt:lpstr>
      <vt:lpstr>Important Terms</vt:lpstr>
      <vt:lpstr>Important Terms</vt:lpstr>
      <vt:lpstr>Important Terms</vt:lpstr>
      <vt:lpstr>Important Terms</vt:lpstr>
      <vt:lpstr>Important Terms</vt:lpstr>
    </vt:vector>
  </TitlesOfParts>
  <Company>HP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Microsoft account</dc:creator>
  <cp:lastModifiedBy>Microsoft account</cp:lastModifiedBy>
  <cp:revision>215</cp:revision>
  <dcterms:created xsi:type="dcterms:W3CDTF">2022-03-13T21:45:04Z</dcterms:created>
  <dcterms:modified xsi:type="dcterms:W3CDTF">2022-03-29T15:47:11Z</dcterms:modified>
</cp:coreProperties>
</file>