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61" Type="http://schemas.openxmlformats.org/officeDocument/2006/relationships/presProps" Target="pres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DA7F3-48D1-41D5-AD96-BBC792D3E2DA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7D16-5B7D-4665-B93E-82383D56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815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DA7F3-48D1-41D5-AD96-BBC792D3E2DA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7D16-5B7D-4665-B93E-82383D56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066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DA7F3-48D1-41D5-AD96-BBC792D3E2DA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7D16-5B7D-4665-B93E-82383D56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225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DA7F3-48D1-41D5-AD96-BBC792D3E2DA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7D16-5B7D-4665-B93E-82383D56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4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DA7F3-48D1-41D5-AD96-BBC792D3E2DA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7D16-5B7D-4665-B93E-82383D56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35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DA7F3-48D1-41D5-AD96-BBC792D3E2DA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7D16-5B7D-4665-B93E-82383D56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209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DA7F3-48D1-41D5-AD96-BBC792D3E2DA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7D16-5B7D-4665-B93E-82383D56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353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DA7F3-48D1-41D5-AD96-BBC792D3E2DA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7D16-5B7D-4665-B93E-82383D56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699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DA7F3-48D1-41D5-AD96-BBC792D3E2DA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7D16-5B7D-4665-B93E-82383D56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575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DA7F3-48D1-41D5-AD96-BBC792D3E2DA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7D16-5B7D-4665-B93E-82383D56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54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DA7F3-48D1-41D5-AD96-BBC792D3E2DA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7D16-5B7D-4665-B93E-82383D56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301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6EA6B-0356-448D-A7E6-1A15C5E8B1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5A88B-D914-4313-B514-64F1D5B26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333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6EA6B-0356-448D-A7E6-1A15C5E8B1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5A88B-D914-4313-B514-64F1D5B26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42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6EA6B-0356-448D-A7E6-1A15C5E8B1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5A88B-D914-4313-B514-64F1D5B26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2315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6EA6B-0356-448D-A7E6-1A15C5E8B1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5A88B-D914-4313-B514-64F1D5B26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012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6EA6B-0356-448D-A7E6-1A15C5E8B1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5A88B-D914-4313-B514-64F1D5B26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9164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6EA6B-0356-448D-A7E6-1A15C5E8B1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5A88B-D914-4313-B514-64F1D5B26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5325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6EA6B-0356-448D-A7E6-1A15C5E8B1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5A88B-D914-4313-B514-64F1D5B26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4882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6EA6B-0356-448D-A7E6-1A15C5E8B1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5A88B-D914-4313-B514-64F1D5B26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3911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6EA6B-0356-448D-A7E6-1A15C5E8B1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5A88B-D914-4313-B514-64F1D5B26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1012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6EA6B-0356-448D-A7E6-1A15C5E8B1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5A88B-D914-4313-B514-64F1D5B26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7296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6EA6B-0356-448D-A7E6-1A15C5E8B1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5A88B-D914-4313-B514-64F1D5B26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6955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1B5DA-2B9A-4CFF-8CBA-C33E7A0D95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028FB-2717-4D15-B883-75E2E0A00F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0898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1B5DA-2B9A-4CFF-8CBA-C33E7A0D95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028FB-2717-4D15-B883-75E2E0A00F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6401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1B5DA-2B9A-4CFF-8CBA-C33E7A0D95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028FB-2717-4D15-B883-75E2E0A00F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0084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1B5DA-2B9A-4CFF-8CBA-C33E7A0D95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028FB-2717-4D15-B883-75E2E0A00F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8665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1B5DA-2B9A-4CFF-8CBA-C33E7A0D95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028FB-2717-4D15-B883-75E2E0A00F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0916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1B5DA-2B9A-4CFF-8CBA-C33E7A0D95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028FB-2717-4D15-B883-75E2E0A00F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2781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1B5DA-2B9A-4CFF-8CBA-C33E7A0D95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028FB-2717-4D15-B883-75E2E0A00F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1365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1B5DA-2B9A-4CFF-8CBA-C33E7A0D95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028FB-2717-4D15-B883-75E2E0A00F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5489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1B5DA-2B9A-4CFF-8CBA-C33E7A0D95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028FB-2717-4D15-B883-75E2E0A00F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5410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1B5DA-2B9A-4CFF-8CBA-C33E7A0D95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028FB-2717-4D15-B883-75E2E0A00F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0592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1B5DA-2B9A-4CFF-8CBA-C33E7A0D95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028FB-2717-4D15-B883-75E2E0A00F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820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DA7F3-48D1-41D5-AD96-BBC792D3E2DA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37D16-5B7D-4665-B93E-82383D56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762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6EA6B-0356-448D-A7E6-1A15C5E8B1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5A88B-D914-4313-B514-64F1D5B26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012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1B5DA-2B9A-4CFF-8CBA-C33E7A0D95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028FB-2717-4D15-B883-75E2E0A00F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505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Introduction to Information and Communication Technology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CPS 111</a:t>
            </a:r>
            <a:endParaRPr lang="en-US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074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0756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Computer</a:t>
            </a:r>
            <a:endParaRPr lang="en-US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5882"/>
            <a:ext cx="10515600" cy="5181081"/>
          </a:xfrm>
        </p:spPr>
        <p:txBody>
          <a:bodyPr/>
          <a:lstStyle/>
          <a:p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computer is basically a tool or machine used for processing data to give required information.</a:t>
            </a:r>
          </a:p>
          <a:p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is capable of: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Taking input data through the keyboard (input unit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toring the input data in a diskette, hard disk or other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medium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rocessing it in the central processing unit (CPU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iving out the result (output) on the screen or the Visual Display Unit (VDU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783" y="4174637"/>
            <a:ext cx="6766805" cy="188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053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3841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Data and Information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</a:rPr>
              <a:t>Data: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refers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facts about a person, object or place, e.g. name, age, complexion, school, class, height etc.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Information: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processed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or a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meaningful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statement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e.g.</a:t>
            </a: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 pay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workers </a:t>
            </a: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xamination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of students</a:t>
            </a: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successful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candidates in an examination or interview etc.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361129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7093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Methods of Data Processing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0859"/>
            <a:ext cx="10515600" cy="4846104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Manual method</a:t>
            </a:r>
            <a:r>
              <a:rPr lang="en-US" sz="2400" dirty="0" smtClean="0"/>
              <a:t>: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involves the use of chalk, wall, pen, pencil and the like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Mechanical method</a:t>
            </a:r>
            <a:r>
              <a:rPr lang="en-US" sz="2400" dirty="0" smtClean="0"/>
              <a:t>: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involves use of machines such as the typewriter, roneo machines, adding machines etc</a:t>
            </a:r>
          </a:p>
          <a:p>
            <a:pPr lvl="2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Facilitate efforts in recording, classifying, manipulating, sorting and presenting data or   information.</a:t>
            </a:r>
          </a:p>
          <a:p>
            <a:pPr lvl="2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oisy, hazardous, error prone and untidy.  </a:t>
            </a:r>
          </a:p>
          <a:p>
            <a:pPr lvl="2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annot processing of large volumes of data continuously and timely.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916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Methods of Data Processing</a:t>
            </a:r>
            <a:endParaRPr lang="en-US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omputer method: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following major features:</a:t>
            </a:r>
          </a:p>
          <a:p>
            <a:pPr marL="0" indent="0">
              <a:buNone/>
            </a:pP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can be steadily and continuously processed  </a:t>
            </a: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operations are practically not noisy</a:t>
            </a: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a temporal and permanent storage for data and instructions</a:t>
            </a: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Errors can be easily and neatly corrected</a:t>
            </a: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Accuracy and reliability are highly enhanced</a:t>
            </a: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Output reports are usually very neat, decent and can be produced in various forms such as adding graphs, diagrams and pictures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6115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04008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Characteristics of a Computer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04935"/>
            <a:ext cx="10515600" cy="5172028"/>
          </a:xfrm>
        </p:spPr>
        <p:txBody>
          <a:bodyPr>
            <a:normAutofit/>
          </a:bodyPr>
          <a:lstStyle/>
          <a:p>
            <a:r>
              <a:rPr lang="en-US" sz="23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Speed:</a:t>
            </a:r>
            <a:r>
              <a:rPr lang="en-US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manipulate large data at incredible speed and responds very fast.</a:t>
            </a:r>
          </a:p>
          <a:p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Accuracy: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Its accuracy is very high and its consistency can be relied upon. </a:t>
            </a:r>
          </a:p>
          <a:p>
            <a:r>
              <a:rPr lang="en-US" sz="23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Storage: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has both internal and external storage facilities for holding data and instructions.</a:t>
            </a:r>
          </a:p>
          <a:p>
            <a:r>
              <a:rPr lang="en-US" sz="23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Automatic: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Once a program is in the computer’s memory, it can run automatically each time it is opened</a:t>
            </a:r>
          </a:p>
          <a:p>
            <a:pPr marL="0" indent="0">
              <a:buNone/>
            </a:pP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Reliability: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computer does not suffer human traits of tiredness and lack of concentration.</a:t>
            </a:r>
          </a:p>
          <a:p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Flexibility: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can perform any type of task once it can be reduced to logical steps.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814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2115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Computing System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3699"/>
            <a:ext cx="10515600" cy="4873264"/>
          </a:xfrm>
        </p:spPr>
        <p:txBody>
          <a:bodyPr>
            <a:normAutofit/>
          </a:bodyPr>
          <a:lstStyle/>
          <a:p>
            <a:r>
              <a:rPr lang="en-US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Computing system</a:t>
            </a:r>
            <a:r>
              <a:rPr lang="en-US" sz="2200" dirty="0" smtClean="0"/>
              <a:t>: 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made up of the computer system,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user and environment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which the computer is operated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200" dirty="0" smtClean="0"/>
          </a:p>
          <a:p>
            <a:r>
              <a:rPr lang="en-US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Computer System</a:t>
            </a:r>
            <a:r>
              <a:rPr lang="en-US" sz="2200" dirty="0" smtClean="0"/>
              <a:t>: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made up of the hardware and the software.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Hardware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comprises the input unit, the processing unit and the output unit.</a:t>
            </a:r>
          </a:p>
          <a:p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nput unit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comprises those media through which data is fed into the computer.       	Examples include the keyboard, mouse, joystick, trackball and scanner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processing unit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made up of the Arithmetic and Logic Unit (ALU), the control unit and the main memory. </a:t>
            </a:r>
          </a:p>
          <a:p>
            <a:r>
              <a:rPr lang="en-US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main memory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also known as the primary memory is made up of the Read Only Memory (ROM) and the Random Access Memory (RAM).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0368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8451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Computing System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23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utput unit: 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made up of those media through which data, instructions for processing the data (program), and the result of the processing operation are displayed for the user to see.</a:t>
            </a:r>
          </a:p>
          <a:p>
            <a:pPr marL="0" indent="0">
              <a:buNone/>
            </a:pP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	Examples of the output unit are the monitor (Visual Display Unit)   and the 	printer.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053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Software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eries of instructions that enable the computer to perform a task or group of tasks.</a:t>
            </a:r>
          </a:p>
          <a:p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program: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made up of a group of instructions to perform a task</a:t>
            </a:r>
          </a:p>
          <a:p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Software: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eries of programs linked together</a:t>
            </a:r>
          </a:p>
          <a:p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 programs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could be categorised into system software, utility software, and application programs.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5090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Computer Users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 users are the different categories of personnel that operate the computer</a:t>
            </a:r>
          </a:p>
          <a:p>
            <a:pPr lvl="1"/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Expert users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casual users</a:t>
            </a:r>
          </a:p>
          <a:p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expert: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 engineers, computer programmers and computer operators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2918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Computing Environment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1394"/>
            <a:ext cx="10515600" cy="4755569"/>
          </a:xfrm>
        </p:spPr>
        <p:txBody>
          <a:bodyPr>
            <a:norm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Includes the building housing the other elements of the computing system namely:</a:t>
            </a: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computer</a:t>
            </a: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users</a:t>
            </a: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urniture</a:t>
            </a: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auxiliary devices such as:</a:t>
            </a:r>
          </a:p>
          <a:p>
            <a:pPr lvl="2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voltage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stabiliser 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Uninterruptible Power Supply System (UPS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conditioners etc.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3243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-1" y="2845573"/>
            <a:ext cx="6140422" cy="26679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555" y="2124777"/>
            <a:ext cx="6010982" cy="35393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664" y="0"/>
            <a:ext cx="6351953" cy="230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852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154726" y="902170"/>
            <a:ext cx="7767872" cy="429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053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INPUT and OUTPUT DEVICES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CPS111</a:t>
            </a:r>
            <a:endParaRPr lang="en-US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7690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            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INPUT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DEVICES</a:t>
            </a:r>
            <a:b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spcBef>
                <a:spcPts val="1000"/>
              </a:spcBef>
              <a:buNone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Introduction</a:t>
            </a:r>
          </a:p>
          <a:p>
            <a:pPr marL="0" lvl="1" indent="0">
              <a:spcBef>
                <a:spcPts val="1000"/>
              </a:spcBef>
              <a:buNone/>
            </a:pPr>
            <a:endParaRPr lang="en-US" b="1" dirty="0"/>
          </a:p>
          <a:p>
            <a:pPr marL="0" lvl="1" indent="0">
              <a:spcBef>
                <a:spcPts val="1000"/>
              </a:spcBef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Input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devices are used to feed data into a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Keyboard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mouse are most popular input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devices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session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focused on different input devices and their uses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8137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</a:t>
            </a:r>
            <a:r>
              <a:rPr lang="en-US" sz="2400" b="1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INPUT </a:t>
            </a:r>
            <a:r>
              <a:rPr lang="en-US" sz="24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DEVICES</a:t>
            </a:r>
            <a:br>
              <a:rPr lang="en-US" sz="24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sz="4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spcBef>
                <a:spcPts val="1000"/>
              </a:spcBef>
              <a:buNone/>
            </a:pPr>
            <a:r>
              <a:rPr lang="en-US" b="1" dirty="0" smtClean="0"/>
              <a:t>     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</a:t>
            </a:r>
            <a:endParaRPr lang="en-US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completing the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session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student would be in position to:</a:t>
            </a:r>
          </a:p>
          <a:p>
            <a:pPr marL="0" indent="0">
              <a:buNone/>
            </a:pP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the purpose of Input devices.</a:t>
            </a:r>
          </a:p>
          <a:p>
            <a:pPr lvl="0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Distinguish between different Input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devices.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knowledge about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advance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Input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devices like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speech recognition systems and image scanning.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301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INPUT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DEVICES</a:t>
            </a:r>
            <a:b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Input</a:t>
            </a:r>
            <a:r>
              <a:rPr lang="en-US" sz="2400" spc="10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devices</a:t>
            </a:r>
            <a:r>
              <a:rPr lang="en-US" sz="2400" spc="10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ar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e used </a:t>
            </a:r>
            <a:r>
              <a:rPr lang="en-US" sz="2400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o</a:t>
            </a:r>
            <a:r>
              <a:rPr lang="en-US" sz="2400" spc="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ente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r</a:t>
            </a:r>
            <a:r>
              <a:rPr lang="en-US" sz="2400" spc="9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data and instructions into the computer</a:t>
            </a:r>
          </a:p>
          <a:p>
            <a:pPr marL="0" indent="0">
              <a:buNone/>
            </a:pPr>
            <a:endParaRPr lang="en-US" sz="2400" spc="-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Following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most widely used Input devices.</a:t>
            </a:r>
          </a:p>
          <a:p>
            <a:pPr marL="685800" lvl="3">
              <a:spcBef>
                <a:spcPts val="1000"/>
              </a:spcBef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Keyboard Device</a:t>
            </a:r>
          </a:p>
          <a:p>
            <a:pPr marL="685800" lvl="3">
              <a:spcBef>
                <a:spcPts val="1000"/>
              </a:spcBef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and Draw 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Devices</a:t>
            </a:r>
          </a:p>
          <a:p>
            <a:pPr marL="685800" lvl="3">
              <a:spcBef>
                <a:spcPts val="1000"/>
              </a:spcBef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Speech Recognition 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</a:t>
            </a:r>
          </a:p>
          <a:p>
            <a:pPr marL="685800" lvl="3">
              <a:spcBef>
                <a:spcPts val="1000"/>
              </a:spcBef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Scanning Devices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2">
              <a:spcBef>
                <a:spcPts val="1000"/>
              </a:spcBef>
            </a:pPr>
            <a:endParaRPr lang="en-US" dirty="0"/>
          </a:p>
          <a:p>
            <a:pPr marL="228600" lvl="2">
              <a:spcBef>
                <a:spcPts val="1000"/>
              </a:spcBef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651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 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</a:rPr>
              <a:t>INPUT DEVICES</a:t>
            </a:r>
            <a:b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</a:rPr>
            </a:br>
            <a:endParaRPr lang="en-US" sz="24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2" indent="0">
              <a:spcBef>
                <a:spcPts val="1000"/>
              </a:spcBef>
              <a:buNone/>
            </a:pPr>
            <a:r>
              <a:rPr lang="en-US" b="1" dirty="0" smtClean="0"/>
              <a:t>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Keyboard Device</a:t>
            </a: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input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 readily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available for us to feed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Similar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 conventional type writer with about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101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keys</a:t>
            </a:r>
          </a:p>
          <a:p>
            <a:pPr lvl="1"/>
            <a:r>
              <a:rPr lang="en-US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 Keys</a:t>
            </a:r>
          </a:p>
          <a:p>
            <a:pPr lvl="1"/>
            <a:r>
              <a:rPr lang="en-US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Numeric Keys</a:t>
            </a:r>
          </a:p>
          <a:p>
            <a:pPr lvl="1"/>
            <a:r>
              <a:rPr lang="en-US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Alphabetic Keys</a:t>
            </a:r>
          </a:p>
          <a:p>
            <a:pPr lvl="1"/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940" y="3870733"/>
            <a:ext cx="47625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199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3719"/>
          </a:xfrm>
        </p:spPr>
        <p:txBody>
          <a:bodyPr>
            <a:normAutofit fontScale="90000"/>
          </a:bodyPr>
          <a:lstStyle/>
          <a:p>
            <a:r>
              <a:rPr kumimoji="0" lang="en-US" sz="2700" b="1" i="0" u="none" strike="noStrike" kern="0" cap="none" spc="0" normalizeH="0" baseline="0" noProof="0" dirty="0" smtClean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</a:rPr>
              <a:t>     INPUT </a:t>
            </a:r>
            <a:r>
              <a:rPr kumimoji="0" lang="en-US" sz="2700" b="1" i="0" u="none" strike="noStrike" kern="0" cap="none" spc="0" normalizeH="0" baseline="0" noProof="0" dirty="0" smtClean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</a:rPr>
              <a:t>DEVICES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/>
            </a:r>
            <a:b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58844"/>
            <a:ext cx="10515600" cy="5018119"/>
          </a:xfrm>
        </p:spPr>
        <p:txBody>
          <a:bodyPr>
            <a:normAutofit lnSpcReduction="10000"/>
          </a:bodyPr>
          <a:lstStyle/>
          <a:p>
            <a:pPr marL="0" lvl="3" indent="0">
              <a:spcBef>
                <a:spcPts val="1000"/>
              </a:spcBef>
              <a:buNone/>
            </a:pPr>
            <a:r>
              <a:rPr lang="en-US" b="1" dirty="0" smtClean="0"/>
              <a:t>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Keys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742950" lvl="4" indent="-285750">
              <a:spcBef>
                <a:spcPts val="1000"/>
              </a:spcBef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 keys are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numbers labeled as </a:t>
            </a:r>
            <a:r>
              <a:rPr lang="en-US" sz="24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F1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en-US" sz="24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Fl2</a:t>
            </a:r>
            <a:endParaRPr lang="en-US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lvl="4" indent="-285750">
              <a:spcBef>
                <a:spcPts val="1000"/>
              </a:spcBef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erform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specific stored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</a:t>
            </a:r>
          </a:p>
          <a:p>
            <a:pPr marL="1200150" lvl="5" indent="-285750">
              <a:spcBef>
                <a:spcPts val="1000"/>
              </a:spcBef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4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F1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is used for help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option</a:t>
            </a:r>
          </a:p>
          <a:p>
            <a:pPr marL="0" lvl="3" indent="0">
              <a:spcBef>
                <a:spcPts val="1000"/>
              </a:spcBef>
              <a:buNone/>
            </a:pPr>
            <a:r>
              <a:rPr lang="en-US" sz="2600" b="1" dirty="0" smtClean="0"/>
              <a:t>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Numeric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Keys</a:t>
            </a:r>
          </a:p>
          <a:p>
            <a:pPr marL="742950" lvl="4" indent="-285750">
              <a:spcBef>
                <a:spcPts val="1000"/>
              </a:spcBef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entering numeric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</a:p>
          <a:p>
            <a:pPr marL="742950" lvl="4" indent="-285750">
              <a:spcBef>
                <a:spcPts val="1000"/>
              </a:spcBef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Switched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"on” and switch "Off' by pressing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''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Numlock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</a:t>
            </a:r>
          </a:p>
          <a:p>
            <a:pPr marL="742950" lvl="4" indent="-285750">
              <a:spcBef>
                <a:spcPts val="1000"/>
              </a:spcBef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also be used for "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Arrow keys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and page up &amp; down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tasks</a:t>
            </a:r>
          </a:p>
          <a:p>
            <a:pPr marL="0" lvl="3" indent="0">
              <a:spcBef>
                <a:spcPts val="1000"/>
              </a:spcBef>
              <a:buNone/>
            </a:pPr>
            <a:r>
              <a:rPr lang="en-US" sz="2600" b="1" dirty="0" smtClean="0"/>
              <a:t>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Alphabetic Keys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lvl="4" indent="-285750">
              <a:spcBef>
                <a:spcPts val="1000"/>
              </a:spcBef>
            </a:pPr>
            <a:r>
              <a:rPr lang="en-US" sz="2600" dirty="0" smtClean="0"/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type the character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lvl="4" indent="-285750">
              <a:spcBef>
                <a:spcPts val="1000"/>
              </a:spcBef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used for normal typing work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lvl="3" indent="-285750">
              <a:spcBef>
                <a:spcPts val="1000"/>
              </a:spcBef>
            </a:pPr>
            <a:endParaRPr lang="en-US" dirty="0"/>
          </a:p>
          <a:p>
            <a:pPr marL="285750" lvl="3" indent="-285750">
              <a:spcBef>
                <a:spcPts val="10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9962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kern="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INPUT DEVICES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2" indent="0">
              <a:spcBef>
                <a:spcPts val="1000"/>
              </a:spcBef>
              <a:buNone/>
            </a:pPr>
            <a:r>
              <a:rPr lang="en-US" sz="2400" b="1" dirty="0" smtClean="0"/>
              <a:t>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Draw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Devices</a:t>
            </a:r>
          </a:p>
          <a:p>
            <a:pPr marL="0" lvl="2" indent="0">
              <a:spcBef>
                <a:spcPts val="1000"/>
              </a:spcBef>
              <a:buNone/>
            </a:pPr>
            <a:endParaRPr lang="en-US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elps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rapidly point and select an icon to display on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screen</a:t>
            </a:r>
          </a:p>
          <a:p>
            <a:pPr lvl="1"/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of the most popular point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draw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devices</a:t>
            </a:r>
          </a:p>
        </p:txBody>
      </p:sp>
    </p:spTree>
    <p:extLst>
      <p:ext uri="{BB962C8B-B14F-4D97-AF65-F5344CB8AC3E}">
        <p14:creationId xmlns:p14="http://schemas.microsoft.com/office/powerpoint/2010/main" val="2722952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kern="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INPUT DEVICES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9913"/>
            <a:ext cx="10515600" cy="4837050"/>
          </a:xfrm>
        </p:spPr>
        <p:txBody>
          <a:bodyPr/>
          <a:lstStyle/>
          <a:p>
            <a:pPr marL="0" lvl="3" indent="0">
              <a:spcBef>
                <a:spcPts val="1000"/>
              </a:spcBef>
              <a:buNone/>
            </a:pPr>
            <a:r>
              <a:rPr lang="en-US" b="1" dirty="0" smtClean="0"/>
              <a:t>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Trackball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orks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 like a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mouse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Trackball contains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 one ball instead of different buttons like left or right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ball to move the cursor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position</a:t>
            </a:r>
          </a:p>
          <a:p>
            <a:pPr marL="0" lvl="3" indent="0">
              <a:spcBef>
                <a:spcPts val="1000"/>
              </a:spcBef>
              <a:buNone/>
            </a:pPr>
            <a:r>
              <a:rPr lang="en-US" sz="2400" b="1" dirty="0" smtClean="0"/>
              <a:t>          </a:t>
            </a:r>
          </a:p>
          <a:p>
            <a:pPr marL="0" lvl="3" indent="0">
              <a:spcBef>
                <a:spcPts val="1000"/>
              </a:spcBef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Joy Stick</a:t>
            </a:r>
          </a:p>
          <a:p>
            <a:pPr marL="685800" lvl="4">
              <a:spcBef>
                <a:spcPts val="1000"/>
              </a:spcBef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the children to play their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games</a:t>
            </a:r>
          </a:p>
          <a:p>
            <a:pPr marL="685800" lvl="4">
              <a:spcBef>
                <a:spcPts val="1000"/>
              </a:spcBef>
            </a:pP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lso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as a control stick in the aeroplanes to control the movements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685800" lvl="4">
              <a:spcBef>
                <a:spcPts val="1000"/>
              </a:spcBef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Consists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a handle, which can be used to move the cursor position left, right, up and down</a:t>
            </a:r>
          </a:p>
          <a:p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2913" y="2458204"/>
            <a:ext cx="1762125" cy="1181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7506" y="5008644"/>
            <a:ext cx="1867607" cy="16609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9327" y="5152111"/>
            <a:ext cx="1211561" cy="151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434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kern="0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INPUT </a:t>
            </a:r>
            <a:r>
              <a:rPr lang="en-US" sz="2400" b="1" kern="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DEVICES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3" indent="0">
              <a:spcBef>
                <a:spcPts val="1000"/>
              </a:spcBef>
              <a:buNone/>
            </a:pPr>
            <a:r>
              <a:rPr lang="en-US" b="1" dirty="0" smtClean="0"/>
              <a:t>   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Mouse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User can move cursor very rapidly on the screen with the help of mouse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Mouse controls the movements of the cursor positions. </a:t>
            </a:r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Variety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mouse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available.</a:t>
            </a:r>
          </a:p>
          <a:p>
            <a:pPr marL="0" indent="0">
              <a:buNone/>
            </a:pPr>
            <a:r>
              <a:rPr lang="en-US" sz="2300" dirty="0" smtClean="0"/>
              <a:t> 	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example:  Wheel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mouse, 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laser mouse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wireless mouse etc.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784" y="4001294"/>
            <a:ext cx="2419350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643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kern="0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        INPUT </a:t>
            </a:r>
            <a:r>
              <a:rPr lang="en-US" sz="2400" b="1" kern="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DEVICES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Wheel mouse</a:t>
            </a: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Contains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left, right buttons, and a wheel button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middle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Wheel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button is used to scroll the pages up and down very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rapidly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400" b="1" dirty="0" smtClean="0"/>
              <a:t>   </a:t>
            </a:r>
          </a:p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Laser Mouse</a:t>
            </a:r>
            <a:endParaRPr lang="en-US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laser beam   for   its  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movement</a:t>
            </a: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Laser mouse does not need any mouse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</a:t>
            </a: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utomatically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activated as it gets attached with the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7453" y="1972469"/>
            <a:ext cx="1849406" cy="18848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0396" y="4987223"/>
            <a:ext cx="2153404" cy="178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672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8863"/>
          </a:xfrm>
        </p:spPr>
        <p:txBody>
          <a:bodyPr/>
          <a:lstStyle/>
          <a:p>
            <a:r>
              <a:rPr lang="en-US" sz="2400" b="1" kern="0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     INPUT </a:t>
            </a:r>
            <a:r>
              <a:rPr lang="en-US" sz="2400" b="1" kern="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DEVICES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7897"/>
            <a:ext cx="10515600" cy="5009066"/>
          </a:xfrm>
        </p:spPr>
        <p:txBody>
          <a:bodyPr>
            <a:normAutofit/>
          </a:bodyPr>
          <a:lstStyle/>
          <a:p>
            <a:pPr marL="0" lvl="2" indent="0">
              <a:spcBef>
                <a:spcPts val="1000"/>
              </a:spcBef>
              <a:buNone/>
            </a:pPr>
            <a:r>
              <a:rPr lang="en-US" b="1" dirty="0" smtClean="0"/>
              <a:t>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Touch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Screen</a:t>
            </a:r>
            <a:endParaRPr lang="en-US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Touch screen is capable to touch the data directly by using fingers within the display area</a:t>
            </a:r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dirty="0"/>
          </a:p>
          <a:p>
            <a:pPr marL="0" lvl="2" indent="0">
              <a:spcBef>
                <a:spcPts val="1000"/>
              </a:spcBef>
              <a:buNone/>
            </a:pPr>
            <a:r>
              <a:rPr lang="en-US" sz="2400" b="1" dirty="0" smtClean="0"/>
              <a:t> 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Digitizer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convert the maps, pictures and drawings into a digital form for storing in the computer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</a:t>
            </a: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Consists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a digitizing tablet and a stylus (pen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 a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flat surface on which stylus or a pen is moved to draw shapes, pictures or maps etc.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8990" y="4761886"/>
            <a:ext cx="2356825" cy="193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6164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0879"/>
          </a:xfrm>
        </p:spPr>
        <p:txBody>
          <a:bodyPr/>
          <a:lstStyle/>
          <a:p>
            <a:r>
              <a:rPr lang="en-US" sz="2400" b="1" kern="0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en-US" sz="2400" b="1" kern="0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INPUT </a:t>
            </a:r>
            <a:r>
              <a:rPr lang="en-US" sz="2400" b="1" kern="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DEVICES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0036"/>
            <a:ext cx="10515600" cy="464692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Speech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Recognition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</a:t>
            </a: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Allows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person to input data to the computer through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speaking</a:t>
            </a: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onverts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human voice in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text</a:t>
            </a: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Especially helpful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the disable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persons</a:t>
            </a: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Recognize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words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using software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a device then convert into text or device readable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format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Speech Recognition system</a:t>
            </a:r>
            <a:endParaRPr lang="en-US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Single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 Speech Recognition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</a:t>
            </a:r>
          </a:p>
          <a:p>
            <a:pPr lvl="2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Continuous Type of Words Speech Recognition System</a:t>
            </a:r>
          </a:p>
          <a:p>
            <a:endParaRPr lang="en-US" sz="23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3155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7093"/>
          </a:xfrm>
        </p:spPr>
        <p:txBody>
          <a:bodyPr/>
          <a:lstStyle/>
          <a:p>
            <a:r>
              <a:rPr lang="en-US" sz="2400" b="1" kern="0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     INPUT </a:t>
            </a:r>
            <a:r>
              <a:rPr lang="en-US" sz="2400" b="1" kern="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DEVICES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Single Word Speech Recognition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System</a:t>
            </a: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Recognize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 single word like "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Hello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', "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", '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', at one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</a:t>
            </a:r>
            <a:endParaRPr lang="en-US" sz="23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buNone/>
            </a:pPr>
            <a:endParaRPr lang="en-US" sz="2400" b="1" dirty="0" smtClean="0"/>
          </a:p>
          <a:p>
            <a:pPr marL="0" lvl="0" indent="0"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Continuous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Type of Words Speech Recognition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System</a:t>
            </a:r>
            <a:endParaRPr lang="en-US" sz="2400" dirty="0">
              <a:solidFill>
                <a:schemeClr val="accent2">
                  <a:lumMod val="50000"/>
                </a:schemeClr>
              </a:solidFill>
            </a:endParaRP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Recognizes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than one word or a complete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sentence </a:t>
            </a: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 "</a:t>
            </a:r>
            <a:r>
              <a:rPr lang="en-US" sz="2300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hello how are you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7341" y="4282006"/>
            <a:ext cx="3752850" cy="21145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673144"/>
            <a:ext cx="4038600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083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22526"/>
          </a:xfrm>
        </p:spPr>
        <p:txBody>
          <a:bodyPr/>
          <a:lstStyle/>
          <a:p>
            <a:r>
              <a:rPr lang="en-US" sz="2400" b="1" kern="0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n-US" sz="2400" b="1" kern="0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INPUT </a:t>
            </a:r>
            <a:r>
              <a:rPr lang="en-US" sz="2400" b="1" kern="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DEVICES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8020"/>
            <a:ext cx="10515600" cy="4818943"/>
          </a:xfrm>
        </p:spPr>
        <p:txBody>
          <a:bodyPr/>
          <a:lstStyle/>
          <a:p>
            <a:pPr marL="0" lvl="3" indent="0">
              <a:spcBef>
                <a:spcPts val="1000"/>
              </a:spcBef>
              <a:buNone/>
            </a:pPr>
            <a:r>
              <a:rPr lang="en-US" b="1" dirty="0" smtClean="0"/>
              <a:t> 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Uses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Speech Recognition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</a:t>
            </a:r>
          </a:p>
          <a:p>
            <a:pPr marL="228600" lvl="3">
              <a:spcBef>
                <a:spcPts val="1000"/>
              </a:spcBef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Speech 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Recognition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 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especially helpful 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 the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disable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persons, who cannot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write</a:t>
            </a:r>
          </a:p>
          <a:p>
            <a:pPr marL="228600" lvl="3">
              <a:spcBef>
                <a:spcPts val="1000"/>
              </a:spcBef>
            </a:pP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3">
              <a:spcBef>
                <a:spcPts val="1000"/>
              </a:spcBef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helps those persons who feel comforts to speak rather than to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write</a:t>
            </a:r>
          </a:p>
          <a:p>
            <a:pPr marL="228600" lvl="3">
              <a:spcBef>
                <a:spcPts val="1000"/>
              </a:spcBef>
            </a:pP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3">
              <a:spcBef>
                <a:spcPts val="1000"/>
              </a:spcBef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facilitates a user in a situation where he/she is unable to edit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&amp;review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long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text</a:t>
            </a:r>
          </a:p>
          <a:p>
            <a:pPr marL="0" lvl="3" indent="0">
              <a:spcBef>
                <a:spcPts val="1000"/>
              </a:spcBef>
              <a:buNone/>
            </a:pP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3">
              <a:spcBef>
                <a:spcPts val="1000"/>
              </a:spcBef>
            </a:pP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also helps the users, who are quite busy and don't want to type the data due to shortage of time.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1822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kern="0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en-US" sz="2400" b="1" kern="0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INPUT </a:t>
            </a:r>
            <a:r>
              <a:rPr lang="en-US" sz="2400" b="1" kern="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DEVICES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2" indent="0">
              <a:spcBef>
                <a:spcPts val="1000"/>
              </a:spcBef>
              <a:buNone/>
            </a:pPr>
            <a:r>
              <a:rPr lang="en-US" b="1" dirty="0" smtClean="0"/>
              <a:t>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Scanning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Devices</a:t>
            </a:r>
          </a:p>
          <a:p>
            <a:pPr marL="0" lvl="2" indent="0">
              <a:spcBef>
                <a:spcPts val="1000"/>
              </a:spcBef>
              <a:buNone/>
            </a:pPr>
            <a:r>
              <a:rPr lang="en-US" sz="2400" b="1" dirty="0" smtClean="0"/>
              <a:t>    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Scanner</a:t>
            </a:r>
            <a:endParaRPr lang="en-US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0" lvl="3">
              <a:spcBef>
                <a:spcPts val="1000"/>
              </a:spcBef>
            </a:pP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 scanner translates the documents into an electronic (format and stores them into the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0" lvl="3">
              <a:spcBef>
                <a:spcPts val="1000"/>
              </a:spcBef>
            </a:pP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Important documents can be preserved in an electronic form by using image scanner for later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</a:t>
            </a:r>
          </a:p>
          <a:p>
            <a:pPr marL="685800" lvl="3">
              <a:spcBef>
                <a:spcPts val="1000"/>
              </a:spcBef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documents can also be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printed</a:t>
            </a:r>
          </a:p>
          <a:p>
            <a:pPr marL="0" lvl="2" indent="0">
              <a:spcBef>
                <a:spcPts val="1000"/>
              </a:spcBef>
              <a:buNone/>
            </a:pPr>
            <a:r>
              <a:rPr lang="en-US" sz="2400" dirty="0" smtClean="0"/>
              <a:t>      </a:t>
            </a:r>
            <a:r>
              <a:rPr lang="en-US" sz="23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 </a:t>
            </a:r>
            <a:r>
              <a:rPr lang="en-US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scanner is further classified into the </a:t>
            </a:r>
            <a:r>
              <a:rPr lang="en-US" sz="23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following</a:t>
            </a:r>
            <a:endParaRPr lang="en-US" sz="23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Flatbed Scanner</a:t>
            </a:r>
          </a:p>
          <a:p>
            <a:pPr marL="1143000" lvl="3">
              <a:spcBef>
                <a:spcPts val="1000"/>
              </a:spcBef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Hand-Held Scanner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768888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9602"/>
          </a:xfrm>
        </p:spPr>
        <p:txBody>
          <a:bodyPr/>
          <a:lstStyle/>
          <a:p>
            <a:r>
              <a:rPr lang="en-US" sz="2400" b="1" kern="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INPUT DEVICES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0737"/>
            <a:ext cx="10515600" cy="503622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sz="2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Flatbed Scanner</a:t>
            </a: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Looks like a photocopier machine having a glass sheet</a:t>
            </a: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Called desktop scanners</a:t>
            </a: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paper is placed on a glass sheet, and a light source is moved horizontally from one line to other line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dirty="0" smtClean="0"/>
          </a:p>
          <a:p>
            <a:pPr marL="0" lvl="1" indent="0">
              <a:spcBef>
                <a:spcPts val="1000"/>
              </a:spcBef>
              <a:buNone/>
            </a:pPr>
            <a:r>
              <a:rPr lang="en-US" dirty="0" smtClean="0"/>
              <a:t>      </a:t>
            </a:r>
            <a:r>
              <a:rPr lang="en-US" sz="2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Hand-Held </a:t>
            </a:r>
            <a:r>
              <a:rPr lang="en-US" sz="2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Scanner</a:t>
            </a:r>
            <a:endParaRPr lang="en-US" sz="2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 like a flatbed scanner but it works manually by the user itself. </a:t>
            </a:r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scanning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documents or products, the scanner is dragged slowly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its light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</a:t>
            </a: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Mostly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in the shops to scan the price of the products.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2657" y="365126"/>
            <a:ext cx="2961143" cy="1844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1071" y="4424033"/>
            <a:ext cx="2681338" cy="159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146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6024"/>
          </a:xfrm>
        </p:spPr>
        <p:txBody>
          <a:bodyPr/>
          <a:lstStyle/>
          <a:p>
            <a:r>
              <a:rPr lang="en-US" sz="2400" b="1" kern="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INPUT DEVICES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611" y="1041150"/>
            <a:ext cx="10515600" cy="5000876"/>
          </a:xfrm>
        </p:spPr>
        <p:txBody>
          <a:bodyPr/>
          <a:lstStyle/>
          <a:p>
            <a:pPr marL="0" lvl="3" indent="0">
              <a:spcBef>
                <a:spcPts val="1000"/>
              </a:spcBef>
              <a:buNone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OCR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(Optical Character Recognition)</a:t>
            </a:r>
            <a:endParaRPr lang="en-US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software called "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OCR software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scanner first creates an image of the document and then 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OCR software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converts that image into 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ASCIl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text </a:t>
            </a:r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interprets the 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ASCIl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text as letters, numbers and special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characters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060" y="3796986"/>
            <a:ext cx="3931939" cy="259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331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8451"/>
          </a:xfrm>
        </p:spPr>
        <p:txBody>
          <a:bodyPr/>
          <a:lstStyle/>
          <a:p>
            <a:r>
              <a:rPr lang="en-US" sz="2400" b="1" kern="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INPUT DEVICES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13576"/>
            <a:ext cx="10515600" cy="5278171"/>
          </a:xfrm>
        </p:spPr>
        <p:txBody>
          <a:bodyPr/>
          <a:lstStyle/>
          <a:p>
            <a:pPr marL="0" lvl="3" indent="0">
              <a:spcBef>
                <a:spcPts val="1000"/>
              </a:spcBef>
              <a:buNone/>
            </a:pPr>
            <a:r>
              <a:rPr lang="en-US" sz="2400" b="1" dirty="0" smtClean="0"/>
              <a:t>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OMR(Optical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 Reader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lvl="3" indent="0">
              <a:spcBef>
                <a:spcPts val="1000"/>
              </a:spcBef>
              <a:buNone/>
            </a:pPr>
            <a:endParaRPr lang="en-US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 the capability to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recognize the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pre-mentioned marks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either of a pen or a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pencil</a:t>
            </a: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pecifically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helpful for making objective type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 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students mark the answer sheet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illing/darkening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oval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shape or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square</a:t>
            </a: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nswer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sheet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fed into the computer and the grading is done by using Optical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 Reader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1800" y="4058122"/>
            <a:ext cx="2327966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7451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3613"/>
          </a:xfrm>
        </p:spPr>
        <p:txBody>
          <a:bodyPr/>
          <a:lstStyle/>
          <a:p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4768"/>
            <a:ext cx="10515600" cy="4692195"/>
          </a:xfrm>
        </p:spPr>
        <p:txBody>
          <a:bodyPr/>
          <a:lstStyle/>
          <a:p>
            <a:pPr marL="0" lvl="3" indent="0">
              <a:spcBef>
                <a:spcPts val="1000"/>
              </a:spcBef>
              <a:buNone/>
            </a:pPr>
            <a:r>
              <a:rPr lang="en-US" b="1" dirty="0" smtClean="0"/>
              <a:t> 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BCR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(Bar Code Reader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lvl="3" indent="0">
              <a:spcBef>
                <a:spcPts val="1000"/>
              </a:spcBef>
              <a:buNone/>
            </a:pPr>
            <a:endParaRPr lang="en-US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shops,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glossary stores</a:t>
            </a:r>
          </a:p>
          <a:p>
            <a:pPr lvl="1"/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ontains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photo electric cells that read bar codes consisting of lines having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 thickness</a:t>
            </a:r>
          </a:p>
          <a:p>
            <a:pPr marL="457200" lvl="1" indent="0">
              <a:buNone/>
            </a:pP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Barcode reader helps shopkeepers to analyze the price of an item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immediately</a:t>
            </a:r>
          </a:p>
        </p:txBody>
      </p:sp>
      <p:sp>
        <p:nvSpPr>
          <p:cNvPr id="4" name="Rectangle 3"/>
          <p:cNvSpPr/>
          <p:nvPr/>
        </p:nvSpPr>
        <p:spPr>
          <a:xfrm>
            <a:off x="1397179" y="797073"/>
            <a:ext cx="21226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kern="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INPUT DEVICES</a:t>
            </a: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9060" y="1258738"/>
            <a:ext cx="339090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2990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6558"/>
          </a:xfrm>
        </p:spPr>
        <p:txBody>
          <a:bodyPr/>
          <a:lstStyle/>
          <a:p>
            <a:r>
              <a:rPr lang="en-US" sz="2400" b="1" kern="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INPUT DEVICES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31684"/>
            <a:ext cx="10515600" cy="50452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(Magnetic Ink Character Recognition)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read the magnetically encoded characters</a:t>
            </a: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provides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full alphanumeric recognition of printed or handwritten characters by simply scanning </a:t>
            </a: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MIRC converts the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images into 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machine-readable characters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lvl="3" indent="0">
              <a:spcBef>
                <a:spcPts val="1000"/>
              </a:spcBef>
              <a:buNone/>
            </a:pPr>
            <a:r>
              <a:rPr lang="en-US" sz="2400" b="1" dirty="0" smtClean="0"/>
              <a:t>     </a:t>
            </a:r>
          </a:p>
          <a:p>
            <a:pPr marL="0" lvl="3" indent="0">
              <a:spcBef>
                <a:spcPts val="1000"/>
              </a:spcBef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Electronic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Card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Reader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scan e-cards / smart cards like visa card, bank credit cards etc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Reads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memory card of the ATM debit card or visa card etc. </a:t>
            </a: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memory card is in the form of a black strip, which is wiped through an electronic device called an Electronic card Reader machine</a:t>
            </a:r>
            <a:r>
              <a:rPr lang="en-US" sz="2200" dirty="0"/>
              <a:t>.</a:t>
            </a:r>
          </a:p>
          <a:p>
            <a:endParaRPr lang="en-US" sz="2400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2226" y="526878"/>
            <a:ext cx="2742728" cy="13713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5894" y="2503048"/>
            <a:ext cx="1935638" cy="13311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1419" y="4975984"/>
            <a:ext cx="1444341" cy="15815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9462" y="5332959"/>
            <a:ext cx="2513917" cy="1448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1456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0344"/>
          </a:xfrm>
        </p:spPr>
        <p:txBody>
          <a:bodyPr/>
          <a:lstStyle/>
          <a:p>
            <a:r>
              <a:rPr lang="en-US" sz="2400" b="1" kern="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INPUT DEVICES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7897"/>
            <a:ext cx="10515600" cy="5009066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Vision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input System</a:t>
            </a:r>
          </a:p>
          <a:p>
            <a:pPr marL="0" indent="0">
              <a:buNone/>
            </a:pPr>
            <a:endParaRPr lang="en-US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latest input devices that recognize the vision, image, which appears in the range of its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lens</a:t>
            </a:r>
          </a:p>
          <a:p>
            <a:pPr marL="914400" lvl="2" indent="0">
              <a:buNone/>
            </a:pP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especially used to design industrial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Robots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7932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     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Introduction</a:t>
            </a:r>
          </a:p>
          <a:p>
            <a:pPr marL="0" indent="0">
              <a:buNone/>
            </a:pP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 o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utput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devices are also important peripherals of a computer system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are different types of output devices such as monitor, printers, and plotter.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will study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 different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output devices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3597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  <a:endParaRPr lang="en-US" sz="28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ea typeface="Times New Roman" panose="02020603050405020304" pitchFamily="18" charset="0"/>
              </a:rPr>
              <a:t>  </a:t>
            </a:r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</a:rPr>
              <a:t>Objectives</a:t>
            </a:r>
            <a:endParaRPr lang="en-US" dirty="0" smtClean="0"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ea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After</a:t>
            </a:r>
            <a:r>
              <a:rPr lang="en-US" sz="2400" b="1" spc="-12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completing</a:t>
            </a:r>
            <a:r>
              <a:rPr lang="en-US" sz="2400" b="1" spc="-3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the</a:t>
            </a:r>
            <a:r>
              <a:rPr lang="en-US" sz="2400" b="1" spc="-13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part,</a:t>
            </a:r>
            <a:r>
              <a:rPr lang="en-US" sz="2400" b="1" spc="-14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the</a:t>
            </a:r>
            <a:r>
              <a:rPr lang="en-US" sz="2400" b="1" spc="-15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student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would</a:t>
            </a:r>
            <a:r>
              <a:rPr lang="en-US" sz="2400" b="1" spc="-45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be able</a:t>
            </a:r>
            <a:r>
              <a:rPr lang="en-US" sz="2400" b="1" spc="-1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to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: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  <a:p>
            <a:pPr lvl="2"/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Distinguish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between different output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devices</a:t>
            </a:r>
          </a:p>
          <a:p>
            <a:pPr lvl="2"/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various types of output devices including printers,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monitors </a:t>
            </a:r>
          </a:p>
          <a:p>
            <a:pPr lvl="2"/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function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terminals</a:t>
            </a:r>
          </a:p>
          <a:p>
            <a:pPr marL="914400" lvl="2" indent="0">
              <a:buNone/>
            </a:pP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knowledge about working of different output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devices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3363255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  <a:endParaRPr lang="en-US" sz="4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</a:t>
            </a:r>
          </a:p>
          <a:p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standard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output device which provides visual output from a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</a:t>
            </a:r>
          </a:p>
          <a:p>
            <a:pPr marL="0" indent="0">
              <a:buNone/>
            </a:pPr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 readily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available for a user to view or to display the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output</a:t>
            </a:r>
          </a:p>
          <a:p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are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different types with different resolutions, sizes, and characteristics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96574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  <a:endParaRPr lang="en-US" sz="4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Types</a:t>
            </a:r>
            <a:r>
              <a:rPr lang="en-US" sz="2400" b="1" spc="-6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of</a:t>
            </a:r>
            <a:r>
              <a:rPr lang="en-US" sz="2400" b="1" spc="-65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Monitors</a:t>
            </a:r>
          </a:p>
          <a:p>
            <a:pPr lvl="1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CRT (Cathode Ray Tube) Monitor</a:t>
            </a:r>
          </a:p>
          <a:p>
            <a:pPr lvl="1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LCD (Liquid Crystal Diode) Monitor</a:t>
            </a:r>
          </a:p>
          <a:p>
            <a:pPr lvl="1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LED (Light Emitted Diode) Monitor</a:t>
            </a:r>
          </a:p>
          <a:p>
            <a:pPr lvl="1"/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19019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993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  <a:endParaRPr lang="en-US" sz="4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b="1" dirty="0" smtClean="0"/>
              <a:t>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CRT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(Cathode Ray Tube)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</a:t>
            </a: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Cathode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Ray Tube (CRT) technology is an embed vacuum tube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technology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monitors are low cost, reliable and available in colors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  <a:p>
            <a:pPr marL="0" indent="0">
              <a:buNone/>
            </a:pP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Consume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 electricity and heavy in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weight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3659" y="3513971"/>
            <a:ext cx="2543175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4171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3596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  <a:endParaRPr lang="en-US" sz="4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67485"/>
            <a:ext cx="10515600" cy="4909478"/>
          </a:xfrm>
        </p:spPr>
        <p:txBody>
          <a:bodyPr>
            <a:normAutofit/>
          </a:bodyPr>
          <a:lstStyle/>
          <a:p>
            <a:pPr marL="0" lvl="4" indent="0">
              <a:spcBef>
                <a:spcPts val="1000"/>
              </a:spcBef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LCD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Liquid Crystal Display (LCD) monitors uses Liquid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crystals</a:t>
            </a: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Very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slim and light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weight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LCDs are rapidly replacing CRT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monitors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notebooks, small computers, pagers, phones and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devices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5442" y="3722224"/>
            <a:ext cx="272415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3285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8451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  <a:endParaRPr lang="en-US" sz="4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4111"/>
            <a:ext cx="10515600" cy="497285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300" b="1" dirty="0" smtClean="0"/>
              <a:t>    </a:t>
            </a:r>
            <a:r>
              <a:rPr lang="en-US" sz="23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LED </a:t>
            </a:r>
            <a:r>
              <a:rPr lang="en-US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(Light Emitted Diode) </a:t>
            </a:r>
            <a:r>
              <a:rPr lang="en-US" sz="23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</a:t>
            </a:r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LED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an enhanced version of LCD with the fluorescent lamps having LED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backlight</a:t>
            </a:r>
          </a:p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diode inside of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filament</a:t>
            </a:r>
          </a:p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diode is an electronic component which is used to develop liquid crystal display in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LED</a:t>
            </a:r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many devices such as cell phones, computers, monitors, flash lights and movement sensors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5700" y="3824836"/>
            <a:ext cx="4428134" cy="235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034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58328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  <a:endParaRPr lang="en-US" sz="4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8432"/>
            <a:ext cx="10515600" cy="4918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Graphic Adapters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video adapter is a device that performs graphics processing. 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alled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graphics card, display adapter, video card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describes the resolution, refresh rate and number (of colors to be displayed on the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Currently the graphic circuits are built into the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chipset.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2890" y="3899451"/>
            <a:ext cx="3467100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3647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7505"/>
          </a:xfrm>
        </p:spPr>
        <p:txBody>
          <a:bodyPr/>
          <a:lstStyle/>
          <a:p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7073"/>
            <a:ext cx="10515600" cy="480989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 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 Size</a:t>
            </a:r>
          </a:p>
          <a:p>
            <a:pPr marL="0" indent="0">
              <a:buNone/>
            </a:pPr>
            <a:endParaRPr lang="en-US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monitor size refers to the distance in inches from one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corner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other of the viewable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</a:t>
            </a:r>
          </a:p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CRT monitor size actually measures the distance of the entire front of the CRT monitor</a:t>
            </a: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size of monitor screen is measured in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inches</a:t>
            </a: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Commonly used sizes are14", 15", 17", 19", and 2l"screen etc.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150" y="3881438"/>
            <a:ext cx="3371850" cy="22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2657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454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  <a:endParaRPr lang="en-US" sz="4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67485"/>
            <a:ext cx="10515600" cy="490947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     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Resolution</a:t>
            </a:r>
          </a:p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umber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horizontal and vertical pixels on the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ixels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the smallest component of a digital image and are combined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form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comprehensive picture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pixels make better picture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</a:t>
            </a:r>
          </a:p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 resolution is measured in width by height like 640 x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480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resolution </a:t>
            </a:r>
          </a:p>
          <a:p>
            <a:pPr lvl="2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eans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the width of the screen is640 pixels and 480 is its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height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34" y="4577282"/>
            <a:ext cx="2543175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6202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88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  <a:endParaRPr lang="en-US" sz="4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86004"/>
            <a:ext cx="10515600" cy="4990959"/>
          </a:xfrm>
        </p:spPr>
        <p:txBody>
          <a:bodyPr/>
          <a:lstStyle/>
          <a:p>
            <a:pPr marL="0" lvl="2" indent="0">
              <a:spcBef>
                <a:spcPts val="1000"/>
              </a:spcBef>
              <a:buNone/>
            </a:pPr>
            <a:r>
              <a:rPr lang="en-US" b="1" dirty="0" smtClean="0"/>
              <a:t>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Printer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0100" lvl="3" indent="-342900">
              <a:spcBef>
                <a:spcPts val="1000"/>
              </a:spcBef>
            </a:pP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ometimes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user also needs to take the output in the form of a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paper</a:t>
            </a: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0100" lvl="3" indent="-342900">
              <a:spcBef>
                <a:spcPts val="1000"/>
              </a:spcBef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possible with the help of a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printer</a:t>
            </a:r>
          </a:p>
          <a:p>
            <a:pPr marL="800100" lvl="3" indent="-342900">
              <a:spcBef>
                <a:spcPts val="1000"/>
              </a:spcBef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Generally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printer may be black &amp; white but color printers are also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available</a:t>
            </a:r>
          </a:p>
          <a:p>
            <a:pPr marL="342900" lvl="2" indent="-342900">
              <a:spcBef>
                <a:spcPts val="1000"/>
              </a:spcBef>
            </a:pPr>
            <a:endParaRPr lang="en-US" sz="2400" dirty="0"/>
          </a:p>
          <a:p>
            <a:pPr marL="0" lvl="2" indent="0">
              <a:spcBef>
                <a:spcPts val="1000"/>
              </a:spcBef>
              <a:buNone/>
            </a:pPr>
            <a:r>
              <a:rPr lang="en-US" sz="2400" dirty="0" smtClean="0"/>
              <a:t>      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Printers are  further categorized as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1257300" lvl="4" indent="-342900">
              <a:spcBef>
                <a:spcPts val="1000"/>
              </a:spcBef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Dot Matrix 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Printer</a:t>
            </a:r>
          </a:p>
          <a:p>
            <a:pPr marL="1257300" lvl="4" indent="-342900">
              <a:spcBef>
                <a:spcPts val="1000"/>
              </a:spcBef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Inkjet 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Printer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257300" lvl="4" indent="-342900">
              <a:spcBef>
                <a:spcPts val="1000"/>
              </a:spcBef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LaserJet Printer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7277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86313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21806"/>
            <a:ext cx="10886038" cy="48551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  </a:t>
            </a:r>
            <a:r>
              <a:rPr lang="en-US" sz="2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Dot </a:t>
            </a: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Matrix </a:t>
            </a:r>
            <a:r>
              <a:rPr lang="en-US" sz="2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Printer</a:t>
            </a: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rint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character at a time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ribbon cartridge to print characters on the paper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speed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printing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ranges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30 to 550 characters per second (cps). </a:t>
            </a:r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vailable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different sizes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Dot matrix is low cost printer and consumes less energy</a:t>
            </a:r>
          </a:p>
          <a:p>
            <a:pPr marL="0" indent="0">
              <a:buNone/>
            </a:pPr>
            <a:r>
              <a:rPr lang="en-US" sz="2600" b="1" dirty="0" smtClean="0"/>
              <a:t>  </a:t>
            </a:r>
            <a:r>
              <a:rPr lang="en-US" sz="2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Limitations</a:t>
            </a: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sz="26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Dot matrix printers create noise during printing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print the text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low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resolution</a:t>
            </a: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font facility is limited and graphics quality is also not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0423" y="0"/>
            <a:ext cx="4313815" cy="21441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2503" y="2890178"/>
            <a:ext cx="3230341" cy="195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3662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5489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  <a:endParaRPr lang="en-US" sz="4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9378"/>
            <a:ext cx="10515600" cy="49275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Inkjet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Printer</a:t>
            </a: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print all kinds of </a:t>
            </a:r>
            <a:r>
              <a:rPr lang="en-US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images</a:t>
            </a:r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rinter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 one character at a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</a:t>
            </a: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ink bottles in different color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combinations</a:t>
            </a: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four ink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cartridges</a:t>
            </a: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Graphic quality or text quality depends on the strength of the ink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cartridges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Inkjet printers consume less energy</a:t>
            </a:r>
          </a:p>
          <a:p>
            <a:pPr lvl="2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printing quality is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</a:t>
            </a:r>
            <a:endParaRPr lang="en-US" sz="2400" dirty="0"/>
          </a:p>
          <a:p>
            <a:pPr marL="0" lvl="0" indent="0"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Limitations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Inkjet printers are expensive because refilling bottles make a high Cost</a:t>
            </a:r>
          </a:p>
          <a:p>
            <a:endParaRPr lang="en-US" sz="23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635" y="142788"/>
            <a:ext cx="2879379" cy="16156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667" y="478183"/>
            <a:ext cx="2915989" cy="195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3878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3596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  <a:endParaRPr lang="en-US" sz="4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68722"/>
            <a:ext cx="10515600" cy="52082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Laser Printer</a:t>
            </a: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page at a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tonners to print the desired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characters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apable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print the high quality graphics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images</a:t>
            </a: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laser beam sends information from the computer to a rotating mirror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produce an image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the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drum</a:t>
            </a: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Laser printers are speedier and noiseless</a:t>
            </a: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print on both sides of a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paper</a:t>
            </a:r>
          </a:p>
          <a:p>
            <a:pPr lvl="1"/>
            <a:endParaRPr lang="en-US" sz="2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>
              <a:buNone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Limitations</a:t>
            </a:r>
            <a:endParaRPr lang="en-US" sz="1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Laser printers are expensive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dirty="0"/>
          </a:p>
          <a:p>
            <a:endParaRPr lang="en-US" sz="24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9847" y="3068936"/>
            <a:ext cx="325755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7707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68205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32095"/>
            <a:ext cx="10515600" cy="5144868"/>
          </a:xfrm>
        </p:spPr>
        <p:txBody>
          <a:bodyPr/>
          <a:lstStyle/>
          <a:p>
            <a:pPr marL="0" lvl="2" indent="0">
              <a:spcBef>
                <a:spcPts val="1000"/>
              </a:spcBef>
              <a:buNone/>
            </a:pPr>
            <a:r>
              <a:rPr lang="en-US" sz="2400" b="1" dirty="0" smtClean="0"/>
              <a:t>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Multimedia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Projector</a:t>
            </a:r>
            <a:endParaRPr lang="en-US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display information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the computer on to a large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screen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elpful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delivering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presentations</a:t>
            </a:r>
          </a:p>
          <a:p>
            <a:pPr lvl="1"/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>
              <a:buNone/>
            </a:pP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further two prominent types of multimedia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projector</a:t>
            </a:r>
          </a:p>
          <a:p>
            <a:pPr lvl="2"/>
            <a:r>
              <a:rPr lang="en-US" sz="23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LCD</a:t>
            </a:r>
            <a:r>
              <a:rPr lang="en-US" sz="2300" spc="255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Projector </a:t>
            </a:r>
            <a:r>
              <a:rPr lang="en-US" sz="2300" spc="265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(Liquid </a:t>
            </a:r>
            <a:r>
              <a:rPr lang="en-US" sz="2300" spc="31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Crystal </a:t>
            </a:r>
            <a:r>
              <a:rPr lang="en-US" sz="2300" spc="26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Display) </a:t>
            </a:r>
            <a:endParaRPr lang="en-US" sz="23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  <a:p>
            <a:pPr marL="1143000" lvl="5">
              <a:spcBef>
                <a:spcPts val="1000"/>
              </a:spcBef>
            </a:pPr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DLP (Digital Light </a:t>
            </a:r>
            <a:r>
              <a:rPr lang="en-US" sz="23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Processing) Projector</a:t>
            </a:r>
            <a:endParaRPr lang="en-US" sz="23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69572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58328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  <a:endParaRPr lang="en-US" sz="4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0325"/>
            <a:ext cx="10515600" cy="4936638"/>
          </a:xfrm>
        </p:spPr>
        <p:txBody>
          <a:bodyPr>
            <a:noAutofit/>
          </a:bodyPr>
          <a:lstStyle/>
          <a:p>
            <a:pPr marL="0" lvl="2" indent="0">
              <a:spcBef>
                <a:spcPts val="1000"/>
              </a:spcBef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LCD</a:t>
            </a:r>
            <a:r>
              <a:rPr lang="en-US" sz="2400" b="1" spc="255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Projector </a:t>
            </a:r>
            <a:r>
              <a:rPr lang="en-US" sz="2400" b="1" spc="265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(Liquid </a:t>
            </a:r>
            <a:r>
              <a:rPr lang="en-US" sz="2400" b="1" spc="31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Crystal </a:t>
            </a:r>
            <a:r>
              <a:rPr lang="en-US" sz="2400" b="1" spc="26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Display) </a:t>
            </a:r>
            <a:endParaRPr lang="en-US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alled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multimedia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projector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adjust the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brightness and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contrast and produce sharp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images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6" indent="0">
              <a:spcBef>
                <a:spcPts val="1000"/>
              </a:spcBef>
              <a:buNone/>
            </a:pP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5" indent="0">
              <a:spcBef>
                <a:spcPts val="1000"/>
              </a:spcBef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DLP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(Digital Light Processing)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Projector</a:t>
            </a: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OLP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projectors</a:t>
            </a: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alled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multimedia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projectors</a:t>
            </a: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ighter 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 weight  and smaller  in 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size</a:t>
            </a: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roduce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quality video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images</a:t>
            </a: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ortable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size and lighter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weight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6103" y="521847"/>
            <a:ext cx="2171700" cy="1685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117" y="4813096"/>
            <a:ext cx="3289955" cy="168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1477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643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  <a:endParaRPr lang="en-US" sz="4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95470"/>
            <a:ext cx="10515600" cy="5081494"/>
          </a:xfrm>
        </p:spPr>
        <p:txBody>
          <a:bodyPr>
            <a:normAutofit/>
          </a:bodyPr>
          <a:lstStyle/>
          <a:p>
            <a:pPr marL="0" lvl="2" indent="0">
              <a:spcBef>
                <a:spcPts val="1000"/>
              </a:spcBef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Voice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Response Systems</a:t>
            </a:r>
            <a:endParaRPr lang="en-US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nable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computers to talk with a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user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Voice Response Systems keeps an audio response device that helps to produce audio output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hese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 provide an easy communication way to both a user and a computer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/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Voice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response systems are of two types:</a:t>
            </a:r>
          </a:p>
          <a:p>
            <a:pPr marL="914400" lvl="2" indent="0">
              <a:buNone/>
            </a:pP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Voice Reproduction </a:t>
            </a:r>
            <a:r>
              <a:rPr lang="en-US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</a:t>
            </a:r>
          </a:p>
          <a:p>
            <a:pPr marL="914400" lvl="2" indent="0">
              <a:buNone/>
            </a:pP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Speech Synthesizer</a:t>
            </a:r>
          </a:p>
          <a:p>
            <a:pPr lvl="2"/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38668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1070"/>
            <a:ext cx="10515600" cy="353084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96706"/>
            <a:ext cx="10515600" cy="5380258"/>
          </a:xfrm>
        </p:spPr>
        <p:txBody>
          <a:bodyPr>
            <a:normAutofit fontScale="25000" lnSpcReduction="20000"/>
          </a:bodyPr>
          <a:lstStyle/>
          <a:p>
            <a:pPr marL="0" lvl="1" indent="0">
              <a:spcBef>
                <a:spcPts val="1000"/>
              </a:spcBef>
              <a:buNone/>
            </a:pPr>
            <a:r>
              <a:rPr lang="en-US" sz="9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Voice Reproduction System</a:t>
            </a:r>
            <a:endParaRPr lang="en-US" sz="96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7400" dirty="0" smtClean="0"/>
          </a:p>
          <a:p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 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database of pre-recorded responses like words, phrases, or sentences,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spoken 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human beings or even musical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sounds 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generated through musical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instruments</a:t>
            </a:r>
          </a:p>
          <a:p>
            <a:endParaRPr lang="en-US" sz="9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roduces 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output by selecting the particular words, phrases </a:t>
            </a:r>
            <a:r>
              <a:rPr lang="en-US" sz="9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from the database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sz="9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nalog 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recordings of the pre-recorded sound are converted into digital data and then this data stored on a hard disk or any other secondary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storage</a:t>
            </a:r>
          </a:p>
          <a:p>
            <a:endParaRPr lang="en-US" sz="9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Whenever a user wants to produce an audio output, the system selects the required sound from the set of pre-recorded sounds stored in the computer. </a:t>
            </a:r>
            <a:endParaRPr lang="en-US" sz="9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9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selected sound is then converted back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into analog 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 to a speaker to produce the audio output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3763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5901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  <a:endParaRPr lang="en-US" sz="36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86416"/>
            <a:ext cx="10515600" cy="5090547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b="1" dirty="0" smtClean="0"/>
              <a:t>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Applications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Voice Reproduction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ATM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machine</a:t>
            </a: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voice reproduction system to provide systematic or step by step guidance to customers. </a:t>
            </a: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elps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customers to make a financial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transaction</a:t>
            </a:r>
          </a:p>
          <a:p>
            <a:pPr marL="0" indent="0">
              <a:buNone/>
            </a:pPr>
            <a:r>
              <a:rPr lang="en-US" sz="2400" dirty="0" smtClean="0"/>
              <a:t>   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Automatic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Answering Machines</a:t>
            </a: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telephone enquiries like schedule of trains and airplanes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  <a:p>
            <a:pPr marL="0" indent="0">
              <a:buNone/>
            </a:pPr>
            <a:r>
              <a:rPr lang="en-US" sz="2400" dirty="0" smtClean="0"/>
              <a:t>  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Interactive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video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games</a:t>
            </a: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Various sounds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are produced while playing a</a:t>
            </a:r>
            <a:r>
              <a:rPr lang="en-US" sz="2200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video</a:t>
            </a:r>
            <a:r>
              <a:rPr lang="en-US" sz="2200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gained</a:t>
            </a:r>
            <a:r>
              <a:rPr lang="en-US" sz="2200" spc="-1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from</a:t>
            </a:r>
            <a:r>
              <a:rPr lang="en-US" sz="2200" spc="-1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</a:t>
            </a:r>
            <a:r>
              <a:rPr lang="en-US" sz="2200" spc="-1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database</a:t>
            </a:r>
            <a:r>
              <a:rPr lang="en-US" sz="2200" spc="-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of</a:t>
            </a:r>
            <a:r>
              <a:rPr lang="en-US" sz="2200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pre-recorded</a:t>
            </a:r>
            <a:r>
              <a:rPr lang="en-US" sz="2200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sounds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8460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1291"/>
          </a:xfrm>
        </p:spPr>
        <p:txBody>
          <a:bodyPr/>
          <a:lstStyle/>
          <a:p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Applications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Voice Reproduction system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Mobile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phone talking alarm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clock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 of voice reproduction system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fter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hour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mobile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phone clock speaks the time from the database of pre-recorded voice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messages</a:t>
            </a:r>
          </a:p>
          <a:p>
            <a:pPr marL="457200" lvl="1" indent="0">
              <a:buNone/>
            </a:pP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Talking toys</a:t>
            </a: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arious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exciting sounds are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produced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1795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2772"/>
          </a:xfrm>
        </p:spPr>
        <p:txBody>
          <a:bodyPr/>
          <a:lstStyle/>
          <a:p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6661"/>
            <a:ext cx="10515600" cy="4710302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Speech Synthesizer</a:t>
            </a:r>
          </a:p>
          <a:p>
            <a:pPr marL="0" indent="0">
              <a:buNone/>
            </a:pP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elps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convert the text information into spoken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words or sentences</a:t>
            </a:r>
          </a:p>
          <a:p>
            <a:pPr lvl="1"/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Helpful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the disable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persons who cannot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easily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</a:t>
            </a:r>
          </a:p>
          <a:p>
            <a:pPr lvl="1"/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Whenever a user feeds the data in the form of text information, the sequences of words are combined into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phonemes</a:t>
            </a:r>
          </a:p>
          <a:p>
            <a:pPr lvl="1"/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phonemes are amplified, and passed on to a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speaker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9403" y="4732954"/>
            <a:ext cx="3392597" cy="17427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7110" y="6562725"/>
            <a:ext cx="148590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8749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0879"/>
          </a:xfrm>
        </p:spPr>
        <p:txBody>
          <a:bodyPr/>
          <a:lstStyle/>
          <a:p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b="1" dirty="0" smtClean="0"/>
              <a:t>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speech Synthesizer</a:t>
            </a:r>
            <a:endParaRPr lang="en-US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dirty="0" smtClean="0"/>
              <a:t>    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Special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sector</a:t>
            </a: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elpful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the blind persons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cannot read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tudy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 or a book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scanned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using a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scanner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converted into text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using OCR software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inally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presented to the blind person using a speech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synthesizer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0544122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0633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OUTPUT DEVICES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6127"/>
            <a:ext cx="10515600" cy="480083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Vocal problem/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cannot communicate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effectively</a:t>
            </a:r>
            <a:endParaRPr lang="en-US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 having disability problem can simply type the information and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converted into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spoken words for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him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Language Interpretation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elpful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the interpretation or translation into other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languages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onverts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 entered text into spoken words in any selected language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967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</TotalTime>
  <Words>3084</Words>
  <Application>Microsoft Office PowerPoint</Application>
  <PresentationFormat>Widescreen</PresentationFormat>
  <Paragraphs>442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57</vt:i4>
      </vt:variant>
    </vt:vector>
  </HeadingPairs>
  <TitlesOfParts>
    <vt:vector size="64" baseType="lpstr">
      <vt:lpstr>Arial</vt:lpstr>
      <vt:lpstr>Calibri</vt:lpstr>
      <vt:lpstr>Calibri Light</vt:lpstr>
      <vt:lpstr>Times New Roman</vt:lpstr>
      <vt:lpstr>Office Theme</vt:lpstr>
      <vt:lpstr>1_Office Theme</vt:lpstr>
      <vt:lpstr>2_Office Theme</vt:lpstr>
      <vt:lpstr>Introduction to Information and Communication Technology</vt:lpstr>
      <vt:lpstr>Computer</vt:lpstr>
      <vt:lpstr>Data and Information</vt:lpstr>
      <vt:lpstr>Methods of Data Processing</vt:lpstr>
      <vt:lpstr>Methods of Data Processing</vt:lpstr>
      <vt:lpstr>Characteristics of a Computer</vt:lpstr>
      <vt:lpstr>The Computing System</vt:lpstr>
      <vt:lpstr>The Computing System</vt:lpstr>
      <vt:lpstr>Software</vt:lpstr>
      <vt:lpstr>Computer Users</vt:lpstr>
      <vt:lpstr>The Computing Environment</vt:lpstr>
      <vt:lpstr>PowerPoint Presentation</vt:lpstr>
      <vt:lpstr>PowerPoint Presentation</vt:lpstr>
      <vt:lpstr>INPUT and OUTPUT DEVICES</vt:lpstr>
      <vt:lpstr>                   INPUT DEVICES </vt:lpstr>
      <vt:lpstr>                     INPUT DEVICES </vt:lpstr>
      <vt:lpstr>             INPUT DEVICES </vt:lpstr>
      <vt:lpstr>     INPUT DEVICES </vt:lpstr>
      <vt:lpstr>     INPUT DEVICES </vt:lpstr>
      <vt:lpstr>INPUT DEVICES</vt:lpstr>
      <vt:lpstr>INPUT DEVICES</vt:lpstr>
      <vt:lpstr>    INPUT DEVICES</vt:lpstr>
      <vt:lpstr>              INPUT DEVICES</vt:lpstr>
      <vt:lpstr>           INPUT DEVICES</vt:lpstr>
      <vt:lpstr>          INPUT DEVICES</vt:lpstr>
      <vt:lpstr>           INPUT DEVICES</vt:lpstr>
      <vt:lpstr>              INPUT DEVICES</vt:lpstr>
      <vt:lpstr>           INPUT DEVICES</vt:lpstr>
      <vt:lpstr>INPUT DEVICES</vt:lpstr>
      <vt:lpstr>INPUT DEVICES</vt:lpstr>
      <vt:lpstr>INPUT DEVICES</vt:lpstr>
      <vt:lpstr>   </vt:lpstr>
      <vt:lpstr>INPUT DEVICES</vt:lpstr>
      <vt:lpstr>INPUT DEVICES</vt:lpstr>
      <vt:lpstr>OUTPUT DEVICES</vt:lpstr>
      <vt:lpstr>OUTPUT DEVICES</vt:lpstr>
      <vt:lpstr>OUTPUT DEVICES</vt:lpstr>
      <vt:lpstr>OUTPUT DEVICES</vt:lpstr>
      <vt:lpstr>OUTPUT DEVICES</vt:lpstr>
      <vt:lpstr>OUTPUT DEVICES</vt:lpstr>
      <vt:lpstr>OUTPUT DEVICES</vt:lpstr>
      <vt:lpstr>OUTPUT DEVICES</vt:lpstr>
      <vt:lpstr>OUTPUT DEVICES</vt:lpstr>
      <vt:lpstr>OUTPUT DEVICES</vt:lpstr>
      <vt:lpstr>OUTPUT DEVICES</vt:lpstr>
      <vt:lpstr>OUTPUT DEVICES</vt:lpstr>
      <vt:lpstr>OUTPUT DEVICES</vt:lpstr>
      <vt:lpstr>OUTPUT DEVICES</vt:lpstr>
      <vt:lpstr>OUTPUT DEVICES</vt:lpstr>
      <vt:lpstr>OUTPUT DEVICES</vt:lpstr>
      <vt:lpstr>OUTPUT DEVICES</vt:lpstr>
      <vt:lpstr>OUTPUT DEVICES</vt:lpstr>
      <vt:lpstr>OUTPUT DEVICES</vt:lpstr>
      <vt:lpstr>OUTPUT DEVICES</vt:lpstr>
      <vt:lpstr>OUTPUT DEVICES</vt:lpstr>
      <vt:lpstr>OUTPUT DEVICES</vt:lpstr>
      <vt:lpstr>OUTPUT DEVICES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57</cp:revision>
  <dcterms:created xsi:type="dcterms:W3CDTF">2022-04-04T21:40:29Z</dcterms:created>
  <dcterms:modified xsi:type="dcterms:W3CDTF">2022-04-05T07:32:41Z</dcterms:modified>
</cp:coreProperties>
</file>