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415" r:id="rId3"/>
    <p:sldId id="257" r:id="rId4"/>
    <p:sldId id="258" r:id="rId5"/>
    <p:sldId id="259" r:id="rId6"/>
    <p:sldId id="260" r:id="rId7"/>
    <p:sldId id="261" r:id="rId8"/>
    <p:sldId id="262" r:id="rId9"/>
    <p:sldId id="263" r:id="rId10"/>
    <p:sldId id="264" r:id="rId11"/>
    <p:sldId id="265" r:id="rId12"/>
    <p:sldId id="266" r:id="rId13"/>
    <p:sldId id="524" r:id="rId14"/>
    <p:sldId id="267" r:id="rId15"/>
    <p:sldId id="525" r:id="rId16"/>
    <p:sldId id="423" r:id="rId17"/>
    <p:sldId id="431" r:id="rId18"/>
    <p:sldId id="432" r:id="rId19"/>
    <p:sldId id="433" r:id="rId20"/>
    <p:sldId id="434" r:id="rId21"/>
    <p:sldId id="435" r:id="rId22"/>
    <p:sldId id="436" r:id="rId23"/>
    <p:sldId id="437" r:id="rId24"/>
    <p:sldId id="438" r:id="rId25"/>
    <p:sldId id="439" r:id="rId26"/>
    <p:sldId id="268" r:id="rId27"/>
    <p:sldId id="269" r:id="rId28"/>
    <p:sldId id="270" r:id="rId29"/>
    <p:sldId id="420" r:id="rId30"/>
    <p:sldId id="421" r:id="rId31"/>
    <p:sldId id="416" r:id="rId32"/>
    <p:sldId id="417" r:id="rId33"/>
    <p:sldId id="418" r:id="rId34"/>
    <p:sldId id="419" r:id="rId35"/>
    <p:sldId id="272" r:id="rId36"/>
    <p:sldId id="273" r:id="rId37"/>
    <p:sldId id="274" r:id="rId38"/>
    <p:sldId id="275" r:id="rId39"/>
    <p:sldId id="276" r:id="rId40"/>
    <p:sldId id="277" r:id="rId41"/>
    <p:sldId id="278" r:id="rId42"/>
    <p:sldId id="279" r:id="rId43"/>
    <p:sldId id="280" r:id="rId44"/>
    <p:sldId id="281" r:id="rId45"/>
    <p:sldId id="282" r:id="rId46"/>
    <p:sldId id="283" r:id="rId47"/>
    <p:sldId id="284" r:id="rId48"/>
    <p:sldId id="285" r:id="rId49"/>
    <p:sldId id="286" r:id="rId50"/>
    <p:sldId id="287" r:id="rId51"/>
    <p:sldId id="288" r:id="rId52"/>
    <p:sldId id="289" r:id="rId53"/>
    <p:sldId id="290" r:id="rId54"/>
    <p:sldId id="291" r:id="rId55"/>
    <p:sldId id="292" r:id="rId56"/>
    <p:sldId id="293" r:id="rId57"/>
    <p:sldId id="294" r:id="rId58"/>
    <p:sldId id="295" r:id="rId59"/>
    <p:sldId id="296" r:id="rId60"/>
    <p:sldId id="297" r:id="rId61"/>
    <p:sldId id="298" r:id="rId62"/>
    <p:sldId id="299" r:id="rId63"/>
    <p:sldId id="302" r:id="rId64"/>
    <p:sldId id="303" r:id="rId65"/>
    <p:sldId id="304" r:id="rId66"/>
    <p:sldId id="305" r:id="rId67"/>
    <p:sldId id="306" r:id="rId68"/>
    <p:sldId id="307" r:id="rId69"/>
    <p:sldId id="308" r:id="rId70"/>
    <p:sldId id="309" r:id="rId71"/>
    <p:sldId id="310" r:id="rId72"/>
    <p:sldId id="311" r:id="rId73"/>
    <p:sldId id="312" r:id="rId74"/>
    <p:sldId id="313" r:id="rId75"/>
    <p:sldId id="314" r:id="rId76"/>
    <p:sldId id="315" r:id="rId77"/>
    <p:sldId id="316" r:id="rId78"/>
    <p:sldId id="317" r:id="rId79"/>
    <p:sldId id="318" r:id="rId80"/>
    <p:sldId id="319" r:id="rId81"/>
    <p:sldId id="320" r:id="rId82"/>
    <p:sldId id="321" r:id="rId83"/>
    <p:sldId id="322" r:id="rId84"/>
    <p:sldId id="425" r:id="rId85"/>
    <p:sldId id="426" r:id="rId86"/>
    <p:sldId id="427" r:id="rId87"/>
    <p:sldId id="428" r:id="rId88"/>
    <p:sldId id="429" r:id="rId89"/>
    <p:sldId id="430" r:id="rId90"/>
    <p:sldId id="442" r:id="rId91"/>
    <p:sldId id="443" r:id="rId92"/>
    <p:sldId id="444" r:id="rId93"/>
    <p:sldId id="445" r:id="rId94"/>
    <p:sldId id="446" r:id="rId95"/>
    <p:sldId id="447" r:id="rId96"/>
    <p:sldId id="448" r:id="rId97"/>
    <p:sldId id="449" r:id="rId98"/>
    <p:sldId id="450" r:id="rId99"/>
    <p:sldId id="451" r:id="rId100"/>
    <p:sldId id="452" r:id="rId101"/>
    <p:sldId id="469" r:id="rId102"/>
    <p:sldId id="470" r:id="rId103"/>
    <p:sldId id="471" r:id="rId104"/>
    <p:sldId id="472" r:id="rId105"/>
    <p:sldId id="473" r:id="rId106"/>
    <p:sldId id="474" r:id="rId107"/>
    <p:sldId id="475" r:id="rId108"/>
    <p:sldId id="476" r:id="rId109"/>
    <p:sldId id="477" r:id="rId110"/>
    <p:sldId id="478" r:id="rId111"/>
    <p:sldId id="479" r:id="rId112"/>
    <p:sldId id="480" r:id="rId113"/>
    <p:sldId id="481" r:id="rId114"/>
    <p:sldId id="482" r:id="rId115"/>
    <p:sldId id="483" r:id="rId116"/>
    <p:sldId id="484" r:id="rId117"/>
    <p:sldId id="485" r:id="rId118"/>
    <p:sldId id="486" r:id="rId119"/>
    <p:sldId id="487" r:id="rId120"/>
    <p:sldId id="488" r:id="rId121"/>
    <p:sldId id="489" r:id="rId122"/>
    <p:sldId id="490" r:id="rId123"/>
    <p:sldId id="491" r:id="rId124"/>
    <p:sldId id="492" r:id="rId125"/>
    <p:sldId id="493" r:id="rId126"/>
    <p:sldId id="494" r:id="rId127"/>
    <p:sldId id="495" r:id="rId128"/>
    <p:sldId id="496" r:id="rId129"/>
    <p:sldId id="497" r:id="rId130"/>
    <p:sldId id="498" r:id="rId131"/>
    <p:sldId id="499" r:id="rId132"/>
    <p:sldId id="500" r:id="rId133"/>
    <p:sldId id="501" r:id="rId134"/>
    <p:sldId id="502" r:id="rId135"/>
    <p:sldId id="503" r:id="rId136"/>
    <p:sldId id="504" r:id="rId137"/>
    <p:sldId id="505" r:id="rId138"/>
    <p:sldId id="506" r:id="rId139"/>
    <p:sldId id="507" r:id="rId140"/>
    <p:sldId id="508" r:id="rId141"/>
    <p:sldId id="509" r:id="rId142"/>
    <p:sldId id="510" r:id="rId143"/>
    <p:sldId id="511" r:id="rId144"/>
    <p:sldId id="512" r:id="rId145"/>
    <p:sldId id="513" r:id="rId146"/>
    <p:sldId id="514" r:id="rId147"/>
    <p:sldId id="515" r:id="rId148"/>
    <p:sldId id="516" r:id="rId149"/>
    <p:sldId id="517" r:id="rId150"/>
    <p:sldId id="518" r:id="rId151"/>
    <p:sldId id="520" r:id="rId152"/>
    <p:sldId id="521" r:id="rId153"/>
    <p:sldId id="522" r:id="rId154"/>
    <p:sldId id="523" r:id="rId155"/>
    <p:sldId id="454" r:id="rId1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0106B4A3-4212-4E39-93DE-E053E8F69C28}" type="datetimeFigureOut">
              <a:rPr lang="en-US" smtClean="0"/>
              <a:t>4/19/2021</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kumimoji="0"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A3DCDF73-85D2-4237-9B32-053DBDB0C312}" type="slidenum">
              <a:rPr kumimoji="0" lang="en-US" smtClean="0"/>
              <a:t>‹#›</a:t>
            </a:fld>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0106B4A3-4212-4E39-93DE-E053E8F69C28}" type="datetimeFigureOut">
              <a:rPr lang="en-US" smtClean="0"/>
              <a:t>4/19/2021</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0106B4A3-4212-4E39-93DE-E053E8F69C28}" type="datetimeFigureOut">
              <a:rPr lang="en-US" smtClean="0"/>
              <a:t>4/19/2021</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kumimoji="0" lang="en-US"/>
          </a:p>
        </p:txBody>
      </p:sp>
      <p:sp>
        <p:nvSpPr>
          <p:cNvPr id="6" name="Slide Number Placeholder 5"/>
          <p:cNvSpPr>
            <a:spLocks noGrp="1"/>
          </p:cNvSpPr>
          <p:nvPr>
            <p:ph type="sldNum" sz="quarter" idx="12"/>
          </p:nvPr>
        </p:nvSpPr>
        <p:spPr>
          <a:xfrm>
            <a:off x="8451056" y="809624"/>
            <a:ext cx="502920" cy="300831"/>
          </a:xfrm>
        </p:spPr>
        <p:txBody>
          <a:bodyPr/>
          <a:lstStyle/>
          <a:p>
            <a:fld id="{A3DCDF73-85D2-4237-9B32-053DBDB0C312}" type="slidenum">
              <a:rPr kumimoji="0" lang="en-US" smtClean="0"/>
              <a:t>‹#›</a:t>
            </a:fld>
            <a:endParaRPr kumimoji="0"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0106B4A3-4212-4E39-93DE-E053E8F69C28}" type="datetimeFigureOut">
              <a:rPr lang="en-US" smtClean="0"/>
              <a:t>4/19/2021</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kumimoji="0" lang="en-US"/>
          </a:p>
        </p:txBody>
      </p:sp>
      <p:sp>
        <p:nvSpPr>
          <p:cNvPr id="7" name="Slide Number Placeholder 6"/>
          <p:cNvSpPr>
            <a:spLocks noGrp="1"/>
          </p:cNvSpPr>
          <p:nvPr>
            <p:ph type="sldNum" sz="quarter" idx="12"/>
          </p:nvPr>
        </p:nvSpPr>
        <p:spPr>
          <a:xfrm>
            <a:off x="7589520" y="6480969"/>
            <a:ext cx="502920" cy="301752"/>
          </a:xfrm>
        </p:spPr>
        <p:txBody>
          <a:bodyPr/>
          <a:lstStyle/>
          <a:p>
            <a:fld id="{A3DCDF73-85D2-4237-9B32-053DBDB0C312}" type="slidenum">
              <a:rPr kumimoji="0" lang="en-US" smtClean="0"/>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0106B4A3-4212-4E39-93DE-E053E8F69C28}" type="datetimeFigureOut">
              <a:rPr lang="en-US" smtClean="0"/>
              <a:t>4/19/2021</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kumimoji="0"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A3DCDF73-85D2-4237-9B32-053DBDB0C312}" type="slidenum">
              <a:rPr kumimoji="0" lang="en-US" smtClean="0"/>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106B4A3-4212-4E39-93DE-E053E8F69C28}" type="datetimeFigureOut">
              <a:rPr lang="en-US" smtClean="0"/>
              <a:t>4/19/2021</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A3DCDF73-85D2-4237-9B32-053DBDB0C312}" type="slidenum">
              <a:rPr kumimoji="0" lang="en-US" smtClean="0"/>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0106B4A3-4212-4E39-93DE-E053E8F69C28}" type="datetimeFigureOut">
              <a:rPr lang="en-US" smtClean="0"/>
              <a:t>4/19/2021</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kumimoji="0" lang="en-US"/>
          </a:p>
        </p:txBody>
      </p:sp>
      <p:sp>
        <p:nvSpPr>
          <p:cNvPr id="4" name="Slide Number Placeholder 3"/>
          <p:cNvSpPr>
            <a:spLocks noGrp="1"/>
          </p:cNvSpPr>
          <p:nvPr>
            <p:ph type="sldNum" sz="quarter" idx="12"/>
          </p:nvPr>
        </p:nvSpPr>
        <p:spPr>
          <a:xfrm>
            <a:off x="7589520" y="6480969"/>
            <a:ext cx="502920" cy="301752"/>
          </a:xfrm>
        </p:spPr>
        <p:txBody>
          <a:bodyPr/>
          <a:lstStyle/>
          <a:p>
            <a:fld id="{A3DCDF73-85D2-4237-9B32-053DBDB0C312}" type="slidenum">
              <a:rPr kumimoji="0" lang="en-US" smtClean="0"/>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0106B4A3-4212-4E39-93DE-E053E8F69C28}" type="datetimeFigureOut">
              <a:rPr lang="en-US" smtClean="0"/>
              <a:t>4/19/2021</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kumimoji="0"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A3DCDF73-85D2-4237-9B32-053DBDB0C312}" type="slidenum">
              <a:rPr kumimoji="0" lang="en-US" smtClean="0"/>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0106B4A3-4212-4E39-93DE-E053E8F69C28}" type="datetimeFigureOut">
              <a:rPr lang="en-US" smtClean="0"/>
              <a:t>4/19/2021</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kumimoji="0"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A3DCDF73-85D2-4237-9B32-053DBDB0C312}" type="slidenum">
              <a:rPr kumimoji="0" lang="en-US" smtClean="0"/>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106B4A3-4212-4E39-93DE-E053E8F69C28}" type="datetimeFigureOut">
              <a:rPr lang="en-US" smtClean="0"/>
              <a:t>4/19/2021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106B4A3-4212-4E39-93DE-E053E8F69C28}" type="datetimeFigureOut">
              <a:rPr lang="en-US" smtClean="0"/>
              <a:t>4/19/2021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0106B4A3-4212-4E39-93DE-E053E8F69C28}" type="datetimeFigureOut">
              <a:rPr lang="en-US" smtClean="0"/>
              <a:t>4/19/2021</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kumimoji="0"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A3DCDF73-85D2-4237-9B32-053DBDB0C312}" type="slidenum">
              <a:rPr kumimoji="0" lang="en-US" smtClean="0"/>
              <a:t>‹#›</a:t>
            </a:fld>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66224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Cybersecurity</a:t>
            </a:r>
            <a:endParaRPr lang="en-US" dirty="0"/>
          </a:p>
        </p:txBody>
      </p:sp>
      <p:sp>
        <p:nvSpPr>
          <p:cNvPr id="3" name="Content Placeholder 2"/>
          <p:cNvSpPr>
            <a:spLocks noGrp="1"/>
          </p:cNvSpPr>
          <p:nvPr>
            <p:ph idx="1"/>
          </p:nvPr>
        </p:nvSpPr>
        <p:spPr/>
        <p:txBody>
          <a:bodyPr/>
          <a:lstStyle/>
          <a:p>
            <a:r>
              <a:rPr lang="en-US" dirty="0" smtClean="0"/>
              <a:t>refers </a:t>
            </a:r>
            <a:r>
              <a:rPr lang="en-US" dirty="0"/>
              <a:t>to the technologies, processes, and practices designed to protect networks, computers, programs, and data from vulnerabilities, attacks, or unauthorized access by cybercriminals over the </a:t>
            </a:r>
            <a:r>
              <a:rPr lang="en-US" dirty="0" smtClean="0"/>
              <a:t>Internet.</a:t>
            </a:r>
          </a:p>
          <a:p>
            <a:endParaRPr lang="en-US" dirty="0"/>
          </a:p>
        </p:txBody>
      </p:sp>
    </p:spTree>
    <p:extLst>
      <p:ext uri="{BB962C8B-B14F-4D97-AF65-F5344CB8AC3E}">
        <p14:creationId xmlns:p14="http://schemas.microsoft.com/office/powerpoint/2010/main" val="2445924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security</a:t>
            </a:r>
            <a:endParaRPr lang="en-US" dirty="0"/>
          </a:p>
        </p:txBody>
      </p:sp>
      <p:sp>
        <p:nvSpPr>
          <p:cNvPr id="3" name="Content Placeholder 2"/>
          <p:cNvSpPr>
            <a:spLocks noGrp="1"/>
          </p:cNvSpPr>
          <p:nvPr>
            <p:ph idx="1"/>
          </p:nvPr>
        </p:nvSpPr>
        <p:spPr/>
        <p:txBody>
          <a:bodyPr/>
          <a:lstStyle/>
          <a:p>
            <a:r>
              <a:rPr lang="en-US" b="1" dirty="0"/>
              <a:t>Computer security</a:t>
            </a:r>
            <a:r>
              <a:rPr lang="en-US" dirty="0"/>
              <a:t>, also known as </a:t>
            </a:r>
            <a:r>
              <a:rPr lang="en-US" b="1" dirty="0" err="1"/>
              <a:t>cybersecurity</a:t>
            </a:r>
            <a:r>
              <a:rPr lang="en-US" dirty="0"/>
              <a:t> or </a:t>
            </a:r>
            <a:r>
              <a:rPr lang="en-US" b="1" dirty="0"/>
              <a:t>IT security</a:t>
            </a:r>
            <a:r>
              <a:rPr lang="en-US" dirty="0"/>
              <a:t>, is the protection of information systems from theft or damage to the hardware, the software, and to the information on them, as well as from disruption or misdirection of the services they provide. </a:t>
            </a:r>
          </a:p>
        </p:txBody>
      </p:sp>
    </p:spTree>
    <p:extLst>
      <p:ext uri="{BB962C8B-B14F-4D97-AF65-F5344CB8AC3E}">
        <p14:creationId xmlns:p14="http://schemas.microsoft.com/office/powerpoint/2010/main" val="1697934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Cybersecurity</a:t>
            </a:r>
            <a:endParaRPr lang="en-US" dirty="0"/>
          </a:p>
        </p:txBody>
      </p:sp>
      <p:sp>
        <p:nvSpPr>
          <p:cNvPr id="3" name="Content Placeholder 2"/>
          <p:cNvSpPr>
            <a:spLocks noGrp="1"/>
          </p:cNvSpPr>
          <p:nvPr>
            <p:ph idx="1"/>
          </p:nvPr>
        </p:nvSpPr>
        <p:spPr>
          <a:xfrm>
            <a:off x="395536" y="1916832"/>
            <a:ext cx="8229600" cy="4572000"/>
          </a:xfrm>
        </p:spPr>
        <p:txBody>
          <a:bodyPr/>
          <a:lstStyle/>
          <a:p>
            <a:r>
              <a:rPr lang="en-US" dirty="0" smtClean="0"/>
              <a:t>includes </a:t>
            </a:r>
            <a:r>
              <a:rPr lang="en-US" dirty="0"/>
              <a:t>controlling physical access to the hardware, as well as protecting against harm that may come via network access, data and code injection, and due to malpractice by operators, whether intentional, accidental, or due to them being tricked into deviating from secure procedures.</a:t>
            </a:r>
          </a:p>
        </p:txBody>
      </p:sp>
    </p:spTree>
    <p:extLst>
      <p:ext uri="{BB962C8B-B14F-4D97-AF65-F5344CB8AC3E}">
        <p14:creationId xmlns:p14="http://schemas.microsoft.com/office/powerpoint/2010/main" val="3543175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64008" indent="0">
              <a:buNone/>
            </a:pPr>
            <a:r>
              <a:rPr lang="en-US" dirty="0"/>
              <a:t>security </a:t>
            </a:r>
            <a:r>
              <a:rPr lang="en-US" dirty="0" smtClean="0"/>
              <a:t>properties </a:t>
            </a:r>
            <a:r>
              <a:rPr lang="en-US" dirty="0"/>
              <a:t>include one or more of the following</a:t>
            </a:r>
            <a:r>
              <a:rPr lang="en-US" dirty="0" smtClean="0"/>
              <a:t>:</a:t>
            </a:r>
          </a:p>
          <a:p>
            <a:r>
              <a:rPr lang="en-US" dirty="0" smtClean="0"/>
              <a:t>Availability</a:t>
            </a:r>
          </a:p>
          <a:p>
            <a:r>
              <a:rPr lang="en-US" dirty="0" smtClean="0"/>
              <a:t>Integrity</a:t>
            </a:r>
          </a:p>
          <a:p>
            <a:r>
              <a:rPr lang="en-US" dirty="0" smtClean="0"/>
              <a:t>confidentiality </a:t>
            </a:r>
          </a:p>
          <a:p>
            <a:pPr marL="64008" indent="0">
              <a:buNone/>
            </a:pPr>
            <a:r>
              <a:rPr lang="en-US" dirty="0" smtClean="0"/>
              <a:t>They are the core principles of </a:t>
            </a:r>
            <a:r>
              <a:rPr lang="en-US" dirty="0" err="1" smtClean="0"/>
              <a:t>cybersecurity</a:t>
            </a:r>
            <a:endParaRPr lang="en-US" dirty="0"/>
          </a:p>
        </p:txBody>
      </p:sp>
    </p:spTree>
    <p:extLst>
      <p:ext uri="{BB962C8B-B14F-4D97-AF65-F5344CB8AC3E}">
        <p14:creationId xmlns:p14="http://schemas.microsoft.com/office/powerpoint/2010/main" val="3713979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rPr>
              <a:t>1. Availability</a:t>
            </a:r>
            <a:endParaRPr lang="en-US" dirty="0"/>
          </a:p>
        </p:txBody>
      </p:sp>
      <p:sp>
        <p:nvSpPr>
          <p:cNvPr id="3" name="Content Placeholder 2"/>
          <p:cNvSpPr>
            <a:spLocks noGrp="1"/>
          </p:cNvSpPr>
          <p:nvPr>
            <p:ph idx="1"/>
          </p:nvPr>
        </p:nvSpPr>
        <p:spPr/>
        <p:txBody>
          <a:bodyPr/>
          <a:lstStyle/>
          <a:p>
            <a:r>
              <a:rPr lang="en-US" dirty="0"/>
              <a:t>means that the information and systems must be available to </a:t>
            </a:r>
            <a:r>
              <a:rPr lang="en-US" dirty="0" smtClean="0"/>
              <a:t>those who </a:t>
            </a:r>
            <a:r>
              <a:rPr lang="en-US" dirty="0"/>
              <a:t>need it. </a:t>
            </a:r>
          </a:p>
        </p:txBody>
      </p:sp>
    </p:spTree>
    <p:extLst>
      <p:ext uri="{BB962C8B-B14F-4D97-AF65-F5344CB8AC3E}">
        <p14:creationId xmlns:p14="http://schemas.microsoft.com/office/powerpoint/2010/main" val="621508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Integrity</a:t>
            </a:r>
            <a:endParaRPr lang="en-US" dirty="0"/>
          </a:p>
        </p:txBody>
      </p:sp>
      <p:sp>
        <p:nvSpPr>
          <p:cNvPr id="3" name="Content Placeholder 2"/>
          <p:cNvSpPr>
            <a:spLocks noGrp="1"/>
          </p:cNvSpPr>
          <p:nvPr>
            <p:ph idx="1"/>
          </p:nvPr>
        </p:nvSpPr>
        <p:spPr/>
        <p:txBody>
          <a:bodyPr/>
          <a:lstStyle/>
          <a:p>
            <a:r>
              <a:rPr lang="en-US" dirty="0"/>
              <a:t>we mean that the information must retain its reliability </a:t>
            </a:r>
            <a:r>
              <a:rPr lang="en-US" dirty="0" smtClean="0"/>
              <a:t>and not </a:t>
            </a:r>
            <a:r>
              <a:rPr lang="en-US" dirty="0"/>
              <a:t>be altered from its original state. </a:t>
            </a:r>
          </a:p>
        </p:txBody>
      </p:sp>
    </p:spTree>
    <p:extLst>
      <p:ext uri="{BB962C8B-B14F-4D97-AF65-F5344CB8AC3E}">
        <p14:creationId xmlns:p14="http://schemas.microsoft.com/office/powerpoint/2010/main" val="943170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a:t>
            </a:r>
            <a:r>
              <a:rPr lang="en-US" dirty="0"/>
              <a:t>confidentiality </a:t>
            </a:r>
          </a:p>
        </p:txBody>
      </p:sp>
      <p:sp>
        <p:nvSpPr>
          <p:cNvPr id="3" name="Content Placeholder 2"/>
          <p:cNvSpPr>
            <a:spLocks noGrp="1"/>
          </p:cNvSpPr>
          <p:nvPr>
            <p:ph idx="1"/>
          </p:nvPr>
        </p:nvSpPr>
        <p:spPr/>
        <p:txBody>
          <a:bodyPr/>
          <a:lstStyle/>
          <a:p>
            <a:r>
              <a:rPr lang="en-US" dirty="0"/>
              <a:t>means that the </a:t>
            </a:r>
            <a:r>
              <a:rPr lang="en-US" dirty="0" smtClean="0"/>
              <a:t>information that </a:t>
            </a:r>
            <a:r>
              <a:rPr lang="en-US" dirty="0"/>
              <a:t>is sensitive or confidential must remain so and be shared only with </a:t>
            </a:r>
            <a:r>
              <a:rPr lang="en-US" dirty="0" smtClean="0"/>
              <a:t>appropriate users</a:t>
            </a:r>
            <a:r>
              <a:rPr lang="en-US" dirty="0"/>
              <a:t>.</a:t>
            </a:r>
          </a:p>
          <a:p>
            <a:endParaRPr lang="en-US" dirty="0"/>
          </a:p>
        </p:txBody>
      </p:sp>
    </p:spTree>
    <p:extLst>
      <p:ext uri="{BB962C8B-B14F-4D97-AF65-F5344CB8AC3E}">
        <p14:creationId xmlns:p14="http://schemas.microsoft.com/office/powerpoint/2010/main" val="556203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a:t>Cybersecurity</a:t>
            </a:r>
            <a:r>
              <a:rPr lang="en-US" dirty="0"/>
              <a:t> includes different elements such as </a:t>
            </a:r>
            <a:r>
              <a:rPr lang="en-US" b="1" dirty="0"/>
              <a:t>application security, information security, network security, and disaster recovery</a:t>
            </a:r>
          </a:p>
        </p:txBody>
      </p:sp>
    </p:spTree>
    <p:extLst>
      <p:ext uri="{BB962C8B-B14F-4D97-AF65-F5344CB8AC3E}">
        <p14:creationId xmlns:p14="http://schemas.microsoft.com/office/powerpoint/2010/main" val="3268454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a:t>
            </a:r>
            <a:r>
              <a:rPr lang="en-US" dirty="0" smtClean="0"/>
              <a:t>pplication </a:t>
            </a:r>
            <a:r>
              <a:rPr lang="en-US" dirty="0"/>
              <a:t>security</a:t>
            </a:r>
          </a:p>
        </p:txBody>
      </p:sp>
      <p:sp>
        <p:nvSpPr>
          <p:cNvPr id="3" name="Content Placeholder 2"/>
          <p:cNvSpPr>
            <a:spLocks noGrp="1"/>
          </p:cNvSpPr>
          <p:nvPr>
            <p:ph idx="1"/>
          </p:nvPr>
        </p:nvSpPr>
        <p:spPr/>
        <p:txBody>
          <a:bodyPr/>
          <a:lstStyle/>
          <a:p>
            <a:r>
              <a:rPr lang="en-US" b="1" dirty="0"/>
              <a:t>Application security </a:t>
            </a:r>
            <a:r>
              <a:rPr lang="en-US" dirty="0"/>
              <a:t>is the </a:t>
            </a:r>
            <a:r>
              <a:rPr lang="en-US" dirty="0" smtClean="0"/>
              <a:t>type </a:t>
            </a:r>
            <a:r>
              <a:rPr lang="en-US" dirty="0"/>
              <a:t>of cyber security which is developing application by adding security features within applications to prevent </a:t>
            </a:r>
            <a:r>
              <a:rPr lang="en-US" dirty="0" smtClean="0"/>
              <a:t>it from </a:t>
            </a:r>
            <a:r>
              <a:rPr lang="en-US" dirty="0"/>
              <a:t>cyber threats. </a:t>
            </a:r>
            <a:endParaRPr lang="en-US" dirty="0"/>
          </a:p>
        </p:txBody>
      </p:sp>
    </p:spTree>
    <p:extLst>
      <p:ext uri="{BB962C8B-B14F-4D97-AF65-F5344CB8AC3E}">
        <p14:creationId xmlns:p14="http://schemas.microsoft.com/office/powerpoint/2010/main" val="3936566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a:t>
            </a:r>
            <a:r>
              <a:rPr lang="en-US" dirty="0" smtClean="0"/>
              <a:t>nformation security</a:t>
            </a:r>
            <a:endParaRPr lang="en-US" dirty="0"/>
          </a:p>
        </p:txBody>
      </p:sp>
      <p:sp>
        <p:nvSpPr>
          <p:cNvPr id="3" name="Content Placeholder 2"/>
          <p:cNvSpPr>
            <a:spLocks noGrp="1"/>
          </p:cNvSpPr>
          <p:nvPr>
            <p:ph idx="1"/>
          </p:nvPr>
        </p:nvSpPr>
        <p:spPr/>
        <p:txBody>
          <a:bodyPr/>
          <a:lstStyle/>
          <a:p>
            <a:r>
              <a:rPr lang="en-US" dirty="0"/>
              <a:t>Preservation of confidentiality, integrity and </a:t>
            </a:r>
            <a:r>
              <a:rPr lang="en-US" dirty="0" smtClean="0"/>
              <a:t>availability of </a:t>
            </a:r>
            <a:r>
              <a:rPr lang="en-US" dirty="0"/>
              <a:t>information</a:t>
            </a:r>
            <a:r>
              <a:rPr lang="en-US" dirty="0" smtClean="0"/>
              <a:t>.</a:t>
            </a:r>
          </a:p>
          <a:p>
            <a:r>
              <a:rPr lang="en-US" dirty="0" smtClean="0"/>
              <a:t>refers </a:t>
            </a:r>
            <a:r>
              <a:rPr lang="en-US" dirty="0"/>
              <a:t>to the process and methodology to protect the confidentiality, integrity and availability of computer system from unauthorized access, use, modification and destruction.</a:t>
            </a:r>
          </a:p>
          <a:p>
            <a:endParaRPr lang="en-US" dirty="0"/>
          </a:p>
        </p:txBody>
      </p:sp>
    </p:spTree>
    <p:extLst>
      <p:ext uri="{BB962C8B-B14F-4D97-AF65-F5344CB8AC3E}">
        <p14:creationId xmlns:p14="http://schemas.microsoft.com/office/powerpoint/2010/main" val="498551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network security</a:t>
            </a:r>
          </a:p>
        </p:txBody>
      </p:sp>
      <p:sp>
        <p:nvSpPr>
          <p:cNvPr id="3" name="Content Placeholder 2"/>
          <p:cNvSpPr>
            <a:spLocks noGrp="1"/>
          </p:cNvSpPr>
          <p:nvPr>
            <p:ph idx="1"/>
          </p:nvPr>
        </p:nvSpPr>
        <p:spPr/>
        <p:txBody>
          <a:bodyPr>
            <a:normAutofit lnSpcReduction="10000"/>
          </a:bodyPr>
          <a:lstStyle/>
          <a:p>
            <a:r>
              <a:rPr lang="en-US" b="1" dirty="0"/>
              <a:t>Security of network and information systems </a:t>
            </a:r>
            <a:r>
              <a:rPr lang="en-US" dirty="0"/>
              <a:t>means the ability of </a:t>
            </a:r>
            <a:r>
              <a:rPr lang="en-US" dirty="0" smtClean="0"/>
              <a:t>network and </a:t>
            </a:r>
            <a:r>
              <a:rPr lang="en-US" dirty="0"/>
              <a:t>information systems to resist, at a given level of confidence, any </a:t>
            </a:r>
            <a:r>
              <a:rPr lang="en-US" dirty="0" smtClean="0"/>
              <a:t>action that </a:t>
            </a:r>
            <a:r>
              <a:rPr lang="en-US" dirty="0"/>
              <a:t>compromises the availability, authenticity, integrity or </a:t>
            </a:r>
            <a:r>
              <a:rPr lang="en-US" dirty="0" smtClean="0"/>
              <a:t>confidentiality of </a:t>
            </a:r>
            <a:r>
              <a:rPr lang="en-US" dirty="0"/>
              <a:t>stored or transmitted or processed data or the related services offered </a:t>
            </a:r>
            <a:r>
              <a:rPr lang="en-US" dirty="0" smtClean="0"/>
              <a:t>by, or </a:t>
            </a:r>
            <a:r>
              <a:rPr lang="en-US" dirty="0"/>
              <a:t>accessible via, those network and information systems</a:t>
            </a:r>
            <a:r>
              <a:rPr lang="en-US" dirty="0" smtClean="0"/>
              <a:t>.</a:t>
            </a:r>
            <a:endParaRPr lang="en-US" dirty="0"/>
          </a:p>
          <a:p>
            <a:endParaRPr lang="en-US" dirty="0"/>
          </a:p>
        </p:txBody>
      </p:sp>
    </p:spTree>
    <p:extLst>
      <p:ext uri="{BB962C8B-B14F-4D97-AF65-F5344CB8AC3E}">
        <p14:creationId xmlns:p14="http://schemas.microsoft.com/office/powerpoint/2010/main" val="690916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Network Security</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r>
              <a:rPr lang="en-US" dirty="0"/>
              <a:t>is the process of preventing and protecting against unauthorized intrusion into computer networks.</a:t>
            </a:r>
          </a:p>
          <a:p>
            <a:endParaRPr lang="en-US" dirty="0"/>
          </a:p>
        </p:txBody>
      </p:sp>
    </p:spTree>
    <p:extLst>
      <p:ext uri="{BB962C8B-B14F-4D97-AF65-F5344CB8AC3E}">
        <p14:creationId xmlns:p14="http://schemas.microsoft.com/office/powerpoint/2010/main" val="3324287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
            </a:r>
            <a:r>
              <a:rPr lang="en-US" dirty="0" smtClean="0"/>
              <a:t>isaster </a:t>
            </a:r>
            <a:r>
              <a:rPr lang="en-US" dirty="0"/>
              <a:t>recovery</a:t>
            </a:r>
            <a:br>
              <a:rPr lang="en-US" dirty="0"/>
            </a:br>
            <a:endParaRPr lang="en-US" dirty="0"/>
          </a:p>
        </p:txBody>
      </p:sp>
      <p:sp>
        <p:nvSpPr>
          <p:cNvPr id="3" name="Content Placeholder 2"/>
          <p:cNvSpPr>
            <a:spLocks noGrp="1"/>
          </p:cNvSpPr>
          <p:nvPr>
            <p:ph idx="1"/>
          </p:nvPr>
        </p:nvSpPr>
        <p:spPr/>
        <p:txBody>
          <a:bodyPr/>
          <a:lstStyle/>
          <a:p>
            <a:r>
              <a:rPr lang="en-US" dirty="0"/>
              <a:t>Disaster recovery (DR) is an area of security planning that aims to protect an organization from the effects of significant negative events. </a:t>
            </a:r>
            <a:endParaRPr lang="en-US" dirty="0" smtClean="0"/>
          </a:p>
          <a:p>
            <a:r>
              <a:rPr lang="en-US" dirty="0" smtClean="0"/>
              <a:t>Having </a:t>
            </a:r>
            <a:r>
              <a:rPr lang="en-US" dirty="0"/>
              <a:t>a disaster recovery strategy in place enables an organization to maintain or quickly resume mission-critical </a:t>
            </a:r>
            <a:r>
              <a:rPr lang="en-US" dirty="0" smtClean="0"/>
              <a:t>functions</a:t>
            </a:r>
            <a:r>
              <a:rPr lang="en-US" dirty="0"/>
              <a:t> </a:t>
            </a:r>
            <a:r>
              <a:rPr lang="en-US" dirty="0" smtClean="0"/>
              <a:t>following </a:t>
            </a:r>
            <a:r>
              <a:rPr lang="en-US" dirty="0"/>
              <a:t>a disruption.</a:t>
            </a:r>
          </a:p>
          <a:p>
            <a:endParaRPr lang="en-US" dirty="0"/>
          </a:p>
        </p:txBody>
      </p:sp>
    </p:spTree>
    <p:extLst>
      <p:ext uri="{BB962C8B-B14F-4D97-AF65-F5344CB8AC3E}">
        <p14:creationId xmlns:p14="http://schemas.microsoft.com/office/powerpoint/2010/main" val="3209276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a:t>A disaster recovery (DR) plan is a formal document created by an organization that contains detailed instructions on how to respond to unplanned incidents such as natural disasters, power outages, cyber attacks and any other disruptive events. </a:t>
            </a:r>
            <a:endParaRPr lang="en-US" dirty="0" smtClean="0"/>
          </a:p>
          <a:p>
            <a:r>
              <a:rPr lang="en-US" dirty="0" smtClean="0"/>
              <a:t>The </a:t>
            </a:r>
            <a:r>
              <a:rPr lang="en-US" dirty="0"/>
              <a:t>plan contains strategies on minimizing the effects of a disaster, so an organization will continue to operate – or quickly resume key operations.</a:t>
            </a:r>
            <a:endParaRPr lang="en-US" dirty="0"/>
          </a:p>
        </p:txBody>
      </p:sp>
    </p:spTree>
    <p:extLst>
      <p:ext uri="{BB962C8B-B14F-4D97-AF65-F5344CB8AC3E}">
        <p14:creationId xmlns:p14="http://schemas.microsoft.com/office/powerpoint/2010/main" val="568858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Ways to secure computers</a:t>
            </a:r>
          </a:p>
        </p:txBody>
      </p:sp>
      <p:sp>
        <p:nvSpPr>
          <p:cNvPr id="3" name="Content Placeholder 2"/>
          <p:cNvSpPr>
            <a:spLocks noGrp="1"/>
          </p:cNvSpPr>
          <p:nvPr>
            <p:ph idx="1"/>
          </p:nvPr>
        </p:nvSpPr>
        <p:spPr/>
        <p:txBody>
          <a:bodyPr>
            <a:normAutofit fontScale="92500" lnSpcReduction="20000"/>
          </a:bodyPr>
          <a:lstStyle/>
          <a:p>
            <a:r>
              <a:rPr lang="en-US" dirty="0"/>
              <a:t>Updating the operating system regularly</a:t>
            </a:r>
            <a:endParaRPr lang="en-US" dirty="0" smtClean="0"/>
          </a:p>
          <a:p>
            <a:r>
              <a:rPr lang="en-US" dirty="0" smtClean="0"/>
              <a:t>Backup data,</a:t>
            </a:r>
          </a:p>
          <a:p>
            <a:r>
              <a:rPr lang="en-US" dirty="0" smtClean="0"/>
              <a:t>Using strong password</a:t>
            </a:r>
          </a:p>
          <a:p>
            <a:r>
              <a:rPr lang="en-US" dirty="0" smtClean="0"/>
              <a:t>Access control software</a:t>
            </a:r>
          </a:p>
          <a:p>
            <a:r>
              <a:rPr lang="en-US" dirty="0"/>
              <a:t>Use licensed </a:t>
            </a:r>
            <a:r>
              <a:rPr lang="en-US" dirty="0" smtClean="0"/>
              <a:t>Anti-virus</a:t>
            </a:r>
          </a:p>
          <a:p>
            <a:r>
              <a:rPr lang="en-US" dirty="0" smtClean="0"/>
              <a:t>Biometrics</a:t>
            </a:r>
          </a:p>
          <a:p>
            <a:r>
              <a:rPr lang="en-US" dirty="0" smtClean="0"/>
              <a:t>Hiring trustworthy employees</a:t>
            </a:r>
          </a:p>
          <a:p>
            <a:r>
              <a:rPr lang="en-US" dirty="0" smtClean="0"/>
              <a:t>Encryption</a:t>
            </a:r>
          </a:p>
          <a:p>
            <a:r>
              <a:rPr lang="en-US" dirty="0" smtClean="0"/>
              <a:t>Using firewalls</a:t>
            </a:r>
          </a:p>
          <a:p>
            <a:r>
              <a:rPr lang="en-US" dirty="0"/>
              <a:t>Using VPN</a:t>
            </a:r>
          </a:p>
          <a:p>
            <a:endParaRPr lang="en-US" dirty="0"/>
          </a:p>
          <a:p>
            <a:endParaRPr lang="en-US" dirty="0"/>
          </a:p>
        </p:txBody>
      </p:sp>
    </p:spTree>
    <p:extLst>
      <p:ext uri="{BB962C8B-B14F-4D97-AF65-F5344CB8AC3E}">
        <p14:creationId xmlns:p14="http://schemas.microsoft.com/office/powerpoint/2010/main" val="3591577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Access-control </a:t>
            </a:r>
            <a:r>
              <a:rPr lang="en-US" b="1" dirty="0" smtClean="0"/>
              <a:t>software</a:t>
            </a:r>
            <a:endParaRPr lang="en-US" dirty="0"/>
          </a:p>
        </p:txBody>
      </p:sp>
      <p:sp>
        <p:nvSpPr>
          <p:cNvPr id="3" name="Content Placeholder 2"/>
          <p:cNvSpPr>
            <a:spLocks noGrp="1"/>
          </p:cNvSpPr>
          <p:nvPr>
            <p:ph idx="1"/>
          </p:nvPr>
        </p:nvSpPr>
        <p:spPr/>
        <p:txBody>
          <a:bodyPr/>
          <a:lstStyle/>
          <a:p>
            <a:r>
              <a:rPr lang="en-US" b="1" dirty="0"/>
              <a:t>Access-control software</a:t>
            </a:r>
            <a:r>
              <a:rPr lang="en-US" dirty="0"/>
              <a:t>- for example may allow computers users access only to those files related to their work, and may allow read- only- access which means the user can read files, but cannot change them.</a:t>
            </a:r>
          </a:p>
          <a:p>
            <a:endParaRPr lang="en-US" dirty="0"/>
          </a:p>
        </p:txBody>
      </p:sp>
    </p:spTree>
    <p:extLst>
      <p:ext uri="{BB962C8B-B14F-4D97-AF65-F5344CB8AC3E}">
        <p14:creationId xmlns:p14="http://schemas.microsoft.com/office/powerpoint/2010/main" val="1623320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Anti- virus </a:t>
            </a:r>
            <a:r>
              <a:rPr lang="en-US" b="1" dirty="0" smtClean="0"/>
              <a:t>software</a:t>
            </a:r>
            <a:endParaRPr lang="en-US" dirty="0"/>
          </a:p>
        </p:txBody>
      </p:sp>
      <p:sp>
        <p:nvSpPr>
          <p:cNvPr id="3" name="Content Placeholder 2"/>
          <p:cNvSpPr>
            <a:spLocks noGrp="1"/>
          </p:cNvSpPr>
          <p:nvPr>
            <p:ph idx="1"/>
          </p:nvPr>
        </p:nvSpPr>
        <p:spPr/>
        <p:txBody>
          <a:bodyPr/>
          <a:lstStyle/>
          <a:p>
            <a:r>
              <a:rPr lang="en-US" b="1" dirty="0"/>
              <a:t>Anti- virus software</a:t>
            </a:r>
            <a:r>
              <a:rPr lang="en-US" dirty="0"/>
              <a:t>- may also be used. It does not restrict a user’s access, but scans files for virus and in many cases, eradicate them</a:t>
            </a:r>
          </a:p>
          <a:p>
            <a:endParaRPr lang="en-US" dirty="0"/>
          </a:p>
        </p:txBody>
      </p:sp>
    </p:spTree>
    <p:extLst>
      <p:ext uri="{BB962C8B-B14F-4D97-AF65-F5344CB8AC3E}">
        <p14:creationId xmlns:p14="http://schemas.microsoft.com/office/powerpoint/2010/main" val="4113217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Biometrics</a:t>
            </a:r>
            <a:endParaRPr lang="en-US" dirty="0"/>
          </a:p>
        </p:txBody>
      </p:sp>
      <p:sp>
        <p:nvSpPr>
          <p:cNvPr id="3" name="Content Placeholder 2"/>
          <p:cNvSpPr>
            <a:spLocks noGrp="1"/>
          </p:cNvSpPr>
          <p:nvPr>
            <p:ph idx="1"/>
          </p:nvPr>
        </p:nvSpPr>
        <p:spPr/>
        <p:txBody>
          <a:bodyPr/>
          <a:lstStyle/>
          <a:p>
            <a:r>
              <a:rPr lang="en-US" b="1" dirty="0"/>
              <a:t>Biometrics</a:t>
            </a:r>
            <a:r>
              <a:rPr lang="en-US" dirty="0"/>
              <a:t> –may also be used to grant or deny access to computers systems. when this type of security is used, employees may be identified by finger prints, retinal  patterns in the eye, </a:t>
            </a:r>
            <a:r>
              <a:rPr lang="en-US" dirty="0" err="1"/>
              <a:t>etc</a:t>
            </a:r>
            <a:r>
              <a:rPr lang="en-US" dirty="0"/>
              <a:t> before being granted access to use a computer.</a:t>
            </a:r>
          </a:p>
          <a:p>
            <a:endParaRPr lang="en-US" dirty="0"/>
          </a:p>
        </p:txBody>
      </p:sp>
    </p:spTree>
    <p:extLst>
      <p:ext uri="{BB962C8B-B14F-4D97-AF65-F5344CB8AC3E}">
        <p14:creationId xmlns:p14="http://schemas.microsoft.com/office/powerpoint/2010/main" val="3014069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H</a:t>
            </a:r>
            <a:r>
              <a:rPr lang="en-US" b="1" dirty="0" smtClean="0">
                <a:effectLst/>
              </a:rPr>
              <a:t>iring </a:t>
            </a:r>
            <a:r>
              <a:rPr lang="en-US" b="1" dirty="0">
                <a:effectLst/>
              </a:rPr>
              <a:t>trustworthy employees</a:t>
            </a:r>
            <a:endParaRPr lang="en-US" dirty="0"/>
          </a:p>
        </p:txBody>
      </p:sp>
      <p:sp>
        <p:nvSpPr>
          <p:cNvPr id="3" name="Content Placeholder 2"/>
          <p:cNvSpPr>
            <a:spLocks noGrp="1"/>
          </p:cNvSpPr>
          <p:nvPr>
            <p:ph idx="1"/>
          </p:nvPr>
        </p:nvSpPr>
        <p:spPr/>
        <p:txBody>
          <a:bodyPr/>
          <a:lstStyle/>
          <a:p>
            <a:r>
              <a:rPr lang="en-US" dirty="0" smtClean="0"/>
              <a:t>Another </a:t>
            </a:r>
            <a:r>
              <a:rPr lang="en-US" dirty="0"/>
              <a:t>way or means for organizations to ensure computer security is to make every effort to </a:t>
            </a:r>
            <a:r>
              <a:rPr lang="en-US" b="1" dirty="0"/>
              <a:t>hire trustworthy employees.</a:t>
            </a:r>
            <a:r>
              <a:rPr lang="en-US" dirty="0"/>
              <a:t> </a:t>
            </a:r>
            <a:endParaRPr lang="en-US" dirty="0" smtClean="0"/>
          </a:p>
          <a:p>
            <a:r>
              <a:rPr lang="en-US" dirty="0" smtClean="0"/>
              <a:t>Trustworthy </a:t>
            </a:r>
            <a:r>
              <a:rPr lang="en-US" dirty="0"/>
              <a:t>employees are less likely to commit offences associated with unauthorized access.</a:t>
            </a:r>
          </a:p>
          <a:p>
            <a:endParaRPr lang="en-US" dirty="0"/>
          </a:p>
        </p:txBody>
      </p:sp>
    </p:spTree>
    <p:extLst>
      <p:ext uri="{BB962C8B-B14F-4D97-AF65-F5344CB8AC3E}">
        <p14:creationId xmlns:p14="http://schemas.microsoft.com/office/powerpoint/2010/main" val="388624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Encryption</a:t>
            </a:r>
            <a:endParaRPr lang="en-US" dirty="0"/>
          </a:p>
        </p:txBody>
      </p:sp>
      <p:sp>
        <p:nvSpPr>
          <p:cNvPr id="3" name="Content Placeholder 2"/>
          <p:cNvSpPr>
            <a:spLocks noGrp="1"/>
          </p:cNvSpPr>
          <p:nvPr>
            <p:ph idx="1"/>
          </p:nvPr>
        </p:nvSpPr>
        <p:spPr/>
        <p:txBody>
          <a:bodyPr/>
          <a:lstStyle/>
          <a:p>
            <a:r>
              <a:rPr lang="en-US" b="1" dirty="0"/>
              <a:t>Encryption</a:t>
            </a:r>
            <a:r>
              <a:rPr lang="en-US" dirty="0"/>
              <a:t>- Is the process of encoding messages before they enter the network or airwaves, then decoding them at the receiving end of the transfer, so that recipients can read or hear them.</a:t>
            </a:r>
          </a:p>
          <a:p>
            <a:endParaRPr lang="en-US" dirty="0"/>
          </a:p>
        </p:txBody>
      </p:sp>
    </p:spTree>
    <p:extLst>
      <p:ext uri="{BB962C8B-B14F-4D97-AF65-F5344CB8AC3E}">
        <p14:creationId xmlns:p14="http://schemas.microsoft.com/office/powerpoint/2010/main" val="26372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Firewalls</a:t>
            </a:r>
            <a:endParaRPr lang="en-US" dirty="0"/>
          </a:p>
        </p:txBody>
      </p:sp>
      <p:sp>
        <p:nvSpPr>
          <p:cNvPr id="3" name="Content Placeholder 2"/>
          <p:cNvSpPr>
            <a:spLocks noGrp="1"/>
          </p:cNvSpPr>
          <p:nvPr>
            <p:ph idx="1"/>
          </p:nvPr>
        </p:nvSpPr>
        <p:spPr/>
        <p:txBody>
          <a:bodyPr/>
          <a:lstStyle/>
          <a:p>
            <a:r>
              <a:rPr lang="en-US" b="1" dirty="0"/>
              <a:t>Firewalls</a:t>
            </a:r>
            <a:r>
              <a:rPr lang="en-US" dirty="0"/>
              <a:t>- consists of hardware or software designed to keep unauthorized users out of network system. </a:t>
            </a:r>
            <a:endParaRPr lang="en-US" dirty="0" smtClean="0"/>
          </a:p>
          <a:p>
            <a:r>
              <a:rPr lang="en-US" dirty="0" smtClean="0"/>
              <a:t>Firewalls </a:t>
            </a:r>
            <a:r>
              <a:rPr lang="en-US" dirty="0"/>
              <a:t>software can filter incoming and outgoing information and block unauthorized users.</a:t>
            </a:r>
          </a:p>
          <a:p>
            <a:endParaRPr lang="en-US" dirty="0"/>
          </a:p>
        </p:txBody>
      </p:sp>
    </p:spTree>
    <p:extLst>
      <p:ext uri="{BB962C8B-B14F-4D97-AF65-F5344CB8AC3E}">
        <p14:creationId xmlns:p14="http://schemas.microsoft.com/office/powerpoint/2010/main" val="27396479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private network</a:t>
            </a:r>
            <a:endParaRPr lang="en-US" dirty="0"/>
          </a:p>
        </p:txBody>
      </p:sp>
      <p:sp>
        <p:nvSpPr>
          <p:cNvPr id="3" name="Content Placeholder 2"/>
          <p:cNvSpPr>
            <a:spLocks noGrp="1"/>
          </p:cNvSpPr>
          <p:nvPr>
            <p:ph idx="1"/>
          </p:nvPr>
        </p:nvSpPr>
        <p:spPr/>
        <p:txBody>
          <a:bodyPr/>
          <a:lstStyle/>
          <a:p>
            <a:r>
              <a:rPr lang="en-US" dirty="0"/>
              <a:t>When a mobile user, remote office, vendor, or customer connects to a company’s network using </a:t>
            </a:r>
            <a:r>
              <a:rPr lang="en-US" dirty="0" smtClean="0"/>
              <a:t>the Internet</a:t>
            </a:r>
            <a:r>
              <a:rPr lang="en-US" dirty="0"/>
              <a:t>, a </a:t>
            </a:r>
            <a:r>
              <a:rPr lang="en-US" b="1" dirty="0"/>
              <a:t>virtual private network </a:t>
            </a:r>
            <a:r>
              <a:rPr lang="en-US" dirty="0"/>
              <a:t>(</a:t>
            </a:r>
            <a:r>
              <a:rPr lang="en-US" b="1" dirty="0"/>
              <a:t>VPN</a:t>
            </a:r>
            <a:r>
              <a:rPr lang="en-US" dirty="0"/>
              <a:t>) provides them with a secure connection to the </a:t>
            </a:r>
            <a:r>
              <a:rPr lang="en-US" dirty="0" smtClean="0"/>
              <a:t>company network </a:t>
            </a:r>
            <a:r>
              <a:rPr lang="en-US" dirty="0"/>
              <a:t>server, as if they had a private line.</a:t>
            </a:r>
          </a:p>
        </p:txBody>
      </p:sp>
    </p:spTree>
    <p:extLst>
      <p:ext uri="{BB962C8B-B14F-4D97-AF65-F5344CB8AC3E}">
        <p14:creationId xmlns:p14="http://schemas.microsoft.com/office/powerpoint/2010/main" val="30167753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VPNs help to ensure that transmitted data is safe </a:t>
            </a:r>
            <a:r>
              <a:rPr lang="en-US" dirty="0" smtClean="0"/>
              <a:t>from being </a:t>
            </a:r>
            <a:r>
              <a:rPr lang="en-US" dirty="0"/>
              <a:t>intercepted by unauthorized people </a:t>
            </a:r>
            <a:endParaRPr lang="en-US" dirty="0" smtClean="0"/>
          </a:p>
          <a:p>
            <a:r>
              <a:rPr lang="en-US" dirty="0"/>
              <a:t>VPNs securely extend the company’s </a:t>
            </a:r>
            <a:r>
              <a:rPr lang="en-US" dirty="0" smtClean="0"/>
              <a:t>internal network </a:t>
            </a:r>
            <a:r>
              <a:rPr lang="en-US" dirty="0"/>
              <a:t>beyond the physical boundaries of the company. </a:t>
            </a:r>
          </a:p>
        </p:txBody>
      </p:sp>
    </p:spTree>
    <p:extLst>
      <p:ext uri="{BB962C8B-B14F-4D97-AF65-F5344CB8AC3E}">
        <p14:creationId xmlns:p14="http://schemas.microsoft.com/office/powerpoint/2010/main" val="2436004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secure connection created </a:t>
            </a:r>
            <a:r>
              <a:rPr lang="en-US" dirty="0" smtClean="0"/>
              <a:t>over the </a:t>
            </a:r>
            <a:r>
              <a:rPr lang="en-US" dirty="0"/>
              <a:t>Internet between the user’s computer and the company’s network is called a VPN tunnel</a:t>
            </a:r>
          </a:p>
        </p:txBody>
      </p:sp>
    </p:spTree>
    <p:extLst>
      <p:ext uri="{BB962C8B-B14F-4D97-AF65-F5344CB8AC3E}">
        <p14:creationId xmlns:p14="http://schemas.microsoft.com/office/powerpoint/2010/main" val="2749542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effectLst/>
              </a:rPr>
              <a:t>Why </a:t>
            </a:r>
            <a:r>
              <a:rPr lang="en-US" b="1" dirty="0">
                <a:effectLst/>
              </a:rPr>
              <a:t>Computer Security?</a:t>
            </a:r>
            <a:r>
              <a:rPr lang="en-US" dirty="0">
                <a:effectLst/>
              </a:rPr>
              <a:t/>
            </a:r>
            <a:br>
              <a:rPr lang="en-US" dirty="0">
                <a:effectLst/>
              </a:rPr>
            </a:br>
            <a:endParaRPr lang="en-US" dirty="0"/>
          </a:p>
        </p:txBody>
      </p:sp>
      <p:sp>
        <p:nvSpPr>
          <p:cNvPr id="3" name="Content Placeholder 2"/>
          <p:cNvSpPr>
            <a:spLocks noGrp="1"/>
          </p:cNvSpPr>
          <p:nvPr>
            <p:ph idx="1"/>
          </p:nvPr>
        </p:nvSpPr>
        <p:spPr/>
        <p:txBody>
          <a:bodyPr>
            <a:normAutofit/>
          </a:bodyPr>
          <a:lstStyle/>
          <a:p>
            <a:pPr lvl="0"/>
            <a:r>
              <a:rPr lang="en-US" dirty="0"/>
              <a:t>To prevent damage of the hardware.</a:t>
            </a:r>
          </a:p>
          <a:p>
            <a:pPr lvl="0"/>
            <a:r>
              <a:rPr lang="en-US" dirty="0"/>
              <a:t>To prevent theft or damage of the installed software.</a:t>
            </a:r>
          </a:p>
          <a:p>
            <a:pPr lvl="0"/>
            <a:r>
              <a:rPr lang="en-US" dirty="0"/>
              <a:t>To prevent theft or damage of stored data and information.</a:t>
            </a:r>
          </a:p>
          <a:p>
            <a:endParaRPr lang="en-US" dirty="0"/>
          </a:p>
        </p:txBody>
      </p:sp>
    </p:spTree>
    <p:extLst>
      <p:ext uri="{BB962C8B-B14F-4D97-AF65-F5344CB8AC3E}">
        <p14:creationId xmlns:p14="http://schemas.microsoft.com/office/powerpoint/2010/main" val="15731852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To prevent the disruption of service.</a:t>
            </a:r>
          </a:p>
          <a:p>
            <a:pPr lvl="0"/>
            <a:r>
              <a:rPr lang="en-US" dirty="0"/>
              <a:t>Likewise, security system keeps the computer system safe by protecting the installed software and the stored data (information).</a:t>
            </a:r>
          </a:p>
          <a:p>
            <a:r>
              <a:rPr lang="en-US" dirty="0"/>
              <a:t>helps </a:t>
            </a:r>
            <a:r>
              <a:rPr lang="en-US"/>
              <a:t>prevent </a:t>
            </a:r>
            <a:r>
              <a:rPr lang="en-US" smtClean="0"/>
              <a:t>viruses</a:t>
            </a:r>
            <a:endParaRPr lang="en-US" dirty="0"/>
          </a:p>
        </p:txBody>
      </p:sp>
    </p:spTree>
    <p:extLst>
      <p:ext uri="{BB962C8B-B14F-4D97-AF65-F5344CB8AC3E}">
        <p14:creationId xmlns:p14="http://schemas.microsoft.com/office/powerpoint/2010/main" val="2929055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E-Commerce </a:t>
            </a:r>
            <a:endParaRPr lang="en-US" dirty="0"/>
          </a:p>
        </p:txBody>
      </p:sp>
      <p:sp>
        <p:nvSpPr>
          <p:cNvPr id="3" name="Content Placeholder 2"/>
          <p:cNvSpPr>
            <a:spLocks noGrp="1"/>
          </p:cNvSpPr>
          <p:nvPr>
            <p:ph idx="1"/>
          </p:nvPr>
        </p:nvSpPr>
        <p:spPr/>
        <p:txBody>
          <a:bodyPr/>
          <a:lstStyle/>
          <a:p>
            <a:r>
              <a:rPr lang="en-US" dirty="0"/>
              <a:t>It can be broadly defined as the process of buying or selling of goods or services using an electronic medium such as the Internet</a:t>
            </a:r>
          </a:p>
        </p:txBody>
      </p:sp>
    </p:spTree>
    <p:extLst>
      <p:ext uri="{BB962C8B-B14F-4D97-AF65-F5344CB8AC3E}">
        <p14:creationId xmlns:p14="http://schemas.microsoft.com/office/powerpoint/2010/main" val="1937627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E-Commerce</a:t>
            </a:r>
            <a:endParaRPr lang="en-US" dirty="0"/>
          </a:p>
        </p:txBody>
      </p:sp>
      <p:sp>
        <p:nvSpPr>
          <p:cNvPr id="3" name="Content Placeholder 2"/>
          <p:cNvSpPr>
            <a:spLocks noGrp="1"/>
          </p:cNvSpPr>
          <p:nvPr>
            <p:ph idx="1"/>
          </p:nvPr>
        </p:nvSpPr>
        <p:spPr/>
        <p:txBody>
          <a:bodyPr/>
          <a:lstStyle/>
          <a:p>
            <a:r>
              <a:rPr lang="en-US" dirty="0"/>
              <a:t>Electronic commerce (e-commerce) is the marketing, buying and selling of merchandise or services over the Internet.</a:t>
            </a:r>
          </a:p>
          <a:p>
            <a:endParaRPr lang="en-US" dirty="0"/>
          </a:p>
        </p:txBody>
      </p:sp>
    </p:spTree>
    <p:extLst>
      <p:ext uri="{BB962C8B-B14F-4D97-AF65-F5344CB8AC3E}">
        <p14:creationId xmlns:p14="http://schemas.microsoft.com/office/powerpoint/2010/main" val="36077296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E-Commerce</a:t>
            </a:r>
          </a:p>
        </p:txBody>
      </p:sp>
      <p:sp>
        <p:nvSpPr>
          <p:cNvPr id="3" name="Content Placeholder 2"/>
          <p:cNvSpPr>
            <a:spLocks noGrp="1"/>
          </p:cNvSpPr>
          <p:nvPr>
            <p:ph idx="1"/>
          </p:nvPr>
        </p:nvSpPr>
        <p:spPr/>
        <p:txBody>
          <a:bodyPr/>
          <a:lstStyle/>
          <a:p>
            <a:r>
              <a:rPr lang="en-US" dirty="0"/>
              <a:t>E-commerce refers to online transactions - buying and selling of goods and/or services over the Internet</a:t>
            </a:r>
          </a:p>
        </p:txBody>
      </p:sp>
    </p:spTree>
    <p:extLst>
      <p:ext uri="{BB962C8B-B14F-4D97-AF65-F5344CB8AC3E}">
        <p14:creationId xmlns:p14="http://schemas.microsoft.com/office/powerpoint/2010/main" val="40072271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649338"/>
          </a:xfrm>
        </p:spPr>
        <p:txBody>
          <a:bodyPr>
            <a:normAutofit fontScale="90000"/>
          </a:bodyPr>
          <a:lstStyle/>
          <a:p>
            <a:r>
              <a:rPr lang="en-US" b="1" dirty="0">
                <a:effectLst/>
              </a:rPr>
              <a:t>Traditional Commerce v/s E-Commerce</a:t>
            </a:r>
            <a:br>
              <a:rPr lang="en-US" b="1" dirty="0">
                <a:effectLst/>
              </a:rPr>
            </a:br>
            <a:endParaRPr lang="en-US" dirty="0"/>
          </a:p>
        </p:txBody>
      </p:sp>
      <p:sp>
        <p:nvSpPr>
          <p:cNvPr id="3" name="Content Placeholder 2"/>
          <p:cNvSpPr>
            <a:spLocks noGrp="1"/>
          </p:cNvSpPr>
          <p:nvPr>
            <p:ph sz="half" idx="1"/>
          </p:nvPr>
        </p:nvSpPr>
        <p:spPr/>
        <p:txBody>
          <a:bodyPr/>
          <a:lstStyle/>
          <a:p>
            <a:r>
              <a:rPr lang="en-US" b="1" dirty="0"/>
              <a:t>Traditional </a:t>
            </a:r>
            <a:r>
              <a:rPr lang="en-US" b="1" dirty="0" smtClean="0"/>
              <a:t>Commerce</a:t>
            </a:r>
          </a:p>
          <a:p>
            <a:r>
              <a:rPr lang="en-US" dirty="0"/>
              <a:t>Heavy dependency on information exchange from person to person.</a:t>
            </a:r>
          </a:p>
        </p:txBody>
      </p:sp>
      <p:sp>
        <p:nvSpPr>
          <p:cNvPr id="4" name="Content Placeholder 3"/>
          <p:cNvSpPr>
            <a:spLocks noGrp="1"/>
          </p:cNvSpPr>
          <p:nvPr>
            <p:ph sz="half" idx="2"/>
          </p:nvPr>
        </p:nvSpPr>
        <p:spPr/>
        <p:txBody>
          <a:bodyPr/>
          <a:lstStyle/>
          <a:p>
            <a:r>
              <a:rPr lang="en-US" b="1" dirty="0" smtClean="0"/>
              <a:t>E- commerce</a:t>
            </a:r>
          </a:p>
          <a:p>
            <a:r>
              <a:rPr lang="en-US" dirty="0"/>
              <a:t>Information sharing is made easy via electronic communication channels making little dependency on person to person information exchange.</a:t>
            </a:r>
            <a:endParaRPr lang="en-US" b="1" dirty="0"/>
          </a:p>
        </p:txBody>
      </p:sp>
    </p:spTree>
    <p:extLst>
      <p:ext uri="{BB962C8B-B14F-4D97-AF65-F5344CB8AC3E}">
        <p14:creationId xmlns:p14="http://schemas.microsoft.com/office/powerpoint/2010/main" val="8094902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r>
              <a:rPr lang="en-US" dirty="0"/>
              <a:t>It is difficult to establish and maintain standard practices in traditional commerce</a:t>
            </a:r>
            <a:r>
              <a:rPr lang="en-US" dirty="0" smtClean="0"/>
              <a:t>.</a:t>
            </a:r>
          </a:p>
          <a:p>
            <a:r>
              <a:rPr lang="en-US" dirty="0"/>
              <a:t>Communications of business depends upon individual skills.</a:t>
            </a:r>
          </a:p>
        </p:txBody>
      </p:sp>
      <p:sp>
        <p:nvSpPr>
          <p:cNvPr id="4" name="Content Placeholder 3"/>
          <p:cNvSpPr>
            <a:spLocks noGrp="1"/>
          </p:cNvSpPr>
          <p:nvPr>
            <p:ph sz="half" idx="2"/>
          </p:nvPr>
        </p:nvSpPr>
        <p:spPr/>
        <p:txBody>
          <a:bodyPr/>
          <a:lstStyle/>
          <a:p>
            <a:r>
              <a:rPr lang="en-US" dirty="0"/>
              <a:t>A uniform strategy can be easily established and maintain in e-commerce</a:t>
            </a:r>
            <a:r>
              <a:rPr lang="en-US" dirty="0" smtClean="0"/>
              <a:t>.</a:t>
            </a:r>
          </a:p>
          <a:p>
            <a:r>
              <a:rPr lang="en-US" dirty="0"/>
              <a:t>In e-Commerce or Electronic Market, there is no human intervention.</a:t>
            </a:r>
          </a:p>
        </p:txBody>
      </p:sp>
    </p:spTree>
    <p:extLst>
      <p:ext uri="{BB962C8B-B14F-4D97-AF65-F5344CB8AC3E}">
        <p14:creationId xmlns:p14="http://schemas.microsoft.com/office/powerpoint/2010/main" val="31119062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r>
              <a:rPr lang="en-US" dirty="0"/>
              <a:t>Unavailability of a uniform platform as traditional commerce depends heavily on personal communication.</a:t>
            </a:r>
          </a:p>
        </p:txBody>
      </p:sp>
      <p:sp>
        <p:nvSpPr>
          <p:cNvPr id="4" name="Content Placeholder 3"/>
          <p:cNvSpPr>
            <a:spLocks noGrp="1"/>
          </p:cNvSpPr>
          <p:nvPr>
            <p:ph sz="half" idx="2"/>
          </p:nvPr>
        </p:nvSpPr>
        <p:spPr/>
        <p:txBody>
          <a:bodyPr/>
          <a:lstStyle/>
          <a:p>
            <a:r>
              <a:rPr lang="en-US" dirty="0"/>
              <a:t>E-Commerce website provides user a platform where al l information is available at one place.</a:t>
            </a:r>
          </a:p>
        </p:txBody>
      </p:sp>
    </p:spTree>
    <p:extLst>
      <p:ext uri="{BB962C8B-B14F-4D97-AF65-F5344CB8AC3E}">
        <p14:creationId xmlns:p14="http://schemas.microsoft.com/office/powerpoint/2010/main" val="22873469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r>
              <a:rPr lang="en-US" dirty="0"/>
              <a:t>No uniform platform for information sharing as it depends heavily on personal communication.</a:t>
            </a:r>
          </a:p>
        </p:txBody>
      </p:sp>
      <p:sp>
        <p:nvSpPr>
          <p:cNvPr id="4" name="Content Placeholder 3"/>
          <p:cNvSpPr>
            <a:spLocks noGrp="1"/>
          </p:cNvSpPr>
          <p:nvPr>
            <p:ph sz="half" idx="2"/>
          </p:nvPr>
        </p:nvSpPr>
        <p:spPr/>
        <p:txBody>
          <a:bodyPr/>
          <a:lstStyle/>
          <a:p>
            <a:r>
              <a:rPr lang="en-US" dirty="0"/>
              <a:t>E-Commerce provides a universal platform to support commercial / business activities across the globe.</a:t>
            </a:r>
          </a:p>
        </p:txBody>
      </p:sp>
    </p:spTree>
    <p:extLst>
      <p:ext uri="{BB962C8B-B14F-4D97-AF65-F5344CB8AC3E}">
        <p14:creationId xmlns:p14="http://schemas.microsoft.com/office/powerpoint/2010/main" val="888133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E-Commerce - Advantages</a:t>
            </a:r>
            <a:br>
              <a:rPr lang="en-US" b="1" dirty="0">
                <a:effectLst/>
              </a:rPr>
            </a:br>
            <a:endParaRPr lang="en-US" dirty="0"/>
          </a:p>
        </p:txBody>
      </p:sp>
      <p:sp>
        <p:nvSpPr>
          <p:cNvPr id="3" name="Content Placeholder 2"/>
          <p:cNvSpPr>
            <a:spLocks noGrp="1"/>
          </p:cNvSpPr>
          <p:nvPr>
            <p:ph idx="1"/>
          </p:nvPr>
        </p:nvSpPr>
        <p:spPr/>
        <p:txBody>
          <a:bodyPr/>
          <a:lstStyle/>
          <a:p>
            <a:pPr lvl="0"/>
            <a:r>
              <a:rPr lang="en-US" dirty="0"/>
              <a:t>Advantages to Organizations</a:t>
            </a:r>
          </a:p>
          <a:p>
            <a:pPr lvl="0"/>
            <a:r>
              <a:rPr lang="en-US" dirty="0"/>
              <a:t>Advantages to Consumers</a:t>
            </a:r>
          </a:p>
          <a:p>
            <a:pPr lvl="0"/>
            <a:r>
              <a:rPr lang="en-US" dirty="0"/>
              <a:t>Advantages to Society</a:t>
            </a:r>
          </a:p>
          <a:p>
            <a:endParaRPr lang="en-US" dirty="0"/>
          </a:p>
        </p:txBody>
      </p:sp>
    </p:spTree>
    <p:extLst>
      <p:ext uri="{BB962C8B-B14F-4D97-AF65-F5344CB8AC3E}">
        <p14:creationId xmlns:p14="http://schemas.microsoft.com/office/powerpoint/2010/main" val="1930991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Advantages to Organizations</a:t>
            </a:r>
            <a:br>
              <a:rPr lang="en-US" dirty="0"/>
            </a:br>
            <a:endParaRPr lang="en-US" dirty="0"/>
          </a:p>
        </p:txBody>
      </p:sp>
      <p:sp>
        <p:nvSpPr>
          <p:cNvPr id="3" name="Content Placeholder 2"/>
          <p:cNvSpPr>
            <a:spLocks noGrp="1"/>
          </p:cNvSpPr>
          <p:nvPr>
            <p:ph idx="1"/>
          </p:nvPr>
        </p:nvSpPr>
        <p:spPr/>
        <p:txBody>
          <a:bodyPr/>
          <a:lstStyle/>
          <a:p>
            <a:r>
              <a:rPr lang="en-US" dirty="0"/>
              <a:t>Using e-commerce, organizations can expand their market to national and international markets with minimum capital investment. An organization can easily locate more customers, best suppliers, and suitable business partners across the globe</a:t>
            </a:r>
          </a:p>
        </p:txBody>
      </p:sp>
    </p:spTree>
    <p:extLst>
      <p:ext uri="{BB962C8B-B14F-4D97-AF65-F5344CB8AC3E}">
        <p14:creationId xmlns:p14="http://schemas.microsoft.com/office/powerpoint/2010/main" val="15421953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E-commerce helps organization to provide better customer services.</a:t>
            </a:r>
          </a:p>
          <a:p>
            <a:pPr lvl="0"/>
            <a:r>
              <a:rPr lang="en-US" dirty="0"/>
              <a:t>E-commerce helps to simplify the business processes and makes them faster and efficient.</a:t>
            </a:r>
          </a:p>
          <a:p>
            <a:pPr lvl="0"/>
            <a:r>
              <a:rPr lang="en-US" dirty="0"/>
              <a:t>E-commerce reduces the paper work.</a:t>
            </a:r>
          </a:p>
          <a:p>
            <a:endParaRPr lang="en-US" dirty="0"/>
          </a:p>
        </p:txBody>
      </p:sp>
    </p:spTree>
    <p:extLst>
      <p:ext uri="{BB962C8B-B14F-4D97-AF65-F5344CB8AC3E}">
        <p14:creationId xmlns:p14="http://schemas.microsoft.com/office/powerpoint/2010/main" val="25859676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Advantages to Customers</a:t>
            </a:r>
            <a:br>
              <a:rPr lang="en-US" b="1" dirty="0">
                <a:effectLst/>
              </a:rPr>
            </a:br>
            <a:endParaRPr lang="en-US" dirty="0"/>
          </a:p>
        </p:txBody>
      </p:sp>
      <p:sp>
        <p:nvSpPr>
          <p:cNvPr id="3" name="Content Placeholder 2"/>
          <p:cNvSpPr>
            <a:spLocks noGrp="1"/>
          </p:cNvSpPr>
          <p:nvPr>
            <p:ph idx="1"/>
          </p:nvPr>
        </p:nvSpPr>
        <p:spPr/>
        <p:txBody>
          <a:bodyPr/>
          <a:lstStyle/>
          <a:p>
            <a:pPr lvl="0"/>
            <a:r>
              <a:rPr lang="en-US" dirty="0"/>
              <a:t>It provides 24x7 support. Customers can enquire about a product or service and place orders anytime, anywhere from any location.</a:t>
            </a:r>
          </a:p>
          <a:p>
            <a:pPr lvl="0"/>
            <a:r>
              <a:rPr lang="en-US" dirty="0"/>
              <a:t>E-commerce application provides users with more options and quicker delivery of products.</a:t>
            </a:r>
          </a:p>
          <a:p>
            <a:endParaRPr lang="en-US" dirty="0"/>
          </a:p>
        </p:txBody>
      </p:sp>
    </p:spTree>
    <p:extLst>
      <p:ext uri="{BB962C8B-B14F-4D97-AF65-F5344CB8AC3E}">
        <p14:creationId xmlns:p14="http://schemas.microsoft.com/office/powerpoint/2010/main" val="9272395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E-commerce application provides users with more options to compare and select the cheaper and better options.</a:t>
            </a:r>
          </a:p>
          <a:p>
            <a:endParaRPr lang="en-US" dirty="0"/>
          </a:p>
        </p:txBody>
      </p:sp>
    </p:spTree>
    <p:extLst>
      <p:ext uri="{BB962C8B-B14F-4D97-AF65-F5344CB8AC3E}">
        <p14:creationId xmlns:p14="http://schemas.microsoft.com/office/powerpoint/2010/main" val="24684781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A customer can put review comments about a product and can see what others are buying, or see the review comments of other customers before making a final purchase.</a:t>
            </a:r>
          </a:p>
          <a:p>
            <a:endParaRPr lang="en-US" dirty="0"/>
          </a:p>
        </p:txBody>
      </p:sp>
    </p:spTree>
    <p:extLst>
      <p:ext uri="{BB962C8B-B14F-4D97-AF65-F5344CB8AC3E}">
        <p14:creationId xmlns:p14="http://schemas.microsoft.com/office/powerpoint/2010/main" val="4010815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E-commerce provides options of virtual auctions</a:t>
            </a:r>
            <a:r>
              <a:rPr lang="en-US" dirty="0" smtClean="0"/>
              <a:t>.</a:t>
            </a:r>
          </a:p>
          <a:p>
            <a:r>
              <a:rPr lang="en-US" dirty="0"/>
              <a:t>It provides readily available information. A customer can see the relevant detailed information within seconds, rather than waiting for days or weeks.</a:t>
            </a:r>
          </a:p>
          <a:p>
            <a:pPr lvl="0"/>
            <a:endParaRPr lang="en-US" dirty="0"/>
          </a:p>
          <a:p>
            <a:endParaRPr lang="en-US" dirty="0"/>
          </a:p>
        </p:txBody>
      </p:sp>
    </p:spTree>
    <p:extLst>
      <p:ext uri="{BB962C8B-B14F-4D97-AF65-F5344CB8AC3E}">
        <p14:creationId xmlns:p14="http://schemas.microsoft.com/office/powerpoint/2010/main" val="1082580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E-Commerce increases the competition among organizations and as a result, organizations provides substantial discounts to customers.</a:t>
            </a:r>
          </a:p>
          <a:p>
            <a:endParaRPr lang="en-US" dirty="0"/>
          </a:p>
        </p:txBody>
      </p:sp>
    </p:spTree>
    <p:extLst>
      <p:ext uri="{BB962C8B-B14F-4D97-AF65-F5344CB8AC3E}">
        <p14:creationId xmlns:p14="http://schemas.microsoft.com/office/powerpoint/2010/main" val="12663017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Advantages to Society</a:t>
            </a:r>
            <a:br>
              <a:rPr lang="en-US" b="1" dirty="0">
                <a:effectLst/>
              </a:rPr>
            </a:br>
            <a:endParaRPr lang="en-US" dirty="0"/>
          </a:p>
        </p:txBody>
      </p:sp>
      <p:sp>
        <p:nvSpPr>
          <p:cNvPr id="3" name="Content Placeholder 2"/>
          <p:cNvSpPr>
            <a:spLocks noGrp="1"/>
          </p:cNvSpPr>
          <p:nvPr>
            <p:ph idx="1"/>
          </p:nvPr>
        </p:nvSpPr>
        <p:spPr/>
        <p:txBody>
          <a:bodyPr/>
          <a:lstStyle/>
          <a:p>
            <a:pPr lvl="0"/>
            <a:r>
              <a:rPr lang="en-US" dirty="0"/>
              <a:t>Customers need not travel to shop a product, thus less traffic on road and low air pollution.</a:t>
            </a:r>
          </a:p>
          <a:p>
            <a:pPr lvl="0"/>
            <a:r>
              <a:rPr lang="en-US" dirty="0"/>
              <a:t>E-commerce has enabled rural areas to access services and products, which are otherwise not available to them.</a:t>
            </a:r>
          </a:p>
          <a:p>
            <a:endParaRPr lang="en-US" dirty="0"/>
          </a:p>
        </p:txBody>
      </p:sp>
    </p:spTree>
    <p:extLst>
      <p:ext uri="{BB962C8B-B14F-4D97-AF65-F5344CB8AC3E}">
        <p14:creationId xmlns:p14="http://schemas.microsoft.com/office/powerpoint/2010/main" val="35067527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E-commerce helps the government to deliver public services such as healthcare, education, social services at a reduced cost and in an improved manner.</a:t>
            </a:r>
          </a:p>
          <a:p>
            <a:endParaRPr lang="en-US" dirty="0"/>
          </a:p>
        </p:txBody>
      </p:sp>
    </p:spTree>
    <p:extLst>
      <p:ext uri="{BB962C8B-B14F-4D97-AF65-F5344CB8AC3E}">
        <p14:creationId xmlns:p14="http://schemas.microsoft.com/office/powerpoint/2010/main" val="16113827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effectLst/>
              </a:rPr>
              <a:t>E-Commerce - Disadvantages</a:t>
            </a:r>
            <a:br>
              <a:rPr lang="en-US" b="1" dirty="0">
                <a:effectLst/>
              </a:rPr>
            </a:br>
            <a:endParaRPr lang="en-US" dirty="0"/>
          </a:p>
        </p:txBody>
      </p:sp>
      <p:sp>
        <p:nvSpPr>
          <p:cNvPr id="3" name="Content Placeholder 2"/>
          <p:cNvSpPr>
            <a:spLocks noGrp="1"/>
          </p:cNvSpPr>
          <p:nvPr>
            <p:ph idx="1"/>
          </p:nvPr>
        </p:nvSpPr>
        <p:spPr/>
        <p:txBody>
          <a:bodyPr/>
          <a:lstStyle/>
          <a:p>
            <a:pPr lvl="0"/>
            <a:r>
              <a:rPr lang="en-US" dirty="0"/>
              <a:t>Technical disadvantages</a:t>
            </a:r>
          </a:p>
          <a:p>
            <a:pPr lvl="0"/>
            <a:r>
              <a:rPr lang="en-US" dirty="0"/>
              <a:t>Non-Technical disadvantages</a:t>
            </a:r>
          </a:p>
          <a:p>
            <a:endParaRPr lang="en-US" dirty="0"/>
          </a:p>
        </p:txBody>
      </p:sp>
    </p:spTree>
    <p:extLst>
      <p:ext uri="{BB962C8B-B14F-4D97-AF65-F5344CB8AC3E}">
        <p14:creationId xmlns:p14="http://schemas.microsoft.com/office/powerpoint/2010/main" val="35499905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T</a:t>
            </a:r>
            <a:r>
              <a:rPr lang="en-US" b="1" dirty="0" smtClean="0">
                <a:effectLst/>
              </a:rPr>
              <a:t>echnical </a:t>
            </a:r>
            <a:r>
              <a:rPr lang="en-US" b="1" dirty="0">
                <a:effectLst/>
              </a:rPr>
              <a:t>Disadvantages</a:t>
            </a:r>
            <a:br>
              <a:rPr lang="en-US" b="1" dirty="0">
                <a:effectLst/>
              </a:rPr>
            </a:br>
            <a:endParaRPr lang="en-US" dirty="0"/>
          </a:p>
        </p:txBody>
      </p:sp>
      <p:sp>
        <p:nvSpPr>
          <p:cNvPr id="3" name="Content Placeholder 2"/>
          <p:cNvSpPr>
            <a:spLocks noGrp="1"/>
          </p:cNvSpPr>
          <p:nvPr>
            <p:ph idx="1"/>
          </p:nvPr>
        </p:nvSpPr>
        <p:spPr/>
        <p:txBody>
          <a:bodyPr/>
          <a:lstStyle/>
          <a:p>
            <a:pPr lvl="0"/>
            <a:r>
              <a:rPr lang="en-US" dirty="0"/>
              <a:t>There can be lack of system security, reliability or standards owing to poor implementation of e-commerce.</a:t>
            </a:r>
          </a:p>
          <a:p>
            <a:pPr lvl="0"/>
            <a:r>
              <a:rPr lang="en-US" dirty="0"/>
              <a:t>The software development industry is still evolving and keeps changing rapidly.</a:t>
            </a:r>
          </a:p>
          <a:p>
            <a:endParaRPr lang="en-US" dirty="0"/>
          </a:p>
        </p:txBody>
      </p:sp>
    </p:spTree>
    <p:extLst>
      <p:ext uri="{BB962C8B-B14F-4D97-AF65-F5344CB8AC3E}">
        <p14:creationId xmlns:p14="http://schemas.microsoft.com/office/powerpoint/2010/main" val="20708049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In many countries, network bandwidth might cause an issue.</a:t>
            </a:r>
          </a:p>
          <a:p>
            <a:pPr lvl="0"/>
            <a:r>
              <a:rPr lang="en-US" dirty="0"/>
              <a:t>Sometimes, it becomes difficult to integrate an e-commerce software or website with existing applications or databases.</a:t>
            </a:r>
          </a:p>
          <a:p>
            <a:endParaRPr lang="en-US" dirty="0"/>
          </a:p>
        </p:txBody>
      </p:sp>
    </p:spTree>
    <p:extLst>
      <p:ext uri="{BB962C8B-B14F-4D97-AF65-F5344CB8AC3E}">
        <p14:creationId xmlns:p14="http://schemas.microsoft.com/office/powerpoint/2010/main" val="23168050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There could be software/hardware compatibility issues, as some e-commerce software may be incompatible with some operating system or any other component.</a:t>
            </a:r>
          </a:p>
          <a:p>
            <a:endParaRPr lang="en-US" dirty="0"/>
          </a:p>
        </p:txBody>
      </p:sp>
    </p:spTree>
    <p:extLst>
      <p:ext uri="{BB962C8B-B14F-4D97-AF65-F5344CB8AC3E}">
        <p14:creationId xmlns:p14="http://schemas.microsoft.com/office/powerpoint/2010/main" val="30122466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effectLst/>
              </a:rPr>
              <a:t>Non-Technical Disadvantages</a:t>
            </a:r>
            <a:br>
              <a:rPr lang="en-US" b="1" dirty="0">
                <a:effectLst/>
              </a:rPr>
            </a:br>
            <a:endParaRPr lang="en-US" dirty="0"/>
          </a:p>
        </p:txBody>
      </p:sp>
      <p:sp>
        <p:nvSpPr>
          <p:cNvPr id="3" name="Content Placeholder 2"/>
          <p:cNvSpPr>
            <a:spLocks noGrp="1"/>
          </p:cNvSpPr>
          <p:nvPr>
            <p:ph idx="1"/>
          </p:nvPr>
        </p:nvSpPr>
        <p:spPr/>
        <p:txBody>
          <a:bodyPr>
            <a:normAutofit/>
          </a:bodyPr>
          <a:lstStyle/>
          <a:p>
            <a:pPr lvl="0"/>
            <a:r>
              <a:rPr lang="en-US" b="1" dirty="0"/>
              <a:t>Initial cost</a:t>
            </a:r>
            <a:r>
              <a:rPr lang="en-US" dirty="0"/>
              <a:t> − The cost of creating/building an e-commerce application in-house may be very high. There could be delays in launching an e-Commerce application due to mistakes, and lack of experience.</a:t>
            </a:r>
          </a:p>
          <a:p>
            <a:endParaRPr lang="en-US" dirty="0"/>
          </a:p>
        </p:txBody>
      </p:sp>
    </p:spTree>
    <p:extLst>
      <p:ext uri="{BB962C8B-B14F-4D97-AF65-F5344CB8AC3E}">
        <p14:creationId xmlns:p14="http://schemas.microsoft.com/office/powerpoint/2010/main" val="9458197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b="1" dirty="0"/>
              <a:t>User resistance</a:t>
            </a:r>
            <a:r>
              <a:rPr lang="en-US" dirty="0"/>
              <a:t> − Users may not trust the site being an unknown faceless seller. Such mistrust makes it difficult to convince traditional users to switch from physical stores to online/virtual stores.</a:t>
            </a:r>
          </a:p>
          <a:p>
            <a:endParaRPr lang="en-US" dirty="0"/>
          </a:p>
        </p:txBody>
      </p:sp>
    </p:spTree>
    <p:extLst>
      <p:ext uri="{BB962C8B-B14F-4D97-AF65-F5344CB8AC3E}">
        <p14:creationId xmlns:p14="http://schemas.microsoft.com/office/powerpoint/2010/main" val="4200237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b="1" dirty="0"/>
              <a:t>Security/ Privacy</a:t>
            </a:r>
            <a:r>
              <a:rPr lang="en-US" dirty="0"/>
              <a:t> − It is difficult to ensure the security or privacy on online transactions.</a:t>
            </a:r>
          </a:p>
          <a:p>
            <a:pPr lvl="0"/>
            <a:r>
              <a:rPr lang="en-US" dirty="0"/>
              <a:t>Lack of touch or feel of products during online shopping is a drawback.</a:t>
            </a:r>
          </a:p>
          <a:p>
            <a:endParaRPr lang="en-US" dirty="0"/>
          </a:p>
        </p:txBody>
      </p:sp>
    </p:spTree>
    <p:extLst>
      <p:ext uri="{BB962C8B-B14F-4D97-AF65-F5344CB8AC3E}">
        <p14:creationId xmlns:p14="http://schemas.microsoft.com/office/powerpoint/2010/main" val="40273437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Internet access is still not cheaper and is inconvenient to use for many potential customers, for example, those living in remote villages.</a:t>
            </a:r>
          </a:p>
          <a:p>
            <a:endParaRPr lang="en-US" dirty="0"/>
          </a:p>
        </p:txBody>
      </p:sp>
    </p:spTree>
    <p:extLst>
      <p:ext uri="{BB962C8B-B14F-4D97-AF65-F5344CB8AC3E}">
        <p14:creationId xmlns:p14="http://schemas.microsoft.com/office/powerpoint/2010/main" val="26163012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a:t>
            </a:r>
            <a:r>
              <a:rPr lang="en-US" dirty="0">
                <a:effectLst/>
              </a:rPr>
              <a:t>Category </a:t>
            </a:r>
            <a:r>
              <a:rPr lang="en-US" dirty="0" smtClean="0"/>
              <a:t> of e- commerce</a:t>
            </a:r>
            <a:endParaRPr lang="en-US" dirty="0"/>
          </a:p>
        </p:txBody>
      </p:sp>
      <p:sp>
        <p:nvSpPr>
          <p:cNvPr id="3" name="Content Placeholder 2"/>
          <p:cNvSpPr>
            <a:spLocks noGrp="1"/>
          </p:cNvSpPr>
          <p:nvPr>
            <p:ph idx="1"/>
          </p:nvPr>
        </p:nvSpPr>
        <p:spPr/>
        <p:txBody>
          <a:bodyPr/>
          <a:lstStyle/>
          <a:p>
            <a:pPr lvl="0"/>
            <a:r>
              <a:rPr lang="en-US" sz="2400" dirty="0"/>
              <a:t>Business - to - Business (B2B)</a:t>
            </a:r>
          </a:p>
          <a:p>
            <a:pPr lvl="0"/>
            <a:r>
              <a:rPr lang="en-US" sz="2400" dirty="0"/>
              <a:t>Business - to - Consumer (B2C)</a:t>
            </a:r>
          </a:p>
          <a:p>
            <a:pPr lvl="0"/>
            <a:r>
              <a:rPr lang="en-US" sz="2400" dirty="0"/>
              <a:t>Consumer - to - Consumer (C2C)</a:t>
            </a:r>
          </a:p>
          <a:p>
            <a:pPr lvl="0"/>
            <a:r>
              <a:rPr lang="en-US" sz="2400" dirty="0"/>
              <a:t>Consumer - to - Business (C2B)</a:t>
            </a:r>
          </a:p>
          <a:p>
            <a:pPr lvl="0"/>
            <a:r>
              <a:rPr lang="en-US" sz="2400" dirty="0"/>
              <a:t>Business - to - Government (B2G)</a:t>
            </a:r>
          </a:p>
          <a:p>
            <a:pPr lvl="0"/>
            <a:r>
              <a:rPr lang="en-US" sz="2400" dirty="0"/>
              <a:t>Government - to - Business (G2B)</a:t>
            </a:r>
          </a:p>
          <a:p>
            <a:r>
              <a:rPr lang="en-US" sz="2400" dirty="0" smtClean="0"/>
              <a:t>Government </a:t>
            </a:r>
            <a:r>
              <a:rPr lang="en-US" sz="2400" dirty="0"/>
              <a:t>-to -Consumer (G2C</a:t>
            </a:r>
            <a:r>
              <a:rPr lang="en-US" sz="2400" dirty="0" smtClean="0"/>
              <a:t>)</a:t>
            </a:r>
          </a:p>
          <a:p>
            <a:r>
              <a:rPr lang="en-US" sz="2400" dirty="0"/>
              <a:t>Government -to -Government (G2G</a:t>
            </a:r>
            <a:r>
              <a:rPr lang="en-US" sz="2400" dirty="0" smtClean="0"/>
              <a:t>)</a:t>
            </a:r>
          </a:p>
          <a:p>
            <a:r>
              <a:rPr lang="en-US" sz="2400" dirty="0"/>
              <a:t>Consumer -to -Government (C2G)</a:t>
            </a:r>
            <a:endParaRPr lang="en-US" sz="2400" b="1" dirty="0"/>
          </a:p>
          <a:p>
            <a:pPr lvl="0"/>
            <a:endParaRPr lang="en-US" sz="2400" dirty="0"/>
          </a:p>
          <a:p>
            <a:endParaRPr lang="en-US" dirty="0"/>
          </a:p>
        </p:txBody>
      </p:sp>
    </p:spTree>
    <p:extLst>
      <p:ext uri="{BB962C8B-B14F-4D97-AF65-F5344CB8AC3E}">
        <p14:creationId xmlns:p14="http://schemas.microsoft.com/office/powerpoint/2010/main" val="6160010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400" dirty="0"/>
              <a:t>Business - to - Business (B2B)</a:t>
            </a:r>
            <a:br>
              <a:rPr lang="en-US" sz="4400" dirty="0"/>
            </a:br>
            <a:endParaRPr lang="en-US" dirty="0"/>
          </a:p>
        </p:txBody>
      </p:sp>
      <p:sp>
        <p:nvSpPr>
          <p:cNvPr id="3" name="Content Placeholder 2"/>
          <p:cNvSpPr>
            <a:spLocks noGrp="1"/>
          </p:cNvSpPr>
          <p:nvPr>
            <p:ph idx="1"/>
          </p:nvPr>
        </p:nvSpPr>
        <p:spPr/>
        <p:txBody>
          <a:bodyPr/>
          <a:lstStyle/>
          <a:p>
            <a:pPr lvl="0"/>
            <a:r>
              <a:rPr lang="en-US" dirty="0"/>
              <a:t>This is when a transaction of goods or services occurs between two businesses.</a:t>
            </a:r>
          </a:p>
          <a:p>
            <a:r>
              <a:rPr lang="en-US" dirty="0"/>
              <a:t>B2B e-commerce is simply defines as e-commerce between Companies </a:t>
            </a:r>
            <a:r>
              <a:rPr lang="en-US" dirty="0" smtClean="0"/>
              <a:t>.</a:t>
            </a:r>
          </a:p>
          <a:p>
            <a:r>
              <a:rPr lang="en-US" dirty="0" smtClean="0"/>
              <a:t>This </a:t>
            </a:r>
            <a:r>
              <a:rPr lang="en-US" dirty="0"/>
              <a:t>is the type of e-Commerce that deals with relationship between and among businesses. </a:t>
            </a:r>
          </a:p>
        </p:txBody>
      </p:sp>
    </p:spTree>
    <p:extLst>
      <p:ext uri="{BB962C8B-B14F-4D97-AF65-F5344CB8AC3E}">
        <p14:creationId xmlns:p14="http://schemas.microsoft.com/office/powerpoint/2010/main" val="7972934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400" dirty="0"/>
              <a:t>Business - to - Consumer (B2C)</a:t>
            </a:r>
            <a:br>
              <a:rPr lang="en-US" sz="4400" dirty="0"/>
            </a:br>
            <a:endParaRPr lang="en-US" dirty="0"/>
          </a:p>
        </p:txBody>
      </p:sp>
      <p:sp>
        <p:nvSpPr>
          <p:cNvPr id="3" name="Content Placeholder 2"/>
          <p:cNvSpPr>
            <a:spLocks noGrp="1"/>
          </p:cNvSpPr>
          <p:nvPr>
            <p:ph idx="1"/>
          </p:nvPr>
        </p:nvSpPr>
        <p:spPr/>
        <p:txBody>
          <a:bodyPr/>
          <a:lstStyle/>
          <a:p>
            <a:r>
              <a:rPr lang="en-US" dirty="0"/>
              <a:t>the company will sell their goods and/or services directly to the consumer. </a:t>
            </a:r>
            <a:endParaRPr lang="en-US" dirty="0" smtClean="0"/>
          </a:p>
          <a:p>
            <a:r>
              <a:rPr lang="en-US" dirty="0" smtClean="0"/>
              <a:t>The </a:t>
            </a:r>
            <a:r>
              <a:rPr lang="en-US" dirty="0"/>
              <a:t>consumer can browse their websites and look at products, pictures, read reviews. </a:t>
            </a:r>
            <a:endParaRPr lang="en-US" dirty="0" smtClean="0"/>
          </a:p>
          <a:p>
            <a:r>
              <a:rPr lang="en-US" dirty="0" smtClean="0"/>
              <a:t>Then </a:t>
            </a:r>
            <a:r>
              <a:rPr lang="en-US" dirty="0"/>
              <a:t>they place their order and the company ships the goods directly to them. </a:t>
            </a:r>
          </a:p>
        </p:txBody>
      </p:sp>
    </p:spTree>
    <p:extLst>
      <p:ext uri="{BB962C8B-B14F-4D97-AF65-F5344CB8AC3E}">
        <p14:creationId xmlns:p14="http://schemas.microsoft.com/office/powerpoint/2010/main" val="22827983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400" dirty="0"/>
              <a:t>Consumer - to - Consumer (C2C)</a:t>
            </a:r>
            <a:br>
              <a:rPr lang="en-US" sz="4400" dirty="0"/>
            </a:br>
            <a:endParaRPr lang="en-US" dirty="0"/>
          </a:p>
        </p:txBody>
      </p:sp>
      <p:sp>
        <p:nvSpPr>
          <p:cNvPr id="3" name="Content Placeholder 2"/>
          <p:cNvSpPr>
            <a:spLocks noGrp="1"/>
          </p:cNvSpPr>
          <p:nvPr>
            <p:ph idx="1"/>
          </p:nvPr>
        </p:nvSpPr>
        <p:spPr/>
        <p:txBody>
          <a:bodyPr/>
          <a:lstStyle/>
          <a:p>
            <a:r>
              <a:rPr lang="en-US" dirty="0"/>
              <a:t>Consumer -to -consumer e-commerce or C2C is simply commerce </a:t>
            </a:r>
            <a:r>
              <a:rPr lang="en-US" dirty="0" smtClean="0"/>
              <a:t>between </a:t>
            </a:r>
            <a:r>
              <a:rPr lang="en-US" dirty="0"/>
              <a:t>private individuals or consumers</a:t>
            </a:r>
            <a:r>
              <a:rPr lang="en-US" dirty="0" smtClean="0"/>
              <a:t>.</a:t>
            </a:r>
          </a:p>
          <a:p>
            <a:r>
              <a:rPr lang="en-US" dirty="0" smtClean="0"/>
              <a:t>Consumer </a:t>
            </a:r>
            <a:r>
              <a:rPr lang="en-US" dirty="0"/>
              <a:t>to consumer, where the consumers are in direct contact with each other. </a:t>
            </a:r>
          </a:p>
        </p:txBody>
      </p:sp>
    </p:spTree>
    <p:extLst>
      <p:ext uri="{BB962C8B-B14F-4D97-AF65-F5344CB8AC3E}">
        <p14:creationId xmlns:p14="http://schemas.microsoft.com/office/powerpoint/2010/main" val="10140123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No company is involved. It helps people sell their personal goods and assets directly to an interested party.</a:t>
            </a:r>
          </a:p>
        </p:txBody>
      </p:sp>
    </p:spTree>
    <p:extLst>
      <p:ext uri="{BB962C8B-B14F-4D97-AF65-F5344CB8AC3E}">
        <p14:creationId xmlns:p14="http://schemas.microsoft.com/office/powerpoint/2010/main" val="10095148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400" dirty="0"/>
              <a:t>Consumer - to - Business (C2B)</a:t>
            </a:r>
            <a:br>
              <a:rPr lang="en-US" sz="4400" dirty="0"/>
            </a:br>
            <a:endParaRPr lang="en-US" dirty="0"/>
          </a:p>
        </p:txBody>
      </p:sp>
      <p:sp>
        <p:nvSpPr>
          <p:cNvPr id="3" name="Content Placeholder 2"/>
          <p:cNvSpPr>
            <a:spLocks noGrp="1"/>
          </p:cNvSpPr>
          <p:nvPr>
            <p:ph idx="1"/>
          </p:nvPr>
        </p:nvSpPr>
        <p:spPr/>
        <p:txBody>
          <a:bodyPr/>
          <a:lstStyle/>
          <a:p>
            <a:r>
              <a:rPr lang="en-US" dirty="0"/>
              <a:t>here </a:t>
            </a:r>
            <a:r>
              <a:rPr lang="en-US" dirty="0" smtClean="0"/>
              <a:t>the businesses </a:t>
            </a:r>
            <a:r>
              <a:rPr lang="en-US" dirty="0"/>
              <a:t>are buying from </a:t>
            </a:r>
            <a:r>
              <a:rPr lang="en-US" dirty="0" smtClean="0"/>
              <a:t>consumers,</a:t>
            </a:r>
            <a:r>
              <a:rPr lang="en-US" dirty="0"/>
              <a:t> So the consumer provides a good or some service to the Company. </a:t>
            </a:r>
          </a:p>
        </p:txBody>
      </p:sp>
    </p:spTree>
    <p:extLst>
      <p:ext uri="{BB962C8B-B14F-4D97-AF65-F5344CB8AC3E}">
        <p14:creationId xmlns:p14="http://schemas.microsoft.com/office/powerpoint/2010/main" val="14372245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400" dirty="0"/>
              <a:t>Business - to - Government (B2G)</a:t>
            </a:r>
            <a:br>
              <a:rPr lang="en-US" sz="4400" dirty="0"/>
            </a:br>
            <a:endParaRPr lang="en-US" dirty="0"/>
          </a:p>
        </p:txBody>
      </p:sp>
      <p:sp>
        <p:nvSpPr>
          <p:cNvPr id="3" name="Content Placeholder 2"/>
          <p:cNvSpPr>
            <a:spLocks noGrp="1"/>
          </p:cNvSpPr>
          <p:nvPr>
            <p:ph idx="1"/>
          </p:nvPr>
        </p:nvSpPr>
        <p:spPr/>
        <p:txBody>
          <a:bodyPr/>
          <a:lstStyle/>
          <a:p>
            <a:r>
              <a:rPr lang="en-US" dirty="0"/>
              <a:t>B2G e-commerce is commerce between Companies and public </a:t>
            </a:r>
            <a:r>
              <a:rPr lang="en-US" dirty="0" smtClean="0"/>
              <a:t>sector.</a:t>
            </a:r>
          </a:p>
          <a:p>
            <a:pPr lvl="0"/>
            <a:r>
              <a:rPr lang="en-US" dirty="0"/>
              <a:t>it refers to the use of the Internet for Public Procurement, licensing procedure, and other government-related Operation.</a:t>
            </a:r>
          </a:p>
          <a:p>
            <a:endParaRPr lang="en-US" dirty="0"/>
          </a:p>
        </p:txBody>
      </p:sp>
    </p:spTree>
    <p:extLst>
      <p:ext uri="{BB962C8B-B14F-4D97-AF65-F5344CB8AC3E}">
        <p14:creationId xmlns:p14="http://schemas.microsoft.com/office/powerpoint/2010/main" val="5895707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Example: — Business pay </a:t>
            </a:r>
            <a:r>
              <a:rPr lang="en-US" dirty="0" smtClean="0"/>
              <a:t>taxes or </a:t>
            </a:r>
            <a:r>
              <a:rPr lang="en-US" dirty="0"/>
              <a:t>sell goods and services to Govt. agencies</a:t>
            </a:r>
          </a:p>
        </p:txBody>
      </p:sp>
    </p:spTree>
    <p:extLst>
      <p:ext uri="{BB962C8B-B14F-4D97-AF65-F5344CB8AC3E}">
        <p14:creationId xmlns:p14="http://schemas.microsoft.com/office/powerpoint/2010/main" val="41328143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505322"/>
          </a:xfrm>
        </p:spPr>
        <p:txBody>
          <a:bodyPr>
            <a:normAutofit fontScale="90000"/>
          </a:bodyPr>
          <a:lstStyle/>
          <a:p>
            <a:pPr lvl="0"/>
            <a:r>
              <a:rPr lang="en-US" sz="4400" dirty="0"/>
              <a:t>Government - to - Business (G2B)</a:t>
            </a:r>
            <a:br>
              <a:rPr lang="en-US" sz="4400" dirty="0"/>
            </a:br>
            <a:endParaRPr lang="en-US" dirty="0"/>
          </a:p>
        </p:txBody>
      </p:sp>
      <p:sp>
        <p:nvSpPr>
          <p:cNvPr id="3" name="Content Placeholder 2"/>
          <p:cNvSpPr>
            <a:spLocks noGrp="1"/>
          </p:cNvSpPr>
          <p:nvPr>
            <p:ph idx="1"/>
          </p:nvPr>
        </p:nvSpPr>
        <p:spPr/>
        <p:txBody>
          <a:bodyPr/>
          <a:lstStyle/>
          <a:p>
            <a:pPr lvl="0"/>
            <a:r>
              <a:rPr lang="en-US" dirty="0"/>
              <a:t>G2B e-commerce is a business model were all the information and services are provided by the Government to the Business Organizations. </a:t>
            </a:r>
            <a:endParaRPr lang="en-US" dirty="0" smtClean="0"/>
          </a:p>
          <a:p>
            <a:pPr lvl="0"/>
            <a:r>
              <a:rPr lang="en-US" dirty="0" smtClean="0"/>
              <a:t>The </a:t>
            </a:r>
            <a:r>
              <a:rPr lang="en-US" dirty="0"/>
              <a:t>information is shared through a vast network of different government websites.</a:t>
            </a:r>
          </a:p>
          <a:p>
            <a:endParaRPr lang="en-US" dirty="0"/>
          </a:p>
        </p:txBody>
      </p:sp>
    </p:spTree>
    <p:extLst>
      <p:ext uri="{BB962C8B-B14F-4D97-AF65-F5344CB8AC3E}">
        <p14:creationId xmlns:p14="http://schemas.microsoft.com/office/powerpoint/2010/main" val="20745599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The business Organization use that information to apply for various</a:t>
            </a:r>
            <a:r>
              <a:rPr lang="en-US" b="1" dirty="0"/>
              <a:t> permission needed for starting a new business, and other specifications</a:t>
            </a:r>
            <a:r>
              <a:rPr lang="en-US" dirty="0"/>
              <a:t>.</a:t>
            </a:r>
          </a:p>
          <a:p>
            <a:r>
              <a:rPr lang="en-US" dirty="0"/>
              <a:t>A Business Organization can also </a:t>
            </a:r>
            <a:r>
              <a:rPr lang="en-US" b="1" dirty="0"/>
              <a:t>download the different forms and submit it online or offline</a:t>
            </a:r>
            <a:r>
              <a:rPr lang="en-US" dirty="0"/>
              <a:t> to the related office. </a:t>
            </a:r>
          </a:p>
        </p:txBody>
      </p:sp>
    </p:spTree>
    <p:extLst>
      <p:ext uri="{BB962C8B-B14F-4D97-AF65-F5344CB8AC3E}">
        <p14:creationId xmlns:p14="http://schemas.microsoft.com/office/powerpoint/2010/main" val="3363758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t>Government -to -Consumer (G2C)</a:t>
            </a:r>
            <a:br>
              <a:rPr lang="en-US" sz="4400" dirty="0"/>
            </a:br>
            <a:endParaRPr lang="en-US" dirty="0"/>
          </a:p>
        </p:txBody>
      </p:sp>
      <p:sp>
        <p:nvSpPr>
          <p:cNvPr id="3" name="Content Placeholder 2"/>
          <p:cNvSpPr>
            <a:spLocks noGrp="1"/>
          </p:cNvSpPr>
          <p:nvPr>
            <p:ph idx="1"/>
          </p:nvPr>
        </p:nvSpPr>
        <p:spPr/>
        <p:txBody>
          <a:bodyPr/>
          <a:lstStyle/>
          <a:p>
            <a:pPr lvl="0"/>
            <a:r>
              <a:rPr lang="en-US" dirty="0"/>
              <a:t>The </a:t>
            </a:r>
            <a:r>
              <a:rPr lang="en-US" b="1" dirty="0"/>
              <a:t>electronic commerce</a:t>
            </a:r>
            <a:r>
              <a:rPr lang="en-US" dirty="0"/>
              <a:t> activities performed between the government and its citizens or consumers, including paying taxes, registering vehicles, and providing information and services</a:t>
            </a:r>
            <a:r>
              <a:rPr lang="en-US" dirty="0" smtClean="0"/>
              <a:t>, registration </a:t>
            </a:r>
            <a:r>
              <a:rPr lang="en-US" dirty="0"/>
              <a:t>for birth, marriage or death certificates.</a:t>
            </a:r>
          </a:p>
          <a:p>
            <a:endParaRPr lang="en-US" dirty="0"/>
          </a:p>
        </p:txBody>
      </p:sp>
    </p:spTree>
    <p:extLst>
      <p:ext uri="{BB962C8B-B14F-4D97-AF65-F5344CB8AC3E}">
        <p14:creationId xmlns:p14="http://schemas.microsoft.com/office/powerpoint/2010/main" val="11590700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Government -to -Government (G2G)</a:t>
            </a:r>
            <a:endParaRPr lang="en-US" dirty="0"/>
          </a:p>
        </p:txBody>
      </p:sp>
      <p:sp>
        <p:nvSpPr>
          <p:cNvPr id="3" name="Content Placeholder 2"/>
          <p:cNvSpPr>
            <a:spLocks noGrp="1"/>
          </p:cNvSpPr>
          <p:nvPr>
            <p:ph idx="1"/>
          </p:nvPr>
        </p:nvSpPr>
        <p:spPr/>
        <p:txBody>
          <a:bodyPr/>
          <a:lstStyle/>
          <a:p>
            <a:pPr lvl="0"/>
            <a:r>
              <a:rPr lang="en-US" dirty="0"/>
              <a:t>Government to government (</a:t>
            </a:r>
            <a:r>
              <a:rPr lang="en-US" b="1" dirty="0"/>
              <a:t>G2G</a:t>
            </a:r>
            <a:r>
              <a:rPr lang="en-US" dirty="0"/>
              <a:t>) is the electronic sharing of data and/or information systems between government agencies, departments or organizations. </a:t>
            </a:r>
            <a:endParaRPr lang="en-US" dirty="0" smtClean="0"/>
          </a:p>
          <a:p>
            <a:pPr lvl="0"/>
            <a:r>
              <a:rPr lang="en-US" dirty="0" smtClean="0"/>
              <a:t>The </a:t>
            </a:r>
            <a:r>
              <a:rPr lang="en-US" dirty="0"/>
              <a:t>goal of </a:t>
            </a:r>
            <a:r>
              <a:rPr lang="en-US" b="1" dirty="0"/>
              <a:t>G2G</a:t>
            </a:r>
            <a:r>
              <a:rPr lang="en-US" dirty="0"/>
              <a:t> is to support e-government initiatives by improving communication, data access and data sharing.</a:t>
            </a:r>
          </a:p>
          <a:p>
            <a:endParaRPr lang="en-US" dirty="0"/>
          </a:p>
        </p:txBody>
      </p:sp>
    </p:spTree>
    <p:extLst>
      <p:ext uri="{BB962C8B-B14F-4D97-AF65-F5344CB8AC3E}">
        <p14:creationId xmlns:p14="http://schemas.microsoft.com/office/powerpoint/2010/main" val="7152797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Consumer -to -Government (C2G)</a:t>
            </a:r>
            <a:endParaRPr lang="en-US" dirty="0"/>
          </a:p>
        </p:txBody>
      </p:sp>
      <p:sp>
        <p:nvSpPr>
          <p:cNvPr id="3" name="Content Placeholder 2"/>
          <p:cNvSpPr>
            <a:spLocks noGrp="1"/>
          </p:cNvSpPr>
          <p:nvPr>
            <p:ph idx="1"/>
          </p:nvPr>
        </p:nvSpPr>
        <p:spPr/>
        <p:txBody>
          <a:bodyPr>
            <a:normAutofit/>
          </a:bodyPr>
          <a:lstStyle/>
          <a:p>
            <a:pPr lvl="0"/>
            <a:r>
              <a:rPr lang="en-US" dirty="0"/>
              <a:t>Consumer to administration or consumer to government e-commerce model enables the consumers to post feedback or request information regarding public sectors directly to the government administration or authorities</a:t>
            </a:r>
            <a:r>
              <a:rPr lang="en-US" dirty="0" smtClean="0"/>
              <a:t>.</a:t>
            </a:r>
            <a:endParaRPr lang="en-US" dirty="0"/>
          </a:p>
        </p:txBody>
      </p:sp>
    </p:spTree>
    <p:extLst>
      <p:ext uri="{BB962C8B-B14F-4D97-AF65-F5344CB8AC3E}">
        <p14:creationId xmlns:p14="http://schemas.microsoft.com/office/powerpoint/2010/main" val="20018148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For example, when you pay electricity bill through the government website, payment of health insurance, make payment of taxes, etc.</a:t>
            </a:r>
          </a:p>
          <a:p>
            <a:endParaRPr lang="en-US" dirty="0"/>
          </a:p>
          <a:p>
            <a:endParaRPr lang="en-US" dirty="0"/>
          </a:p>
        </p:txBody>
      </p:sp>
    </p:spTree>
    <p:extLst>
      <p:ext uri="{BB962C8B-B14F-4D97-AF65-F5344CB8AC3E}">
        <p14:creationId xmlns:p14="http://schemas.microsoft.com/office/powerpoint/2010/main" val="2582286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effectLst/>
              </a:rPr>
              <a:t>E-Commerce - Payment Systems</a:t>
            </a:r>
            <a:br>
              <a:rPr lang="en-US" b="1" dirty="0">
                <a:effectLst/>
              </a:rPr>
            </a:br>
            <a:endParaRPr lang="en-US" dirty="0"/>
          </a:p>
        </p:txBody>
      </p:sp>
      <p:sp>
        <p:nvSpPr>
          <p:cNvPr id="3" name="Content Placeholder 2"/>
          <p:cNvSpPr>
            <a:spLocks noGrp="1"/>
          </p:cNvSpPr>
          <p:nvPr>
            <p:ph idx="1"/>
          </p:nvPr>
        </p:nvSpPr>
        <p:spPr/>
        <p:txBody>
          <a:bodyPr/>
          <a:lstStyle/>
          <a:p>
            <a:r>
              <a:rPr lang="en-US" dirty="0"/>
              <a:t>E-commerce sites use electronic payment, where electronic payment refers to paperless monetary transactions. </a:t>
            </a:r>
            <a:endParaRPr lang="en-US" dirty="0" smtClean="0"/>
          </a:p>
          <a:p>
            <a:r>
              <a:rPr lang="en-US" dirty="0" smtClean="0"/>
              <a:t>Electronic </a:t>
            </a:r>
            <a:r>
              <a:rPr lang="en-US" dirty="0"/>
              <a:t>payment has revolutionized the business processing by reducing the paperwork, transaction costs, and labor cost. </a:t>
            </a:r>
          </a:p>
        </p:txBody>
      </p:sp>
    </p:spTree>
    <p:extLst>
      <p:ext uri="{BB962C8B-B14F-4D97-AF65-F5344CB8AC3E}">
        <p14:creationId xmlns:p14="http://schemas.microsoft.com/office/powerpoint/2010/main" val="3580414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User </a:t>
            </a:r>
            <a:r>
              <a:rPr lang="en-US" dirty="0"/>
              <a:t>friendly and less time-consuming than manual processing, it helps business organization to expand its market reach/expansion. </a:t>
            </a:r>
          </a:p>
        </p:txBody>
      </p:sp>
    </p:spTree>
    <p:extLst>
      <p:ext uri="{BB962C8B-B14F-4D97-AF65-F5344CB8AC3E}">
        <p14:creationId xmlns:p14="http://schemas.microsoft.com/office/powerpoint/2010/main" val="16064169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M</a:t>
            </a:r>
            <a:r>
              <a:rPr lang="en-US" dirty="0" smtClean="0">
                <a:effectLst/>
              </a:rPr>
              <a:t>odes </a:t>
            </a:r>
            <a:r>
              <a:rPr lang="en-US" dirty="0">
                <a:effectLst/>
              </a:rPr>
              <a:t>of electronic payments </a:t>
            </a:r>
            <a:endParaRPr lang="en-US" dirty="0"/>
          </a:p>
        </p:txBody>
      </p:sp>
      <p:sp>
        <p:nvSpPr>
          <p:cNvPr id="3" name="Content Placeholder 2"/>
          <p:cNvSpPr>
            <a:spLocks noGrp="1"/>
          </p:cNvSpPr>
          <p:nvPr>
            <p:ph idx="1"/>
          </p:nvPr>
        </p:nvSpPr>
        <p:spPr/>
        <p:txBody>
          <a:bodyPr/>
          <a:lstStyle/>
          <a:p>
            <a:pPr lvl="0"/>
            <a:r>
              <a:rPr lang="en-US" dirty="0"/>
              <a:t>Credit Card</a:t>
            </a:r>
          </a:p>
          <a:p>
            <a:pPr lvl="0"/>
            <a:r>
              <a:rPr lang="en-US" dirty="0"/>
              <a:t>Debit Card</a:t>
            </a:r>
          </a:p>
          <a:p>
            <a:pPr lvl="0"/>
            <a:r>
              <a:rPr lang="en-US" dirty="0"/>
              <a:t>Smart Card</a:t>
            </a:r>
          </a:p>
          <a:p>
            <a:endParaRPr lang="en-US" dirty="0"/>
          </a:p>
        </p:txBody>
      </p:sp>
    </p:spTree>
    <p:extLst>
      <p:ext uri="{BB962C8B-B14F-4D97-AF65-F5344CB8AC3E}">
        <p14:creationId xmlns:p14="http://schemas.microsoft.com/office/powerpoint/2010/main" val="16498980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Credit Card</a:t>
            </a:r>
            <a:br>
              <a:rPr lang="en-US" b="1" dirty="0">
                <a:effectLst/>
              </a:rPr>
            </a:br>
            <a:endParaRPr lang="en-US" dirty="0"/>
          </a:p>
        </p:txBody>
      </p:sp>
      <p:sp>
        <p:nvSpPr>
          <p:cNvPr id="3" name="Content Placeholder 2"/>
          <p:cNvSpPr>
            <a:spLocks noGrp="1"/>
          </p:cNvSpPr>
          <p:nvPr>
            <p:ph idx="1"/>
          </p:nvPr>
        </p:nvSpPr>
        <p:spPr/>
        <p:txBody>
          <a:bodyPr/>
          <a:lstStyle/>
          <a:p>
            <a:r>
              <a:rPr lang="en-US" dirty="0" smtClean="0"/>
              <a:t>Credit </a:t>
            </a:r>
            <a:r>
              <a:rPr lang="en-US" dirty="0"/>
              <a:t>card is small plastic card with a unique number attached with an account. </a:t>
            </a:r>
            <a:endParaRPr lang="en-US" dirty="0" smtClean="0"/>
          </a:p>
          <a:p>
            <a:r>
              <a:rPr lang="en-US" dirty="0" smtClean="0"/>
              <a:t>It </a:t>
            </a:r>
            <a:r>
              <a:rPr lang="en-US" dirty="0"/>
              <a:t>has also a magnetic strip embedded in it which is used to read credit card via card readers. </a:t>
            </a:r>
          </a:p>
        </p:txBody>
      </p:sp>
    </p:spTree>
    <p:extLst>
      <p:ext uri="{BB962C8B-B14F-4D97-AF65-F5344CB8AC3E}">
        <p14:creationId xmlns:p14="http://schemas.microsoft.com/office/powerpoint/2010/main" val="1046067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When a customer purchases a product via credit card, credit card issuer bank pays on behalf of the customer and customer has a certain time period after which he/she can pay the credit card bill. </a:t>
            </a:r>
          </a:p>
        </p:txBody>
      </p:sp>
    </p:spTree>
    <p:extLst>
      <p:ext uri="{BB962C8B-B14F-4D97-AF65-F5344CB8AC3E}">
        <p14:creationId xmlns:p14="http://schemas.microsoft.com/office/powerpoint/2010/main" val="33951602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actors in the credit card system</a:t>
            </a:r>
            <a:endParaRPr lang="en-US" dirty="0"/>
          </a:p>
        </p:txBody>
      </p:sp>
      <p:sp>
        <p:nvSpPr>
          <p:cNvPr id="3" name="Content Placeholder 2"/>
          <p:cNvSpPr>
            <a:spLocks noGrp="1"/>
          </p:cNvSpPr>
          <p:nvPr>
            <p:ph idx="1"/>
          </p:nvPr>
        </p:nvSpPr>
        <p:spPr/>
        <p:txBody>
          <a:bodyPr/>
          <a:lstStyle/>
          <a:p>
            <a:pPr lvl="0"/>
            <a:r>
              <a:rPr lang="en-US" b="1" dirty="0"/>
              <a:t>The card holder</a:t>
            </a:r>
            <a:r>
              <a:rPr lang="en-US" dirty="0"/>
              <a:t> − Customer</a:t>
            </a:r>
          </a:p>
          <a:p>
            <a:pPr lvl="0"/>
            <a:r>
              <a:rPr lang="en-US" b="1" dirty="0"/>
              <a:t>The merchant</a:t>
            </a:r>
            <a:r>
              <a:rPr lang="en-US" dirty="0"/>
              <a:t> − seller of product who can accept credit card payments.</a:t>
            </a:r>
          </a:p>
          <a:p>
            <a:pPr lvl="0"/>
            <a:r>
              <a:rPr lang="en-US" b="1" dirty="0"/>
              <a:t>The card issuer bank</a:t>
            </a:r>
            <a:r>
              <a:rPr lang="en-US" dirty="0"/>
              <a:t> − card holder's bank</a:t>
            </a:r>
          </a:p>
          <a:p>
            <a:pPr lvl="0"/>
            <a:r>
              <a:rPr lang="en-US" b="1" dirty="0"/>
              <a:t>The acquirer bank</a:t>
            </a:r>
            <a:r>
              <a:rPr lang="en-US" dirty="0"/>
              <a:t> − the merchant's bank</a:t>
            </a:r>
          </a:p>
          <a:p>
            <a:pPr lvl="0"/>
            <a:r>
              <a:rPr lang="en-US" b="1" dirty="0"/>
              <a:t>The card brand</a:t>
            </a:r>
            <a:r>
              <a:rPr lang="en-US" dirty="0"/>
              <a:t> − for example , visa or </a:t>
            </a:r>
            <a:r>
              <a:rPr lang="en-US" dirty="0" err="1"/>
              <a:t>Mastercard</a:t>
            </a:r>
            <a:r>
              <a:rPr lang="en-US" dirty="0"/>
              <a:t>.</a:t>
            </a:r>
          </a:p>
          <a:p>
            <a:endParaRPr lang="en-US" dirty="0"/>
          </a:p>
        </p:txBody>
      </p:sp>
    </p:spTree>
    <p:extLst>
      <p:ext uri="{BB962C8B-B14F-4D97-AF65-F5344CB8AC3E}">
        <p14:creationId xmlns:p14="http://schemas.microsoft.com/office/powerpoint/2010/main" val="1137174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Credit Card Payment </a:t>
            </a:r>
            <a:r>
              <a:rPr lang="en-US" b="1" dirty="0" smtClean="0">
                <a:effectLst/>
              </a:rPr>
              <a:t>Process</a:t>
            </a:r>
            <a:r>
              <a:rPr lang="en-US" b="1" dirty="0">
                <a:effectLst/>
              </a:rPr>
              <a:t/>
            </a:r>
            <a:br>
              <a:rPr lang="en-US" b="1" dirty="0">
                <a:effectLst/>
              </a:rPr>
            </a:br>
            <a:endParaRPr lang="en-US" dirty="0"/>
          </a:p>
        </p:txBody>
      </p:sp>
      <p:sp>
        <p:nvSpPr>
          <p:cNvPr id="3" name="Content Placeholder 2"/>
          <p:cNvSpPr>
            <a:spLocks noGrp="1"/>
          </p:cNvSpPr>
          <p:nvPr>
            <p:ph idx="1"/>
          </p:nvPr>
        </p:nvSpPr>
        <p:spPr/>
        <p:txBody>
          <a:bodyPr/>
          <a:lstStyle/>
          <a:p>
            <a:r>
              <a:rPr lang="en-US" dirty="0" smtClean="0"/>
              <a:t>Step 1. </a:t>
            </a:r>
            <a:r>
              <a:rPr lang="en-US" dirty="0"/>
              <a:t>Bank issues and activates a credit card to the customer on his/her request</a:t>
            </a:r>
            <a:r>
              <a:rPr lang="en-US" dirty="0" smtClean="0"/>
              <a:t>.</a:t>
            </a:r>
          </a:p>
          <a:p>
            <a:r>
              <a:rPr lang="en-US" dirty="0" smtClean="0"/>
              <a:t>Step 2. The </a:t>
            </a:r>
            <a:r>
              <a:rPr lang="en-US" dirty="0"/>
              <a:t>customer presents the credit card information to the merchant site or to the merchant from whom he/she wants to purchase a product/service.</a:t>
            </a:r>
            <a:endParaRPr lang="en-US" dirty="0" smtClean="0"/>
          </a:p>
          <a:p>
            <a:endParaRPr lang="en-US" dirty="0"/>
          </a:p>
        </p:txBody>
      </p:sp>
    </p:spTree>
    <p:extLst>
      <p:ext uri="{BB962C8B-B14F-4D97-AF65-F5344CB8AC3E}">
        <p14:creationId xmlns:p14="http://schemas.microsoft.com/office/powerpoint/2010/main" val="21037915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Step 3. </a:t>
            </a:r>
            <a:r>
              <a:rPr lang="en-US" dirty="0"/>
              <a:t>Merchant validates the customer's identity by asking for approval from the card brand company</a:t>
            </a:r>
            <a:r>
              <a:rPr lang="en-US" dirty="0" smtClean="0"/>
              <a:t>.</a:t>
            </a:r>
          </a:p>
          <a:p>
            <a:r>
              <a:rPr lang="en-US" dirty="0" smtClean="0"/>
              <a:t>Step 4. </a:t>
            </a:r>
            <a:r>
              <a:rPr lang="en-US" dirty="0"/>
              <a:t>Card brand company authenticates the credit card and pays the transaction by credit. Merchant keeps the sales slip.</a:t>
            </a:r>
          </a:p>
        </p:txBody>
      </p:sp>
    </p:spTree>
    <p:extLst>
      <p:ext uri="{BB962C8B-B14F-4D97-AF65-F5344CB8AC3E}">
        <p14:creationId xmlns:p14="http://schemas.microsoft.com/office/powerpoint/2010/main" val="13951301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Step 5. </a:t>
            </a:r>
            <a:r>
              <a:rPr lang="en-US" dirty="0"/>
              <a:t>Merchant submits the sales slip to acquirer banks and gets the service charges paid to him/her</a:t>
            </a:r>
            <a:r>
              <a:rPr lang="en-US" dirty="0" smtClean="0"/>
              <a:t>.</a:t>
            </a:r>
          </a:p>
          <a:p>
            <a:r>
              <a:rPr lang="en-US" dirty="0" smtClean="0"/>
              <a:t>Step 6. </a:t>
            </a:r>
            <a:r>
              <a:rPr lang="en-US" dirty="0"/>
              <a:t>Acquirer bank requests the card brand company to clear the credit amount and gets the payment.</a:t>
            </a:r>
          </a:p>
        </p:txBody>
      </p:sp>
    </p:spTree>
    <p:extLst>
      <p:ext uri="{BB962C8B-B14F-4D97-AF65-F5344CB8AC3E}">
        <p14:creationId xmlns:p14="http://schemas.microsoft.com/office/powerpoint/2010/main" val="9024869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Step 7. </a:t>
            </a:r>
            <a:r>
              <a:rPr lang="en-US" dirty="0"/>
              <a:t>Now the card brand company asks to clear the amount from the issuer bank and the amount gets transferred to the card brand company.</a:t>
            </a:r>
          </a:p>
        </p:txBody>
      </p:sp>
    </p:spTree>
    <p:extLst>
      <p:ext uri="{BB962C8B-B14F-4D97-AF65-F5344CB8AC3E}">
        <p14:creationId xmlns:p14="http://schemas.microsoft.com/office/powerpoint/2010/main" val="32615010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Smart Card</a:t>
            </a:r>
            <a:br>
              <a:rPr lang="en-US" b="1" dirty="0">
                <a:effectLst/>
              </a:rPr>
            </a:br>
            <a:endParaRPr lang="en-US" dirty="0"/>
          </a:p>
        </p:txBody>
      </p:sp>
      <p:sp>
        <p:nvSpPr>
          <p:cNvPr id="3" name="Content Placeholder 2"/>
          <p:cNvSpPr>
            <a:spLocks noGrp="1"/>
          </p:cNvSpPr>
          <p:nvPr>
            <p:ph idx="1"/>
          </p:nvPr>
        </p:nvSpPr>
        <p:spPr/>
        <p:txBody>
          <a:bodyPr/>
          <a:lstStyle/>
          <a:p>
            <a:r>
              <a:rPr lang="en-US" dirty="0"/>
              <a:t>Smart card is again similar to a credit card or a debit card in appearance, but it has a small microprocessor chip embedded in it</a:t>
            </a:r>
            <a:r>
              <a:rPr lang="en-US" dirty="0" smtClean="0"/>
              <a:t>.</a:t>
            </a:r>
          </a:p>
          <a:p>
            <a:r>
              <a:rPr lang="en-US" dirty="0" smtClean="0"/>
              <a:t> </a:t>
            </a:r>
            <a:r>
              <a:rPr lang="en-US" dirty="0"/>
              <a:t>It has the capacity to store a customer’s work-related and/or personal information. </a:t>
            </a:r>
          </a:p>
        </p:txBody>
      </p:sp>
    </p:spTree>
    <p:extLst>
      <p:ext uri="{BB962C8B-B14F-4D97-AF65-F5344CB8AC3E}">
        <p14:creationId xmlns:p14="http://schemas.microsoft.com/office/powerpoint/2010/main" val="9056454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effectLst/>
              </a:rPr>
              <a:t>E-Commerce - Security Systems</a:t>
            </a:r>
            <a:br>
              <a:rPr lang="en-US" b="1" dirty="0">
                <a:effectLst/>
              </a:rPr>
            </a:br>
            <a:endParaRPr lang="en-US" dirty="0"/>
          </a:p>
        </p:txBody>
      </p:sp>
      <p:sp>
        <p:nvSpPr>
          <p:cNvPr id="3" name="Content Placeholder 2"/>
          <p:cNvSpPr>
            <a:spLocks noGrp="1"/>
          </p:cNvSpPr>
          <p:nvPr>
            <p:ph idx="1"/>
          </p:nvPr>
        </p:nvSpPr>
        <p:spPr/>
        <p:txBody>
          <a:bodyPr/>
          <a:lstStyle/>
          <a:p>
            <a:r>
              <a:rPr lang="en-US" dirty="0"/>
              <a:t>Security is an essential part of any transaction that takes place over the internet. </a:t>
            </a:r>
            <a:endParaRPr lang="en-US" dirty="0" smtClean="0"/>
          </a:p>
          <a:p>
            <a:r>
              <a:rPr lang="en-US" dirty="0" smtClean="0"/>
              <a:t>Customers </a:t>
            </a:r>
            <a:r>
              <a:rPr lang="en-US" dirty="0"/>
              <a:t>will lose his/her faith in e-business if its security is compromised. </a:t>
            </a:r>
          </a:p>
        </p:txBody>
      </p:sp>
    </p:spTree>
    <p:extLst>
      <p:ext uri="{BB962C8B-B14F-4D97-AF65-F5344CB8AC3E}">
        <p14:creationId xmlns:p14="http://schemas.microsoft.com/office/powerpoint/2010/main" val="2610019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S</a:t>
            </a:r>
            <a:r>
              <a:rPr lang="en-US" dirty="0" smtClean="0">
                <a:effectLst/>
              </a:rPr>
              <a:t>afe </a:t>
            </a:r>
            <a:r>
              <a:rPr lang="en-US" dirty="0">
                <a:effectLst/>
              </a:rPr>
              <a:t>e-payments/transactions requirements </a:t>
            </a:r>
            <a:endParaRPr lang="en-US" dirty="0"/>
          </a:p>
        </p:txBody>
      </p:sp>
      <p:sp>
        <p:nvSpPr>
          <p:cNvPr id="3" name="Content Placeholder 2"/>
          <p:cNvSpPr>
            <a:spLocks noGrp="1"/>
          </p:cNvSpPr>
          <p:nvPr>
            <p:ph idx="1"/>
          </p:nvPr>
        </p:nvSpPr>
        <p:spPr/>
        <p:txBody>
          <a:bodyPr>
            <a:normAutofit/>
          </a:bodyPr>
          <a:lstStyle/>
          <a:p>
            <a:pPr lvl="0"/>
            <a:r>
              <a:rPr lang="en-US" b="1" dirty="0"/>
              <a:t>Confidentiality</a:t>
            </a:r>
            <a:r>
              <a:rPr lang="en-US" dirty="0"/>
              <a:t> − Information should not be accessible to an unauthorized person. It should not be intercepted during the transmission.</a:t>
            </a:r>
          </a:p>
          <a:p>
            <a:pPr lvl="0"/>
            <a:r>
              <a:rPr lang="en-US" b="1" dirty="0"/>
              <a:t>Integrity</a:t>
            </a:r>
            <a:r>
              <a:rPr lang="en-US" dirty="0"/>
              <a:t> − Information should not be altered during its transmission over the network.</a:t>
            </a:r>
          </a:p>
          <a:p>
            <a:endParaRPr lang="en-US" dirty="0"/>
          </a:p>
        </p:txBody>
      </p:sp>
    </p:spTree>
    <p:extLst>
      <p:ext uri="{BB962C8B-B14F-4D97-AF65-F5344CB8AC3E}">
        <p14:creationId xmlns:p14="http://schemas.microsoft.com/office/powerpoint/2010/main" val="6050562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b="1" dirty="0"/>
              <a:t>Availability</a:t>
            </a:r>
            <a:r>
              <a:rPr lang="en-US" dirty="0"/>
              <a:t> − Information should be available wherever and whenever required within a time limit specified</a:t>
            </a:r>
            <a:r>
              <a:rPr lang="en-US" dirty="0" smtClean="0"/>
              <a:t>.</a:t>
            </a:r>
          </a:p>
          <a:p>
            <a:r>
              <a:rPr lang="en-US" b="1" dirty="0"/>
              <a:t>Authenticity</a:t>
            </a:r>
            <a:r>
              <a:rPr lang="en-US" dirty="0"/>
              <a:t> − There should be a mechanism to authenticate a user before giving him/her an access to the required information.</a:t>
            </a:r>
          </a:p>
          <a:p>
            <a:pPr lvl="0"/>
            <a:endParaRPr lang="en-US" dirty="0"/>
          </a:p>
          <a:p>
            <a:endParaRPr lang="en-US" dirty="0"/>
          </a:p>
        </p:txBody>
      </p:sp>
    </p:spTree>
    <p:extLst>
      <p:ext uri="{BB962C8B-B14F-4D97-AF65-F5344CB8AC3E}">
        <p14:creationId xmlns:p14="http://schemas.microsoft.com/office/powerpoint/2010/main" val="301434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b="1" dirty="0"/>
              <a:t>Non-</a:t>
            </a:r>
            <a:r>
              <a:rPr lang="en-US" b="1" dirty="0" err="1"/>
              <a:t>Repudiability</a:t>
            </a:r>
            <a:r>
              <a:rPr lang="en-US" dirty="0"/>
              <a:t> − It is the protection against the denial of order or denial of payment. Once a sender sends a message, the sender should not be able to deny sending the message. Similarly, the recipient of message should not be able to deny the receipt.</a:t>
            </a:r>
          </a:p>
          <a:p>
            <a:endParaRPr lang="en-US" dirty="0"/>
          </a:p>
        </p:txBody>
      </p:sp>
    </p:spTree>
    <p:extLst>
      <p:ext uri="{BB962C8B-B14F-4D97-AF65-F5344CB8AC3E}">
        <p14:creationId xmlns:p14="http://schemas.microsoft.com/office/powerpoint/2010/main" val="4385967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b="1" dirty="0"/>
              <a:t>Encryption</a:t>
            </a:r>
            <a:r>
              <a:rPr lang="en-US" dirty="0"/>
              <a:t> − Information should be encrypted and decrypted only by an authorized user.</a:t>
            </a:r>
          </a:p>
          <a:p>
            <a:pPr lvl="0"/>
            <a:r>
              <a:rPr lang="en-US" b="1" dirty="0"/>
              <a:t>Auditability</a:t>
            </a:r>
            <a:r>
              <a:rPr lang="en-US" dirty="0"/>
              <a:t> − Data should be recorded in such a way that it can be audited for integrity requirements.</a:t>
            </a:r>
          </a:p>
          <a:p>
            <a:endParaRPr lang="en-US" dirty="0"/>
          </a:p>
        </p:txBody>
      </p:sp>
    </p:spTree>
    <p:extLst>
      <p:ext uri="{BB962C8B-B14F-4D97-AF65-F5344CB8AC3E}">
        <p14:creationId xmlns:p14="http://schemas.microsoft.com/office/powerpoint/2010/main" val="24534983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E-commerce applications</a:t>
            </a:r>
            <a:endParaRPr lang="en-US" dirty="0"/>
          </a:p>
        </p:txBody>
      </p:sp>
      <p:sp>
        <p:nvSpPr>
          <p:cNvPr id="3" name="Content Placeholder 2"/>
          <p:cNvSpPr>
            <a:spLocks noGrp="1"/>
          </p:cNvSpPr>
          <p:nvPr>
            <p:ph idx="1"/>
          </p:nvPr>
        </p:nvSpPr>
        <p:spPr/>
        <p:txBody>
          <a:bodyPr/>
          <a:lstStyle/>
          <a:p>
            <a:r>
              <a:rPr lang="en-US" dirty="0" smtClean="0"/>
              <a:t>E- banking</a:t>
            </a:r>
          </a:p>
          <a:p>
            <a:r>
              <a:rPr lang="en-US" dirty="0" smtClean="0"/>
              <a:t>E-auction</a:t>
            </a:r>
          </a:p>
          <a:p>
            <a:r>
              <a:rPr lang="en-US" dirty="0" smtClean="0"/>
              <a:t>E-procurement</a:t>
            </a:r>
          </a:p>
          <a:p>
            <a:r>
              <a:rPr lang="en-US" dirty="0" smtClean="0"/>
              <a:t>E- marketing </a:t>
            </a:r>
            <a:endParaRPr lang="en-US" dirty="0"/>
          </a:p>
        </p:txBody>
      </p:sp>
    </p:spTree>
    <p:extLst>
      <p:ext uri="{BB962C8B-B14F-4D97-AF65-F5344CB8AC3E}">
        <p14:creationId xmlns:p14="http://schemas.microsoft.com/office/powerpoint/2010/main" val="23521897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support systems(DSS)</a:t>
            </a:r>
            <a:endParaRPr lang="en-US" dirty="0"/>
          </a:p>
        </p:txBody>
      </p:sp>
      <p:sp>
        <p:nvSpPr>
          <p:cNvPr id="3" name="Content Placeholder 2"/>
          <p:cNvSpPr>
            <a:spLocks noGrp="1"/>
          </p:cNvSpPr>
          <p:nvPr>
            <p:ph idx="1"/>
          </p:nvPr>
        </p:nvSpPr>
        <p:spPr/>
        <p:txBody>
          <a:bodyPr/>
          <a:lstStyle/>
          <a:p>
            <a:r>
              <a:rPr lang="en-US" b="1" dirty="0"/>
              <a:t>Decision support systems</a:t>
            </a:r>
            <a:r>
              <a:rPr lang="en-US" dirty="0"/>
              <a:t> ( DSS) are special information systems designed to support organizational decision making. </a:t>
            </a:r>
            <a:endParaRPr lang="en-US" dirty="0" smtClean="0"/>
          </a:p>
          <a:p>
            <a:r>
              <a:rPr lang="en-US" dirty="0"/>
              <a:t>A DSS is designed to support the decision making related to a particular recurring problem in the organization through the combination of hardware, software, data and procedures.</a:t>
            </a:r>
          </a:p>
          <a:p>
            <a:endParaRPr lang="en-US" dirty="0"/>
          </a:p>
        </p:txBody>
      </p:sp>
    </p:spTree>
    <p:extLst>
      <p:ext uri="{BB962C8B-B14F-4D97-AF65-F5344CB8AC3E}">
        <p14:creationId xmlns:p14="http://schemas.microsoft.com/office/powerpoint/2010/main" val="22584607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effectLst/>
              </a:rPr>
              <a:t>DSS </a:t>
            </a:r>
            <a:r>
              <a:rPr lang="en-US" b="1" u="sng" dirty="0">
                <a:effectLst/>
              </a:rPr>
              <a:t>three main components</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r>
              <a:rPr lang="en-US" dirty="0" smtClean="0"/>
              <a:t>Data</a:t>
            </a:r>
          </a:p>
          <a:p>
            <a:r>
              <a:rPr lang="en-US" dirty="0" smtClean="0"/>
              <a:t> </a:t>
            </a:r>
            <a:r>
              <a:rPr lang="en-US" dirty="0"/>
              <a:t>models </a:t>
            </a:r>
            <a:r>
              <a:rPr lang="en-US" dirty="0" smtClean="0"/>
              <a:t>and</a:t>
            </a:r>
          </a:p>
          <a:p>
            <a:r>
              <a:rPr lang="en-US" dirty="0" smtClean="0"/>
              <a:t> </a:t>
            </a:r>
            <a:r>
              <a:rPr lang="en-US" dirty="0"/>
              <a:t>user </a:t>
            </a:r>
            <a:r>
              <a:rPr lang="en-US" dirty="0" smtClean="0"/>
              <a:t>interface</a:t>
            </a:r>
          </a:p>
          <a:p>
            <a:endParaRPr lang="en-US" dirty="0" smtClean="0"/>
          </a:p>
          <a:p>
            <a:endParaRPr lang="en-US" dirty="0"/>
          </a:p>
        </p:txBody>
      </p:sp>
    </p:spTree>
    <p:extLst>
      <p:ext uri="{BB962C8B-B14F-4D97-AF65-F5344CB8AC3E}">
        <p14:creationId xmlns:p14="http://schemas.microsoft.com/office/powerpoint/2010/main" val="13903310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Models are used by the DSS </a:t>
            </a:r>
            <a:r>
              <a:rPr lang="en-US" dirty="0" smtClean="0"/>
              <a:t>to manipulate </a:t>
            </a:r>
            <a:r>
              <a:rPr lang="en-US" dirty="0"/>
              <a:t>data. </a:t>
            </a:r>
            <a:endParaRPr lang="en-US" dirty="0" smtClean="0"/>
          </a:p>
          <a:p>
            <a:r>
              <a:rPr lang="en-US" dirty="0" smtClean="0"/>
              <a:t>Example  </a:t>
            </a:r>
            <a:r>
              <a:rPr lang="en-US" dirty="0"/>
              <a:t>if you have some historic sales data, you can use different  models to create a forecast of future sales. </a:t>
            </a:r>
            <a:endParaRPr lang="en-US" dirty="0" smtClean="0"/>
          </a:p>
          <a:p>
            <a:r>
              <a:rPr lang="en-US" dirty="0" smtClean="0"/>
              <a:t>One </a:t>
            </a:r>
            <a:r>
              <a:rPr lang="en-US" dirty="0"/>
              <a:t>technique would be to take an advantage of the past sales.</a:t>
            </a:r>
          </a:p>
          <a:p>
            <a:endParaRPr lang="en-US" dirty="0"/>
          </a:p>
        </p:txBody>
      </p:sp>
    </p:spTree>
    <p:extLst>
      <p:ext uri="{BB962C8B-B14F-4D97-AF65-F5344CB8AC3E}">
        <p14:creationId xmlns:p14="http://schemas.microsoft.com/office/powerpoint/2010/main" val="12747249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Formula you would use to calculate the average is the model.</a:t>
            </a:r>
          </a:p>
          <a:p>
            <a:r>
              <a:rPr lang="en-US" dirty="0"/>
              <a:t>The </a:t>
            </a:r>
            <a:r>
              <a:rPr lang="en-US" b="1" dirty="0"/>
              <a:t>user interface </a:t>
            </a:r>
            <a:r>
              <a:rPr lang="en-US" dirty="0"/>
              <a:t>is the way in which the DSS interacts with the user by collecting inputs and displaying outputs and results.</a:t>
            </a:r>
          </a:p>
          <a:p>
            <a:endParaRPr lang="en-US" dirty="0"/>
          </a:p>
        </p:txBody>
      </p:sp>
    </p:spTree>
    <p:extLst>
      <p:ext uri="{BB962C8B-B14F-4D97-AF65-F5344CB8AC3E}">
        <p14:creationId xmlns:p14="http://schemas.microsoft.com/office/powerpoint/2010/main" val="336447611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Inputs &amp; outputs</a:t>
            </a:r>
            <a:endParaRPr lang="en-US" dirty="0"/>
          </a:p>
        </p:txBody>
      </p:sp>
      <p:sp>
        <p:nvSpPr>
          <p:cNvPr id="3" name="Content Placeholder 2"/>
          <p:cNvSpPr>
            <a:spLocks noGrp="1"/>
          </p:cNvSpPr>
          <p:nvPr>
            <p:ph idx="1"/>
          </p:nvPr>
        </p:nvSpPr>
        <p:spPr/>
        <p:txBody>
          <a:bodyPr/>
          <a:lstStyle/>
          <a:p>
            <a:r>
              <a:rPr lang="en-US" dirty="0"/>
              <a:t>Inputs are data and models</a:t>
            </a:r>
          </a:p>
          <a:p>
            <a:r>
              <a:rPr lang="en-US" dirty="0"/>
              <a:t>Outputs are graphs and textual reports</a:t>
            </a:r>
          </a:p>
          <a:p>
            <a:endParaRPr lang="en-US" dirty="0"/>
          </a:p>
        </p:txBody>
      </p:sp>
    </p:spTree>
    <p:extLst>
      <p:ext uri="{BB962C8B-B14F-4D97-AF65-F5344CB8AC3E}">
        <p14:creationId xmlns:p14="http://schemas.microsoft.com/office/powerpoint/2010/main" val="42272931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793354"/>
          </a:xfrm>
        </p:spPr>
        <p:txBody>
          <a:bodyPr>
            <a:normAutofit fontScale="90000"/>
          </a:bodyPr>
          <a:lstStyle/>
          <a:p>
            <a:r>
              <a:rPr lang="en-US" b="1" dirty="0">
                <a:effectLst/>
              </a:rPr>
              <a:t>Types of Decision Support Systems</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r>
              <a:rPr lang="en-US" b="1" dirty="0" smtClean="0"/>
              <a:t>Communication-driven</a:t>
            </a:r>
          </a:p>
          <a:p>
            <a:r>
              <a:rPr lang="en-US" b="1" dirty="0" smtClean="0"/>
              <a:t>Model-driven</a:t>
            </a:r>
          </a:p>
          <a:p>
            <a:r>
              <a:rPr lang="en-US" b="1" dirty="0" smtClean="0"/>
              <a:t>Knowledge-driven</a:t>
            </a:r>
          </a:p>
          <a:p>
            <a:r>
              <a:rPr lang="en-US" b="1" dirty="0" smtClean="0"/>
              <a:t>Document-driven</a:t>
            </a:r>
          </a:p>
          <a:p>
            <a:r>
              <a:rPr lang="en-US" b="1" dirty="0"/>
              <a:t>Data-driven</a:t>
            </a:r>
            <a:endParaRPr lang="en-US" dirty="0"/>
          </a:p>
        </p:txBody>
      </p:sp>
    </p:spTree>
    <p:extLst>
      <p:ext uri="{BB962C8B-B14F-4D97-AF65-F5344CB8AC3E}">
        <p14:creationId xmlns:p14="http://schemas.microsoft.com/office/powerpoint/2010/main" val="10403759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Communication-driven</a:t>
            </a:r>
            <a:endParaRPr lang="en-US" dirty="0"/>
          </a:p>
        </p:txBody>
      </p:sp>
      <p:sp>
        <p:nvSpPr>
          <p:cNvPr id="3" name="Content Placeholder 2"/>
          <p:cNvSpPr>
            <a:spLocks noGrp="1"/>
          </p:cNvSpPr>
          <p:nvPr>
            <p:ph idx="1"/>
          </p:nvPr>
        </p:nvSpPr>
        <p:spPr/>
        <p:txBody>
          <a:bodyPr/>
          <a:lstStyle/>
          <a:p>
            <a:r>
              <a:rPr lang="en-US" dirty="0" smtClean="0"/>
              <a:t>Allows </a:t>
            </a:r>
            <a:r>
              <a:rPr lang="en-US" dirty="0"/>
              <a:t>companies to support tasks that require more than one person to work on the </a:t>
            </a:r>
            <a:r>
              <a:rPr lang="en-US" dirty="0" smtClean="0"/>
              <a:t>task.</a:t>
            </a:r>
          </a:p>
          <a:p>
            <a:pPr lvl="0"/>
            <a:r>
              <a:rPr lang="en-US" dirty="0"/>
              <a:t>It helps executives and managers work together to come to the final solution to solve </a:t>
            </a:r>
            <a:r>
              <a:rPr lang="en-US" dirty="0" smtClean="0"/>
              <a:t>problems.</a:t>
            </a:r>
            <a:endParaRPr lang="en-US" dirty="0"/>
          </a:p>
          <a:p>
            <a:endParaRPr lang="en-US" dirty="0"/>
          </a:p>
        </p:txBody>
      </p:sp>
    </p:spTree>
    <p:extLst>
      <p:ext uri="{BB962C8B-B14F-4D97-AF65-F5344CB8AC3E}">
        <p14:creationId xmlns:p14="http://schemas.microsoft.com/office/powerpoint/2010/main" val="21612446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Model-driven</a:t>
            </a:r>
            <a:endParaRPr lang="en-US" dirty="0"/>
          </a:p>
        </p:txBody>
      </p:sp>
      <p:sp>
        <p:nvSpPr>
          <p:cNvPr id="3" name="Content Placeholder 2"/>
          <p:cNvSpPr>
            <a:spLocks noGrp="1"/>
          </p:cNvSpPr>
          <p:nvPr>
            <p:ph idx="1"/>
          </p:nvPr>
        </p:nvSpPr>
        <p:spPr/>
        <p:txBody>
          <a:bodyPr/>
          <a:lstStyle/>
          <a:p>
            <a:r>
              <a:rPr lang="en-US" dirty="0" smtClean="0"/>
              <a:t>Allows </a:t>
            </a:r>
            <a:r>
              <a:rPr lang="en-US" dirty="0"/>
              <a:t>access to and the management of financial, organizational, and statistical </a:t>
            </a:r>
            <a:r>
              <a:rPr lang="en-US" dirty="0" smtClean="0"/>
              <a:t>models.</a:t>
            </a:r>
          </a:p>
          <a:p>
            <a:r>
              <a:rPr lang="en-US" dirty="0"/>
              <a:t>Data is collected, and parameters are determined using the information provided by users</a:t>
            </a:r>
            <a:r>
              <a:rPr lang="en-US" dirty="0" smtClean="0"/>
              <a:t>.</a:t>
            </a:r>
          </a:p>
          <a:p>
            <a:r>
              <a:rPr lang="en-US" dirty="0"/>
              <a:t>The information is created into a decision-making model to analyze situations.</a:t>
            </a:r>
          </a:p>
        </p:txBody>
      </p:sp>
    </p:spTree>
    <p:extLst>
      <p:ext uri="{BB962C8B-B14F-4D97-AF65-F5344CB8AC3E}">
        <p14:creationId xmlns:p14="http://schemas.microsoft.com/office/powerpoint/2010/main" val="40573372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Knowledge-driven</a:t>
            </a:r>
            <a:endParaRPr lang="en-US" dirty="0"/>
          </a:p>
        </p:txBody>
      </p:sp>
      <p:sp>
        <p:nvSpPr>
          <p:cNvPr id="3" name="Content Placeholder 2"/>
          <p:cNvSpPr>
            <a:spLocks noGrp="1"/>
          </p:cNvSpPr>
          <p:nvPr>
            <p:ph idx="1"/>
          </p:nvPr>
        </p:nvSpPr>
        <p:spPr>
          <a:xfrm>
            <a:off x="467544" y="1916832"/>
            <a:ext cx="8229600" cy="4572000"/>
          </a:xfrm>
        </p:spPr>
        <p:txBody>
          <a:bodyPr/>
          <a:lstStyle/>
          <a:p>
            <a:r>
              <a:rPr lang="en-US" dirty="0" smtClean="0"/>
              <a:t>Provides </a:t>
            </a:r>
            <a:r>
              <a:rPr lang="en-US" dirty="0"/>
              <a:t>factual and specialized solutions to situations by using stored facts, procedures, rules, or interactive </a:t>
            </a:r>
            <a:r>
              <a:rPr lang="en-US" dirty="0" smtClean="0"/>
              <a:t>decision-making </a:t>
            </a:r>
            <a:r>
              <a:rPr lang="en-US" dirty="0"/>
              <a:t>structures like flowcharts</a:t>
            </a:r>
          </a:p>
        </p:txBody>
      </p:sp>
    </p:spTree>
    <p:extLst>
      <p:ext uri="{BB962C8B-B14F-4D97-AF65-F5344CB8AC3E}">
        <p14:creationId xmlns:p14="http://schemas.microsoft.com/office/powerpoint/2010/main" val="1504544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Document-driven</a:t>
            </a:r>
            <a:endParaRPr lang="en-US" dirty="0"/>
          </a:p>
        </p:txBody>
      </p:sp>
      <p:sp>
        <p:nvSpPr>
          <p:cNvPr id="3" name="Content Placeholder 2"/>
          <p:cNvSpPr>
            <a:spLocks noGrp="1"/>
          </p:cNvSpPr>
          <p:nvPr>
            <p:ph idx="1"/>
          </p:nvPr>
        </p:nvSpPr>
        <p:spPr/>
        <p:txBody>
          <a:bodyPr/>
          <a:lstStyle/>
          <a:p>
            <a:pPr lvl="0"/>
            <a:r>
              <a:rPr lang="en-US" dirty="0" smtClean="0"/>
              <a:t>Manages </a:t>
            </a:r>
            <a:r>
              <a:rPr lang="en-US" dirty="0"/>
              <a:t>unstructured information in different electronic formats.</a:t>
            </a:r>
          </a:p>
          <a:p>
            <a:endParaRPr lang="en-US" dirty="0"/>
          </a:p>
        </p:txBody>
      </p:sp>
    </p:spTree>
    <p:extLst>
      <p:ext uri="{BB962C8B-B14F-4D97-AF65-F5344CB8AC3E}">
        <p14:creationId xmlns:p14="http://schemas.microsoft.com/office/powerpoint/2010/main" val="23195823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Data-driven</a:t>
            </a:r>
            <a:r>
              <a:rPr lang="en-US" dirty="0"/>
              <a:t>:</a:t>
            </a:r>
          </a:p>
        </p:txBody>
      </p:sp>
      <p:sp>
        <p:nvSpPr>
          <p:cNvPr id="3" name="Content Placeholder 2"/>
          <p:cNvSpPr>
            <a:spLocks noGrp="1"/>
          </p:cNvSpPr>
          <p:nvPr>
            <p:ph idx="1"/>
          </p:nvPr>
        </p:nvSpPr>
        <p:spPr/>
        <p:txBody>
          <a:bodyPr/>
          <a:lstStyle/>
          <a:p>
            <a:pPr lvl="0"/>
            <a:r>
              <a:rPr lang="en-US" dirty="0" smtClean="0"/>
              <a:t>Helps </a:t>
            </a:r>
            <a:r>
              <a:rPr lang="en-US" dirty="0"/>
              <a:t>companies to store and analyze internal and external data.</a:t>
            </a:r>
          </a:p>
          <a:p>
            <a:endParaRPr lang="en-US" dirty="0"/>
          </a:p>
        </p:txBody>
      </p:sp>
    </p:spTree>
    <p:extLst>
      <p:ext uri="{BB962C8B-B14F-4D97-AF65-F5344CB8AC3E}">
        <p14:creationId xmlns:p14="http://schemas.microsoft.com/office/powerpoint/2010/main" val="18144935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937370"/>
          </a:xfrm>
        </p:spPr>
        <p:txBody>
          <a:bodyPr>
            <a:normAutofit fontScale="90000"/>
          </a:bodyPr>
          <a:lstStyle/>
          <a:p>
            <a:r>
              <a:rPr lang="en-US" b="1" dirty="0">
                <a:effectLst/>
              </a:rPr>
              <a:t>Advantages of a Decision Support System</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pPr lvl="0"/>
            <a:r>
              <a:rPr lang="en-US" dirty="0"/>
              <a:t>A decision support system increases the speed and efficiency of decision-making activities. It is possible, as a DSS can collect and analyze real-time data.</a:t>
            </a:r>
          </a:p>
          <a:p>
            <a:pPr lvl="0"/>
            <a:r>
              <a:rPr lang="en-US" dirty="0"/>
              <a:t>It promotes training within the organization, as specific skills must be developed to implement and run a DSS within an organization.</a:t>
            </a:r>
          </a:p>
          <a:p>
            <a:endParaRPr lang="en-US" dirty="0"/>
          </a:p>
        </p:txBody>
      </p:sp>
    </p:spTree>
    <p:extLst>
      <p:ext uri="{BB962C8B-B14F-4D97-AF65-F5344CB8AC3E}">
        <p14:creationId xmlns:p14="http://schemas.microsoft.com/office/powerpoint/2010/main" val="1247568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It automates monotonous managerial processes, which means more of the manager’s time can be spent on </a:t>
            </a:r>
            <a:r>
              <a:rPr lang="en-US" dirty="0" smtClean="0"/>
              <a:t>decision-making.</a:t>
            </a:r>
          </a:p>
          <a:p>
            <a:r>
              <a:rPr lang="en-US" dirty="0"/>
              <a:t>It improves interpersonal communication within the organization.</a:t>
            </a:r>
          </a:p>
          <a:p>
            <a:pPr lvl="0"/>
            <a:endParaRPr lang="en-US" dirty="0"/>
          </a:p>
          <a:p>
            <a:endParaRPr lang="en-US" dirty="0"/>
          </a:p>
        </p:txBody>
      </p:sp>
    </p:spTree>
    <p:extLst>
      <p:ext uri="{BB962C8B-B14F-4D97-AF65-F5344CB8AC3E}">
        <p14:creationId xmlns:p14="http://schemas.microsoft.com/office/powerpoint/2010/main" val="128499885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649338"/>
          </a:xfrm>
        </p:spPr>
        <p:txBody>
          <a:bodyPr>
            <a:normAutofit fontScale="90000"/>
          </a:bodyPr>
          <a:lstStyle/>
          <a:p>
            <a:r>
              <a:rPr lang="en-US" b="1" dirty="0">
                <a:effectLst/>
              </a:rPr>
              <a:t>Disadvantages of a Decision Support System</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pPr lvl="0"/>
            <a:r>
              <a:rPr lang="en-US" dirty="0"/>
              <a:t>The cost to develop and implement a DSS is a huge capital investment, which makes it less accessible to smaller organizations.</a:t>
            </a:r>
          </a:p>
          <a:p>
            <a:endParaRPr lang="en-US" dirty="0"/>
          </a:p>
        </p:txBody>
      </p:sp>
    </p:spTree>
    <p:extLst>
      <p:ext uri="{BB962C8B-B14F-4D97-AF65-F5344CB8AC3E}">
        <p14:creationId xmlns:p14="http://schemas.microsoft.com/office/powerpoint/2010/main" val="362572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A company can develop a dependence on a DSS, as it is integrated into daily decision-making processes to improve efficiency and speed. However, managers tend to rely on the system too much, which takes away the subjectivity aspect of decision-making.</a:t>
            </a:r>
          </a:p>
          <a:p>
            <a:endParaRPr lang="en-US" dirty="0"/>
          </a:p>
        </p:txBody>
      </p:sp>
    </p:spTree>
    <p:extLst>
      <p:ext uri="{BB962C8B-B14F-4D97-AF65-F5344CB8AC3E}">
        <p14:creationId xmlns:p14="http://schemas.microsoft.com/office/powerpoint/2010/main" val="35288808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A DSS may lead to information overload because an information system tends to consider all aspects of a problem. It creates a dilemma for end-users, as they are left with multiple choices.</a:t>
            </a:r>
          </a:p>
          <a:p>
            <a:endParaRPr lang="en-US" dirty="0"/>
          </a:p>
        </p:txBody>
      </p:sp>
    </p:spTree>
    <p:extLst>
      <p:ext uri="{BB962C8B-B14F-4D97-AF65-F5344CB8AC3E}">
        <p14:creationId xmlns:p14="http://schemas.microsoft.com/office/powerpoint/2010/main" val="26828025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Implementation of a DSS can cause fear and backlash from lower-level employees. It is because many of them are not comfortable with new technology and are afraid of losing their jobs to technology.</a:t>
            </a:r>
          </a:p>
          <a:p>
            <a:endParaRPr lang="en-US" dirty="0"/>
          </a:p>
        </p:txBody>
      </p:sp>
    </p:spTree>
    <p:extLst>
      <p:ext uri="{BB962C8B-B14F-4D97-AF65-F5344CB8AC3E}">
        <p14:creationId xmlns:p14="http://schemas.microsoft.com/office/powerpoint/2010/main" val="9958739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Database Management</a:t>
            </a:r>
            <a:endParaRPr lang="en-US" dirty="0"/>
          </a:p>
        </p:txBody>
      </p:sp>
      <p:sp>
        <p:nvSpPr>
          <p:cNvPr id="3" name="Subtitle 2"/>
          <p:cNvSpPr>
            <a:spLocks noGrp="1"/>
          </p:cNvSpPr>
          <p:nvPr>
            <p:ph type="subTitle" idx="1"/>
          </p:nvPr>
        </p:nvSpPr>
        <p:spPr/>
        <p:txBody>
          <a:bodyPr/>
          <a:lstStyle/>
          <a:p>
            <a:r>
              <a:rPr lang="en-US" dirty="0"/>
              <a:t>Database Management</a:t>
            </a:r>
          </a:p>
        </p:txBody>
      </p:sp>
    </p:spTree>
    <p:extLst>
      <p:ext uri="{BB962C8B-B14F-4D97-AF65-F5344CB8AC3E}">
        <p14:creationId xmlns:p14="http://schemas.microsoft.com/office/powerpoint/2010/main" val="3595253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Databases</a:t>
            </a:r>
            <a:endParaRPr lang="en-US" dirty="0"/>
          </a:p>
        </p:txBody>
      </p:sp>
      <p:sp>
        <p:nvSpPr>
          <p:cNvPr id="3" name="Content Placeholder 2"/>
          <p:cNvSpPr>
            <a:spLocks noGrp="1"/>
          </p:cNvSpPr>
          <p:nvPr>
            <p:ph idx="1"/>
          </p:nvPr>
        </p:nvSpPr>
        <p:spPr/>
        <p:txBody>
          <a:bodyPr/>
          <a:lstStyle/>
          <a:p>
            <a:r>
              <a:rPr lang="en-US" dirty="0"/>
              <a:t>A </a:t>
            </a:r>
            <a:r>
              <a:rPr lang="en-US" b="1" dirty="0"/>
              <a:t>database </a:t>
            </a:r>
            <a:r>
              <a:rPr lang="en-US" dirty="0">
                <a:latin typeface="Times New Roman" pitchFamily="18" charset="0"/>
                <a:cs typeface="Times New Roman" pitchFamily="18" charset="0"/>
              </a:rPr>
              <a:t>is a collection of data organized in a manner that allows access, retrieval, and use of </a:t>
            </a:r>
            <a:r>
              <a:rPr lang="en-US" dirty="0" smtClean="0">
                <a:latin typeface="Times New Roman" pitchFamily="18" charset="0"/>
                <a:cs typeface="Times New Roman" pitchFamily="18" charset="0"/>
              </a:rPr>
              <a:t>that data</a:t>
            </a:r>
            <a:r>
              <a:rPr lang="en-US" dirty="0">
                <a:latin typeface="Times New Roman" pitchFamily="18" charset="0"/>
                <a:cs typeface="Times New Roman" pitchFamily="18" charset="0"/>
              </a:rPr>
              <a:t>. </a:t>
            </a:r>
          </a:p>
        </p:txBody>
      </p:sp>
    </p:spTree>
    <p:extLst>
      <p:ext uri="{BB962C8B-B14F-4D97-AF65-F5344CB8AC3E}">
        <p14:creationId xmlns:p14="http://schemas.microsoft.com/office/powerpoint/2010/main" val="169833103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rPr>
              <a:t>Data and Information</a:t>
            </a:r>
            <a:endParaRPr lang="en-US" dirty="0"/>
          </a:p>
        </p:txBody>
      </p:sp>
      <p:sp>
        <p:nvSpPr>
          <p:cNvPr id="3" name="Content Placeholder 2"/>
          <p:cNvSpPr>
            <a:spLocks noGrp="1"/>
          </p:cNvSpPr>
          <p:nvPr>
            <p:ph idx="1"/>
          </p:nvPr>
        </p:nvSpPr>
        <p:spPr/>
        <p:txBody>
          <a:bodyPr/>
          <a:lstStyle/>
          <a:p>
            <a:r>
              <a:rPr lang="en-US" b="1" dirty="0" smtClean="0">
                <a:latin typeface="Times New Roman" pitchFamily="18" charset="0"/>
                <a:cs typeface="Times New Roman" pitchFamily="18" charset="0"/>
              </a:rPr>
              <a:t>Data</a:t>
            </a:r>
            <a:r>
              <a:rPr lang="en-US" dirty="0" smtClean="0">
                <a:latin typeface="Times New Roman" pitchFamily="18" charset="0"/>
                <a:cs typeface="Times New Roman" pitchFamily="18" charset="0"/>
              </a:rPr>
              <a:t> is </a:t>
            </a:r>
            <a:r>
              <a:rPr lang="en-US" dirty="0">
                <a:latin typeface="Times New Roman" pitchFamily="18" charset="0"/>
                <a:cs typeface="Times New Roman" pitchFamily="18" charset="0"/>
              </a:rPr>
              <a:t>a collection of unprocessed items, which can include text, numbers, images, </a:t>
            </a:r>
            <a:r>
              <a:rPr lang="en-US" dirty="0" smtClean="0">
                <a:latin typeface="Times New Roman" pitchFamily="18" charset="0"/>
                <a:cs typeface="Times New Roman" pitchFamily="18" charset="0"/>
              </a:rPr>
              <a:t>audio</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and video</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lvl="0"/>
            <a:r>
              <a:rPr lang="en-US" b="1" dirty="0">
                <a:latin typeface="Times New Roman" pitchFamily="18" charset="0"/>
                <a:cs typeface="Times New Roman" pitchFamily="18" charset="0"/>
              </a:rPr>
              <a:t>Information </a:t>
            </a:r>
            <a:r>
              <a:rPr lang="en-US" dirty="0">
                <a:latin typeface="Times New Roman" pitchFamily="18" charset="0"/>
                <a:cs typeface="Times New Roman" pitchFamily="18" charset="0"/>
              </a:rPr>
              <a:t>is processed data; that is, it is organized, meaningful, and useful</a:t>
            </a:r>
            <a:r>
              <a:rPr lang="en-US" dirty="0" smtClean="0">
                <a:latin typeface="Times New Roman" pitchFamily="18" charset="0"/>
                <a:cs typeface="Times New Roman" pitchFamily="18" charset="0"/>
              </a:rPr>
              <a:t>.</a:t>
            </a:r>
            <a:r>
              <a:rPr lang="en-US" dirty="0"/>
              <a: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98949100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Database </a:t>
            </a:r>
            <a:r>
              <a:rPr lang="en-US" b="1" dirty="0"/>
              <a:t>software</a:t>
            </a:r>
            <a:endParaRPr lang="en-US" dirty="0"/>
          </a:p>
        </p:txBody>
      </p:sp>
      <p:sp>
        <p:nvSpPr>
          <p:cNvPr id="3" name="Content Placeholder 2"/>
          <p:cNvSpPr>
            <a:spLocks noGrp="1"/>
          </p:cNvSpPr>
          <p:nvPr>
            <p:ph idx="1"/>
          </p:nvPr>
        </p:nvSpPr>
        <p:spPr/>
        <p:txBody>
          <a:bodyPr>
            <a:normAutofit/>
          </a:bodyPr>
          <a:lstStyle/>
          <a:p>
            <a:r>
              <a:rPr lang="en-US" dirty="0" smtClean="0"/>
              <a:t>often </a:t>
            </a:r>
            <a:r>
              <a:rPr lang="en-US" dirty="0"/>
              <a:t>called a </a:t>
            </a:r>
            <a:r>
              <a:rPr lang="en-US" b="1" dirty="0"/>
              <a:t>database management system </a:t>
            </a:r>
            <a:r>
              <a:rPr lang="en-US" dirty="0"/>
              <a:t>(</a:t>
            </a:r>
            <a:r>
              <a:rPr lang="en-US" b="1" dirty="0"/>
              <a:t>DBMS</a:t>
            </a:r>
            <a:r>
              <a:rPr lang="en-US" dirty="0"/>
              <a:t>), </a:t>
            </a:r>
            <a:r>
              <a:rPr lang="en-US" dirty="0" smtClean="0"/>
              <a:t>allows users to create </a:t>
            </a:r>
          </a:p>
          <a:p>
            <a:r>
              <a:rPr lang="en-US" dirty="0"/>
              <a:t>computerized database; add, modify, and delete data in the </a:t>
            </a:r>
            <a:r>
              <a:rPr lang="en-US" dirty="0" smtClean="0"/>
              <a:t>database. </a:t>
            </a:r>
          </a:p>
          <a:p>
            <a:r>
              <a:rPr lang="en-US" dirty="0" smtClean="0"/>
              <a:t>sort </a:t>
            </a:r>
            <a:r>
              <a:rPr lang="en-US" dirty="0"/>
              <a:t>and retrieve data from </a:t>
            </a:r>
            <a:r>
              <a:rPr lang="en-US" dirty="0" smtClean="0"/>
              <a:t>the database and </a:t>
            </a:r>
            <a:endParaRPr lang="en-US" dirty="0"/>
          </a:p>
          <a:p>
            <a:r>
              <a:rPr lang="en-US" dirty="0" smtClean="0"/>
              <a:t>create </a:t>
            </a:r>
            <a:r>
              <a:rPr lang="en-US" dirty="0"/>
              <a:t>forms and reports from the data in the database.</a:t>
            </a:r>
          </a:p>
        </p:txBody>
      </p:sp>
    </p:spTree>
    <p:extLst>
      <p:ext uri="{BB962C8B-B14F-4D97-AF65-F5344CB8AC3E}">
        <p14:creationId xmlns:p14="http://schemas.microsoft.com/office/powerpoint/2010/main" val="27007541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Data Integrity</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r>
              <a:rPr lang="en-US" dirty="0"/>
              <a:t>Data integrity identifies the quality of the </a:t>
            </a:r>
            <a:r>
              <a:rPr lang="en-US" dirty="0" smtClean="0"/>
              <a:t>data.</a:t>
            </a:r>
          </a:p>
          <a:p>
            <a:r>
              <a:rPr lang="en-US" b="1" dirty="0"/>
              <a:t>Garbage in, garbage out </a:t>
            </a:r>
            <a:r>
              <a:rPr lang="en-US" dirty="0"/>
              <a:t>(</a:t>
            </a:r>
            <a:r>
              <a:rPr lang="en-US" b="1" dirty="0"/>
              <a:t>GIGO</a:t>
            </a:r>
            <a:r>
              <a:rPr lang="en-US" dirty="0"/>
              <a:t>) is a computing phrase that points out </a:t>
            </a:r>
            <a:r>
              <a:rPr lang="en-US" dirty="0" smtClean="0"/>
              <a:t>the accuracy </a:t>
            </a:r>
            <a:r>
              <a:rPr lang="en-US" dirty="0"/>
              <a:t>of a </a:t>
            </a:r>
            <a:r>
              <a:rPr lang="en-US" dirty="0" smtClean="0"/>
              <a:t>computer’s output </a:t>
            </a:r>
            <a:r>
              <a:rPr lang="en-US" dirty="0"/>
              <a:t>depends on the accuracy of the input.</a:t>
            </a:r>
          </a:p>
        </p:txBody>
      </p:sp>
    </p:spTree>
    <p:extLst>
      <p:ext uri="{BB962C8B-B14F-4D97-AF65-F5344CB8AC3E}">
        <p14:creationId xmlns:p14="http://schemas.microsoft.com/office/powerpoint/2010/main" val="123171075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Qualities of Valuable Information</a:t>
            </a:r>
            <a:endParaRPr lang="en-US" dirty="0">
              <a:effectLst/>
            </a:endParaRPr>
          </a:p>
        </p:txBody>
      </p:sp>
      <p:sp>
        <p:nvSpPr>
          <p:cNvPr id="3" name="Content Placeholder 2"/>
          <p:cNvSpPr>
            <a:spLocks noGrp="1"/>
          </p:cNvSpPr>
          <p:nvPr>
            <p:ph idx="1"/>
          </p:nvPr>
        </p:nvSpPr>
        <p:spPr/>
        <p:txBody>
          <a:bodyPr/>
          <a:lstStyle/>
          <a:p>
            <a:pPr lvl="0"/>
            <a:r>
              <a:rPr lang="en-US" dirty="0"/>
              <a:t>Accurate</a:t>
            </a:r>
          </a:p>
          <a:p>
            <a:pPr lvl="0"/>
            <a:r>
              <a:rPr lang="en-US" dirty="0"/>
              <a:t>Verifiable</a:t>
            </a:r>
          </a:p>
          <a:p>
            <a:pPr lvl="0"/>
            <a:r>
              <a:rPr lang="en-US" dirty="0"/>
              <a:t>Timely</a:t>
            </a:r>
          </a:p>
          <a:p>
            <a:pPr lvl="0"/>
            <a:r>
              <a:rPr lang="en-US" dirty="0"/>
              <a:t>Organized</a:t>
            </a:r>
          </a:p>
          <a:p>
            <a:pPr lvl="0"/>
            <a:r>
              <a:rPr lang="en-US" dirty="0"/>
              <a:t>Accessible</a:t>
            </a:r>
          </a:p>
          <a:p>
            <a:pPr lvl="0"/>
            <a:r>
              <a:rPr lang="en-US" dirty="0"/>
              <a:t>Useful</a:t>
            </a:r>
          </a:p>
          <a:p>
            <a:pPr lvl="0"/>
            <a:r>
              <a:rPr lang="en-US" dirty="0"/>
              <a:t>Cost-effective</a:t>
            </a:r>
          </a:p>
          <a:p>
            <a:endParaRPr lang="en-US" dirty="0"/>
          </a:p>
        </p:txBody>
      </p:sp>
    </p:spTree>
    <p:extLst>
      <p:ext uri="{BB962C8B-B14F-4D97-AF65-F5344CB8AC3E}">
        <p14:creationId xmlns:p14="http://schemas.microsoft.com/office/powerpoint/2010/main" val="186865255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cs typeface="Arial" charset="0"/>
              </a:rPr>
              <a:t>The Hierarchy of Data</a:t>
            </a:r>
            <a:endParaRPr lang="en-US" dirty="0"/>
          </a:p>
        </p:txBody>
      </p:sp>
      <p:sp>
        <p:nvSpPr>
          <p:cNvPr id="3" name="Content Placeholder 2"/>
          <p:cNvSpPr>
            <a:spLocks noGrp="1"/>
          </p:cNvSpPr>
          <p:nvPr>
            <p:ph idx="1"/>
          </p:nvPr>
        </p:nvSpPr>
        <p:spPr/>
        <p:txBody>
          <a:bodyPr/>
          <a:lstStyle/>
          <a:p>
            <a:pPr marL="64008" indent="0">
              <a:buNone/>
            </a:pPr>
            <a:r>
              <a:rPr lang="en-US" dirty="0"/>
              <a:t>Data is organized in layers. </a:t>
            </a:r>
            <a:endParaRPr lang="en-US" dirty="0" smtClean="0"/>
          </a:p>
          <a:p>
            <a:pPr marL="448056" lvl="1" indent="-384048">
              <a:buSzPct val="80000"/>
              <a:buFont typeface="Wingdings 2"/>
              <a:buChar char=""/>
            </a:pPr>
            <a:r>
              <a:rPr lang="en-US" altLang="en-US" dirty="0" smtClean="0"/>
              <a:t>Files</a:t>
            </a:r>
            <a:r>
              <a:rPr lang="en-US" dirty="0"/>
              <a:t> (sometimes called tables</a:t>
            </a:r>
            <a:r>
              <a:rPr lang="en-US" dirty="0" smtClean="0"/>
              <a:t>)</a:t>
            </a:r>
            <a:endParaRPr lang="en-US" altLang="en-US" dirty="0" smtClean="0"/>
          </a:p>
          <a:p>
            <a:pPr marL="448056" lvl="1" indent="-384048">
              <a:buSzPct val="80000"/>
              <a:buFont typeface="Wingdings 2"/>
              <a:buChar char=""/>
            </a:pPr>
            <a:r>
              <a:rPr lang="en-US" altLang="en-US" dirty="0" smtClean="0"/>
              <a:t> records</a:t>
            </a:r>
          </a:p>
          <a:p>
            <a:pPr marL="448056" lvl="1" indent="-384048">
              <a:buSzPct val="80000"/>
              <a:buFont typeface="Wingdings 2"/>
              <a:buChar char=""/>
            </a:pPr>
            <a:r>
              <a:rPr lang="en-US" altLang="en-US" dirty="0" smtClean="0"/>
              <a:t>characters</a:t>
            </a:r>
            <a:endParaRPr lang="en-US" altLang="en-US" dirty="0"/>
          </a:p>
          <a:p>
            <a:endParaRPr lang="en-US" dirty="0"/>
          </a:p>
        </p:txBody>
      </p:sp>
    </p:spTree>
    <p:extLst>
      <p:ext uri="{BB962C8B-B14F-4D97-AF65-F5344CB8AC3E}">
        <p14:creationId xmlns:p14="http://schemas.microsoft.com/office/powerpoint/2010/main" val="23311106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p:cNvPicPr>
          <p:nvPr>
            <p:ph idx="1"/>
          </p:nvPr>
        </p:nvPicPr>
        <p:blipFill rotWithShape="1">
          <a:blip r:embed="rId2"/>
          <a:srcRect l="27254" t="41064" r="27750" b="32700"/>
          <a:stretch/>
        </p:blipFill>
        <p:spPr bwMode="auto">
          <a:xfrm>
            <a:off x="611560" y="1988840"/>
            <a:ext cx="6984776" cy="381642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8751930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a:t>
            </a:r>
            <a:endParaRPr lang="en-US" dirty="0"/>
          </a:p>
        </p:txBody>
      </p:sp>
      <p:sp>
        <p:nvSpPr>
          <p:cNvPr id="3" name="Content Placeholder 2"/>
          <p:cNvSpPr>
            <a:spLocks noGrp="1"/>
          </p:cNvSpPr>
          <p:nvPr>
            <p:ph idx="1"/>
          </p:nvPr>
        </p:nvSpPr>
        <p:spPr/>
        <p:txBody>
          <a:bodyPr/>
          <a:lstStyle/>
          <a:p>
            <a:r>
              <a:rPr lang="en-US" dirty="0" smtClean="0"/>
              <a:t>Each </a:t>
            </a:r>
            <a:r>
              <a:rPr lang="en-US" dirty="0"/>
              <a:t>byte </a:t>
            </a:r>
            <a:r>
              <a:rPr lang="en-US" dirty="0" smtClean="0"/>
              <a:t>represents a </a:t>
            </a:r>
            <a:r>
              <a:rPr lang="en-US" dirty="0"/>
              <a:t>single </a:t>
            </a:r>
            <a:r>
              <a:rPr lang="en-US" b="1" dirty="0"/>
              <a:t>character</a:t>
            </a:r>
            <a:r>
              <a:rPr lang="en-US" dirty="0"/>
              <a:t>, which can be a number (4), letter (R), space, punctuation mark (?), or other</a:t>
            </a:r>
          </a:p>
          <a:p>
            <a:pPr marL="64008" indent="0">
              <a:buNone/>
            </a:pPr>
            <a:r>
              <a:rPr lang="en-US" dirty="0"/>
              <a:t> </a:t>
            </a:r>
            <a:r>
              <a:rPr lang="en-US" dirty="0" smtClean="0"/>
              <a:t>   symbol </a:t>
            </a:r>
            <a:r>
              <a:rPr lang="en-US" dirty="0"/>
              <a:t>(&amp;).</a:t>
            </a:r>
          </a:p>
          <a:p>
            <a:r>
              <a:rPr lang="en-US" dirty="0"/>
              <a:t>A </a:t>
            </a:r>
            <a:r>
              <a:rPr lang="en-US" b="1" dirty="0"/>
              <a:t>data file </a:t>
            </a:r>
            <a:r>
              <a:rPr lang="en-US" dirty="0"/>
              <a:t>is a collection of related records stored on a storage medium such as a hard disk </a:t>
            </a:r>
            <a:r>
              <a:rPr lang="en-US" dirty="0" smtClean="0"/>
              <a:t>or optical </a:t>
            </a:r>
            <a:r>
              <a:rPr lang="en-US" dirty="0"/>
              <a:t>disc. </a:t>
            </a:r>
          </a:p>
        </p:txBody>
      </p:sp>
    </p:spTree>
    <p:extLst>
      <p:ext uri="{BB962C8B-B14F-4D97-AF65-F5344CB8AC3E}">
        <p14:creationId xmlns:p14="http://schemas.microsoft.com/office/powerpoint/2010/main" val="231661704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field</a:t>
            </a:r>
            <a:endParaRPr lang="en-US" dirty="0"/>
          </a:p>
        </p:txBody>
      </p:sp>
      <p:sp>
        <p:nvSpPr>
          <p:cNvPr id="3" name="Content Placeholder 2"/>
          <p:cNvSpPr>
            <a:spLocks noGrp="1"/>
          </p:cNvSpPr>
          <p:nvPr>
            <p:ph sz="half" idx="1"/>
          </p:nvPr>
        </p:nvSpPr>
        <p:spPr/>
        <p:txBody>
          <a:bodyPr/>
          <a:lstStyle/>
          <a:p>
            <a:r>
              <a:rPr lang="en-US" dirty="0"/>
              <a:t>A </a:t>
            </a:r>
            <a:r>
              <a:rPr lang="en-US" b="1" dirty="0"/>
              <a:t>field </a:t>
            </a:r>
            <a:r>
              <a:rPr lang="en-US" dirty="0"/>
              <a:t>is a combination of one or more related characters or bytes and is the smallest unit of data a user accesses. </a:t>
            </a:r>
          </a:p>
          <a:p>
            <a:r>
              <a:rPr lang="en-US" dirty="0"/>
              <a:t>Field name</a:t>
            </a:r>
          </a:p>
          <a:p>
            <a:r>
              <a:rPr lang="en-US" dirty="0"/>
              <a:t>Field </a:t>
            </a:r>
            <a:r>
              <a:rPr lang="en-US" dirty="0" smtClean="0"/>
              <a:t>size</a:t>
            </a:r>
            <a:endParaRPr lang="en-US" dirty="0"/>
          </a:p>
          <a:p>
            <a:r>
              <a:rPr lang="en-US" dirty="0"/>
              <a:t>Data type</a:t>
            </a:r>
          </a:p>
          <a:p>
            <a:endParaRPr lang="en-US" dirty="0"/>
          </a:p>
        </p:txBody>
      </p:sp>
      <p:pic>
        <p:nvPicPr>
          <p:cNvPr id="5" name="Content Placeholder 10" descr="CFig9-03.gif"/>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057012" y="1722438"/>
            <a:ext cx="3220976" cy="4525962"/>
          </a:xfrm>
        </p:spPr>
      </p:pic>
    </p:spTree>
    <p:extLst>
      <p:ext uri="{BB962C8B-B14F-4D97-AF65-F5344CB8AC3E}">
        <p14:creationId xmlns:p14="http://schemas.microsoft.com/office/powerpoint/2010/main" val="3378543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Field name, field size and data </a:t>
            </a:r>
            <a:r>
              <a:rPr lang="en-US" b="1" dirty="0"/>
              <a:t>type</a:t>
            </a:r>
            <a:endParaRPr lang="en-US" dirty="0"/>
          </a:p>
        </p:txBody>
      </p:sp>
      <p:sp>
        <p:nvSpPr>
          <p:cNvPr id="3" name="Content Placeholder 2"/>
          <p:cNvSpPr>
            <a:spLocks noGrp="1"/>
          </p:cNvSpPr>
          <p:nvPr>
            <p:ph idx="1"/>
          </p:nvPr>
        </p:nvSpPr>
        <p:spPr>
          <a:xfrm>
            <a:off x="467544" y="1916832"/>
            <a:ext cx="8229600" cy="4572000"/>
          </a:xfrm>
        </p:spPr>
        <p:txBody>
          <a:bodyPr/>
          <a:lstStyle/>
          <a:p>
            <a:r>
              <a:rPr lang="en-US" dirty="0"/>
              <a:t>A </a:t>
            </a:r>
            <a:r>
              <a:rPr lang="en-US" b="1" dirty="0"/>
              <a:t>field name </a:t>
            </a:r>
            <a:r>
              <a:rPr lang="en-US" dirty="0"/>
              <a:t>uniquely identifies each field</a:t>
            </a:r>
            <a:r>
              <a:rPr lang="en-US" dirty="0" smtClean="0"/>
              <a:t>.</a:t>
            </a:r>
          </a:p>
          <a:p>
            <a:r>
              <a:rPr lang="en-US" dirty="0"/>
              <a:t>The </a:t>
            </a:r>
            <a:r>
              <a:rPr lang="en-US" b="1" dirty="0"/>
              <a:t>field size </a:t>
            </a:r>
            <a:r>
              <a:rPr lang="en-US" dirty="0"/>
              <a:t>defines the maximum number of characters a field can contain</a:t>
            </a:r>
            <a:r>
              <a:rPr lang="en-US" dirty="0" smtClean="0"/>
              <a:t>.</a:t>
            </a:r>
            <a:endParaRPr lang="en-US" dirty="0"/>
          </a:p>
          <a:p>
            <a:r>
              <a:rPr lang="en-US" dirty="0" smtClean="0"/>
              <a:t>The </a:t>
            </a:r>
            <a:r>
              <a:rPr lang="en-US" b="1" dirty="0"/>
              <a:t>data type </a:t>
            </a:r>
            <a:r>
              <a:rPr lang="en-US" dirty="0" smtClean="0"/>
              <a:t>specifies the </a:t>
            </a:r>
            <a:r>
              <a:rPr lang="en-US" dirty="0"/>
              <a:t>kind of data a field can contain and how the field is used. </a:t>
            </a:r>
          </a:p>
        </p:txBody>
      </p:sp>
    </p:spTree>
    <p:extLst>
      <p:ext uri="{BB962C8B-B14F-4D97-AF65-F5344CB8AC3E}">
        <p14:creationId xmlns:p14="http://schemas.microsoft.com/office/powerpoint/2010/main" val="105081035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cs typeface="Arial" charset="0"/>
              </a:rPr>
              <a:t>The Hierarchy of Data</a:t>
            </a:r>
            <a:endParaRPr lang="en-US" dirty="0"/>
          </a:p>
        </p:txBody>
      </p:sp>
      <p:sp>
        <p:nvSpPr>
          <p:cNvPr id="3" name="Content Placeholder 2"/>
          <p:cNvSpPr>
            <a:spLocks noGrp="1"/>
          </p:cNvSpPr>
          <p:nvPr>
            <p:ph idx="1"/>
          </p:nvPr>
        </p:nvSpPr>
        <p:spPr/>
        <p:txBody>
          <a:bodyPr/>
          <a:lstStyle/>
          <a:p>
            <a:pPr marL="64008" indent="0">
              <a:buNone/>
            </a:pPr>
            <a:r>
              <a:rPr lang="en-US" altLang="en-US" dirty="0"/>
              <a:t>Common data types include</a:t>
            </a:r>
            <a:r>
              <a:rPr lang="en-US" altLang="en-US" dirty="0" smtClean="0"/>
              <a:t>:</a:t>
            </a:r>
            <a:endParaRPr lang="en-US" dirty="0"/>
          </a:p>
          <a:p>
            <a:pPr lvl="0"/>
            <a:r>
              <a:rPr lang="en-US" dirty="0" smtClean="0"/>
              <a:t>Text</a:t>
            </a:r>
            <a:r>
              <a:rPr lang="en-US" dirty="0"/>
              <a:t> (also called alphanumeric) </a:t>
            </a:r>
          </a:p>
          <a:p>
            <a:pPr lvl="0"/>
            <a:r>
              <a:rPr lang="en-US" dirty="0"/>
              <a:t>Numeric</a:t>
            </a:r>
          </a:p>
          <a:p>
            <a:pPr lvl="0"/>
            <a:r>
              <a:rPr lang="en-US" dirty="0" smtClean="0"/>
              <a:t>AutoNumber</a:t>
            </a:r>
          </a:p>
          <a:p>
            <a:r>
              <a:rPr lang="en-US" dirty="0"/>
              <a:t>Currency</a:t>
            </a:r>
          </a:p>
          <a:p>
            <a:r>
              <a:rPr lang="en-US" dirty="0" smtClean="0"/>
              <a:t>Date</a:t>
            </a:r>
            <a:r>
              <a:rPr lang="en-US" dirty="0"/>
              <a:t> (also called date/time) </a:t>
            </a:r>
          </a:p>
          <a:p>
            <a:r>
              <a:rPr lang="en-US" dirty="0"/>
              <a:t>Memo</a:t>
            </a:r>
          </a:p>
          <a:p>
            <a:r>
              <a:rPr lang="en-US" dirty="0"/>
              <a:t>Yes/No</a:t>
            </a:r>
          </a:p>
          <a:p>
            <a:pPr lvl="0"/>
            <a:endParaRPr lang="en-US" dirty="0"/>
          </a:p>
          <a:p>
            <a:endParaRPr lang="en-US" dirty="0"/>
          </a:p>
        </p:txBody>
      </p:sp>
    </p:spTree>
    <p:extLst>
      <p:ext uri="{BB962C8B-B14F-4D97-AF65-F5344CB8AC3E}">
        <p14:creationId xmlns:p14="http://schemas.microsoft.com/office/powerpoint/2010/main" val="23796735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cs typeface="Arial" charset="0"/>
              </a:rPr>
              <a:t>The Hierarchy of Data</a:t>
            </a:r>
            <a:endParaRPr lang="en-US" dirty="0"/>
          </a:p>
        </p:txBody>
      </p:sp>
      <p:sp>
        <p:nvSpPr>
          <p:cNvPr id="3" name="Content Placeholder 2"/>
          <p:cNvSpPr>
            <a:spLocks noGrp="1"/>
          </p:cNvSpPr>
          <p:nvPr>
            <p:ph idx="1"/>
          </p:nvPr>
        </p:nvSpPr>
        <p:spPr/>
        <p:txBody>
          <a:bodyPr/>
          <a:lstStyle/>
          <a:p>
            <a:pPr marL="64008" indent="0">
              <a:buNone/>
            </a:pPr>
            <a:r>
              <a:rPr lang="en-US" altLang="en-US" dirty="0" smtClean="0"/>
              <a:t>Common </a:t>
            </a:r>
            <a:r>
              <a:rPr lang="en-US" altLang="en-US" dirty="0"/>
              <a:t>data types include</a:t>
            </a:r>
            <a:r>
              <a:rPr lang="en-US" altLang="en-US" dirty="0" smtClean="0"/>
              <a:t>:</a:t>
            </a:r>
            <a:endParaRPr lang="en-US" dirty="0"/>
          </a:p>
          <a:p>
            <a:pPr lvl="0"/>
            <a:r>
              <a:rPr lang="en-US" dirty="0" smtClean="0"/>
              <a:t>Hyperlink</a:t>
            </a:r>
            <a:endParaRPr lang="en-US" dirty="0"/>
          </a:p>
          <a:p>
            <a:pPr lvl="0"/>
            <a:r>
              <a:rPr lang="en-US" dirty="0"/>
              <a:t>Object</a:t>
            </a:r>
          </a:p>
          <a:p>
            <a:pPr lvl="0"/>
            <a:r>
              <a:rPr lang="en-US" dirty="0"/>
              <a:t>Attachment</a:t>
            </a:r>
          </a:p>
          <a:p>
            <a:endParaRPr lang="en-US" dirty="0"/>
          </a:p>
        </p:txBody>
      </p:sp>
    </p:spTree>
    <p:extLst>
      <p:ext uri="{BB962C8B-B14F-4D97-AF65-F5344CB8AC3E}">
        <p14:creationId xmlns:p14="http://schemas.microsoft.com/office/powerpoint/2010/main" val="281318246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cs typeface="Arial" charset="0"/>
              </a:rPr>
              <a:t>The Hierarchy of Data</a:t>
            </a:r>
            <a:endParaRPr lang="en-US" dirty="0"/>
          </a:p>
        </p:txBody>
      </p:sp>
      <p:sp>
        <p:nvSpPr>
          <p:cNvPr id="3" name="Content Placeholder 2"/>
          <p:cNvSpPr>
            <a:spLocks noGrp="1"/>
          </p:cNvSpPr>
          <p:nvPr>
            <p:ph idx="1"/>
          </p:nvPr>
        </p:nvSpPr>
        <p:spPr/>
        <p:txBody>
          <a:bodyPr/>
          <a:lstStyle/>
          <a:p>
            <a:r>
              <a:rPr lang="en-US" altLang="en-US" dirty="0" smtClean="0"/>
              <a:t>A </a:t>
            </a:r>
            <a:r>
              <a:rPr lang="en-US" altLang="en-US" b="1" dirty="0" smtClean="0"/>
              <a:t>record</a:t>
            </a:r>
            <a:r>
              <a:rPr lang="en-US" altLang="en-US" dirty="0" smtClean="0"/>
              <a:t> </a:t>
            </a:r>
            <a:r>
              <a:rPr lang="en-US" altLang="en-US" dirty="0"/>
              <a:t>is a group of related </a:t>
            </a:r>
            <a:r>
              <a:rPr lang="en-US" altLang="en-US" dirty="0" smtClean="0"/>
              <a:t>fields.</a:t>
            </a:r>
            <a:endParaRPr lang="en-US" altLang="en-US" dirty="0"/>
          </a:p>
          <a:p>
            <a:endParaRPr lang="en-US" dirty="0"/>
          </a:p>
        </p:txBody>
      </p:sp>
    </p:spTree>
    <p:extLst>
      <p:ext uri="{BB962C8B-B14F-4D97-AF65-F5344CB8AC3E}">
        <p14:creationId xmlns:p14="http://schemas.microsoft.com/office/powerpoint/2010/main" val="173974320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primary key</a:t>
            </a:r>
            <a:endParaRPr lang="en-US" dirty="0"/>
          </a:p>
        </p:txBody>
      </p:sp>
      <p:sp>
        <p:nvSpPr>
          <p:cNvPr id="3" name="Content Placeholder 2"/>
          <p:cNvSpPr>
            <a:spLocks noGrp="1"/>
          </p:cNvSpPr>
          <p:nvPr>
            <p:ph idx="1"/>
          </p:nvPr>
        </p:nvSpPr>
        <p:spPr/>
        <p:txBody>
          <a:bodyPr/>
          <a:lstStyle/>
          <a:p>
            <a:r>
              <a:rPr lang="en-US" dirty="0"/>
              <a:t>A </a:t>
            </a:r>
            <a:r>
              <a:rPr lang="en-US" b="1" dirty="0"/>
              <a:t>primary key </a:t>
            </a:r>
            <a:r>
              <a:rPr lang="en-US" dirty="0"/>
              <a:t>is a field that uniquely identifies each record in a file. </a:t>
            </a:r>
          </a:p>
          <a:p>
            <a:r>
              <a:rPr lang="en-US" dirty="0"/>
              <a:t>The data in a </a:t>
            </a:r>
            <a:r>
              <a:rPr lang="en-US" dirty="0" smtClean="0"/>
              <a:t>primary key </a:t>
            </a:r>
            <a:r>
              <a:rPr lang="en-US" dirty="0"/>
              <a:t>is unique to a specific record</a:t>
            </a:r>
            <a:r>
              <a:rPr lang="en-US" dirty="0" smtClean="0"/>
              <a:t>.</a:t>
            </a:r>
          </a:p>
          <a:p>
            <a:r>
              <a:rPr lang="en-US" dirty="0"/>
              <a:t>In some tables, the primary key</a:t>
            </a:r>
          </a:p>
          <a:p>
            <a:pPr marL="64008" indent="0">
              <a:buNone/>
            </a:pPr>
            <a:r>
              <a:rPr lang="en-US" dirty="0" smtClean="0"/>
              <a:t> consists </a:t>
            </a:r>
            <a:r>
              <a:rPr lang="en-US" dirty="0"/>
              <a:t>of multiple fields, called a </a:t>
            </a:r>
            <a:r>
              <a:rPr lang="en-US" b="1" dirty="0"/>
              <a:t>composite key</a:t>
            </a:r>
            <a:r>
              <a:rPr lang="en-US" dirty="0"/>
              <a:t>.</a:t>
            </a:r>
          </a:p>
        </p:txBody>
      </p:sp>
    </p:spTree>
    <p:extLst>
      <p:ext uri="{BB962C8B-B14F-4D97-AF65-F5344CB8AC3E}">
        <p14:creationId xmlns:p14="http://schemas.microsoft.com/office/powerpoint/2010/main" val="245868853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t>data file</a:t>
            </a:r>
            <a:endParaRPr lang="en-US" dirty="0"/>
          </a:p>
        </p:txBody>
      </p:sp>
      <p:sp>
        <p:nvSpPr>
          <p:cNvPr id="3" name="Content Placeholder 2"/>
          <p:cNvSpPr>
            <a:spLocks noGrp="1"/>
          </p:cNvSpPr>
          <p:nvPr>
            <p:ph idx="1"/>
          </p:nvPr>
        </p:nvSpPr>
        <p:spPr/>
        <p:txBody>
          <a:bodyPr/>
          <a:lstStyle/>
          <a:p>
            <a:r>
              <a:rPr lang="en-US" altLang="en-US" dirty="0"/>
              <a:t>A </a:t>
            </a:r>
            <a:r>
              <a:rPr lang="en-US" altLang="en-US" b="1" dirty="0"/>
              <a:t>data file</a:t>
            </a:r>
            <a:r>
              <a:rPr lang="en-US" altLang="en-US" dirty="0"/>
              <a:t> is a collection of related records</a:t>
            </a:r>
          </a:p>
          <a:p>
            <a:endParaRPr lang="en-US" dirty="0"/>
          </a:p>
        </p:txBody>
      </p:sp>
    </p:spTree>
    <p:extLst>
      <p:ext uri="{BB962C8B-B14F-4D97-AF65-F5344CB8AC3E}">
        <p14:creationId xmlns:p14="http://schemas.microsoft.com/office/powerpoint/2010/main" val="266506205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Fig9-04.gif"/>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0" y="2060848"/>
            <a:ext cx="7999360" cy="417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3828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cs typeface="Arial" charset="0"/>
              </a:rPr>
              <a:t>Maintaining Data</a:t>
            </a:r>
            <a:endParaRPr lang="en-US" dirty="0"/>
          </a:p>
        </p:txBody>
      </p:sp>
      <p:sp>
        <p:nvSpPr>
          <p:cNvPr id="3" name="Content Placeholder 2"/>
          <p:cNvSpPr>
            <a:spLocks noGrp="1"/>
          </p:cNvSpPr>
          <p:nvPr>
            <p:ph idx="1"/>
          </p:nvPr>
        </p:nvSpPr>
        <p:spPr/>
        <p:txBody>
          <a:bodyPr/>
          <a:lstStyle/>
          <a:p>
            <a:r>
              <a:rPr lang="en-US" b="1" dirty="0"/>
              <a:t>File maintenance </a:t>
            </a:r>
            <a:r>
              <a:rPr lang="en-US" dirty="0"/>
              <a:t>refers to the procedures that keep data current. File maintenance </a:t>
            </a:r>
            <a:r>
              <a:rPr lang="en-US" dirty="0" smtClean="0"/>
              <a:t>procedures include </a:t>
            </a:r>
          </a:p>
          <a:p>
            <a:r>
              <a:rPr lang="en-US" dirty="0" smtClean="0"/>
              <a:t>adding </a:t>
            </a:r>
            <a:r>
              <a:rPr lang="en-US" dirty="0"/>
              <a:t>records </a:t>
            </a:r>
            <a:r>
              <a:rPr lang="en-US" dirty="0" smtClean="0"/>
              <a:t>to</a:t>
            </a:r>
          </a:p>
          <a:p>
            <a:r>
              <a:rPr lang="en-US" dirty="0" smtClean="0"/>
              <a:t> </a:t>
            </a:r>
            <a:r>
              <a:rPr lang="en-US" dirty="0"/>
              <a:t>modifying records </a:t>
            </a:r>
            <a:r>
              <a:rPr lang="en-US" dirty="0" smtClean="0"/>
              <a:t>in </a:t>
            </a:r>
            <a:r>
              <a:rPr lang="en-US" dirty="0"/>
              <a:t>and </a:t>
            </a:r>
            <a:endParaRPr lang="en-US" dirty="0" smtClean="0"/>
          </a:p>
          <a:p>
            <a:r>
              <a:rPr lang="en-US" dirty="0" smtClean="0"/>
              <a:t>deleting </a:t>
            </a:r>
            <a:r>
              <a:rPr lang="en-US" dirty="0"/>
              <a:t>records from a file.</a:t>
            </a:r>
          </a:p>
        </p:txBody>
      </p:sp>
    </p:spTree>
    <p:extLst>
      <p:ext uri="{BB962C8B-B14F-4D97-AF65-F5344CB8AC3E}">
        <p14:creationId xmlns:p14="http://schemas.microsoft.com/office/powerpoint/2010/main" val="194439724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Validation</a:t>
            </a:r>
            <a:endParaRPr lang="en-US" dirty="0"/>
          </a:p>
        </p:txBody>
      </p:sp>
      <p:sp>
        <p:nvSpPr>
          <p:cNvPr id="3" name="Content Placeholder 2"/>
          <p:cNvSpPr>
            <a:spLocks noGrp="1"/>
          </p:cNvSpPr>
          <p:nvPr>
            <p:ph idx="1"/>
          </p:nvPr>
        </p:nvSpPr>
        <p:spPr/>
        <p:txBody>
          <a:bodyPr>
            <a:normAutofit/>
          </a:bodyPr>
          <a:lstStyle/>
          <a:p>
            <a:pPr marL="64008" lvl="0" indent="0">
              <a:buNone/>
            </a:pPr>
            <a:endParaRPr lang="en-US" dirty="0" smtClean="0"/>
          </a:p>
          <a:p>
            <a:pPr marL="64008" indent="0">
              <a:buNone/>
            </a:pPr>
            <a:r>
              <a:rPr lang="en-US" dirty="0"/>
              <a:t>is the process of comparing data with a set of rules or values to find out if the data is correct. </a:t>
            </a:r>
          </a:p>
          <a:p>
            <a:pPr marL="64008" indent="0">
              <a:buNone/>
            </a:pPr>
            <a:endParaRPr lang="en-US" dirty="0"/>
          </a:p>
          <a:p>
            <a:pPr marL="64008" indent="0">
              <a:buNone/>
            </a:pPr>
            <a:endParaRPr lang="en-US" dirty="0"/>
          </a:p>
        </p:txBody>
      </p:sp>
    </p:spTree>
    <p:extLst>
      <p:ext uri="{BB962C8B-B14F-4D97-AF65-F5344CB8AC3E}">
        <p14:creationId xmlns:p14="http://schemas.microsoft.com/office/powerpoint/2010/main" val="334676957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Validation cont.</a:t>
            </a:r>
            <a:endParaRPr lang="en-US" dirty="0"/>
          </a:p>
        </p:txBody>
      </p:sp>
      <p:sp>
        <p:nvSpPr>
          <p:cNvPr id="3" name="Content Placeholder 2"/>
          <p:cNvSpPr>
            <a:spLocks noGrp="1"/>
          </p:cNvSpPr>
          <p:nvPr>
            <p:ph idx="1"/>
          </p:nvPr>
        </p:nvSpPr>
        <p:spPr/>
        <p:txBody>
          <a:bodyPr/>
          <a:lstStyle/>
          <a:p>
            <a:pPr marL="64008" indent="0">
              <a:buNone/>
            </a:pPr>
            <a:r>
              <a:rPr lang="en-US" b="1" dirty="0"/>
              <a:t>Alphabetic/Numeric Check </a:t>
            </a:r>
            <a:endParaRPr lang="en-US" b="1" dirty="0" smtClean="0"/>
          </a:p>
          <a:p>
            <a:r>
              <a:rPr lang="en-US" dirty="0" smtClean="0"/>
              <a:t>An </a:t>
            </a:r>
            <a:r>
              <a:rPr lang="en-US" b="1" dirty="0"/>
              <a:t>alphabetic check </a:t>
            </a:r>
            <a:r>
              <a:rPr lang="en-US" dirty="0"/>
              <a:t>ensures that users enter only alphabetic </a:t>
            </a:r>
            <a:r>
              <a:rPr lang="en-US" dirty="0" smtClean="0"/>
              <a:t>data into </a:t>
            </a:r>
            <a:r>
              <a:rPr lang="en-US" dirty="0"/>
              <a:t>a field. </a:t>
            </a:r>
            <a:endParaRPr lang="en-US" dirty="0" smtClean="0"/>
          </a:p>
          <a:p>
            <a:r>
              <a:rPr lang="en-US" dirty="0" smtClean="0"/>
              <a:t>A </a:t>
            </a:r>
            <a:r>
              <a:rPr lang="en-US" b="1" dirty="0"/>
              <a:t>numeric check </a:t>
            </a:r>
            <a:r>
              <a:rPr lang="en-US" dirty="0"/>
              <a:t>ensures that users enter only numeric data into a field. </a:t>
            </a:r>
          </a:p>
        </p:txBody>
      </p:sp>
    </p:spTree>
    <p:extLst>
      <p:ext uri="{BB962C8B-B14F-4D97-AF65-F5344CB8AC3E}">
        <p14:creationId xmlns:p14="http://schemas.microsoft.com/office/powerpoint/2010/main" val="261430881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Validation cont.</a:t>
            </a:r>
            <a:endParaRPr lang="en-US" dirty="0"/>
          </a:p>
        </p:txBody>
      </p:sp>
      <p:sp>
        <p:nvSpPr>
          <p:cNvPr id="3" name="Content Placeholder 2"/>
          <p:cNvSpPr>
            <a:spLocks noGrp="1"/>
          </p:cNvSpPr>
          <p:nvPr>
            <p:ph idx="1"/>
          </p:nvPr>
        </p:nvSpPr>
        <p:spPr/>
        <p:txBody>
          <a:bodyPr/>
          <a:lstStyle/>
          <a:p>
            <a:r>
              <a:rPr lang="en-US" dirty="0"/>
              <a:t>A </a:t>
            </a:r>
            <a:r>
              <a:rPr lang="en-US" b="1" dirty="0"/>
              <a:t>range check </a:t>
            </a:r>
            <a:r>
              <a:rPr lang="en-US" dirty="0"/>
              <a:t>determines whether a number is within a specified range. </a:t>
            </a:r>
          </a:p>
        </p:txBody>
      </p:sp>
    </p:spTree>
    <p:extLst>
      <p:ext uri="{BB962C8B-B14F-4D97-AF65-F5344CB8AC3E}">
        <p14:creationId xmlns:p14="http://schemas.microsoft.com/office/powerpoint/2010/main" val="142111059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 </a:t>
            </a:r>
            <a:r>
              <a:rPr lang="en-US" b="1" dirty="0"/>
              <a:t>consistency check </a:t>
            </a:r>
            <a:r>
              <a:rPr lang="en-US" dirty="0"/>
              <a:t>tests the data in two or more associated fields to ensure that the relationship is logical and their data is in the correct format. </a:t>
            </a:r>
          </a:p>
          <a:p>
            <a:r>
              <a:rPr lang="en-US" dirty="0"/>
              <a:t>For example, the value in a Date Admitted field cannot occur earlier in time than a value in a Birth Date field.</a:t>
            </a:r>
          </a:p>
          <a:p>
            <a:endParaRPr lang="en-US" dirty="0"/>
          </a:p>
        </p:txBody>
      </p:sp>
    </p:spTree>
    <p:extLst>
      <p:ext uri="{BB962C8B-B14F-4D97-AF65-F5344CB8AC3E}">
        <p14:creationId xmlns:p14="http://schemas.microsoft.com/office/powerpoint/2010/main" val="59754612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Validation cont.</a:t>
            </a:r>
            <a:endParaRPr lang="en-US" dirty="0"/>
          </a:p>
        </p:txBody>
      </p:sp>
      <p:sp>
        <p:nvSpPr>
          <p:cNvPr id="3" name="Content Placeholder 2"/>
          <p:cNvSpPr>
            <a:spLocks noGrp="1"/>
          </p:cNvSpPr>
          <p:nvPr>
            <p:ph idx="1"/>
          </p:nvPr>
        </p:nvSpPr>
        <p:spPr/>
        <p:txBody>
          <a:bodyPr/>
          <a:lstStyle/>
          <a:p>
            <a:r>
              <a:rPr lang="en-US" dirty="0"/>
              <a:t>A </a:t>
            </a:r>
            <a:r>
              <a:rPr lang="en-US" b="1" dirty="0"/>
              <a:t>completeness check </a:t>
            </a:r>
            <a:r>
              <a:rPr lang="en-US" dirty="0"/>
              <a:t>verifies that a required field contains data. </a:t>
            </a:r>
          </a:p>
          <a:p>
            <a:r>
              <a:rPr lang="en-US" dirty="0"/>
              <a:t>For example, some fields cannot be left blank others require a minimum number of characters.</a:t>
            </a:r>
          </a:p>
          <a:p>
            <a:endParaRPr lang="en-US" dirty="0"/>
          </a:p>
        </p:txBody>
      </p:sp>
    </p:spTree>
    <p:extLst>
      <p:ext uri="{BB962C8B-B14F-4D97-AF65-F5344CB8AC3E}">
        <p14:creationId xmlns:p14="http://schemas.microsoft.com/office/powerpoint/2010/main" val="47721497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Validation cont.</a:t>
            </a:r>
            <a:endParaRPr lang="en-US" dirty="0"/>
          </a:p>
        </p:txBody>
      </p:sp>
      <p:sp>
        <p:nvSpPr>
          <p:cNvPr id="3" name="Content Placeholder 2"/>
          <p:cNvSpPr>
            <a:spLocks noGrp="1"/>
          </p:cNvSpPr>
          <p:nvPr>
            <p:ph idx="1"/>
          </p:nvPr>
        </p:nvSpPr>
        <p:spPr/>
        <p:txBody>
          <a:bodyPr/>
          <a:lstStyle/>
          <a:p>
            <a:r>
              <a:rPr lang="en-US" dirty="0" smtClean="0"/>
              <a:t>A </a:t>
            </a:r>
            <a:r>
              <a:rPr lang="en-US" b="1" dirty="0"/>
              <a:t>check digit </a:t>
            </a:r>
            <a:r>
              <a:rPr lang="en-US" dirty="0"/>
              <a:t>is a number(s) or character(s) that is appended to or inserted in </a:t>
            </a:r>
            <a:r>
              <a:rPr lang="en-US" dirty="0" smtClean="0"/>
              <a:t>a primary </a:t>
            </a:r>
            <a:r>
              <a:rPr lang="en-US" dirty="0"/>
              <a:t>key value</a:t>
            </a:r>
            <a:r>
              <a:rPr lang="en-US" dirty="0" smtClean="0"/>
              <a:t>.</a:t>
            </a:r>
          </a:p>
          <a:p>
            <a:r>
              <a:rPr lang="en-US" dirty="0" smtClean="0"/>
              <a:t> </a:t>
            </a:r>
            <a:r>
              <a:rPr lang="en-US" dirty="0"/>
              <a:t>A check digit often confirms the accuracy of a primary key value. </a:t>
            </a:r>
            <a:endParaRPr lang="en-US" dirty="0" smtClean="0"/>
          </a:p>
          <a:p>
            <a:r>
              <a:rPr lang="en-US" dirty="0" smtClean="0"/>
              <a:t>Bank account, credit </a:t>
            </a:r>
            <a:r>
              <a:rPr lang="en-US" dirty="0"/>
              <a:t>card, and other identification numbers often include one or more check digits.</a:t>
            </a:r>
          </a:p>
          <a:p>
            <a:endParaRPr lang="en-US" dirty="0"/>
          </a:p>
        </p:txBody>
      </p:sp>
    </p:spTree>
    <p:extLst>
      <p:ext uri="{BB962C8B-B14F-4D97-AF65-F5344CB8AC3E}">
        <p14:creationId xmlns:p14="http://schemas.microsoft.com/office/powerpoint/2010/main" val="32377885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Validation cont.</a:t>
            </a:r>
            <a:endParaRPr lang="en-US" dirty="0"/>
          </a:p>
        </p:txBody>
      </p:sp>
      <p:sp>
        <p:nvSpPr>
          <p:cNvPr id="3" name="Content Placeholder 2"/>
          <p:cNvSpPr>
            <a:spLocks noGrp="1"/>
          </p:cNvSpPr>
          <p:nvPr>
            <p:ph idx="1"/>
          </p:nvPr>
        </p:nvSpPr>
        <p:spPr/>
        <p:txBody>
          <a:bodyPr>
            <a:normAutofit/>
          </a:bodyPr>
          <a:lstStyle/>
          <a:p>
            <a:r>
              <a:rPr lang="en-US" b="1" dirty="0"/>
              <a:t>Other Checks </a:t>
            </a:r>
            <a:r>
              <a:rPr lang="en-US" dirty="0"/>
              <a:t>DBMSs that include hyperlink and attachment data types can perform validity </a:t>
            </a:r>
            <a:r>
              <a:rPr lang="en-US" dirty="0" smtClean="0"/>
              <a:t>checks on </a:t>
            </a:r>
            <a:r>
              <a:rPr lang="en-US" dirty="0"/>
              <a:t>data entered in those fields. </a:t>
            </a:r>
            <a:endParaRPr lang="en-US" dirty="0" smtClean="0"/>
          </a:p>
          <a:p>
            <a:endParaRPr lang="en-US" dirty="0"/>
          </a:p>
        </p:txBody>
      </p:sp>
    </p:spTree>
    <p:extLst>
      <p:ext uri="{BB962C8B-B14F-4D97-AF65-F5344CB8AC3E}">
        <p14:creationId xmlns:p14="http://schemas.microsoft.com/office/powerpoint/2010/main" val="131372615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Validation cont.</a:t>
            </a:r>
            <a:endParaRPr lang="en-US" dirty="0"/>
          </a:p>
        </p:txBody>
      </p:sp>
      <p:sp>
        <p:nvSpPr>
          <p:cNvPr id="3" name="Content Placeholder 2"/>
          <p:cNvSpPr>
            <a:spLocks noGrp="1"/>
          </p:cNvSpPr>
          <p:nvPr>
            <p:ph idx="1"/>
          </p:nvPr>
        </p:nvSpPr>
        <p:spPr/>
        <p:txBody>
          <a:bodyPr/>
          <a:lstStyle/>
          <a:p>
            <a:r>
              <a:rPr lang="en-US" dirty="0"/>
              <a:t>Hyperlink entries can be tested to ensure that the Web address follows the correct format and that the link works.</a:t>
            </a:r>
          </a:p>
          <a:p>
            <a:r>
              <a:rPr lang="en-US" dirty="0"/>
              <a:t> Similarly, an attachment entry can be validated by confirming that the file exists.</a:t>
            </a:r>
          </a:p>
          <a:p>
            <a:endParaRPr lang="en-US" dirty="0"/>
          </a:p>
        </p:txBody>
      </p:sp>
    </p:spTree>
    <p:extLst>
      <p:ext uri="{BB962C8B-B14F-4D97-AF65-F5344CB8AC3E}">
        <p14:creationId xmlns:p14="http://schemas.microsoft.com/office/powerpoint/2010/main" val="244699796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cs typeface="Arial" charset="0"/>
              </a:rPr>
              <a:t>File Processing </a:t>
            </a:r>
            <a:r>
              <a:rPr lang="en-US" altLang="en-US" dirty="0" smtClean="0">
                <a:cs typeface="Arial" charset="0"/>
              </a:rPr>
              <a:t>Versus Databases</a:t>
            </a:r>
            <a:endParaRPr lang="en-US" dirty="0"/>
          </a:p>
        </p:txBody>
      </p:sp>
      <p:sp>
        <p:nvSpPr>
          <p:cNvPr id="3" name="Content Placeholder 2"/>
          <p:cNvSpPr>
            <a:spLocks noGrp="1"/>
          </p:cNvSpPr>
          <p:nvPr>
            <p:ph sz="half" idx="1"/>
          </p:nvPr>
        </p:nvSpPr>
        <p:spPr/>
        <p:txBody>
          <a:bodyPr>
            <a:normAutofit fontScale="92500" lnSpcReduction="20000"/>
          </a:bodyPr>
          <a:lstStyle/>
          <a:p>
            <a:pPr marL="64008" lvl="0" indent="0">
              <a:buNone/>
            </a:pPr>
            <a:r>
              <a:rPr lang="en-US" b="1" dirty="0"/>
              <a:t>File processing </a:t>
            </a:r>
            <a:r>
              <a:rPr lang="en-US" b="1" dirty="0" smtClean="0"/>
              <a:t>system</a:t>
            </a:r>
          </a:p>
          <a:p>
            <a:pPr lvl="0"/>
            <a:r>
              <a:rPr lang="en-US" dirty="0"/>
              <a:t>Each department has its own set of files</a:t>
            </a:r>
          </a:p>
          <a:p>
            <a:pPr lvl="0"/>
            <a:r>
              <a:rPr lang="en-US" dirty="0"/>
              <a:t>Used for many years</a:t>
            </a:r>
          </a:p>
          <a:p>
            <a:pPr lvl="0"/>
            <a:r>
              <a:rPr lang="en-US" dirty="0"/>
              <a:t>Have data redundancy</a:t>
            </a:r>
          </a:p>
          <a:p>
            <a:pPr lvl="0"/>
            <a:r>
              <a:rPr lang="en-US" dirty="0"/>
              <a:t>Isolate data</a:t>
            </a:r>
          </a:p>
          <a:p>
            <a:pPr lvl="0"/>
            <a:endParaRPr lang="en-US" b="1" dirty="0"/>
          </a:p>
          <a:p>
            <a:endParaRPr lang="en-US" dirty="0"/>
          </a:p>
        </p:txBody>
      </p:sp>
      <p:sp>
        <p:nvSpPr>
          <p:cNvPr id="4" name="Content Placeholder 3"/>
          <p:cNvSpPr>
            <a:spLocks noGrp="1"/>
          </p:cNvSpPr>
          <p:nvPr>
            <p:ph sz="half" idx="2"/>
          </p:nvPr>
        </p:nvSpPr>
        <p:spPr/>
        <p:txBody>
          <a:bodyPr>
            <a:normAutofit fontScale="92500" lnSpcReduction="20000"/>
          </a:bodyPr>
          <a:lstStyle/>
          <a:p>
            <a:pPr marL="64008" lvl="0" indent="0">
              <a:buNone/>
            </a:pPr>
            <a:r>
              <a:rPr lang="en-US" b="1" dirty="0"/>
              <a:t>Database approach</a:t>
            </a:r>
          </a:p>
          <a:p>
            <a:pPr lvl="0"/>
            <a:r>
              <a:rPr lang="en-US" dirty="0"/>
              <a:t>Programs and users share data</a:t>
            </a:r>
          </a:p>
          <a:p>
            <a:pPr lvl="0"/>
            <a:r>
              <a:rPr lang="en-US" dirty="0"/>
              <a:t>Reduce data redundancy</a:t>
            </a:r>
          </a:p>
          <a:p>
            <a:pPr lvl="0"/>
            <a:r>
              <a:rPr lang="en-US" dirty="0"/>
              <a:t>Improve data integrity</a:t>
            </a:r>
          </a:p>
          <a:p>
            <a:pPr lvl="0"/>
            <a:r>
              <a:rPr lang="en-US" dirty="0"/>
              <a:t>Share data</a:t>
            </a:r>
          </a:p>
          <a:p>
            <a:pPr lvl="0"/>
            <a:r>
              <a:rPr lang="en-US" dirty="0"/>
              <a:t>Allows easier access</a:t>
            </a:r>
          </a:p>
          <a:p>
            <a:pPr lvl="0"/>
            <a:r>
              <a:rPr lang="en-US" dirty="0"/>
              <a:t>Reduces development time</a:t>
            </a:r>
          </a:p>
          <a:p>
            <a:pPr lvl="0"/>
            <a:r>
              <a:rPr lang="en-US" dirty="0"/>
              <a:t>Can be more vulnerable</a:t>
            </a:r>
          </a:p>
          <a:p>
            <a:endParaRPr lang="en-US" dirty="0"/>
          </a:p>
        </p:txBody>
      </p:sp>
    </p:spTree>
    <p:extLst>
      <p:ext uri="{BB962C8B-B14F-4D97-AF65-F5344CB8AC3E}">
        <p14:creationId xmlns:p14="http://schemas.microsoft.com/office/powerpoint/2010/main" val="144676494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Disadvantages of </a:t>
            </a:r>
            <a:r>
              <a:rPr lang="en-US" altLang="en-US" dirty="0">
                <a:cs typeface="Arial" charset="0"/>
              </a:rPr>
              <a:t>Databases</a:t>
            </a:r>
            <a:endParaRPr lang="en-US" dirty="0"/>
          </a:p>
        </p:txBody>
      </p:sp>
      <p:sp>
        <p:nvSpPr>
          <p:cNvPr id="3" name="Content Placeholder 2"/>
          <p:cNvSpPr>
            <a:spLocks noGrp="1"/>
          </p:cNvSpPr>
          <p:nvPr>
            <p:ph idx="1"/>
          </p:nvPr>
        </p:nvSpPr>
        <p:spPr/>
        <p:txBody>
          <a:bodyPr>
            <a:normAutofit lnSpcReduction="10000"/>
          </a:bodyPr>
          <a:lstStyle/>
          <a:p>
            <a:r>
              <a:rPr lang="en-US" dirty="0"/>
              <a:t>more </a:t>
            </a:r>
            <a:r>
              <a:rPr lang="en-US" dirty="0" smtClean="0"/>
              <a:t>complex than </a:t>
            </a:r>
            <a:r>
              <a:rPr lang="en-US" dirty="0"/>
              <a:t>a file processing </a:t>
            </a:r>
            <a:r>
              <a:rPr lang="en-US" dirty="0" smtClean="0"/>
              <a:t>system</a:t>
            </a:r>
          </a:p>
          <a:p>
            <a:r>
              <a:rPr lang="en-US" dirty="0"/>
              <a:t>require more memory, storage, and processing power </a:t>
            </a:r>
            <a:r>
              <a:rPr lang="en-US" dirty="0" smtClean="0"/>
              <a:t>than file </a:t>
            </a:r>
            <a:r>
              <a:rPr lang="en-US" dirty="0"/>
              <a:t>processing systems.</a:t>
            </a:r>
          </a:p>
          <a:p>
            <a:r>
              <a:rPr lang="en-US" dirty="0"/>
              <a:t>database can be more vulnerable than data in file processing systems. </a:t>
            </a:r>
          </a:p>
          <a:p>
            <a:r>
              <a:rPr lang="en-US" dirty="0" smtClean="0"/>
              <a:t>If the database </a:t>
            </a:r>
            <a:r>
              <a:rPr lang="en-US" dirty="0"/>
              <a:t>is not operating properly or is damaged or destroyed, users may not be able to </a:t>
            </a:r>
            <a:r>
              <a:rPr lang="en-US" dirty="0" smtClean="0"/>
              <a:t>perform their </a:t>
            </a:r>
            <a:r>
              <a:rPr lang="en-US" dirty="0"/>
              <a:t>jobs.</a:t>
            </a:r>
          </a:p>
        </p:txBody>
      </p:sp>
    </p:spTree>
    <p:extLst>
      <p:ext uri="{BB962C8B-B14F-4D97-AF65-F5344CB8AC3E}">
        <p14:creationId xmlns:p14="http://schemas.microsoft.com/office/powerpoint/2010/main" val="42199970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Disadvantages of </a:t>
            </a:r>
            <a:r>
              <a:rPr lang="en-US" altLang="en-US" dirty="0">
                <a:cs typeface="Arial" charset="0"/>
              </a:rPr>
              <a:t>Databases</a:t>
            </a:r>
            <a:endParaRPr lang="en-US" dirty="0"/>
          </a:p>
        </p:txBody>
      </p:sp>
      <p:sp>
        <p:nvSpPr>
          <p:cNvPr id="3" name="Content Placeholder 2"/>
          <p:cNvSpPr>
            <a:spLocks noGrp="1"/>
          </p:cNvSpPr>
          <p:nvPr>
            <p:ph idx="1"/>
          </p:nvPr>
        </p:nvSpPr>
        <p:spPr/>
        <p:txBody>
          <a:bodyPr/>
          <a:lstStyle/>
          <a:p>
            <a:r>
              <a:rPr lang="en-US" dirty="0" smtClean="0"/>
              <a:t>unauthorized </a:t>
            </a:r>
            <a:r>
              <a:rPr lang="en-US" dirty="0"/>
              <a:t>users potentially could gain access to a single database </a:t>
            </a:r>
            <a:r>
              <a:rPr lang="en-US" dirty="0" smtClean="0"/>
              <a:t>file that </a:t>
            </a:r>
            <a:r>
              <a:rPr lang="en-US" dirty="0"/>
              <a:t>contains personal and confidential data. </a:t>
            </a:r>
          </a:p>
        </p:txBody>
      </p:sp>
    </p:spTree>
    <p:extLst>
      <p:ext uri="{BB962C8B-B14F-4D97-AF65-F5344CB8AC3E}">
        <p14:creationId xmlns:p14="http://schemas.microsoft.com/office/powerpoint/2010/main" val="350559393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cs typeface="Arial" charset="0"/>
              </a:rPr>
              <a:t>File Processing Versus Databases</a:t>
            </a:r>
            <a:endParaRPr lang="en-US" dirty="0"/>
          </a:p>
        </p:txBody>
      </p:sp>
      <p:pic>
        <p:nvPicPr>
          <p:cNvPr id="4" name="Content Placeholder 8" descr="Fig9-10.gif"/>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387168" y="2276872"/>
            <a:ext cx="6994832" cy="2949178"/>
          </a:xfrm>
        </p:spPr>
      </p:pic>
    </p:spTree>
    <p:extLst>
      <p:ext uri="{BB962C8B-B14F-4D97-AF65-F5344CB8AC3E}">
        <p14:creationId xmlns:p14="http://schemas.microsoft.com/office/powerpoint/2010/main" val="69043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cs typeface="Arial" charset="0"/>
              </a:rPr>
              <a:t>Database Management Systems</a:t>
            </a:r>
            <a:endParaRPr lang="en-US" dirty="0"/>
          </a:p>
        </p:txBody>
      </p:sp>
      <p:pic>
        <p:nvPicPr>
          <p:cNvPr id="4" name="Content Placeholder 11" descr="Fig9-11.gif"/>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755576" y="1916832"/>
            <a:ext cx="7416824" cy="4572000"/>
          </a:xfrm>
        </p:spPr>
      </p:pic>
    </p:spTree>
    <p:extLst>
      <p:ext uri="{BB962C8B-B14F-4D97-AF65-F5344CB8AC3E}">
        <p14:creationId xmlns:p14="http://schemas.microsoft.com/office/powerpoint/2010/main" val="356569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cs typeface="Arial" charset="0"/>
              </a:rPr>
              <a:t>Database Management Systems</a:t>
            </a:r>
            <a:endParaRPr lang="en-US" dirty="0"/>
          </a:p>
        </p:txBody>
      </p:sp>
      <p:sp>
        <p:nvSpPr>
          <p:cNvPr id="3" name="Content Placeholder 2"/>
          <p:cNvSpPr>
            <a:spLocks noGrp="1"/>
          </p:cNvSpPr>
          <p:nvPr>
            <p:ph idx="1"/>
          </p:nvPr>
        </p:nvSpPr>
        <p:spPr/>
        <p:txBody>
          <a:bodyPr/>
          <a:lstStyle/>
          <a:p>
            <a:r>
              <a:rPr lang="en-US" altLang="en-US" dirty="0" smtClean="0"/>
              <a:t>A </a:t>
            </a:r>
            <a:r>
              <a:rPr lang="en-US" altLang="en-US" b="1" dirty="0" smtClean="0"/>
              <a:t>data dictionary </a:t>
            </a:r>
            <a:r>
              <a:rPr lang="en-US" altLang="en-US" dirty="0" smtClean="0"/>
              <a:t>contains </a:t>
            </a:r>
            <a:r>
              <a:rPr lang="en-US" altLang="en-US" dirty="0"/>
              <a:t>data about each file in the database and each field in those </a:t>
            </a:r>
            <a:r>
              <a:rPr lang="en-US" altLang="en-US" dirty="0" smtClean="0"/>
              <a:t>files.</a:t>
            </a:r>
          </a:p>
          <a:p>
            <a:endParaRPr lang="en-US" dirty="0"/>
          </a:p>
        </p:txBody>
      </p:sp>
      <p:pic>
        <p:nvPicPr>
          <p:cNvPr id="4" name="Picture 3" descr="CFig10-12.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01260" y="2924944"/>
            <a:ext cx="4731180" cy="357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247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cs typeface="Arial" charset="0"/>
              </a:rPr>
              <a:t>Database Management Systems</a:t>
            </a:r>
            <a:endParaRPr lang="en-US" dirty="0"/>
          </a:p>
        </p:txBody>
      </p:sp>
      <p:sp>
        <p:nvSpPr>
          <p:cNvPr id="3" name="Content Placeholder 2"/>
          <p:cNvSpPr>
            <a:spLocks noGrp="1"/>
          </p:cNvSpPr>
          <p:nvPr>
            <p:ph idx="1"/>
          </p:nvPr>
        </p:nvSpPr>
        <p:spPr/>
        <p:txBody>
          <a:bodyPr/>
          <a:lstStyle/>
          <a:p>
            <a:r>
              <a:rPr lang="en-US" altLang="en-US" dirty="0"/>
              <a:t>A DBMS provides several tools that allow users and programs to retrieve and maintain data in the </a:t>
            </a:r>
            <a:r>
              <a:rPr lang="en-US" altLang="en-US" dirty="0" smtClean="0"/>
              <a:t>database.</a:t>
            </a:r>
          </a:p>
          <a:p>
            <a:r>
              <a:rPr lang="en-US" dirty="0"/>
              <a:t>query </a:t>
            </a:r>
            <a:r>
              <a:rPr lang="en-US" dirty="0" smtClean="0"/>
              <a:t>languages</a:t>
            </a:r>
          </a:p>
          <a:p>
            <a:r>
              <a:rPr lang="en-US" dirty="0" smtClean="0"/>
              <a:t>query </a:t>
            </a:r>
            <a:r>
              <a:rPr lang="en-US" dirty="0"/>
              <a:t>by </a:t>
            </a:r>
            <a:r>
              <a:rPr lang="en-US" dirty="0" smtClean="0"/>
              <a:t>example</a:t>
            </a:r>
          </a:p>
          <a:p>
            <a:r>
              <a:rPr lang="en-US" dirty="0" smtClean="0"/>
              <a:t>Forms and</a:t>
            </a:r>
          </a:p>
          <a:p>
            <a:r>
              <a:rPr lang="en-US" dirty="0" smtClean="0"/>
              <a:t> </a:t>
            </a:r>
            <a:r>
              <a:rPr lang="en-US" dirty="0"/>
              <a:t>report generators.</a:t>
            </a:r>
          </a:p>
        </p:txBody>
      </p:sp>
    </p:spTree>
    <p:extLst>
      <p:ext uri="{BB962C8B-B14F-4D97-AF65-F5344CB8AC3E}">
        <p14:creationId xmlns:p14="http://schemas.microsoft.com/office/powerpoint/2010/main" val="130793205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cs typeface="Arial" charset="0"/>
              </a:rPr>
              <a:t>Database Management Systems</a:t>
            </a:r>
            <a:endParaRPr lang="en-US" dirty="0"/>
          </a:p>
        </p:txBody>
      </p:sp>
      <p:sp>
        <p:nvSpPr>
          <p:cNvPr id="3" name="Content Placeholder 2"/>
          <p:cNvSpPr>
            <a:spLocks noGrp="1"/>
          </p:cNvSpPr>
          <p:nvPr>
            <p:ph idx="1"/>
          </p:nvPr>
        </p:nvSpPr>
        <p:spPr/>
        <p:txBody>
          <a:bodyPr/>
          <a:lstStyle/>
          <a:p>
            <a:r>
              <a:rPr lang="en-US" altLang="en-US" dirty="0" smtClean="0"/>
              <a:t>A </a:t>
            </a:r>
            <a:r>
              <a:rPr lang="en-US" altLang="en-US" b="1" dirty="0" smtClean="0"/>
              <a:t>query language </a:t>
            </a:r>
            <a:r>
              <a:rPr lang="en-US" altLang="en-US" dirty="0" smtClean="0"/>
              <a:t>consists </a:t>
            </a:r>
            <a:r>
              <a:rPr lang="en-US" altLang="en-US" dirty="0"/>
              <a:t>of simple, English-like statements that allow users to specify the data to display, print, or </a:t>
            </a:r>
            <a:r>
              <a:rPr lang="en-US" altLang="en-US" dirty="0" smtClean="0"/>
              <a:t>store.</a:t>
            </a:r>
          </a:p>
          <a:p>
            <a:r>
              <a:rPr lang="en-US" altLang="en-US" b="1" dirty="0" smtClean="0"/>
              <a:t>Query by example </a:t>
            </a:r>
            <a:r>
              <a:rPr lang="en-US" altLang="en-US" dirty="0" smtClean="0"/>
              <a:t>(QBE) provides </a:t>
            </a:r>
            <a:r>
              <a:rPr lang="en-US" altLang="en-US" dirty="0"/>
              <a:t>a GUI to assist users with retrieving </a:t>
            </a:r>
            <a:r>
              <a:rPr lang="en-US" altLang="en-US" dirty="0" smtClean="0"/>
              <a:t>data.</a:t>
            </a:r>
            <a:endParaRPr lang="en-US" altLang="en-US" b="1" dirty="0"/>
          </a:p>
          <a:p>
            <a:endParaRPr lang="en-US" dirty="0"/>
          </a:p>
        </p:txBody>
      </p:sp>
    </p:spTree>
    <p:extLst>
      <p:ext uri="{BB962C8B-B14F-4D97-AF65-F5344CB8AC3E}">
        <p14:creationId xmlns:p14="http://schemas.microsoft.com/office/powerpoint/2010/main" val="249912891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cs typeface="Arial" charset="0"/>
              </a:rPr>
              <a:t>Database Management Systems</a:t>
            </a:r>
            <a:endParaRPr lang="en-US" dirty="0"/>
          </a:p>
        </p:txBody>
      </p:sp>
      <p:sp>
        <p:nvSpPr>
          <p:cNvPr id="3" name="Content Placeholder 2"/>
          <p:cNvSpPr>
            <a:spLocks noGrp="1"/>
          </p:cNvSpPr>
          <p:nvPr>
            <p:ph idx="1"/>
          </p:nvPr>
        </p:nvSpPr>
        <p:spPr/>
        <p:txBody>
          <a:bodyPr/>
          <a:lstStyle/>
          <a:p>
            <a:r>
              <a:rPr lang="en-US" altLang="en-US" dirty="0" smtClean="0"/>
              <a:t>A</a:t>
            </a:r>
            <a:r>
              <a:rPr lang="en-US" altLang="en-US" b="1" dirty="0" smtClean="0"/>
              <a:t> Form </a:t>
            </a:r>
            <a:r>
              <a:rPr lang="en-US" altLang="en-US" dirty="0" smtClean="0"/>
              <a:t>is </a:t>
            </a:r>
            <a:r>
              <a:rPr lang="en-US" altLang="en-US" dirty="0"/>
              <a:t>a window on the screen that provides areas for entering or modifying data in a database</a:t>
            </a:r>
          </a:p>
          <a:p>
            <a:endParaRPr lang="en-US" dirty="0"/>
          </a:p>
        </p:txBody>
      </p:sp>
    </p:spTree>
    <p:extLst>
      <p:ext uri="{BB962C8B-B14F-4D97-AF65-F5344CB8AC3E}">
        <p14:creationId xmlns:p14="http://schemas.microsoft.com/office/powerpoint/2010/main" val="317436673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cs typeface="Arial" charset="0"/>
              </a:rPr>
              <a:t>Database Management Systems</a:t>
            </a:r>
            <a:endParaRPr lang="en-US" dirty="0"/>
          </a:p>
        </p:txBody>
      </p:sp>
      <p:sp>
        <p:nvSpPr>
          <p:cNvPr id="3" name="Content Placeholder 2"/>
          <p:cNvSpPr>
            <a:spLocks noGrp="1"/>
          </p:cNvSpPr>
          <p:nvPr>
            <p:ph idx="1"/>
          </p:nvPr>
        </p:nvSpPr>
        <p:spPr/>
        <p:txBody>
          <a:bodyPr/>
          <a:lstStyle/>
          <a:p>
            <a:r>
              <a:rPr lang="en-US" altLang="en-US" dirty="0" smtClean="0"/>
              <a:t>A </a:t>
            </a:r>
            <a:r>
              <a:rPr lang="en-US" altLang="en-US" b="1" dirty="0" smtClean="0"/>
              <a:t>report generator </a:t>
            </a:r>
            <a:r>
              <a:rPr lang="en-US" altLang="en-US" dirty="0" smtClean="0"/>
              <a:t>allows </a:t>
            </a:r>
            <a:r>
              <a:rPr lang="en-US" altLang="en-US" dirty="0"/>
              <a:t>users to design a report on the screen, retrieve data into the report design, and then display or print the </a:t>
            </a:r>
            <a:r>
              <a:rPr lang="en-US" altLang="en-US" dirty="0" smtClean="0"/>
              <a:t>report.</a:t>
            </a:r>
            <a:endParaRPr lang="en-US" altLang="en-US" dirty="0"/>
          </a:p>
          <a:p>
            <a:endParaRPr lang="en-US" dirty="0"/>
          </a:p>
        </p:txBody>
      </p:sp>
      <p:pic>
        <p:nvPicPr>
          <p:cNvPr id="4" name="Picture 3" descr="Fig10-16.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3861048"/>
            <a:ext cx="5791200" cy="275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4088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Data Security</a:t>
            </a:r>
            <a:endParaRPr lang="en-US" dirty="0">
              <a:effectLst/>
            </a:endParaRPr>
          </a:p>
        </p:txBody>
      </p:sp>
      <p:sp>
        <p:nvSpPr>
          <p:cNvPr id="3" name="Content Placeholder 2"/>
          <p:cNvSpPr>
            <a:spLocks noGrp="1"/>
          </p:cNvSpPr>
          <p:nvPr>
            <p:ph idx="1"/>
          </p:nvPr>
        </p:nvSpPr>
        <p:spPr/>
        <p:txBody>
          <a:bodyPr/>
          <a:lstStyle/>
          <a:p>
            <a:pPr lvl="0"/>
            <a:r>
              <a:rPr lang="en-US" dirty="0"/>
              <a:t>A DBMS provides means to ensure that only authorized users access data at permitted </a:t>
            </a:r>
            <a:r>
              <a:rPr lang="en-US" dirty="0" smtClean="0"/>
              <a:t>times.</a:t>
            </a:r>
          </a:p>
          <a:p>
            <a:pPr marL="64008" lvl="0" indent="0">
              <a:buNone/>
            </a:pPr>
            <a:endParaRPr lang="en-US" dirty="0" smtClean="0"/>
          </a:p>
          <a:p>
            <a:pPr lvl="0"/>
            <a:r>
              <a:rPr lang="en-US" dirty="0"/>
              <a:t>Access privileges</a:t>
            </a:r>
          </a:p>
          <a:p>
            <a:pPr lvl="0"/>
            <a:r>
              <a:rPr lang="en-US" dirty="0"/>
              <a:t>Principle of least privilege</a:t>
            </a:r>
          </a:p>
          <a:p>
            <a:pPr lvl="0"/>
            <a:endParaRPr lang="en-US" dirty="0"/>
          </a:p>
          <a:p>
            <a:endParaRPr lang="en-US" dirty="0"/>
          </a:p>
        </p:txBody>
      </p:sp>
    </p:spTree>
    <p:extLst>
      <p:ext uri="{BB962C8B-B14F-4D97-AF65-F5344CB8AC3E}">
        <p14:creationId xmlns:p14="http://schemas.microsoft.com/office/powerpoint/2010/main" val="100977413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Access privileges</a:t>
            </a:r>
            <a:br>
              <a:rPr lang="en-US" dirty="0"/>
            </a:br>
            <a:endParaRPr lang="en-US" dirty="0"/>
          </a:p>
        </p:txBody>
      </p:sp>
      <p:sp>
        <p:nvSpPr>
          <p:cNvPr id="3" name="Content Placeholder 2"/>
          <p:cNvSpPr>
            <a:spLocks noGrp="1"/>
          </p:cNvSpPr>
          <p:nvPr>
            <p:ph idx="1"/>
          </p:nvPr>
        </p:nvSpPr>
        <p:spPr/>
        <p:txBody>
          <a:bodyPr/>
          <a:lstStyle/>
          <a:p>
            <a:r>
              <a:rPr lang="en-US" dirty="0"/>
              <a:t>A</a:t>
            </a:r>
            <a:r>
              <a:rPr lang="en-US" dirty="0" smtClean="0"/>
              <a:t>ccess </a:t>
            </a:r>
            <a:r>
              <a:rPr lang="en-US" dirty="0"/>
              <a:t>privileges define the actions that a specific user or group of users can perform.</a:t>
            </a:r>
          </a:p>
          <a:p>
            <a:r>
              <a:rPr lang="en-US" dirty="0"/>
              <a:t>Access privileges for data involve establishing who can enter new data, modify existing </a:t>
            </a:r>
            <a:r>
              <a:rPr lang="en-US" dirty="0" smtClean="0"/>
              <a:t>data, delete </a:t>
            </a:r>
            <a:r>
              <a:rPr lang="en-US" dirty="0"/>
              <a:t>unwanted data, and view data. </a:t>
            </a:r>
          </a:p>
        </p:txBody>
      </p:sp>
    </p:spTree>
    <p:extLst>
      <p:ext uri="{BB962C8B-B14F-4D97-AF65-F5344CB8AC3E}">
        <p14:creationId xmlns:p14="http://schemas.microsoft.com/office/powerpoint/2010/main" val="380291117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Principle of least privilege</a:t>
            </a:r>
            <a:br>
              <a:rPr lang="en-US" dirty="0"/>
            </a:br>
            <a:endParaRPr lang="en-US" dirty="0"/>
          </a:p>
        </p:txBody>
      </p:sp>
      <p:sp>
        <p:nvSpPr>
          <p:cNvPr id="3" name="Content Placeholder 2"/>
          <p:cNvSpPr>
            <a:spLocks noGrp="1"/>
          </p:cNvSpPr>
          <p:nvPr>
            <p:ph idx="1"/>
          </p:nvPr>
        </p:nvSpPr>
        <p:spPr/>
        <p:txBody>
          <a:bodyPr/>
          <a:lstStyle/>
          <a:p>
            <a:r>
              <a:rPr lang="en-US" dirty="0" smtClean="0"/>
              <a:t>The </a:t>
            </a:r>
            <a:r>
              <a:rPr lang="en-US" b="1" dirty="0"/>
              <a:t>principle of least </a:t>
            </a:r>
            <a:r>
              <a:rPr lang="en-US" b="1" dirty="0" smtClean="0"/>
              <a:t>privilege</a:t>
            </a:r>
            <a:r>
              <a:rPr lang="en-US" dirty="0"/>
              <a:t> </a:t>
            </a:r>
            <a:r>
              <a:rPr lang="en-US" dirty="0" smtClean="0"/>
              <a:t>policy</a:t>
            </a:r>
            <a:r>
              <a:rPr lang="en-US" dirty="0"/>
              <a:t>, where users' access privileges are limited to the lowest level necessary to perform </a:t>
            </a:r>
            <a:r>
              <a:rPr lang="en-US" dirty="0" smtClean="0"/>
              <a:t>required tasks</a:t>
            </a:r>
            <a:r>
              <a:rPr lang="en-US" dirty="0"/>
              <a:t>. </a:t>
            </a:r>
          </a:p>
        </p:txBody>
      </p:sp>
    </p:spTree>
    <p:extLst>
      <p:ext uri="{BB962C8B-B14F-4D97-AF65-F5344CB8AC3E}">
        <p14:creationId xmlns:p14="http://schemas.microsoft.com/office/powerpoint/2010/main" val="292809587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cs typeface="Arial" charset="0"/>
              </a:rPr>
              <a:t>Database Management Systems</a:t>
            </a:r>
            <a:endParaRPr lang="en-US" dirty="0"/>
          </a:p>
        </p:txBody>
      </p:sp>
      <p:sp>
        <p:nvSpPr>
          <p:cNvPr id="3" name="Content Placeholder 2"/>
          <p:cNvSpPr>
            <a:spLocks noGrp="1"/>
          </p:cNvSpPr>
          <p:nvPr>
            <p:ph idx="1"/>
          </p:nvPr>
        </p:nvSpPr>
        <p:spPr/>
        <p:txBody>
          <a:bodyPr/>
          <a:lstStyle/>
          <a:p>
            <a:r>
              <a:rPr lang="en-US" dirty="0"/>
              <a:t>A DBMS provides a variety of techniques</a:t>
            </a:r>
          </a:p>
          <a:p>
            <a:pPr marL="64008" indent="0">
              <a:buNone/>
            </a:pPr>
            <a:r>
              <a:rPr lang="en-US" dirty="0"/>
              <a:t>to restore the database to a usable form in case it is damaged or destroyed.</a:t>
            </a:r>
          </a:p>
          <a:p>
            <a:pPr lvl="0"/>
            <a:r>
              <a:rPr lang="en-US" b="1" dirty="0"/>
              <a:t>Backup</a:t>
            </a:r>
          </a:p>
          <a:p>
            <a:pPr lvl="0"/>
            <a:r>
              <a:rPr lang="en-US" b="1" dirty="0"/>
              <a:t>Log</a:t>
            </a:r>
          </a:p>
          <a:p>
            <a:pPr lvl="0"/>
            <a:r>
              <a:rPr lang="en-US" b="1" dirty="0"/>
              <a:t>Recovery utility</a:t>
            </a:r>
          </a:p>
          <a:p>
            <a:pPr lvl="0"/>
            <a:r>
              <a:rPr lang="en-US" b="1" dirty="0"/>
              <a:t>Continuous backup</a:t>
            </a:r>
          </a:p>
          <a:p>
            <a:endParaRPr lang="en-US" dirty="0"/>
          </a:p>
        </p:txBody>
      </p:sp>
    </p:spTree>
    <p:extLst>
      <p:ext uri="{BB962C8B-B14F-4D97-AF65-F5344CB8AC3E}">
        <p14:creationId xmlns:p14="http://schemas.microsoft.com/office/powerpoint/2010/main" val="293017075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Backup and Recovery</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r>
              <a:rPr lang="en-US" dirty="0"/>
              <a:t>A </a:t>
            </a:r>
            <a:r>
              <a:rPr lang="en-US" b="1" dirty="0"/>
              <a:t>backup</a:t>
            </a:r>
            <a:r>
              <a:rPr lang="en-US" dirty="0"/>
              <a:t>, or copy, of the entire database should be made on a regular basis. </a:t>
            </a:r>
            <a:endParaRPr lang="en-US" dirty="0" smtClean="0"/>
          </a:p>
          <a:p>
            <a:r>
              <a:rPr lang="en-US" dirty="0" smtClean="0"/>
              <a:t>Some </a:t>
            </a:r>
            <a:r>
              <a:rPr lang="en-US" dirty="0"/>
              <a:t>DBMSs </a:t>
            </a:r>
            <a:r>
              <a:rPr lang="en-US" dirty="0" smtClean="0"/>
              <a:t>have their </a:t>
            </a:r>
            <a:r>
              <a:rPr lang="en-US" dirty="0"/>
              <a:t>own built-in backup utilities. Others require users to purchase a separate backup utility, </a:t>
            </a:r>
            <a:r>
              <a:rPr lang="en-US" dirty="0" smtClean="0"/>
              <a:t>or use </a:t>
            </a:r>
            <a:r>
              <a:rPr lang="en-US" dirty="0"/>
              <a:t>one included with the operating system.</a:t>
            </a:r>
          </a:p>
          <a:p>
            <a:endParaRPr lang="en-US" dirty="0"/>
          </a:p>
        </p:txBody>
      </p:sp>
    </p:spTree>
    <p:extLst>
      <p:ext uri="{BB962C8B-B14F-4D97-AF65-F5344CB8AC3E}">
        <p14:creationId xmlns:p14="http://schemas.microsoft.com/office/powerpoint/2010/main" val="37867118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Recovery </a:t>
            </a:r>
            <a:r>
              <a:rPr lang="en-US" b="1" dirty="0"/>
              <a:t>utility</a:t>
            </a:r>
            <a:endParaRPr lang="en-US" dirty="0"/>
          </a:p>
        </p:txBody>
      </p:sp>
      <p:sp>
        <p:nvSpPr>
          <p:cNvPr id="3" name="Content Placeholder 2"/>
          <p:cNvSpPr>
            <a:spLocks noGrp="1"/>
          </p:cNvSpPr>
          <p:nvPr>
            <p:ph idx="1"/>
          </p:nvPr>
        </p:nvSpPr>
        <p:spPr/>
        <p:txBody>
          <a:bodyPr/>
          <a:lstStyle/>
          <a:p>
            <a:r>
              <a:rPr lang="en-US" dirty="0"/>
              <a:t>A </a:t>
            </a:r>
            <a:r>
              <a:rPr lang="en-US" b="1" dirty="0"/>
              <a:t>recovery utility </a:t>
            </a:r>
            <a:r>
              <a:rPr lang="en-US" dirty="0"/>
              <a:t>uses the </a:t>
            </a:r>
            <a:r>
              <a:rPr lang="en-US" dirty="0" smtClean="0"/>
              <a:t>logs and/or </a:t>
            </a:r>
            <a:r>
              <a:rPr lang="en-US" dirty="0"/>
              <a:t>backups to restore a database when it becomes damaged or destroyed.</a:t>
            </a:r>
          </a:p>
          <a:p>
            <a:endParaRPr lang="en-US" dirty="0"/>
          </a:p>
        </p:txBody>
      </p:sp>
    </p:spTree>
    <p:extLst>
      <p:ext uri="{BB962C8B-B14F-4D97-AF65-F5344CB8AC3E}">
        <p14:creationId xmlns:p14="http://schemas.microsoft.com/office/powerpoint/2010/main" val="153243072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a:t>
            </a:r>
            <a:endParaRPr lang="en-US" dirty="0"/>
          </a:p>
        </p:txBody>
      </p:sp>
      <p:sp>
        <p:nvSpPr>
          <p:cNvPr id="3" name="Content Placeholder 2"/>
          <p:cNvSpPr>
            <a:spLocks noGrp="1"/>
          </p:cNvSpPr>
          <p:nvPr>
            <p:ph idx="1"/>
          </p:nvPr>
        </p:nvSpPr>
        <p:spPr/>
        <p:txBody>
          <a:bodyPr/>
          <a:lstStyle/>
          <a:p>
            <a:r>
              <a:rPr lang="en-US" dirty="0"/>
              <a:t>More complex DBMSs maintain a </a:t>
            </a:r>
            <a:r>
              <a:rPr lang="en-US" b="1" dirty="0"/>
              <a:t>log</a:t>
            </a:r>
            <a:r>
              <a:rPr lang="en-US" dirty="0"/>
              <a:t>, which is a listing of activities that change the contents </a:t>
            </a:r>
            <a:r>
              <a:rPr lang="en-US" dirty="0" smtClean="0"/>
              <a:t>of the </a:t>
            </a:r>
            <a:r>
              <a:rPr lang="en-US" dirty="0"/>
              <a:t>database.</a:t>
            </a:r>
          </a:p>
          <a:p>
            <a:endParaRPr lang="en-US" dirty="0"/>
          </a:p>
        </p:txBody>
      </p:sp>
    </p:spTree>
    <p:extLst>
      <p:ext uri="{BB962C8B-B14F-4D97-AF65-F5344CB8AC3E}">
        <p14:creationId xmlns:p14="http://schemas.microsoft.com/office/powerpoint/2010/main" val="118293250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Continuous backup</a:t>
            </a:r>
            <a:endParaRPr lang="en-US" dirty="0"/>
          </a:p>
        </p:txBody>
      </p:sp>
      <p:sp>
        <p:nvSpPr>
          <p:cNvPr id="3" name="Content Placeholder 2"/>
          <p:cNvSpPr>
            <a:spLocks noGrp="1"/>
          </p:cNvSpPr>
          <p:nvPr>
            <p:ph idx="1"/>
          </p:nvPr>
        </p:nvSpPr>
        <p:spPr/>
        <p:txBody>
          <a:bodyPr/>
          <a:lstStyle/>
          <a:p>
            <a:r>
              <a:rPr lang="en-US" b="1" dirty="0"/>
              <a:t>Continuous backup </a:t>
            </a:r>
            <a:r>
              <a:rPr lang="en-US" dirty="0"/>
              <a:t>is a backup plan in which all data is backed up whenever a change is made.</a:t>
            </a:r>
          </a:p>
        </p:txBody>
      </p:sp>
    </p:spTree>
    <p:extLst>
      <p:ext uri="{BB962C8B-B14F-4D97-AF65-F5344CB8AC3E}">
        <p14:creationId xmlns:p14="http://schemas.microsoft.com/office/powerpoint/2010/main" val="10439660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800200"/>
          </a:xfrm>
        </p:spPr>
        <p:txBody>
          <a:bodyPr>
            <a:normAutofit/>
          </a:bodyPr>
          <a:lstStyle/>
          <a:p>
            <a:r>
              <a:rPr lang="en-US" dirty="0" smtClean="0"/>
              <a:t>Relational and Object-Oriented Databases</a:t>
            </a:r>
            <a:endParaRPr lang="en-US" dirty="0"/>
          </a:p>
        </p:txBody>
      </p:sp>
      <p:sp>
        <p:nvSpPr>
          <p:cNvPr id="3" name="Content Placeholder 2"/>
          <p:cNvSpPr>
            <a:spLocks noGrp="1"/>
          </p:cNvSpPr>
          <p:nvPr>
            <p:ph idx="1"/>
          </p:nvPr>
        </p:nvSpPr>
        <p:spPr/>
        <p:txBody>
          <a:bodyPr/>
          <a:lstStyle/>
          <a:p>
            <a:pPr marL="64008" indent="0">
              <a:buNone/>
            </a:pPr>
            <a:r>
              <a:rPr lang="en-US" dirty="0" smtClean="0"/>
              <a:t> </a:t>
            </a:r>
          </a:p>
          <a:p>
            <a:r>
              <a:rPr lang="en-US" dirty="0" smtClean="0"/>
              <a:t>A </a:t>
            </a:r>
            <a:r>
              <a:rPr lang="en-US" b="1" dirty="0"/>
              <a:t>data model </a:t>
            </a:r>
            <a:r>
              <a:rPr lang="en-US" dirty="0"/>
              <a:t>consists of rules and</a:t>
            </a:r>
          </a:p>
          <a:p>
            <a:pPr marL="64008" indent="0">
              <a:buNone/>
            </a:pPr>
            <a:r>
              <a:rPr lang="en-US" dirty="0"/>
              <a:t>standards that define how the database organizes data. A data model defines how users view the </a:t>
            </a:r>
            <a:r>
              <a:rPr lang="en-US" dirty="0" smtClean="0"/>
              <a:t>organization of </a:t>
            </a:r>
            <a:r>
              <a:rPr lang="en-US" dirty="0"/>
              <a:t>the data. </a:t>
            </a:r>
            <a:endParaRPr lang="en-US" dirty="0" smtClean="0"/>
          </a:p>
          <a:p>
            <a:endParaRPr lang="en-US" dirty="0"/>
          </a:p>
        </p:txBody>
      </p:sp>
    </p:spTree>
    <p:extLst>
      <p:ext uri="{BB962C8B-B14F-4D97-AF65-F5344CB8AC3E}">
        <p14:creationId xmlns:p14="http://schemas.microsoft.com/office/powerpoint/2010/main" val="123028255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Relational and Object-Oriented</a:t>
            </a:r>
            <a:r>
              <a:rPr lang="en-US" dirty="0"/>
              <a:t> </a:t>
            </a:r>
            <a:r>
              <a:rPr lang="en-US" dirty="0" smtClean="0"/>
              <a:t>Database </a:t>
            </a:r>
            <a:endParaRPr lang="en-US" dirty="0"/>
          </a:p>
        </p:txBody>
      </p:sp>
      <p:sp>
        <p:nvSpPr>
          <p:cNvPr id="3" name="Content Placeholder 2"/>
          <p:cNvSpPr>
            <a:spLocks noGrp="1"/>
          </p:cNvSpPr>
          <p:nvPr>
            <p:ph idx="1"/>
          </p:nvPr>
        </p:nvSpPr>
        <p:spPr/>
        <p:txBody>
          <a:bodyPr/>
          <a:lstStyle/>
          <a:p>
            <a:r>
              <a:rPr lang="en-US" dirty="0"/>
              <a:t>A </a:t>
            </a:r>
            <a:r>
              <a:rPr lang="en-US" b="1" dirty="0"/>
              <a:t>relational database </a:t>
            </a:r>
            <a:r>
              <a:rPr lang="en-US" dirty="0"/>
              <a:t>is a database that stores data in tables that consist of rows and columns.</a:t>
            </a:r>
          </a:p>
          <a:p>
            <a:r>
              <a:rPr lang="en-US" dirty="0"/>
              <a:t>Each row has a primary key and each column has a unique name.</a:t>
            </a:r>
          </a:p>
          <a:p>
            <a:r>
              <a:rPr lang="en-US" dirty="0"/>
              <a:t>A </a:t>
            </a:r>
            <a:r>
              <a:rPr lang="en-US" b="1" dirty="0"/>
              <a:t>relationship </a:t>
            </a:r>
            <a:r>
              <a:rPr lang="en-US" dirty="0" smtClean="0"/>
              <a:t>is a </a:t>
            </a:r>
            <a:r>
              <a:rPr lang="en-US" dirty="0"/>
              <a:t>link within the data. </a:t>
            </a:r>
          </a:p>
        </p:txBody>
      </p:sp>
    </p:spTree>
    <p:extLst>
      <p:ext uri="{BB962C8B-B14F-4D97-AF65-F5344CB8AC3E}">
        <p14:creationId xmlns:p14="http://schemas.microsoft.com/office/powerpoint/2010/main" val="402374272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793354"/>
          </a:xfrm>
        </p:spPr>
        <p:txBody>
          <a:bodyPr>
            <a:normAutofit fontScale="90000"/>
          </a:bodyPr>
          <a:lstStyle/>
          <a:p>
            <a:r>
              <a:rPr lang="en-US" dirty="0"/>
              <a:t>Relational, Object-Oriented, and Multidimensional Databases</a:t>
            </a:r>
          </a:p>
        </p:txBody>
      </p:sp>
      <p:pic>
        <p:nvPicPr>
          <p:cNvPr id="4" name="Content Placeholder 3"/>
          <p:cNvPicPr>
            <a:picLocks noGrp="1"/>
          </p:cNvPicPr>
          <p:nvPr>
            <p:ph idx="1"/>
          </p:nvPr>
        </p:nvPicPr>
        <p:blipFill rotWithShape="1">
          <a:blip r:embed="rId2"/>
          <a:srcRect l="52523" t="20533" r="23211" b="63378"/>
          <a:stretch/>
        </p:blipFill>
        <p:spPr bwMode="auto">
          <a:xfrm>
            <a:off x="971600" y="2708920"/>
            <a:ext cx="6192688" cy="345638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8849755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728192"/>
          </a:xfrm>
        </p:spPr>
        <p:txBody>
          <a:bodyPr>
            <a:normAutofit fontScale="90000"/>
          </a:bodyPr>
          <a:lstStyle/>
          <a:p>
            <a:r>
              <a:rPr lang="en-US" dirty="0"/>
              <a:t>Relational, Object-Oriented, and Multidimensional Databases</a:t>
            </a:r>
          </a:p>
        </p:txBody>
      </p:sp>
      <p:pic>
        <p:nvPicPr>
          <p:cNvPr id="5" name="Content Placeholder 12" descr="CFig9-17.gif"/>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762000" y="2187575"/>
            <a:ext cx="7620000" cy="3962400"/>
          </a:xfrm>
        </p:spPr>
      </p:pic>
    </p:spTree>
    <p:extLst>
      <p:ext uri="{BB962C8B-B14F-4D97-AF65-F5344CB8AC3E}">
        <p14:creationId xmlns:p14="http://schemas.microsoft.com/office/powerpoint/2010/main" val="447181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728192"/>
          </a:xfrm>
        </p:spPr>
        <p:txBody>
          <a:bodyPr>
            <a:normAutofit fontScale="90000"/>
          </a:bodyPr>
          <a:lstStyle/>
          <a:p>
            <a:r>
              <a:rPr lang="en-US" dirty="0"/>
              <a:t>Relational, Object-Oriented, and Multidimensional Databases</a:t>
            </a:r>
          </a:p>
        </p:txBody>
      </p:sp>
      <p:sp>
        <p:nvSpPr>
          <p:cNvPr id="3" name="Content Placeholder 2"/>
          <p:cNvSpPr>
            <a:spLocks noGrp="1"/>
          </p:cNvSpPr>
          <p:nvPr>
            <p:ph idx="1"/>
          </p:nvPr>
        </p:nvSpPr>
        <p:spPr/>
        <p:txBody>
          <a:bodyPr/>
          <a:lstStyle/>
          <a:p>
            <a:r>
              <a:rPr lang="en-US" b="1" dirty="0"/>
              <a:t>SQL Structured Query Language </a:t>
            </a:r>
            <a:r>
              <a:rPr lang="en-US" dirty="0"/>
              <a:t>(</a:t>
            </a:r>
            <a:r>
              <a:rPr lang="en-US" b="1" dirty="0"/>
              <a:t>SQL</a:t>
            </a:r>
            <a:r>
              <a:rPr lang="en-US" dirty="0"/>
              <a:t>) is a popular query language that allows users </a:t>
            </a:r>
            <a:r>
              <a:rPr lang="en-US" dirty="0" smtClean="0"/>
              <a:t>to manage</a:t>
            </a:r>
            <a:r>
              <a:rPr lang="en-US" dirty="0"/>
              <a:t>, update, and retrieve </a:t>
            </a:r>
            <a:r>
              <a:rPr lang="en-US" dirty="0" smtClean="0"/>
              <a:t>data.</a:t>
            </a:r>
          </a:p>
          <a:p>
            <a:endParaRPr lang="en-US" dirty="0"/>
          </a:p>
        </p:txBody>
      </p:sp>
      <p:pic>
        <p:nvPicPr>
          <p:cNvPr id="4" name="Picture 3" descr="CFig9-18.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600" y="3933056"/>
            <a:ext cx="76200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1994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728192"/>
          </a:xfrm>
        </p:spPr>
        <p:txBody>
          <a:bodyPr>
            <a:normAutofit fontScale="90000"/>
          </a:bodyPr>
          <a:lstStyle/>
          <a:p>
            <a:r>
              <a:rPr lang="en-US" dirty="0"/>
              <a:t>Relational, Object-Oriented, and Multidimensional </a:t>
            </a:r>
            <a:r>
              <a:rPr lang="en-US" dirty="0" smtClean="0"/>
              <a:t>Databases</a:t>
            </a:r>
            <a:endParaRPr lang="en-US" dirty="0"/>
          </a:p>
        </p:txBody>
      </p:sp>
      <p:sp>
        <p:nvSpPr>
          <p:cNvPr id="3" name="Content Placeholder 2"/>
          <p:cNvSpPr>
            <a:spLocks noGrp="1"/>
          </p:cNvSpPr>
          <p:nvPr>
            <p:ph idx="1"/>
          </p:nvPr>
        </p:nvSpPr>
        <p:spPr/>
        <p:txBody>
          <a:bodyPr/>
          <a:lstStyle/>
          <a:p>
            <a:endParaRPr lang="en-US" dirty="0" smtClean="0"/>
          </a:p>
          <a:p>
            <a:r>
              <a:rPr lang="en-US" dirty="0" smtClean="0"/>
              <a:t>An </a:t>
            </a:r>
            <a:r>
              <a:rPr lang="en-US" b="1" dirty="0"/>
              <a:t>object-oriented database </a:t>
            </a:r>
            <a:r>
              <a:rPr lang="en-US" dirty="0"/>
              <a:t>(</a:t>
            </a:r>
            <a:r>
              <a:rPr lang="en-US" b="1" dirty="0"/>
              <a:t>OODB</a:t>
            </a:r>
            <a:r>
              <a:rPr lang="en-US" dirty="0"/>
              <a:t>) stores data in objects. An </a:t>
            </a:r>
            <a:r>
              <a:rPr lang="en-US" b="1" dirty="0"/>
              <a:t>object </a:t>
            </a:r>
            <a:r>
              <a:rPr lang="en-US" dirty="0"/>
              <a:t>is an item that </a:t>
            </a:r>
            <a:r>
              <a:rPr lang="en-US" dirty="0" smtClean="0"/>
              <a:t>contains data</a:t>
            </a:r>
            <a:r>
              <a:rPr lang="en-US" dirty="0"/>
              <a:t>, as well as the actions that read or process the data</a:t>
            </a:r>
            <a:r>
              <a:rPr lang="en-US" dirty="0" smtClean="0"/>
              <a:t>.</a:t>
            </a:r>
          </a:p>
          <a:p>
            <a:r>
              <a:rPr lang="en-US" dirty="0" smtClean="0"/>
              <a:t> </a:t>
            </a:r>
            <a:endParaRPr lang="en-US" dirty="0"/>
          </a:p>
        </p:txBody>
      </p:sp>
    </p:spTree>
    <p:extLst>
      <p:ext uri="{BB962C8B-B14F-4D97-AF65-F5344CB8AC3E}">
        <p14:creationId xmlns:p14="http://schemas.microsoft.com/office/powerpoint/2010/main" val="244829839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3200" dirty="0"/>
              <a:t>A </a:t>
            </a:r>
            <a:r>
              <a:rPr lang="en-US" sz="3200" b="1" dirty="0"/>
              <a:t>data warehouse </a:t>
            </a:r>
            <a:r>
              <a:rPr lang="en-US" sz="3200" dirty="0"/>
              <a:t>is a huge database that stores and manages the data required to analyze historical and current transactions. </a:t>
            </a:r>
            <a:endParaRPr lang="en-US" dirty="0"/>
          </a:p>
          <a:p>
            <a:r>
              <a:rPr lang="en-US" dirty="0" smtClean="0"/>
              <a:t>A </a:t>
            </a:r>
            <a:r>
              <a:rPr lang="en-US" dirty="0"/>
              <a:t>smaller version of a data warehouse is the </a:t>
            </a:r>
            <a:r>
              <a:rPr lang="en-US" b="1" dirty="0"/>
              <a:t>data mart</a:t>
            </a:r>
            <a:r>
              <a:rPr lang="en-US" dirty="0"/>
              <a:t>. A data mart contains a database that helps </a:t>
            </a:r>
            <a:r>
              <a:rPr lang="en-US" dirty="0" smtClean="0"/>
              <a:t>a specific </a:t>
            </a:r>
            <a:r>
              <a:rPr lang="en-US" dirty="0"/>
              <a:t>group or department make decisions. </a:t>
            </a:r>
            <a:endParaRPr lang="en-US" b="1" dirty="0"/>
          </a:p>
        </p:txBody>
      </p:sp>
    </p:spTree>
    <p:extLst>
      <p:ext uri="{BB962C8B-B14F-4D97-AF65-F5344CB8AC3E}">
        <p14:creationId xmlns:p14="http://schemas.microsoft.com/office/powerpoint/2010/main" val="342084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Database Administration</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r>
              <a:rPr lang="en-US" dirty="0"/>
              <a:t>The role of coordinating </a:t>
            </a:r>
            <a:r>
              <a:rPr lang="en-US" dirty="0" smtClean="0"/>
              <a:t>the use </a:t>
            </a:r>
            <a:r>
              <a:rPr lang="en-US" dirty="0"/>
              <a:t>of the database belongs to the database analysts and administrators</a:t>
            </a:r>
            <a:r>
              <a:rPr lang="en-US" dirty="0" smtClean="0"/>
              <a:t>.</a:t>
            </a:r>
          </a:p>
          <a:p>
            <a:r>
              <a:rPr lang="en-US" dirty="0" smtClean="0"/>
              <a:t> </a:t>
            </a:r>
            <a:endParaRPr lang="en-US" dirty="0"/>
          </a:p>
        </p:txBody>
      </p:sp>
    </p:spTree>
    <p:extLst>
      <p:ext uri="{BB962C8B-B14F-4D97-AF65-F5344CB8AC3E}">
        <p14:creationId xmlns:p14="http://schemas.microsoft.com/office/powerpoint/2010/main" val="386041837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effectLst/>
              </a:rPr>
              <a:t>Role of the Database Analysts and Administrators</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r>
              <a:rPr lang="en-US" dirty="0"/>
              <a:t>The database analysts </a:t>
            </a:r>
            <a:r>
              <a:rPr lang="en-US" dirty="0" smtClean="0"/>
              <a:t>and administrators </a:t>
            </a:r>
            <a:r>
              <a:rPr lang="en-US" dirty="0"/>
              <a:t>are responsible </a:t>
            </a:r>
            <a:r>
              <a:rPr lang="en-US" dirty="0" smtClean="0"/>
              <a:t>for managing </a:t>
            </a:r>
            <a:r>
              <a:rPr lang="en-US" dirty="0"/>
              <a:t>and coordinating </a:t>
            </a:r>
            <a:r>
              <a:rPr lang="en-US" dirty="0" smtClean="0"/>
              <a:t>all database </a:t>
            </a:r>
            <a:r>
              <a:rPr lang="en-US" dirty="0"/>
              <a:t>activities. </a:t>
            </a:r>
            <a:endParaRPr lang="en-US" dirty="0" smtClean="0"/>
          </a:p>
          <a:p>
            <a:endParaRPr lang="en-US" dirty="0"/>
          </a:p>
        </p:txBody>
      </p:sp>
    </p:spTree>
    <p:extLst>
      <p:ext uri="{BB962C8B-B14F-4D97-AF65-F5344CB8AC3E}">
        <p14:creationId xmlns:p14="http://schemas.microsoft.com/office/powerpoint/2010/main" val="170838177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Role of the Database Analysts and Administrators</a:t>
            </a:r>
            <a:endParaRPr lang="en-US" dirty="0"/>
          </a:p>
        </p:txBody>
      </p:sp>
      <p:sp>
        <p:nvSpPr>
          <p:cNvPr id="3" name="Content Placeholder 2"/>
          <p:cNvSpPr>
            <a:spLocks noGrp="1"/>
          </p:cNvSpPr>
          <p:nvPr>
            <p:ph sz="half" idx="1"/>
          </p:nvPr>
        </p:nvSpPr>
        <p:spPr/>
        <p:txBody>
          <a:bodyPr/>
          <a:lstStyle/>
          <a:p>
            <a:pPr marL="64008" lvl="0" indent="0">
              <a:buNone/>
            </a:pPr>
            <a:r>
              <a:rPr lang="en-US" b="1" dirty="0"/>
              <a:t>Database Analyst</a:t>
            </a:r>
            <a:r>
              <a:rPr lang="en-US" dirty="0"/>
              <a:t> (</a:t>
            </a:r>
            <a:r>
              <a:rPr lang="en-US" b="1" dirty="0"/>
              <a:t>DA</a:t>
            </a:r>
            <a:r>
              <a:rPr lang="en-US" dirty="0"/>
              <a:t>)</a:t>
            </a:r>
          </a:p>
          <a:p>
            <a:pPr lvl="0"/>
            <a:r>
              <a:rPr lang="en-US" dirty="0"/>
              <a:t>Decides on proper field placement, defines data relationship, and identifies users’ access </a:t>
            </a:r>
            <a:r>
              <a:rPr lang="en-US" dirty="0" smtClean="0"/>
              <a:t>privileges.</a:t>
            </a:r>
            <a:endParaRPr lang="en-US" dirty="0"/>
          </a:p>
          <a:p>
            <a:endParaRPr lang="en-US" dirty="0"/>
          </a:p>
        </p:txBody>
      </p:sp>
      <p:sp>
        <p:nvSpPr>
          <p:cNvPr id="4" name="Content Placeholder 3"/>
          <p:cNvSpPr>
            <a:spLocks noGrp="1"/>
          </p:cNvSpPr>
          <p:nvPr>
            <p:ph sz="half" idx="2"/>
          </p:nvPr>
        </p:nvSpPr>
        <p:spPr/>
        <p:txBody>
          <a:bodyPr/>
          <a:lstStyle/>
          <a:p>
            <a:pPr marL="64008" lvl="0" indent="0">
              <a:buNone/>
            </a:pPr>
            <a:r>
              <a:rPr lang="en-US" b="1" dirty="0"/>
              <a:t>Database Administrator</a:t>
            </a:r>
            <a:r>
              <a:rPr lang="en-US" dirty="0"/>
              <a:t> (</a:t>
            </a:r>
            <a:r>
              <a:rPr lang="en-US" b="1" dirty="0"/>
              <a:t>DBA</a:t>
            </a:r>
            <a:r>
              <a:rPr lang="en-US" dirty="0"/>
              <a:t>)</a:t>
            </a:r>
          </a:p>
          <a:p>
            <a:pPr marL="64008" lvl="0" indent="0">
              <a:buNone/>
            </a:pPr>
            <a:r>
              <a:rPr lang="en-US" dirty="0"/>
              <a:t>Creates and maintains the data dictionary, manages security, monitors performance, and checks backup and recovery </a:t>
            </a:r>
            <a:r>
              <a:rPr lang="en-US" dirty="0" smtClean="0"/>
              <a:t>procedures.</a:t>
            </a:r>
            <a:endParaRPr lang="en-US" dirty="0"/>
          </a:p>
          <a:p>
            <a:endParaRPr lang="en-US" dirty="0"/>
          </a:p>
        </p:txBody>
      </p:sp>
    </p:spTree>
    <p:extLst>
      <p:ext uri="{BB962C8B-B14F-4D97-AF65-F5344CB8AC3E}">
        <p14:creationId xmlns:p14="http://schemas.microsoft.com/office/powerpoint/2010/main" val="336170709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8997487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1070</TotalTime>
  <Words>4782</Words>
  <Application>Microsoft Office PowerPoint</Application>
  <PresentationFormat>On-screen Show (4:3)</PresentationFormat>
  <Paragraphs>438</Paragraphs>
  <Slides>155</Slides>
  <Notes>0</Notes>
  <HiddenSlides>0</HiddenSlides>
  <MMClips>0</MMClips>
  <ScaleCrop>false</ScaleCrop>
  <HeadingPairs>
    <vt:vector size="4" baseType="variant">
      <vt:variant>
        <vt:lpstr>Theme</vt:lpstr>
      </vt:variant>
      <vt:variant>
        <vt:i4>1</vt:i4>
      </vt:variant>
      <vt:variant>
        <vt:lpstr>Slide Titles</vt:lpstr>
      </vt:variant>
      <vt:variant>
        <vt:i4>155</vt:i4>
      </vt:variant>
    </vt:vector>
  </HeadingPairs>
  <TitlesOfParts>
    <vt:vector size="156" baseType="lpstr">
      <vt:lpstr>Default Theme</vt:lpstr>
      <vt:lpstr>PowerPoint Presentation</vt:lpstr>
      <vt:lpstr>Cybersecurity</vt:lpstr>
      <vt:lpstr>Computer security</vt:lpstr>
      <vt:lpstr>Cybersecurity</vt:lpstr>
      <vt:lpstr>PowerPoint Presentation</vt:lpstr>
      <vt:lpstr>1. Availability</vt:lpstr>
      <vt:lpstr>2. Integrity</vt:lpstr>
      <vt:lpstr>3. confidentiality </vt:lpstr>
      <vt:lpstr>PowerPoint Presentation</vt:lpstr>
      <vt:lpstr>Application security</vt:lpstr>
      <vt:lpstr>Information security</vt:lpstr>
      <vt:lpstr>network security</vt:lpstr>
      <vt:lpstr>Network Security </vt:lpstr>
      <vt:lpstr>Disaster recovery </vt:lpstr>
      <vt:lpstr>PowerPoint Presentation</vt:lpstr>
      <vt:lpstr>Ways to secure computers</vt:lpstr>
      <vt:lpstr>Access-control software</vt:lpstr>
      <vt:lpstr>Anti- virus software</vt:lpstr>
      <vt:lpstr>Biometrics</vt:lpstr>
      <vt:lpstr>Hiring trustworthy employees</vt:lpstr>
      <vt:lpstr>Encryption</vt:lpstr>
      <vt:lpstr>Firewalls</vt:lpstr>
      <vt:lpstr>Virtual private network</vt:lpstr>
      <vt:lpstr>PowerPoint Presentation</vt:lpstr>
      <vt:lpstr>PowerPoint Presentation</vt:lpstr>
      <vt:lpstr>Why Computer Security? </vt:lpstr>
      <vt:lpstr>PowerPoint Presentation</vt:lpstr>
      <vt:lpstr>E-Commerce </vt:lpstr>
      <vt:lpstr>E-Commerce</vt:lpstr>
      <vt:lpstr>E-Commerce</vt:lpstr>
      <vt:lpstr>Traditional Commerce v/s E-Commerce </vt:lpstr>
      <vt:lpstr>PowerPoint Presentation</vt:lpstr>
      <vt:lpstr>PowerPoint Presentation</vt:lpstr>
      <vt:lpstr>PowerPoint Presentation</vt:lpstr>
      <vt:lpstr>E-Commerce - Advantages </vt:lpstr>
      <vt:lpstr>Advantages to Organizations </vt:lpstr>
      <vt:lpstr>PowerPoint Presentation</vt:lpstr>
      <vt:lpstr>Advantages to Customers </vt:lpstr>
      <vt:lpstr>PowerPoint Presentation</vt:lpstr>
      <vt:lpstr>PowerPoint Presentation</vt:lpstr>
      <vt:lpstr>PowerPoint Presentation</vt:lpstr>
      <vt:lpstr>PowerPoint Presentation</vt:lpstr>
      <vt:lpstr>Advantages to Society </vt:lpstr>
      <vt:lpstr>PowerPoint Presentation</vt:lpstr>
      <vt:lpstr>E-Commerce - Disadvantages </vt:lpstr>
      <vt:lpstr>Technical Disadvantages </vt:lpstr>
      <vt:lpstr>PowerPoint Presentation</vt:lpstr>
      <vt:lpstr>PowerPoint Presentation</vt:lpstr>
      <vt:lpstr>Non-Technical Disadvantages </vt:lpstr>
      <vt:lpstr>PowerPoint Presentation</vt:lpstr>
      <vt:lpstr>PowerPoint Presentation</vt:lpstr>
      <vt:lpstr>PowerPoint Presentation</vt:lpstr>
      <vt:lpstr>Types/Category  of e- commerce</vt:lpstr>
      <vt:lpstr>Business - to - Business (B2B) </vt:lpstr>
      <vt:lpstr>Business - to - Consumer (B2C) </vt:lpstr>
      <vt:lpstr>Consumer - to - Consumer (C2C) </vt:lpstr>
      <vt:lpstr>PowerPoint Presentation</vt:lpstr>
      <vt:lpstr>Consumer - to - Business (C2B) </vt:lpstr>
      <vt:lpstr>Business - to - Government (B2G) </vt:lpstr>
      <vt:lpstr>PowerPoint Presentation</vt:lpstr>
      <vt:lpstr>Government - to - Business (G2B) </vt:lpstr>
      <vt:lpstr>PowerPoint Presentation</vt:lpstr>
      <vt:lpstr>Government -to -Consumer (G2C) </vt:lpstr>
      <vt:lpstr>Government -to -Government (G2G)</vt:lpstr>
      <vt:lpstr>Consumer -to -Government (C2G)</vt:lpstr>
      <vt:lpstr>PowerPoint Presentation</vt:lpstr>
      <vt:lpstr>E-Commerce - Payment Systems </vt:lpstr>
      <vt:lpstr>PowerPoint Presentation</vt:lpstr>
      <vt:lpstr>Modes of electronic payments </vt:lpstr>
      <vt:lpstr>Credit Card </vt:lpstr>
      <vt:lpstr>PowerPoint Presentation</vt:lpstr>
      <vt:lpstr>actors in the credit card system</vt:lpstr>
      <vt:lpstr>Credit Card Payment Process </vt:lpstr>
      <vt:lpstr>PowerPoint Presentation</vt:lpstr>
      <vt:lpstr>PowerPoint Presentation</vt:lpstr>
      <vt:lpstr>PowerPoint Presentation</vt:lpstr>
      <vt:lpstr>Smart Card </vt:lpstr>
      <vt:lpstr>E-Commerce - Security Systems </vt:lpstr>
      <vt:lpstr>Safe e-payments/transactions requirements </vt:lpstr>
      <vt:lpstr>PowerPoint Presentation</vt:lpstr>
      <vt:lpstr>PowerPoint Presentation</vt:lpstr>
      <vt:lpstr>PowerPoint Presentation</vt:lpstr>
      <vt:lpstr>E-commerce applications</vt:lpstr>
      <vt:lpstr>Decision support systems(DSS)</vt:lpstr>
      <vt:lpstr>DSS three main components </vt:lpstr>
      <vt:lpstr>PowerPoint Presentation</vt:lpstr>
      <vt:lpstr>PowerPoint Presentation</vt:lpstr>
      <vt:lpstr>Inputs &amp; outputs</vt:lpstr>
      <vt:lpstr>Types of Decision Support Systems </vt:lpstr>
      <vt:lpstr>Communication-driven</vt:lpstr>
      <vt:lpstr>Model-driven</vt:lpstr>
      <vt:lpstr>Knowledge-driven</vt:lpstr>
      <vt:lpstr>Document-driven</vt:lpstr>
      <vt:lpstr>Data-driven:</vt:lpstr>
      <vt:lpstr>Advantages of a Decision Support System </vt:lpstr>
      <vt:lpstr>PowerPoint Presentation</vt:lpstr>
      <vt:lpstr>Disadvantages of a Decision Support System </vt:lpstr>
      <vt:lpstr>PowerPoint Presentation</vt:lpstr>
      <vt:lpstr>PowerPoint Presentation</vt:lpstr>
      <vt:lpstr>PowerPoint Presentation</vt:lpstr>
      <vt:lpstr>Database Management</vt:lpstr>
      <vt:lpstr>Databases</vt:lpstr>
      <vt:lpstr>Data and Information</vt:lpstr>
      <vt:lpstr>Database software</vt:lpstr>
      <vt:lpstr>Data Integrity </vt:lpstr>
      <vt:lpstr>Qualities of Valuable Information</vt:lpstr>
      <vt:lpstr>The Hierarchy of Data</vt:lpstr>
      <vt:lpstr>PowerPoint Presentation</vt:lpstr>
      <vt:lpstr>character</vt:lpstr>
      <vt:lpstr>field</vt:lpstr>
      <vt:lpstr>Field name, field size and data type</vt:lpstr>
      <vt:lpstr>The Hierarchy of Data</vt:lpstr>
      <vt:lpstr>The Hierarchy of Data</vt:lpstr>
      <vt:lpstr>The Hierarchy of Data</vt:lpstr>
      <vt:lpstr>primary key</vt:lpstr>
      <vt:lpstr>data file</vt:lpstr>
      <vt:lpstr>PowerPoint Presentation</vt:lpstr>
      <vt:lpstr>Maintaining Data</vt:lpstr>
      <vt:lpstr>Validation</vt:lpstr>
      <vt:lpstr>Validation cont.</vt:lpstr>
      <vt:lpstr>Validation cont.</vt:lpstr>
      <vt:lpstr>PowerPoint Presentation</vt:lpstr>
      <vt:lpstr>Validation cont.</vt:lpstr>
      <vt:lpstr>Validation cont.</vt:lpstr>
      <vt:lpstr>Validation cont.</vt:lpstr>
      <vt:lpstr>Validation cont.</vt:lpstr>
      <vt:lpstr>File Processing Versus Databases</vt:lpstr>
      <vt:lpstr>Disadvantages of Databases</vt:lpstr>
      <vt:lpstr>Disadvantages of Databases</vt:lpstr>
      <vt:lpstr>File Processing Versus Databases</vt:lpstr>
      <vt:lpstr>Database Management Systems</vt:lpstr>
      <vt:lpstr>Database Management Systems</vt:lpstr>
      <vt:lpstr>Database Management Systems</vt:lpstr>
      <vt:lpstr>Database Management Systems</vt:lpstr>
      <vt:lpstr>Database Management Systems</vt:lpstr>
      <vt:lpstr>Database Management Systems</vt:lpstr>
      <vt:lpstr>Data Security</vt:lpstr>
      <vt:lpstr>Access privileges </vt:lpstr>
      <vt:lpstr>Principle of least privilege </vt:lpstr>
      <vt:lpstr>Database Management Systems</vt:lpstr>
      <vt:lpstr>Backup and Recovery </vt:lpstr>
      <vt:lpstr>Recovery utility</vt:lpstr>
      <vt:lpstr>log</vt:lpstr>
      <vt:lpstr>Continuous backup</vt:lpstr>
      <vt:lpstr>Relational and Object-Oriented Databases</vt:lpstr>
      <vt:lpstr>Relational and Object-Oriented Database </vt:lpstr>
      <vt:lpstr>Relational, Object-Oriented, and Multidimensional Databases</vt:lpstr>
      <vt:lpstr>Relational, Object-Oriented, and Multidimensional Databases</vt:lpstr>
      <vt:lpstr>Relational, Object-Oriented, and Multidimensional Databases</vt:lpstr>
      <vt:lpstr>Relational, Object-Oriented, and Multidimensional Databases</vt:lpstr>
      <vt:lpstr>PowerPoint Presentation</vt:lpstr>
      <vt:lpstr>Database Administration </vt:lpstr>
      <vt:lpstr>Role of the Database Analysts and Administrators </vt:lpstr>
      <vt:lpstr>Role of the Database Analysts and Administrators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43</cp:revision>
  <dcterms:created xsi:type="dcterms:W3CDTF">2021-04-12T04:26:31Z</dcterms:created>
  <dcterms:modified xsi:type="dcterms:W3CDTF">2021-04-19T14:29:22Z</dcterms:modified>
</cp:coreProperties>
</file>