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4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432" r:id="rId24"/>
    <p:sldId id="409" r:id="rId25"/>
    <p:sldId id="278" r:id="rId26"/>
    <p:sldId id="279" r:id="rId27"/>
    <p:sldId id="280" r:id="rId28"/>
    <p:sldId id="281" r:id="rId29"/>
    <p:sldId id="410" r:id="rId30"/>
    <p:sldId id="286" r:id="rId31"/>
    <p:sldId id="287" r:id="rId32"/>
    <p:sldId id="288" r:id="rId33"/>
    <p:sldId id="289" r:id="rId34"/>
    <p:sldId id="290" r:id="rId35"/>
    <p:sldId id="411" r:id="rId36"/>
    <p:sldId id="412" r:id="rId37"/>
    <p:sldId id="413" r:id="rId38"/>
    <p:sldId id="414" r:id="rId39"/>
    <p:sldId id="415" r:id="rId40"/>
    <p:sldId id="416" r:id="rId41"/>
    <p:sldId id="417" r:id="rId42"/>
    <p:sldId id="418" r:id="rId43"/>
    <p:sldId id="419" r:id="rId44"/>
    <p:sldId id="420" r:id="rId45"/>
    <p:sldId id="421" r:id="rId46"/>
    <p:sldId id="422" r:id="rId47"/>
    <p:sldId id="423" r:id="rId48"/>
    <p:sldId id="424" r:id="rId49"/>
    <p:sldId id="425" r:id="rId50"/>
    <p:sldId id="426" r:id="rId51"/>
    <p:sldId id="427" r:id="rId52"/>
    <p:sldId id="440" r:id="rId53"/>
    <p:sldId id="441" r:id="rId54"/>
    <p:sldId id="296" r:id="rId55"/>
    <p:sldId id="297" r:id="rId56"/>
    <p:sldId id="298" r:id="rId57"/>
    <p:sldId id="299" r:id="rId58"/>
    <p:sldId id="301" r:id="rId59"/>
    <p:sldId id="302" r:id="rId60"/>
    <p:sldId id="303" r:id="rId61"/>
    <p:sldId id="304" r:id="rId62"/>
    <p:sldId id="403" r:id="rId63"/>
    <p:sldId id="430" r:id="rId64"/>
    <p:sldId id="324" r:id="rId65"/>
    <p:sldId id="305" r:id="rId66"/>
    <p:sldId id="431" r:id="rId67"/>
    <p:sldId id="306" r:id="rId68"/>
    <p:sldId id="307" r:id="rId69"/>
    <p:sldId id="309" r:id="rId70"/>
    <p:sldId id="311" r:id="rId71"/>
    <p:sldId id="312" r:id="rId72"/>
    <p:sldId id="314" r:id="rId73"/>
    <p:sldId id="315" r:id="rId74"/>
    <p:sldId id="404" r:id="rId75"/>
    <p:sldId id="405" r:id="rId76"/>
    <p:sldId id="433" r:id="rId77"/>
    <p:sldId id="320" r:id="rId78"/>
    <p:sldId id="399" r:id="rId79"/>
    <p:sldId id="321" r:id="rId80"/>
    <p:sldId id="322" r:id="rId81"/>
    <p:sldId id="323" r:id="rId82"/>
    <p:sldId id="282" r:id="rId83"/>
    <p:sldId id="284" r:id="rId84"/>
    <p:sldId id="326" r:id="rId85"/>
    <p:sldId id="328" r:id="rId86"/>
    <p:sldId id="329" r:id="rId87"/>
    <p:sldId id="285" r:id="rId88"/>
    <p:sldId id="330" r:id="rId89"/>
    <p:sldId id="331" r:id="rId90"/>
    <p:sldId id="332" r:id="rId91"/>
    <p:sldId id="400" r:id="rId92"/>
    <p:sldId id="434" r:id="rId93"/>
    <p:sldId id="402" r:id="rId94"/>
    <p:sldId id="333" r:id="rId95"/>
    <p:sldId id="334" r:id="rId96"/>
    <p:sldId id="335" r:id="rId97"/>
    <p:sldId id="336" r:id="rId98"/>
    <p:sldId id="337" r:id="rId99"/>
    <p:sldId id="338" r:id="rId100"/>
    <p:sldId id="342" r:id="rId101"/>
    <p:sldId id="343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435" r:id="rId110"/>
    <p:sldId id="436" r:id="rId111"/>
    <p:sldId id="439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50" r:id="rId139"/>
    <p:sldId id="351" r:id="rId140"/>
    <p:sldId id="352" r:id="rId141"/>
    <p:sldId id="353" r:id="rId142"/>
    <p:sldId id="354" r:id="rId143"/>
    <p:sldId id="355" r:id="rId144"/>
    <p:sldId id="356" r:id="rId145"/>
    <p:sldId id="344" r:id="rId146"/>
    <p:sldId id="345" r:id="rId147"/>
    <p:sldId id="346" r:id="rId148"/>
    <p:sldId id="347" r:id="rId149"/>
    <p:sldId id="339" r:id="rId150"/>
    <p:sldId id="340" r:id="rId151"/>
    <p:sldId id="341" r:id="rId1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106B4A3-4212-4E39-93DE-E053E8F69C28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Python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38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ython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Python is a general-purpose interpreted, interactive, object-oriented, and high-level programming language. </a:t>
            </a:r>
            <a:endParaRPr lang="en-US" dirty="0" smtClean="0"/>
          </a:p>
          <a:p>
            <a:r>
              <a:rPr lang="en-US" dirty="0"/>
              <a:t>It uses English keywords frequently where as other languages use punctuation, and it has fewer syntactical constructions than other languages.</a:t>
            </a:r>
          </a:p>
        </p:txBody>
      </p:sp>
    </p:spTree>
    <p:extLst>
      <p:ext uri="{BB962C8B-B14F-4D97-AF65-F5344CB8AC3E}">
        <p14:creationId xmlns:p14="http://schemas.microsoft.com/office/powerpoint/2010/main" val="244433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Easy-to-learn</a:t>
            </a:r>
            <a:r>
              <a:rPr lang="en-US" dirty="0"/>
              <a:t> − Python has few keywords, simple structure, and a clearly defined syntax. This allows the student to pick up the language quickly.</a:t>
            </a:r>
          </a:p>
          <a:p>
            <a:r>
              <a:rPr lang="en-US" b="1" dirty="0"/>
              <a:t>Easy-to-read</a:t>
            </a:r>
            <a:r>
              <a:rPr lang="en-US" dirty="0"/>
              <a:t> − Python code is more clearly defined and visible to the eyes.</a:t>
            </a:r>
          </a:p>
          <a:p>
            <a:r>
              <a:rPr lang="en-US" b="1" dirty="0"/>
              <a:t>Easy-to-maintain</a:t>
            </a:r>
            <a:r>
              <a:rPr lang="en-US" dirty="0"/>
              <a:t> − Python's source code is fairly easy-to-maintain.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62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/>
              </a:rPr>
              <a:t> 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Python Identifiers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Python identifier is a name used to identify a variable, function, class, module or other object.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identifier starts with a letter A to Z or a to z or an underscore (_) followed by zero or more letters, underscores and digits (0 to 9).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3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Python does not allow punctuation characters such as @, $, and % within identifiers. </a:t>
            </a:r>
            <a:endParaRPr lang="en-US" dirty="0" smtClean="0"/>
          </a:p>
          <a:p>
            <a:r>
              <a:rPr lang="en-US" dirty="0" smtClean="0"/>
              <a:t>Python </a:t>
            </a:r>
            <a:r>
              <a:rPr lang="en-US" dirty="0"/>
              <a:t>is a case sensitive programming language. </a:t>
            </a:r>
            <a:endParaRPr lang="en-US" dirty="0" smtClean="0"/>
          </a:p>
          <a:p>
            <a:r>
              <a:rPr lang="en-US" dirty="0" smtClean="0"/>
              <a:t>Thus</a:t>
            </a:r>
            <a:r>
              <a:rPr lang="en-US" dirty="0"/>
              <a:t>, </a:t>
            </a:r>
            <a:r>
              <a:rPr lang="en-US" b="1" dirty="0"/>
              <a:t>Manpower</a:t>
            </a:r>
            <a:r>
              <a:rPr lang="en-US" dirty="0"/>
              <a:t> and </a:t>
            </a:r>
            <a:r>
              <a:rPr lang="en-US" b="1" dirty="0"/>
              <a:t>manpower</a:t>
            </a:r>
            <a:r>
              <a:rPr lang="en-US" dirty="0"/>
              <a:t> are two different identifiers in Python.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68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effectLst/>
              </a:rPr>
              <a:t>Naming </a:t>
            </a:r>
            <a:r>
              <a:rPr lang="en-US" b="1" dirty="0">
                <a:effectLst/>
              </a:rPr>
              <a:t>conventions for Python identifiers- 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names start with an uppercase letter. </a:t>
            </a:r>
            <a:endParaRPr lang="en-US" dirty="0" smtClean="0"/>
          </a:p>
          <a:p>
            <a:r>
              <a:rPr lang="en-US" dirty="0" smtClean="0"/>
              <a:t>All </a:t>
            </a:r>
            <a:r>
              <a:rPr lang="en-US" dirty="0"/>
              <a:t>other identifiers start with a lowercase letter.</a:t>
            </a:r>
          </a:p>
          <a:p>
            <a:r>
              <a:rPr lang="en-US" dirty="0" smtClean="0"/>
              <a:t>Starting </a:t>
            </a:r>
            <a:r>
              <a:rPr lang="en-US" dirty="0"/>
              <a:t>an identifier with a single leading underscore indicates that the identifier is private.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38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Starting </a:t>
            </a:r>
            <a:r>
              <a:rPr lang="en-US" dirty="0"/>
              <a:t>an identifier with two leading underscores indicates a strong private identifier.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33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Reserved Words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are reserved words and you cannot use them as constant or variable or any other identifier names. </a:t>
            </a:r>
            <a:endParaRPr lang="en-US" dirty="0" smtClean="0"/>
          </a:p>
          <a:p>
            <a:r>
              <a:rPr lang="en-US" dirty="0" smtClean="0"/>
              <a:t>All </a:t>
            </a:r>
            <a:r>
              <a:rPr lang="en-US" dirty="0"/>
              <a:t>the Python keywords contain lowercase letters only.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90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Reserved Words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9473870"/>
              </p:ext>
            </p:extLst>
          </p:nvPr>
        </p:nvGraphicFramePr>
        <p:xfrm>
          <a:off x="539552" y="2204864"/>
          <a:ext cx="8229600" cy="3695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and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exec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not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assert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finally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or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break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for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pass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class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from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print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continue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global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raise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def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if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return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del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import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try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elif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in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while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else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is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with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except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lambda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yield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77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Lines and Indentation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3344"/>
            <a:ext cx="8229600" cy="4572000"/>
          </a:xfrm>
        </p:spPr>
        <p:txBody>
          <a:bodyPr/>
          <a:lstStyle/>
          <a:p>
            <a:r>
              <a:rPr lang="en-US" dirty="0"/>
              <a:t>Python does not use </a:t>
            </a:r>
            <a:r>
              <a:rPr lang="en-US" dirty="0" smtClean="0"/>
              <a:t>braces { } </a:t>
            </a:r>
            <a:r>
              <a:rPr lang="en-US" dirty="0"/>
              <a:t>to indicate blocks of code for class and function definitions or flow control. </a:t>
            </a:r>
            <a:endParaRPr lang="en-US" dirty="0" smtClean="0"/>
          </a:p>
          <a:p>
            <a:r>
              <a:rPr lang="en-US" dirty="0" smtClean="0"/>
              <a:t>Blocks </a:t>
            </a:r>
            <a:r>
              <a:rPr lang="en-US" dirty="0"/>
              <a:t>of code are denoted by line indentation, which is rigidly enforced. </a:t>
            </a:r>
          </a:p>
        </p:txBody>
      </p:sp>
    </p:spTree>
    <p:extLst>
      <p:ext uri="{BB962C8B-B14F-4D97-AF65-F5344CB8AC3E}">
        <p14:creationId xmlns:p14="http://schemas.microsoft.com/office/powerpoint/2010/main" val="51108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number of spaces in the indentation is variable, but all statements within the block must be indented the same amount.</a:t>
            </a:r>
          </a:p>
          <a:p>
            <a:r>
              <a:rPr lang="en-US" dirty="0" smtClean="0"/>
              <a:t>In </a:t>
            </a:r>
            <a:r>
              <a:rPr lang="en-US" dirty="0"/>
              <a:t>Python all the continuous lines indented with same number of spaces would form a block.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99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Quotation in Python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Python accepts single ('), double (") and triple (''' or """) quotes to denote string literals, as long as the same type of quote starts and ends the string. </a:t>
            </a:r>
          </a:p>
          <a:p>
            <a:r>
              <a:rPr lang="en-US" dirty="0"/>
              <a:t>The triple quotes are used to span the string across multiple lines. </a:t>
            </a:r>
          </a:p>
        </p:txBody>
      </p:sp>
    </p:spTree>
    <p:extLst>
      <p:ext uri="{BB962C8B-B14F-4D97-AF65-F5344CB8AC3E}">
        <p14:creationId xmlns:p14="http://schemas.microsoft.com/office/powerpoint/2010/main" val="270611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721346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For example, all the following are </a:t>
            </a:r>
            <a:r>
              <a:rPr lang="en-US" dirty="0" smtClean="0"/>
              <a:t>legal</a:t>
            </a:r>
          </a:p>
          <a:p>
            <a:pPr marL="64008" indent="0">
              <a:buNone/>
            </a:pPr>
            <a:endParaRPr lang="en-US" dirty="0" smtClean="0"/>
          </a:p>
          <a:p>
            <a:r>
              <a:rPr lang="en-US" dirty="0" smtClean="0"/>
              <a:t>word </a:t>
            </a:r>
            <a:r>
              <a:rPr lang="en-US" dirty="0"/>
              <a:t>= 'word’</a:t>
            </a:r>
          </a:p>
          <a:p>
            <a:r>
              <a:rPr lang="en-US" dirty="0" smtClean="0"/>
              <a:t>sentence </a:t>
            </a:r>
            <a:r>
              <a:rPr lang="en-US" dirty="0"/>
              <a:t>= "This is a sentence."</a:t>
            </a:r>
          </a:p>
          <a:p>
            <a:r>
              <a:rPr lang="en-US" dirty="0" smtClean="0"/>
              <a:t>paragraph </a:t>
            </a:r>
            <a:r>
              <a:rPr lang="en-US" dirty="0"/>
              <a:t>= """This is a paragraph. It is made up of multiple lines and sentences."""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34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Comments in Python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hash sign </a:t>
            </a:r>
            <a:r>
              <a:rPr lang="en-US" b="1" dirty="0" smtClean="0"/>
              <a:t>#</a:t>
            </a:r>
            <a:r>
              <a:rPr lang="en-US" dirty="0" smtClean="0"/>
              <a:t> </a:t>
            </a:r>
            <a:r>
              <a:rPr lang="en-US" dirty="0"/>
              <a:t>that is not inside a string literal is the beginning of a comment. </a:t>
            </a:r>
            <a:endParaRPr lang="en-US" dirty="0" smtClean="0"/>
          </a:p>
          <a:p>
            <a:r>
              <a:rPr lang="en-US" dirty="0" smtClean="0"/>
              <a:t>All </a:t>
            </a:r>
            <a:r>
              <a:rPr lang="en-US" dirty="0"/>
              <a:t>characters after the </a:t>
            </a:r>
            <a:r>
              <a:rPr lang="en-US" b="1" dirty="0"/>
              <a:t>#</a:t>
            </a:r>
            <a:r>
              <a:rPr lang="en-US" dirty="0"/>
              <a:t>, up to the end of the physical line, are part of the comment and the Python interpreter ignores them.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99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# First </a:t>
            </a:r>
            <a:r>
              <a:rPr lang="en-US" dirty="0" smtClean="0">
                <a:solidFill>
                  <a:srgbClr val="FFFF00"/>
                </a:solidFill>
              </a:rPr>
              <a:t>comment</a:t>
            </a:r>
          </a:p>
          <a:p>
            <a:r>
              <a:rPr lang="en-US" dirty="0" smtClean="0"/>
              <a:t>print </a:t>
            </a:r>
            <a:r>
              <a:rPr lang="en-US" dirty="0" smtClean="0"/>
              <a:t>("</a:t>
            </a:r>
            <a:r>
              <a:rPr lang="en-US" dirty="0"/>
              <a:t>Hello, Python</a:t>
            </a:r>
            <a:r>
              <a:rPr lang="en-US" dirty="0" smtClean="0"/>
              <a:t>!“) </a:t>
            </a:r>
            <a:r>
              <a:rPr lang="en-US" dirty="0">
                <a:solidFill>
                  <a:srgbClr val="FFFF00"/>
                </a:solidFill>
              </a:rPr>
              <a:t># </a:t>
            </a:r>
            <a:r>
              <a:rPr lang="en-US" dirty="0" smtClean="0">
                <a:solidFill>
                  <a:srgbClr val="FFFF00"/>
                </a:solidFill>
              </a:rPr>
              <a:t>second comment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pPr marL="64008" indent="0">
              <a:buNone/>
            </a:pPr>
            <a:r>
              <a:rPr lang="en-US" dirty="0"/>
              <a:t>This produces the following result −</a:t>
            </a:r>
          </a:p>
          <a:p>
            <a:r>
              <a:rPr lang="en-US" dirty="0"/>
              <a:t>Hello, Python!</a:t>
            </a:r>
          </a:p>
        </p:txBody>
      </p:sp>
    </p:spTree>
    <p:extLst>
      <p:ext uri="{BB962C8B-B14F-4D97-AF65-F5344CB8AC3E}">
        <p14:creationId xmlns:p14="http://schemas.microsoft.com/office/powerpoint/2010/main" val="361774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type a comment on the same line after a statement or expression- </a:t>
            </a:r>
          </a:p>
          <a:p>
            <a:pPr marL="64008" indent="0">
              <a:buNone/>
            </a:pPr>
            <a:r>
              <a:rPr lang="en-US" dirty="0"/>
              <a:t>name = "</a:t>
            </a:r>
            <a:r>
              <a:rPr lang="en-US" dirty="0" err="1"/>
              <a:t>Madisetti</a:t>
            </a:r>
            <a:r>
              <a:rPr lang="en-US" dirty="0"/>
              <a:t>" </a:t>
            </a:r>
            <a:r>
              <a:rPr lang="en-US" dirty="0">
                <a:solidFill>
                  <a:srgbClr val="FFFF00"/>
                </a:solidFill>
              </a:rPr>
              <a:t># This is again comment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48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Python does not have multiple-line commenting feature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You have to comment each line individually as follows-</a:t>
            </a:r>
          </a:p>
          <a:p>
            <a:r>
              <a:rPr lang="en-US" b="1" dirty="0">
                <a:solidFill>
                  <a:srgbClr val="FFFF00"/>
                </a:solidFill>
              </a:rPr>
              <a:t># </a:t>
            </a:r>
            <a:r>
              <a:rPr lang="en-US" dirty="0">
                <a:solidFill>
                  <a:srgbClr val="FFFF00"/>
                </a:solidFill>
              </a:rPr>
              <a:t>This is a comment</a:t>
            </a:r>
            <a:r>
              <a:rPr lang="en-US" b="1" dirty="0">
                <a:solidFill>
                  <a:srgbClr val="FFFF00"/>
                </a:solidFill>
              </a:rPr>
              <a:t>.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b="1" dirty="0">
                <a:solidFill>
                  <a:srgbClr val="FFFF00"/>
                </a:solidFill>
              </a:rPr>
              <a:t> # </a:t>
            </a:r>
            <a:r>
              <a:rPr lang="en-US" dirty="0">
                <a:solidFill>
                  <a:srgbClr val="FFFF00"/>
                </a:solidFill>
              </a:rPr>
              <a:t>This is a comment, too</a:t>
            </a:r>
            <a:r>
              <a:rPr lang="en-US" b="1" dirty="0">
                <a:solidFill>
                  <a:srgbClr val="FFFF00"/>
                </a:solidFill>
              </a:rPr>
              <a:t>. 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b="1" dirty="0">
                <a:solidFill>
                  <a:srgbClr val="FFFF00"/>
                </a:solidFill>
              </a:rPr>
              <a:t># </a:t>
            </a:r>
            <a:r>
              <a:rPr lang="en-US" dirty="0">
                <a:solidFill>
                  <a:srgbClr val="FFFF00"/>
                </a:solidFill>
              </a:rPr>
              <a:t>This is a comment, too</a:t>
            </a:r>
            <a:r>
              <a:rPr lang="en-US" b="1" dirty="0">
                <a:solidFill>
                  <a:srgbClr val="FFFF00"/>
                </a:solidFill>
              </a:rPr>
              <a:t>. 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b="1" dirty="0">
                <a:solidFill>
                  <a:srgbClr val="FFFF00"/>
                </a:solidFill>
              </a:rPr>
              <a:t># </a:t>
            </a:r>
            <a:r>
              <a:rPr lang="en-US" dirty="0">
                <a:solidFill>
                  <a:srgbClr val="FFFF00"/>
                </a:solidFill>
              </a:rPr>
              <a:t>I said that already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00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/>
              </a:rPr>
              <a:t>Multiple Statements on a Single Line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semicolon ( ; ) allows multiple statements on the single line given that neither statement starts a new code block. </a:t>
            </a:r>
            <a:endParaRPr lang="en-US" dirty="0" smtClean="0"/>
          </a:p>
          <a:p>
            <a:pPr marL="64008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Ex</a:t>
            </a:r>
            <a:r>
              <a:rPr lang="en-US" dirty="0" smtClean="0">
                <a:solidFill>
                  <a:srgbClr val="FFFF00"/>
                </a:solidFill>
              </a:rPr>
              <a:t>ample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sz="2800" dirty="0"/>
              <a:t>import sys; x = 'foo'; </a:t>
            </a:r>
            <a:r>
              <a:rPr lang="en-US" sz="2800" dirty="0" err="1"/>
              <a:t>sys.stdout.write</a:t>
            </a:r>
            <a:r>
              <a:rPr lang="en-US" sz="2800" dirty="0"/>
              <a:t>(x + '\n')</a:t>
            </a:r>
          </a:p>
        </p:txBody>
      </p:sp>
    </p:spTree>
    <p:extLst>
      <p:ext uri="{BB962C8B-B14F-4D97-AF65-F5344CB8AC3E}">
        <p14:creationId xmlns:p14="http://schemas.microsoft.com/office/powerpoint/2010/main" val="1824638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Python </a:t>
            </a:r>
            <a:r>
              <a:rPr lang="en-US" b="1" dirty="0" smtClean="0">
                <a:effectLst/>
              </a:rPr>
              <a:t>– </a:t>
            </a:r>
            <a:r>
              <a:rPr lang="en-US" b="1" dirty="0">
                <a:effectLst/>
              </a:rPr>
              <a:t>Variable Types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Variables are nothing but reserved memory locations to store values. It means that when you create a variable, you reserve some space in the memory. </a:t>
            </a:r>
          </a:p>
        </p:txBody>
      </p:sp>
    </p:spTree>
    <p:extLst>
      <p:ext uri="{BB962C8B-B14F-4D97-AF65-F5344CB8AC3E}">
        <p14:creationId xmlns:p14="http://schemas.microsoft.com/office/powerpoint/2010/main" val="658705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the data type of a variable, the interpreter allocates memory and decides what can be stored in the reserved memory. </a:t>
            </a:r>
          </a:p>
          <a:p>
            <a:r>
              <a:rPr lang="en-US" dirty="0"/>
              <a:t>by assigning different data types to the variables, you can store integers, decimals or characters in these variables.</a:t>
            </a:r>
          </a:p>
        </p:txBody>
      </p:sp>
    </p:spTree>
    <p:extLst>
      <p:ext uri="{BB962C8B-B14F-4D97-AF65-F5344CB8AC3E}">
        <p14:creationId xmlns:p14="http://schemas.microsoft.com/office/powerpoint/2010/main" val="435219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/>
              </a:rPr>
              <a:t>Assigning Values to Variables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declaration happens automatically when you assign a value to a variable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equal sign (=) is used to assign values to variables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634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sz="2400" b="1" dirty="0"/>
              <a:t>example </a:t>
            </a:r>
            <a:endParaRPr lang="en-US" sz="2400" dirty="0"/>
          </a:p>
          <a:p>
            <a:r>
              <a:rPr lang="en-US" dirty="0"/>
              <a:t>counter = 100  </a:t>
            </a:r>
            <a:r>
              <a:rPr lang="en-US" dirty="0">
                <a:solidFill>
                  <a:srgbClr val="FFFF00"/>
                </a:solidFill>
              </a:rPr>
              <a:t># An integer assignment </a:t>
            </a:r>
          </a:p>
          <a:p>
            <a:r>
              <a:rPr lang="en-US" dirty="0"/>
              <a:t>miles = 1000.0 </a:t>
            </a:r>
            <a:r>
              <a:rPr lang="en-US" dirty="0">
                <a:solidFill>
                  <a:srgbClr val="FFFF00"/>
                </a:solidFill>
              </a:rPr>
              <a:t># A floating point</a:t>
            </a:r>
          </a:p>
          <a:p>
            <a:r>
              <a:rPr lang="en-US" dirty="0"/>
              <a:t> name = "John" </a:t>
            </a:r>
            <a:r>
              <a:rPr lang="en-US" dirty="0">
                <a:solidFill>
                  <a:srgbClr val="FFFF00"/>
                </a:solidFill>
              </a:rPr>
              <a:t>#  A string </a:t>
            </a:r>
          </a:p>
          <a:p>
            <a:endParaRPr lang="en-US" dirty="0" smtClean="0"/>
          </a:p>
          <a:p>
            <a:r>
              <a:rPr lang="en-US" dirty="0" smtClean="0"/>
              <a:t>print </a:t>
            </a:r>
            <a:r>
              <a:rPr lang="en-US" dirty="0"/>
              <a:t>(counter) </a:t>
            </a:r>
          </a:p>
          <a:p>
            <a:r>
              <a:rPr lang="en-US" dirty="0"/>
              <a:t>print (miles)</a:t>
            </a:r>
          </a:p>
          <a:p>
            <a:r>
              <a:rPr lang="en-US" dirty="0"/>
              <a:t> print (name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180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100, 1000.0 </a:t>
            </a:r>
            <a:r>
              <a:rPr lang="en-US" dirty="0"/>
              <a:t>and "</a:t>
            </a:r>
            <a:r>
              <a:rPr lang="en-US" b="1" dirty="0"/>
              <a:t>John</a:t>
            </a:r>
            <a:r>
              <a:rPr lang="en-US" dirty="0"/>
              <a:t>" are the values assigned to </a:t>
            </a:r>
            <a:r>
              <a:rPr lang="en-US" b="1" dirty="0"/>
              <a:t>counter, miles,</a:t>
            </a:r>
            <a:r>
              <a:rPr lang="en-US" dirty="0"/>
              <a:t> and </a:t>
            </a:r>
            <a:r>
              <a:rPr lang="en-US" b="1" dirty="0"/>
              <a:t>name</a:t>
            </a:r>
            <a:r>
              <a:rPr lang="en-US" dirty="0"/>
              <a:t> variables, respectively.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411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 smtClean="0"/>
              <a:t>Result </a:t>
            </a:r>
          </a:p>
          <a:p>
            <a:endParaRPr lang="en-US" dirty="0"/>
          </a:p>
          <a:p>
            <a:r>
              <a:rPr lang="en-US" dirty="0" smtClean="0"/>
              <a:t>100 </a:t>
            </a:r>
          </a:p>
          <a:p>
            <a:r>
              <a:rPr lang="en-US" dirty="0" smtClean="0"/>
              <a:t>1000.0 </a:t>
            </a:r>
          </a:p>
          <a:p>
            <a:r>
              <a:rPr lang="en-US" dirty="0" smtClean="0"/>
              <a:t>John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68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Multiple Assignment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Python allows you to assign a single value to several variables simultaneously. </a:t>
            </a:r>
          </a:p>
          <a:p>
            <a:pPr marL="64008" indent="0">
              <a:buNone/>
            </a:pPr>
            <a:r>
              <a:rPr lang="en-US" dirty="0"/>
              <a:t>For example</a:t>
            </a:r>
          </a:p>
          <a:p>
            <a:r>
              <a:rPr lang="en-US" dirty="0"/>
              <a:t>a = b = c = 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708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integer object is created with the value 1, and all the three variables are assigned to the same memory location. </a:t>
            </a:r>
          </a:p>
        </p:txBody>
      </p:sp>
    </p:spTree>
    <p:extLst>
      <p:ext uri="{BB962C8B-B14F-4D97-AF65-F5344CB8AC3E}">
        <p14:creationId xmlns:p14="http://schemas.microsoft.com/office/powerpoint/2010/main" val="3404038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297410"/>
          </a:xfrm>
        </p:spPr>
        <p:txBody>
          <a:bodyPr>
            <a:normAutofit fontScale="90000"/>
          </a:bodyPr>
          <a:lstStyle/>
          <a:p>
            <a:r>
              <a:rPr lang="en-US" dirty="0"/>
              <a:t>A</a:t>
            </a:r>
            <a:r>
              <a:rPr lang="en-US" dirty="0" smtClean="0"/>
              <a:t>ssigning </a:t>
            </a:r>
            <a:r>
              <a:rPr lang="en-US" dirty="0"/>
              <a:t>multiple objects to multiple variables.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81992"/>
          </a:xfrm>
        </p:spPr>
        <p:txBody>
          <a:bodyPr/>
          <a:lstStyle/>
          <a:p>
            <a:pPr marL="64008" indent="0">
              <a:buNone/>
            </a:pPr>
            <a:r>
              <a:rPr lang="en-US" dirty="0"/>
              <a:t>For example</a:t>
            </a:r>
          </a:p>
          <a:p>
            <a:r>
              <a:rPr lang="en-US" sz="2800" b="1" dirty="0"/>
              <a:t>a, b, c = 1, 2, "john"</a:t>
            </a:r>
          </a:p>
          <a:p>
            <a:r>
              <a:rPr lang="en-US" dirty="0"/>
              <a:t>two integer objects with values </a:t>
            </a:r>
            <a:r>
              <a:rPr lang="en-US" b="1" dirty="0"/>
              <a:t>1 </a:t>
            </a:r>
            <a:r>
              <a:rPr lang="en-US" dirty="0"/>
              <a:t>and </a:t>
            </a:r>
            <a:r>
              <a:rPr lang="en-US" b="1" dirty="0"/>
              <a:t>2</a:t>
            </a:r>
            <a:r>
              <a:rPr lang="en-US" dirty="0"/>
              <a:t> are assigned to the </a:t>
            </a:r>
            <a:r>
              <a:rPr lang="en-US" b="1" dirty="0"/>
              <a:t>variables a</a:t>
            </a:r>
            <a:r>
              <a:rPr lang="en-US" dirty="0"/>
              <a:t> and</a:t>
            </a:r>
            <a:r>
              <a:rPr lang="en-US" b="1" dirty="0"/>
              <a:t> b </a:t>
            </a:r>
            <a:r>
              <a:rPr lang="en-US" dirty="0"/>
              <a:t>respectively, and one </a:t>
            </a:r>
            <a:r>
              <a:rPr lang="en-US" b="1" dirty="0"/>
              <a:t>string object </a:t>
            </a:r>
            <a:r>
              <a:rPr lang="en-US" dirty="0"/>
              <a:t>with the value </a:t>
            </a:r>
            <a:r>
              <a:rPr lang="en-US" b="1" dirty="0"/>
              <a:t>"john</a:t>
            </a:r>
            <a:r>
              <a:rPr lang="en-US" dirty="0"/>
              <a:t>" is assigned to the variable </a:t>
            </a:r>
            <a:r>
              <a:rPr lang="en-US" b="1" dirty="0"/>
              <a:t>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6440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Standard Data Types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data stored in memory can be of many types.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a person's age is stored as a numeric value and his or her address is stored as alphanumeric characters. 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473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Python has five standard data types-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Numbers </a:t>
            </a:r>
            <a:endParaRPr lang="en-US" dirty="0"/>
          </a:p>
          <a:p>
            <a:r>
              <a:rPr lang="en-US" dirty="0"/>
              <a:t>String </a:t>
            </a:r>
          </a:p>
          <a:p>
            <a:r>
              <a:rPr lang="en-US" dirty="0"/>
              <a:t>List </a:t>
            </a:r>
          </a:p>
          <a:p>
            <a:r>
              <a:rPr lang="en-US" dirty="0"/>
              <a:t>Tuple </a:t>
            </a:r>
          </a:p>
          <a:p>
            <a:r>
              <a:rPr lang="en-US" dirty="0"/>
              <a:t>Dictionary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6670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Python Numbers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72000"/>
          </a:xfrm>
        </p:spPr>
        <p:txBody>
          <a:bodyPr/>
          <a:lstStyle/>
          <a:p>
            <a:r>
              <a:rPr lang="en-US" dirty="0"/>
              <a:t>Number data types store numeric values. Number objects are created when you assign a value to them. </a:t>
            </a:r>
            <a:endParaRPr lang="en-US" dirty="0" smtClean="0"/>
          </a:p>
          <a:p>
            <a:pPr marL="64008" indent="0">
              <a:buNone/>
            </a:pPr>
            <a:endParaRPr lang="en-US" sz="2400" dirty="0"/>
          </a:p>
          <a:p>
            <a:pPr marL="64008" indent="0">
              <a:buNone/>
            </a:pPr>
            <a:r>
              <a:rPr lang="en-US" sz="2400" b="1" dirty="0" smtClean="0"/>
              <a:t>For </a:t>
            </a:r>
            <a:r>
              <a:rPr lang="en-US" sz="2400" b="1" dirty="0"/>
              <a:t>example</a:t>
            </a:r>
          </a:p>
          <a:p>
            <a:r>
              <a:rPr lang="en-US" b="1" dirty="0"/>
              <a:t>var1 = 1 </a:t>
            </a:r>
            <a:endParaRPr lang="en-US" dirty="0"/>
          </a:p>
          <a:p>
            <a:r>
              <a:rPr lang="en-US" b="1" dirty="0"/>
              <a:t>var2 = 10</a:t>
            </a:r>
            <a:endParaRPr lang="en-US" dirty="0"/>
          </a:p>
          <a:p>
            <a:r>
              <a:rPr lang="en-US" dirty="0"/>
              <a:t>the reference to a number object </a:t>
            </a:r>
            <a:r>
              <a:rPr lang="en-US" dirty="0" smtClean="0"/>
              <a:t> can be deleted by </a:t>
            </a:r>
            <a:r>
              <a:rPr lang="en-US" dirty="0"/>
              <a:t>using the </a:t>
            </a:r>
            <a:r>
              <a:rPr lang="en-US" b="1" dirty="0"/>
              <a:t>del statement</a:t>
            </a:r>
          </a:p>
        </p:txBody>
      </p:sp>
    </p:spTree>
    <p:extLst>
      <p:ext uri="{BB962C8B-B14F-4D97-AF65-F5344CB8AC3E}">
        <p14:creationId xmlns:p14="http://schemas.microsoft.com/office/powerpoint/2010/main" val="3906027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syntax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The syntax of the </a:t>
            </a:r>
            <a:r>
              <a:rPr lang="en-US" b="1" dirty="0"/>
              <a:t>del statement </a:t>
            </a:r>
            <a:r>
              <a:rPr lang="en-US" dirty="0"/>
              <a:t>is –</a:t>
            </a:r>
          </a:p>
          <a:p>
            <a:r>
              <a:rPr lang="en-US" b="1" dirty="0"/>
              <a:t>del var1[,var2[,var3[....,</a:t>
            </a:r>
            <a:r>
              <a:rPr lang="en-US" b="1" dirty="0" err="1"/>
              <a:t>varN</a:t>
            </a:r>
            <a:r>
              <a:rPr lang="en-US" b="1" dirty="0" smtClean="0"/>
              <a:t>]]]]</a:t>
            </a:r>
          </a:p>
          <a:p>
            <a:r>
              <a:rPr lang="en-US" dirty="0" smtClean="0"/>
              <a:t>One</a:t>
            </a:r>
            <a:r>
              <a:rPr lang="en-US" b="1" dirty="0" smtClean="0"/>
              <a:t> </a:t>
            </a:r>
            <a:r>
              <a:rPr lang="en-US" dirty="0"/>
              <a:t>can delete a single object or multiple objects by using the del statement. </a:t>
            </a:r>
          </a:p>
          <a:p>
            <a:pPr marL="64008" indent="0">
              <a:buNone/>
            </a:pPr>
            <a:r>
              <a:rPr lang="en-US" dirty="0"/>
              <a:t>For example </a:t>
            </a:r>
          </a:p>
          <a:p>
            <a:r>
              <a:rPr lang="en-US" dirty="0"/>
              <a:t>del var </a:t>
            </a:r>
          </a:p>
          <a:p>
            <a:r>
              <a:rPr lang="en-US" dirty="0"/>
              <a:t>del var_a, var_b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8997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57733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Python supports three different numerical types –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(signed integers) </a:t>
            </a:r>
          </a:p>
          <a:p>
            <a:r>
              <a:rPr lang="en-US" dirty="0" smtClean="0"/>
              <a:t>float </a:t>
            </a:r>
            <a:r>
              <a:rPr lang="en-US" dirty="0"/>
              <a:t>(floating point real values) </a:t>
            </a:r>
          </a:p>
          <a:p>
            <a:r>
              <a:rPr lang="en-US" dirty="0" smtClean="0"/>
              <a:t>complex </a:t>
            </a:r>
            <a:r>
              <a:rPr lang="en-US" dirty="0"/>
              <a:t>(complex numbers)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9842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integers in Python 3 are represented as long </a:t>
            </a:r>
            <a:r>
              <a:rPr lang="en-US" dirty="0" smtClean="0"/>
              <a:t>integers.</a:t>
            </a:r>
          </a:p>
          <a:p>
            <a:r>
              <a:rPr lang="en-US" dirty="0"/>
              <a:t>there is no separate number type as long.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9959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</a:t>
            </a:r>
            <a:r>
              <a:rPr lang="en-US" dirty="0"/>
              <a:t>of numbers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9958361"/>
              </p:ext>
            </p:extLst>
          </p:nvPr>
        </p:nvGraphicFramePr>
        <p:xfrm>
          <a:off x="395535" y="1844826"/>
          <a:ext cx="8291265" cy="27279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6305"/>
                <a:gridCol w="2791205"/>
                <a:gridCol w="2763755"/>
              </a:tblGrid>
              <a:tr h="6816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int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float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complex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820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10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0.0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3.14j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820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100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15.20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45.j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820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-786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-21.9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9.322e-36j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3446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 </a:t>
            </a: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Python Strings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Strings in Python are identified as a contiguous set of characters represented in the </a:t>
            </a:r>
            <a:r>
              <a:rPr lang="en-US" b="1" dirty="0"/>
              <a:t>quotation marks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Python </a:t>
            </a:r>
            <a:r>
              <a:rPr lang="en-US" dirty="0"/>
              <a:t>allows either pair of </a:t>
            </a:r>
            <a:r>
              <a:rPr lang="en-US" b="1" dirty="0"/>
              <a:t>single </a:t>
            </a:r>
            <a:r>
              <a:rPr lang="en-US" dirty="0"/>
              <a:t>or </a:t>
            </a:r>
            <a:r>
              <a:rPr lang="en-US" b="1" dirty="0"/>
              <a:t>double quotes.</a:t>
            </a:r>
          </a:p>
        </p:txBody>
      </p:sp>
    </p:spTree>
    <p:extLst>
      <p:ext uri="{BB962C8B-B14F-4D97-AF65-F5344CB8AC3E}">
        <p14:creationId xmlns:p14="http://schemas.microsoft.com/office/powerpoint/2010/main" val="4368905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Subsets of strings can be taken using the </a:t>
            </a:r>
            <a:r>
              <a:rPr lang="en-US" b="1" dirty="0"/>
              <a:t>slice operator ([ ] and [:] ) </a:t>
            </a:r>
            <a:r>
              <a:rPr lang="en-US" dirty="0"/>
              <a:t>with indexes starting at </a:t>
            </a:r>
            <a:r>
              <a:rPr lang="en-US" b="1" dirty="0"/>
              <a:t>0</a:t>
            </a:r>
            <a:r>
              <a:rPr lang="en-US" dirty="0"/>
              <a:t> in the beginning of the string and working their way from </a:t>
            </a:r>
            <a:r>
              <a:rPr lang="en-US" b="1" dirty="0"/>
              <a:t>-1</a:t>
            </a:r>
            <a:r>
              <a:rPr lang="en-US" dirty="0"/>
              <a:t> to the end.</a:t>
            </a:r>
          </a:p>
        </p:txBody>
      </p:sp>
    </p:spTree>
    <p:extLst>
      <p:ext uri="{BB962C8B-B14F-4D97-AF65-F5344CB8AC3E}">
        <p14:creationId xmlns:p14="http://schemas.microsoft.com/office/powerpoint/2010/main" val="3776590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plus</a:t>
            </a:r>
            <a:r>
              <a:rPr lang="en-US" b="1" dirty="0"/>
              <a:t> (+) </a:t>
            </a:r>
            <a:r>
              <a:rPr lang="en-US" dirty="0"/>
              <a:t>sign is the string </a:t>
            </a:r>
            <a:r>
              <a:rPr lang="en-US" b="1" dirty="0"/>
              <a:t>concatenation operator </a:t>
            </a:r>
            <a:r>
              <a:rPr lang="en-US" dirty="0"/>
              <a:t>and the </a:t>
            </a:r>
            <a:r>
              <a:rPr lang="en-US" b="1" dirty="0"/>
              <a:t>asterisk (*) </a:t>
            </a:r>
            <a:r>
              <a:rPr lang="en-US" dirty="0"/>
              <a:t>is the </a:t>
            </a:r>
            <a:r>
              <a:rPr lang="en-US" b="1" dirty="0"/>
              <a:t>repetition operator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sz="2800" dirty="0" smtClean="0"/>
              <a:t>For </a:t>
            </a:r>
            <a:r>
              <a:rPr lang="en-US" sz="2800" dirty="0"/>
              <a:t>example </a:t>
            </a:r>
            <a:r>
              <a:rPr lang="en-US" dirty="0" smtClean="0"/>
              <a:t>−</a:t>
            </a:r>
          </a:p>
          <a:p>
            <a:pPr marL="64008" indent="0">
              <a:buNone/>
            </a:pPr>
            <a:r>
              <a:rPr lang="en-US" sz="2600" b="1" dirty="0" err="1" smtClean="0"/>
              <a:t>str</a:t>
            </a:r>
            <a:r>
              <a:rPr lang="en-US" sz="2600" b="1" dirty="0" smtClean="0"/>
              <a:t> </a:t>
            </a:r>
            <a:r>
              <a:rPr lang="en-US" sz="2600" b="1" dirty="0"/>
              <a:t>= 'Hello World</a:t>
            </a:r>
            <a:r>
              <a:rPr lang="en-US" sz="2600" b="1" dirty="0" smtClean="0"/>
              <a:t>!‘</a:t>
            </a:r>
          </a:p>
          <a:p>
            <a:endParaRPr lang="en-US" sz="2600" dirty="0"/>
          </a:p>
          <a:p>
            <a:r>
              <a:rPr lang="en-US" sz="2600" dirty="0"/>
              <a:t>print (</a:t>
            </a:r>
            <a:r>
              <a:rPr lang="en-US" sz="2600" dirty="0" err="1"/>
              <a:t>str</a:t>
            </a:r>
            <a:r>
              <a:rPr lang="en-US" sz="2600" dirty="0"/>
              <a:t>) </a:t>
            </a:r>
            <a:r>
              <a:rPr lang="en-US" sz="2600" dirty="0">
                <a:solidFill>
                  <a:srgbClr val="FFFF00"/>
                </a:solidFill>
              </a:rPr>
              <a:t># Prints complete string</a:t>
            </a:r>
          </a:p>
          <a:p>
            <a:r>
              <a:rPr lang="en-US" sz="2600" dirty="0"/>
              <a:t>print (</a:t>
            </a:r>
            <a:r>
              <a:rPr lang="en-US" sz="2600" dirty="0" err="1"/>
              <a:t>str</a:t>
            </a:r>
            <a:r>
              <a:rPr lang="en-US" sz="2600" dirty="0"/>
              <a:t>[0]) </a:t>
            </a:r>
            <a:r>
              <a:rPr lang="en-US" sz="2600" dirty="0">
                <a:solidFill>
                  <a:srgbClr val="FFFF00"/>
                </a:solidFill>
              </a:rPr>
              <a:t># Prints first character of the string</a:t>
            </a:r>
          </a:p>
          <a:p>
            <a:r>
              <a:rPr lang="en-US" sz="2600" dirty="0"/>
              <a:t>print (</a:t>
            </a:r>
            <a:r>
              <a:rPr lang="en-US" sz="2600" dirty="0" err="1"/>
              <a:t>str</a:t>
            </a:r>
            <a:r>
              <a:rPr lang="en-US" sz="2600" dirty="0"/>
              <a:t>[2:5]) </a:t>
            </a:r>
            <a:r>
              <a:rPr lang="en-US" sz="2600" dirty="0">
                <a:solidFill>
                  <a:srgbClr val="FFFF00"/>
                </a:solidFill>
              </a:rPr>
              <a:t># Prints characters starting from 3rd to 5</a:t>
            </a:r>
            <a:r>
              <a:rPr lang="en-US" sz="2600" baseline="30000" dirty="0">
                <a:solidFill>
                  <a:srgbClr val="FFFF00"/>
                </a:solidFill>
              </a:rPr>
              <a:t>th</a:t>
            </a:r>
            <a:endParaRPr lang="en-US" sz="2600" dirty="0">
              <a:solidFill>
                <a:srgbClr val="FFFF00"/>
              </a:solidFill>
            </a:endParaRPr>
          </a:p>
          <a:p>
            <a:r>
              <a:rPr lang="en-US" sz="2600" dirty="0"/>
              <a:t>print (</a:t>
            </a:r>
            <a:r>
              <a:rPr lang="en-US" sz="2600" dirty="0" err="1"/>
              <a:t>str</a:t>
            </a:r>
            <a:r>
              <a:rPr lang="en-US" sz="2600" dirty="0"/>
              <a:t>[2:]) </a:t>
            </a:r>
            <a:r>
              <a:rPr lang="en-US" sz="2600" dirty="0">
                <a:solidFill>
                  <a:srgbClr val="FFFF00"/>
                </a:solidFill>
              </a:rPr>
              <a:t># Prints string starting from 3rd character</a:t>
            </a:r>
          </a:p>
          <a:p>
            <a:r>
              <a:rPr lang="en-US" sz="2600" dirty="0"/>
              <a:t>print (</a:t>
            </a:r>
            <a:r>
              <a:rPr lang="en-US" sz="2600" dirty="0" err="1"/>
              <a:t>str</a:t>
            </a:r>
            <a:r>
              <a:rPr lang="en-US" sz="2600" dirty="0"/>
              <a:t> * 2</a:t>
            </a:r>
            <a:r>
              <a:rPr lang="en-US" sz="2600" dirty="0">
                <a:solidFill>
                  <a:srgbClr val="FFFF00"/>
                </a:solidFill>
              </a:rPr>
              <a:t>) # Prints string two times</a:t>
            </a:r>
          </a:p>
          <a:p>
            <a:r>
              <a:rPr lang="en-US" sz="2600" dirty="0"/>
              <a:t>print (</a:t>
            </a:r>
            <a:r>
              <a:rPr lang="en-US" sz="2600" dirty="0" err="1"/>
              <a:t>str</a:t>
            </a:r>
            <a:r>
              <a:rPr lang="en-US" sz="2600" dirty="0"/>
              <a:t> + "TEST") </a:t>
            </a:r>
            <a:r>
              <a:rPr lang="en-US" sz="2600" dirty="0">
                <a:solidFill>
                  <a:srgbClr val="FFFF00"/>
                </a:solidFill>
              </a:rPr>
              <a:t># Prints concatenated string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7449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 smtClean="0"/>
              <a:t>Result</a:t>
            </a:r>
          </a:p>
          <a:p>
            <a:pPr marL="64008" indent="0">
              <a:buNone/>
            </a:pPr>
            <a:endParaRPr lang="en-US" dirty="0" smtClean="0"/>
          </a:p>
          <a:p>
            <a:r>
              <a:rPr lang="en-US" sz="2400" dirty="0"/>
              <a:t>Hello World</a:t>
            </a:r>
            <a:r>
              <a:rPr lang="en-US" sz="2400" dirty="0" smtClean="0"/>
              <a:t>!</a:t>
            </a:r>
          </a:p>
          <a:p>
            <a:r>
              <a:rPr lang="en-US" sz="2400" dirty="0" smtClean="0"/>
              <a:t>H</a:t>
            </a:r>
          </a:p>
          <a:p>
            <a:r>
              <a:rPr lang="en-US" sz="2400" dirty="0" err="1"/>
              <a:t>l</a:t>
            </a:r>
            <a:r>
              <a:rPr lang="en-US" sz="2400" dirty="0" err="1" smtClean="0"/>
              <a:t>lo</a:t>
            </a:r>
            <a:endParaRPr lang="en-US" sz="2400" dirty="0" smtClean="0"/>
          </a:p>
          <a:p>
            <a:r>
              <a:rPr lang="en-US" sz="2400" dirty="0" err="1"/>
              <a:t>llo</a:t>
            </a:r>
            <a:r>
              <a:rPr lang="en-US" sz="2400" dirty="0"/>
              <a:t> World</a:t>
            </a:r>
            <a:r>
              <a:rPr lang="en-US" sz="2400" dirty="0" smtClean="0"/>
              <a:t>!</a:t>
            </a:r>
          </a:p>
          <a:p>
            <a:r>
              <a:rPr lang="en-US" sz="2400" dirty="0"/>
              <a:t>Hello World!Hello World</a:t>
            </a:r>
            <a:r>
              <a:rPr lang="en-US" sz="2400" dirty="0" smtClean="0"/>
              <a:t>!</a:t>
            </a:r>
          </a:p>
          <a:p>
            <a:r>
              <a:rPr lang="en-US" sz="2400" dirty="0"/>
              <a:t>Hello World!TEST</a:t>
            </a:r>
          </a:p>
        </p:txBody>
      </p:sp>
    </p:spTree>
    <p:extLst>
      <p:ext uri="{BB962C8B-B14F-4D97-AF65-F5344CB8AC3E}">
        <p14:creationId xmlns:p14="http://schemas.microsoft.com/office/powerpoint/2010/main" val="27881168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Python Lists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Lists are the most versatile of Python's compound data types. </a:t>
            </a:r>
            <a:endParaRPr lang="en-US" dirty="0" smtClean="0"/>
          </a:p>
          <a:p>
            <a:r>
              <a:rPr lang="en-US" dirty="0"/>
              <a:t>A list contains items separated by commas and enclosed within square brackets </a:t>
            </a:r>
            <a:r>
              <a:rPr lang="en-US" dirty="0" smtClean="0"/>
              <a:t>[].</a:t>
            </a:r>
            <a:endParaRPr lang="en-US" dirty="0" smtClean="0"/>
          </a:p>
          <a:p>
            <a:r>
              <a:rPr lang="en-US" dirty="0" smtClean="0"/>
              <a:t> All the </a:t>
            </a:r>
            <a:r>
              <a:rPr lang="en-US" dirty="0"/>
              <a:t>items belonging to a list can be of different data type.</a:t>
            </a:r>
          </a:p>
        </p:txBody>
      </p:sp>
    </p:spTree>
    <p:extLst>
      <p:ext uri="{BB962C8B-B14F-4D97-AF65-F5344CB8AC3E}">
        <p14:creationId xmlns:p14="http://schemas.microsoft.com/office/powerpoint/2010/main" val="10086672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values stored in a list can be accessed using the </a:t>
            </a:r>
            <a:r>
              <a:rPr lang="en-US" b="1" dirty="0"/>
              <a:t>slice operator ([ ] and [:])</a:t>
            </a:r>
            <a:r>
              <a:rPr lang="en-US" dirty="0"/>
              <a:t> with indexes starting at </a:t>
            </a:r>
            <a:r>
              <a:rPr lang="en-US" b="1" dirty="0"/>
              <a:t>0</a:t>
            </a:r>
            <a:r>
              <a:rPr lang="en-US" dirty="0"/>
              <a:t> in the beginning of the list and working their way to end </a:t>
            </a:r>
            <a:r>
              <a:rPr lang="en-US" b="1" dirty="0"/>
              <a:t>-1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The plus </a:t>
            </a:r>
            <a:r>
              <a:rPr lang="en-US" b="1" dirty="0"/>
              <a:t>(+)</a:t>
            </a:r>
            <a:r>
              <a:rPr lang="en-US" dirty="0"/>
              <a:t> sign is the list </a:t>
            </a:r>
            <a:r>
              <a:rPr lang="en-US" b="1" dirty="0"/>
              <a:t>concatenation operator,</a:t>
            </a:r>
            <a:r>
              <a:rPr lang="en-US" dirty="0"/>
              <a:t> and the </a:t>
            </a:r>
            <a:r>
              <a:rPr lang="en-US" b="1" dirty="0"/>
              <a:t>asterisk (*) </a:t>
            </a:r>
            <a:r>
              <a:rPr lang="en-US" dirty="0"/>
              <a:t>is the </a:t>
            </a:r>
            <a:r>
              <a:rPr lang="en-US" b="1" dirty="0"/>
              <a:t>repetition operator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288728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example </a:t>
            </a:r>
            <a:r>
              <a:rPr lang="en-US" dirty="0" smtClean="0"/>
              <a:t>−</a:t>
            </a:r>
          </a:p>
          <a:p>
            <a:endParaRPr lang="en-US" dirty="0" smtClean="0"/>
          </a:p>
          <a:p>
            <a:r>
              <a:rPr lang="en-US" sz="3600" dirty="0"/>
              <a:t>list = [ '</a:t>
            </a:r>
            <a:r>
              <a:rPr lang="en-US" sz="3600" dirty="0" err="1"/>
              <a:t>abcd</a:t>
            </a:r>
            <a:r>
              <a:rPr lang="en-US" sz="3600" dirty="0"/>
              <a:t>', 786 , 2.23, 'john', 70.2 ]</a:t>
            </a:r>
          </a:p>
          <a:p>
            <a:r>
              <a:rPr lang="en-US" sz="3600" dirty="0" err="1"/>
              <a:t>tinylist</a:t>
            </a:r>
            <a:r>
              <a:rPr lang="en-US" sz="3600" dirty="0"/>
              <a:t> = [123, 'john']</a:t>
            </a:r>
          </a:p>
          <a:p>
            <a:pPr marL="64008" indent="0">
              <a:buNone/>
            </a:pPr>
            <a:r>
              <a:rPr lang="en-US" sz="2600" dirty="0"/>
              <a:t> </a:t>
            </a:r>
            <a:endParaRPr lang="en-US" sz="2600" dirty="0" smtClean="0"/>
          </a:p>
          <a:p>
            <a:pPr marL="64008" indent="0">
              <a:buNone/>
            </a:pPr>
            <a:endParaRPr lang="en-US" sz="2600" dirty="0"/>
          </a:p>
          <a:p>
            <a:r>
              <a:rPr lang="en-US" sz="2600" b="1" dirty="0"/>
              <a:t>print (list) </a:t>
            </a:r>
            <a:r>
              <a:rPr lang="en-US" sz="2600" dirty="0"/>
              <a:t>         # Prints complete list</a:t>
            </a:r>
          </a:p>
          <a:p>
            <a:r>
              <a:rPr lang="en-US" sz="2600" b="1" dirty="0"/>
              <a:t>print (list[0])       </a:t>
            </a:r>
            <a:r>
              <a:rPr lang="en-US" sz="2600" dirty="0"/>
              <a:t># Prints first element of the list</a:t>
            </a:r>
          </a:p>
          <a:p>
            <a:r>
              <a:rPr lang="en-US" sz="2600" b="1" dirty="0"/>
              <a:t>print (list[1:3])     </a:t>
            </a:r>
            <a:r>
              <a:rPr lang="en-US" sz="2600" dirty="0"/>
              <a:t># Prints elements starting from 2nd till 3rd </a:t>
            </a:r>
          </a:p>
          <a:p>
            <a:r>
              <a:rPr lang="en-US" sz="2600" b="1" dirty="0" smtClean="0"/>
              <a:t>print </a:t>
            </a:r>
            <a:r>
              <a:rPr lang="en-US" sz="2600" b="1" dirty="0"/>
              <a:t>(list[2:])      </a:t>
            </a:r>
            <a:r>
              <a:rPr lang="en-US" sz="2600" dirty="0"/>
              <a:t># Prints elements starting from 3rd element</a:t>
            </a:r>
          </a:p>
          <a:p>
            <a:r>
              <a:rPr lang="en-US" sz="2600" b="1" dirty="0"/>
              <a:t>print (</a:t>
            </a:r>
            <a:r>
              <a:rPr lang="en-US" sz="2600" b="1" dirty="0" err="1"/>
              <a:t>tinylist</a:t>
            </a:r>
            <a:r>
              <a:rPr lang="en-US" sz="2600" b="1" dirty="0"/>
              <a:t> * 2)  </a:t>
            </a:r>
            <a:r>
              <a:rPr lang="en-US" sz="2600" dirty="0"/>
              <a:t># Prints list two times</a:t>
            </a:r>
          </a:p>
          <a:p>
            <a:r>
              <a:rPr lang="en-US" sz="2600" b="1" dirty="0"/>
              <a:t>print (list + </a:t>
            </a:r>
            <a:r>
              <a:rPr lang="en-US" sz="2600" b="1" dirty="0" err="1"/>
              <a:t>tinylist</a:t>
            </a:r>
            <a:r>
              <a:rPr lang="en-US" sz="2600" b="1" dirty="0"/>
              <a:t>) </a:t>
            </a:r>
            <a:r>
              <a:rPr lang="en-US" sz="2600" dirty="0"/>
              <a:t># Prints concatenated lists</a:t>
            </a:r>
          </a:p>
          <a:p>
            <a:r>
              <a:rPr lang="en-US" sz="2600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9522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 b="1" dirty="0"/>
              <a:t>result </a:t>
            </a:r>
            <a:r>
              <a:rPr lang="en-US" b="1" dirty="0" smtClean="0"/>
              <a:t>−</a:t>
            </a:r>
          </a:p>
          <a:p>
            <a:endParaRPr lang="en-US" dirty="0"/>
          </a:p>
          <a:p>
            <a:r>
              <a:rPr lang="en-US" sz="2800" dirty="0" smtClean="0"/>
              <a:t>[</a:t>
            </a:r>
            <a:r>
              <a:rPr lang="en-US" sz="2800" dirty="0"/>
              <a:t>'</a:t>
            </a:r>
            <a:r>
              <a:rPr lang="en-US" sz="2800" dirty="0" err="1"/>
              <a:t>abcd</a:t>
            </a:r>
            <a:r>
              <a:rPr lang="en-US" sz="2800" dirty="0"/>
              <a:t>', 786, 2.23, 'john', </a:t>
            </a:r>
            <a:r>
              <a:rPr lang="en-US" sz="2800" dirty="0" smtClean="0"/>
              <a:t>70.2]</a:t>
            </a:r>
            <a:endParaRPr lang="en-US" sz="2800" dirty="0"/>
          </a:p>
          <a:p>
            <a:r>
              <a:rPr lang="en-US" sz="2800" dirty="0"/>
              <a:t>abcd</a:t>
            </a:r>
          </a:p>
          <a:p>
            <a:r>
              <a:rPr lang="en-US" sz="2800" dirty="0"/>
              <a:t>[786, 2.23]</a:t>
            </a:r>
          </a:p>
          <a:p>
            <a:r>
              <a:rPr lang="en-US" sz="2800" dirty="0"/>
              <a:t>[2.23, 'john', </a:t>
            </a:r>
            <a:r>
              <a:rPr lang="en-US" sz="2800" dirty="0" smtClean="0"/>
              <a:t>70.2]</a:t>
            </a:r>
            <a:endParaRPr lang="en-US" sz="2800" dirty="0"/>
          </a:p>
          <a:p>
            <a:r>
              <a:rPr lang="en-US" sz="2800" dirty="0"/>
              <a:t>[123, 'john', 123, 'john']</a:t>
            </a:r>
          </a:p>
          <a:p>
            <a:r>
              <a:rPr lang="en-US" sz="2800" dirty="0"/>
              <a:t>['</a:t>
            </a:r>
            <a:r>
              <a:rPr lang="en-US" sz="2800" dirty="0" err="1"/>
              <a:t>abcd</a:t>
            </a:r>
            <a:r>
              <a:rPr lang="en-US" sz="2800" dirty="0"/>
              <a:t>', 786, 2.23, 'john', </a:t>
            </a:r>
            <a:r>
              <a:rPr lang="en-US" sz="2800" dirty="0" smtClean="0"/>
              <a:t>70.2, </a:t>
            </a:r>
            <a:r>
              <a:rPr lang="en-US" sz="2800" dirty="0"/>
              <a:t>123, 'john']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768745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Python Tuples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tuple is another sequence data type that is similar to the list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</a:t>
            </a:r>
            <a:r>
              <a:rPr lang="en-US" dirty="0"/>
              <a:t>tuple consists of a number of values separated by commas. </a:t>
            </a:r>
            <a:endParaRPr lang="en-US" dirty="0" smtClean="0"/>
          </a:p>
          <a:p>
            <a:r>
              <a:rPr lang="en-US" dirty="0"/>
              <a:t>Unlike lists, however, tuples are enclosed within parenthesis. </a:t>
            </a:r>
          </a:p>
        </p:txBody>
      </p:sp>
    </p:spTree>
    <p:extLst>
      <p:ext uri="{BB962C8B-B14F-4D97-AF65-F5344CB8AC3E}">
        <p14:creationId xmlns:p14="http://schemas.microsoft.com/office/powerpoint/2010/main" val="22816659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The main difference between </a:t>
            </a:r>
            <a:r>
              <a:rPr lang="en-US" b="1" dirty="0"/>
              <a:t>lists</a:t>
            </a:r>
            <a:r>
              <a:rPr lang="en-US" dirty="0"/>
              <a:t> and </a:t>
            </a:r>
            <a:r>
              <a:rPr lang="en-US" b="1" dirty="0"/>
              <a:t>tuples </a:t>
            </a:r>
            <a:r>
              <a:rPr lang="en-US" dirty="0"/>
              <a:t>is- </a:t>
            </a:r>
            <a:endParaRPr lang="en-US" dirty="0" smtClean="0"/>
          </a:p>
          <a:p>
            <a:r>
              <a:rPr lang="en-US" dirty="0" smtClean="0"/>
              <a:t>Lists </a:t>
            </a:r>
            <a:r>
              <a:rPr lang="en-US" dirty="0"/>
              <a:t>are enclosed in brackets </a:t>
            </a:r>
            <a:r>
              <a:rPr lang="en-US" b="1" dirty="0" smtClean="0"/>
              <a:t> </a:t>
            </a:r>
            <a:r>
              <a:rPr lang="en-US" b="1" dirty="0"/>
              <a:t>[ ] </a:t>
            </a:r>
            <a:r>
              <a:rPr lang="en-US" b="1" dirty="0" smtClean="0"/>
              <a:t> </a:t>
            </a:r>
            <a:r>
              <a:rPr lang="en-US" dirty="0"/>
              <a:t>and their elements and size can be changed, while</a:t>
            </a:r>
            <a:r>
              <a:rPr lang="en-US" b="1" dirty="0"/>
              <a:t> tuples </a:t>
            </a:r>
            <a:r>
              <a:rPr lang="en-US" dirty="0"/>
              <a:t>are enclosed in </a:t>
            </a:r>
            <a:r>
              <a:rPr lang="en-US" b="1" dirty="0"/>
              <a:t>parentheses </a:t>
            </a:r>
            <a:r>
              <a:rPr lang="en-US" b="1" dirty="0" smtClean="0"/>
              <a:t> </a:t>
            </a:r>
            <a:r>
              <a:rPr lang="en-US" b="1" dirty="0"/>
              <a:t>( ) </a:t>
            </a:r>
            <a:r>
              <a:rPr lang="en-US" b="1" dirty="0" smtClean="0"/>
              <a:t> </a:t>
            </a:r>
            <a:r>
              <a:rPr lang="en-US" dirty="0"/>
              <a:t>and cannot be updated.</a:t>
            </a:r>
          </a:p>
        </p:txBody>
      </p:sp>
    </p:spTree>
    <p:extLst>
      <p:ext uri="{BB962C8B-B14F-4D97-AF65-F5344CB8AC3E}">
        <p14:creationId xmlns:p14="http://schemas.microsoft.com/office/powerpoint/2010/main" val="27646131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4008" indent="0">
              <a:buNone/>
            </a:pPr>
            <a:r>
              <a:rPr lang="en-US" sz="2600" dirty="0"/>
              <a:t>For example </a:t>
            </a:r>
            <a:r>
              <a:rPr lang="en-US" dirty="0"/>
              <a:t>−</a:t>
            </a:r>
          </a:p>
          <a:p>
            <a:r>
              <a:rPr lang="en-US" dirty="0"/>
              <a:t>tuple = ( '</a:t>
            </a:r>
            <a:r>
              <a:rPr lang="en-US" dirty="0" err="1"/>
              <a:t>abcd</a:t>
            </a:r>
            <a:r>
              <a:rPr lang="en-US" dirty="0"/>
              <a:t>', 786 , 2.23, 'john', 70.2  )</a:t>
            </a:r>
          </a:p>
          <a:p>
            <a:r>
              <a:rPr lang="en-US" dirty="0" err="1"/>
              <a:t>tinytuple</a:t>
            </a:r>
            <a:r>
              <a:rPr lang="en-US" dirty="0"/>
              <a:t> = (123, 'john')</a:t>
            </a:r>
          </a:p>
          <a:p>
            <a:endParaRPr lang="en-US" dirty="0" smtClean="0"/>
          </a:p>
          <a:p>
            <a:r>
              <a:rPr lang="en-US" sz="2200" b="1" dirty="0"/>
              <a:t>print (tuple)           </a:t>
            </a:r>
            <a:r>
              <a:rPr lang="en-US" sz="2200" dirty="0"/>
              <a:t># Prints complete tuple</a:t>
            </a:r>
          </a:p>
          <a:p>
            <a:r>
              <a:rPr lang="en-US" sz="2200" b="1" dirty="0"/>
              <a:t>print (tuple[0])        </a:t>
            </a:r>
            <a:r>
              <a:rPr lang="en-US" sz="2200" dirty="0"/>
              <a:t># Prints first element of the tuple</a:t>
            </a:r>
          </a:p>
          <a:p>
            <a:r>
              <a:rPr lang="en-US" sz="2200" b="1" dirty="0"/>
              <a:t>print (tuple[1:3])      </a:t>
            </a:r>
            <a:r>
              <a:rPr lang="en-US" sz="2200" dirty="0"/>
              <a:t># Prints elements starting from 2nd till 3rd </a:t>
            </a:r>
          </a:p>
          <a:p>
            <a:r>
              <a:rPr lang="en-US" sz="2200" b="1" dirty="0"/>
              <a:t>print (tuple[2:])       </a:t>
            </a:r>
            <a:r>
              <a:rPr lang="en-US" sz="2200" dirty="0"/>
              <a:t># Prints elements starting from 3rd element</a:t>
            </a:r>
          </a:p>
          <a:p>
            <a:r>
              <a:rPr lang="en-US" sz="2200" b="1" dirty="0"/>
              <a:t>print (</a:t>
            </a:r>
            <a:r>
              <a:rPr lang="en-US" sz="2200" b="1" dirty="0" err="1"/>
              <a:t>tinytuple</a:t>
            </a:r>
            <a:r>
              <a:rPr lang="en-US" sz="2200" b="1" dirty="0"/>
              <a:t> * 2)   </a:t>
            </a:r>
            <a:r>
              <a:rPr lang="en-US" sz="2200" dirty="0"/>
              <a:t># Prints tuple two times</a:t>
            </a:r>
          </a:p>
          <a:p>
            <a:r>
              <a:rPr lang="en-US" sz="2200" b="1" dirty="0"/>
              <a:t>print (tuple + </a:t>
            </a:r>
            <a:r>
              <a:rPr lang="en-US" sz="2200" b="1" dirty="0" err="1"/>
              <a:t>tinytuple</a:t>
            </a:r>
            <a:r>
              <a:rPr lang="en-US" sz="2200" dirty="0"/>
              <a:t>) # Prints concatenated tuple</a:t>
            </a:r>
          </a:p>
          <a:p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6654842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result </a:t>
            </a:r>
            <a:endParaRPr lang="en-US" dirty="0" smtClean="0"/>
          </a:p>
          <a:p>
            <a:endParaRPr lang="en-US" dirty="0"/>
          </a:p>
          <a:p>
            <a:r>
              <a:rPr lang="en-US" sz="2800" dirty="0"/>
              <a:t>('</a:t>
            </a:r>
            <a:r>
              <a:rPr lang="en-US" sz="2800" dirty="0" err="1"/>
              <a:t>abcd</a:t>
            </a:r>
            <a:r>
              <a:rPr lang="en-US" sz="2800" dirty="0"/>
              <a:t>', 786, 2.23, 'john', 70.2)</a:t>
            </a:r>
          </a:p>
          <a:p>
            <a:r>
              <a:rPr lang="en-US" sz="2800" dirty="0"/>
              <a:t>abcd</a:t>
            </a:r>
          </a:p>
          <a:p>
            <a:r>
              <a:rPr lang="en-US" sz="2800" dirty="0"/>
              <a:t>(786, 2.23)</a:t>
            </a:r>
          </a:p>
          <a:p>
            <a:r>
              <a:rPr lang="en-US" sz="2800" dirty="0"/>
              <a:t>(2.23, 'john', 70.2)</a:t>
            </a:r>
          </a:p>
          <a:p>
            <a:r>
              <a:rPr lang="en-US" sz="2800" dirty="0"/>
              <a:t>(123, 'john', 123, 'john')</a:t>
            </a:r>
          </a:p>
          <a:p>
            <a:r>
              <a:rPr lang="en-US" sz="2800" dirty="0"/>
              <a:t>('</a:t>
            </a:r>
            <a:r>
              <a:rPr lang="en-US" sz="2800" dirty="0" err="1"/>
              <a:t>abcd</a:t>
            </a:r>
            <a:r>
              <a:rPr lang="en-US" sz="2800" dirty="0"/>
              <a:t>', 786, 2.23, 'john', 70.2, 123, 'john')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5519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following code is </a:t>
            </a:r>
            <a:r>
              <a:rPr lang="en-US" b="1" dirty="0"/>
              <a:t>invalid </a:t>
            </a:r>
            <a:r>
              <a:rPr lang="en-US" dirty="0"/>
              <a:t>with </a:t>
            </a:r>
            <a:r>
              <a:rPr lang="en-US" b="1" dirty="0"/>
              <a:t>tuple,</a:t>
            </a:r>
            <a:r>
              <a:rPr lang="en-US" dirty="0"/>
              <a:t> because we attempted to update a tuple, which is not </a:t>
            </a:r>
            <a:r>
              <a:rPr lang="en-US" dirty="0" smtClean="0"/>
              <a:t>allowed but a similar </a:t>
            </a:r>
            <a:r>
              <a:rPr lang="en-US" dirty="0"/>
              <a:t>case is possible with </a:t>
            </a:r>
            <a:r>
              <a:rPr lang="en-US" b="1" dirty="0"/>
              <a:t>lists</a:t>
            </a:r>
            <a:r>
              <a:rPr lang="en-US" dirty="0"/>
              <a:t> </a:t>
            </a:r>
            <a:r>
              <a:rPr lang="en-US" dirty="0" smtClean="0"/>
              <a:t>−</a:t>
            </a:r>
          </a:p>
          <a:p>
            <a:endParaRPr lang="en-US" dirty="0"/>
          </a:p>
          <a:p>
            <a:r>
              <a:rPr lang="en-US" sz="2600" dirty="0"/>
              <a:t>tuple = ( '</a:t>
            </a:r>
            <a:r>
              <a:rPr lang="en-US" sz="2600" dirty="0" err="1"/>
              <a:t>abcd</a:t>
            </a:r>
            <a:r>
              <a:rPr lang="en-US" sz="2600" dirty="0"/>
              <a:t>', 786 , 2.23, 'john', 70.2 )</a:t>
            </a:r>
          </a:p>
          <a:p>
            <a:r>
              <a:rPr lang="en-US" sz="2600" dirty="0"/>
              <a:t>list = [ '</a:t>
            </a:r>
            <a:r>
              <a:rPr lang="en-US" sz="2600" dirty="0" err="1"/>
              <a:t>abcd</a:t>
            </a:r>
            <a:r>
              <a:rPr lang="en-US" sz="2600" dirty="0"/>
              <a:t>', 786 , 2.23, 'john', 70.2 </a:t>
            </a:r>
            <a:r>
              <a:rPr lang="en-US" sz="2600" dirty="0" smtClean="0"/>
              <a:t>]</a:t>
            </a:r>
          </a:p>
          <a:p>
            <a:endParaRPr lang="en-US" sz="2600" dirty="0"/>
          </a:p>
          <a:p>
            <a:endParaRPr lang="en-US" sz="2600" dirty="0"/>
          </a:p>
          <a:p>
            <a:r>
              <a:rPr lang="en-US" sz="2600" dirty="0"/>
              <a:t>tuple[2] = 1000    </a:t>
            </a:r>
            <a:r>
              <a:rPr lang="en-US" sz="2600" dirty="0">
                <a:solidFill>
                  <a:srgbClr val="FFFF00"/>
                </a:solidFill>
              </a:rPr>
              <a:t># Invalid syntax with tuple</a:t>
            </a:r>
          </a:p>
          <a:p>
            <a:r>
              <a:rPr lang="en-US" sz="2600" dirty="0"/>
              <a:t>list[2] = 1000     </a:t>
            </a:r>
            <a:r>
              <a:rPr lang="en-US" sz="2600" dirty="0">
                <a:solidFill>
                  <a:srgbClr val="FFFF00"/>
                </a:solidFill>
              </a:rPr>
              <a:t># Valid syntax with list</a:t>
            </a:r>
          </a:p>
          <a:p>
            <a:r>
              <a:rPr lang="en-US" sz="2600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5818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Python Dictionary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dictionary key can be almost any Python type, but are usually numbers or strings</a:t>
            </a:r>
            <a:r>
              <a:rPr lang="en-US" dirty="0" smtClean="0"/>
              <a:t>.</a:t>
            </a:r>
          </a:p>
          <a:p>
            <a:r>
              <a:rPr lang="en-US" dirty="0"/>
              <a:t>Values, on the other hand, can be any arbitrary Python object. </a:t>
            </a:r>
          </a:p>
          <a:p>
            <a:r>
              <a:rPr lang="en-US" dirty="0" smtClean="0"/>
              <a:t>Dictionaries are enclosed by curly braces </a:t>
            </a:r>
            <a:r>
              <a:rPr lang="en-US" b="1" dirty="0" smtClean="0"/>
              <a:t>{ } </a:t>
            </a:r>
            <a:r>
              <a:rPr lang="en-US" dirty="0" smtClean="0"/>
              <a:t>and values can be assigned and accessed using square braces </a:t>
            </a:r>
            <a:r>
              <a:rPr lang="en-US" b="1" dirty="0" smtClean="0"/>
              <a:t>[ ].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3185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For example </a:t>
            </a:r>
            <a:r>
              <a:rPr lang="en-US" b="1" dirty="0" smtClean="0"/>
              <a:t>−</a:t>
            </a:r>
          </a:p>
          <a:p>
            <a:endParaRPr lang="en-US" b="1" dirty="0" smtClean="0"/>
          </a:p>
          <a:p>
            <a:r>
              <a:rPr lang="en-US" sz="3100" b="1" dirty="0"/>
              <a:t>dict </a:t>
            </a:r>
            <a:r>
              <a:rPr lang="en-US" sz="3100" dirty="0"/>
              <a:t>= </a:t>
            </a:r>
            <a:r>
              <a:rPr lang="en-US" sz="3100" b="1" dirty="0" smtClean="0"/>
              <a:t>{ }</a:t>
            </a:r>
            <a:endParaRPr lang="en-US" sz="3100" b="1" dirty="0"/>
          </a:p>
          <a:p>
            <a:r>
              <a:rPr lang="en-US" sz="3100" b="1" dirty="0"/>
              <a:t>dict['one'] </a:t>
            </a:r>
            <a:r>
              <a:rPr lang="en-US" sz="3100" dirty="0"/>
              <a:t>= "This is one"</a:t>
            </a:r>
          </a:p>
          <a:p>
            <a:r>
              <a:rPr lang="en-US" sz="3100" b="1" dirty="0" err="1"/>
              <a:t>dict</a:t>
            </a:r>
            <a:r>
              <a:rPr lang="en-US" sz="3100" b="1" dirty="0"/>
              <a:t>[2]     </a:t>
            </a:r>
            <a:r>
              <a:rPr lang="en-US" sz="3100" dirty="0"/>
              <a:t>= "This is two"</a:t>
            </a:r>
          </a:p>
          <a:p>
            <a:r>
              <a:rPr lang="en-US" sz="3100" dirty="0"/>
              <a:t> </a:t>
            </a:r>
            <a:r>
              <a:rPr lang="en-US" sz="3100" b="1" dirty="0"/>
              <a:t>tinydict</a:t>
            </a:r>
            <a:r>
              <a:rPr lang="en-US" sz="3100" dirty="0"/>
              <a:t> = {'name': 'john','code':6734, '</a:t>
            </a:r>
            <a:r>
              <a:rPr lang="en-US" sz="3100" dirty="0" err="1"/>
              <a:t>dept</a:t>
            </a:r>
            <a:r>
              <a:rPr lang="en-US" sz="3100" dirty="0"/>
              <a:t>': 'sales'}</a:t>
            </a:r>
          </a:p>
          <a:p>
            <a:r>
              <a:rPr lang="en-US" sz="3100" dirty="0"/>
              <a:t> </a:t>
            </a:r>
          </a:p>
          <a:p>
            <a:r>
              <a:rPr lang="en-US" sz="3100" b="1" dirty="0"/>
              <a:t>print (dict['one'])</a:t>
            </a:r>
            <a:r>
              <a:rPr lang="en-US" sz="3100" dirty="0"/>
              <a:t>       </a:t>
            </a:r>
            <a:r>
              <a:rPr lang="en-US" sz="3100" dirty="0">
                <a:solidFill>
                  <a:srgbClr val="FFFF00"/>
                </a:solidFill>
              </a:rPr>
              <a:t># Prints value for 'one' key</a:t>
            </a:r>
          </a:p>
          <a:p>
            <a:r>
              <a:rPr lang="en-US" sz="3100" b="1" dirty="0"/>
              <a:t>print (dict[2])           </a:t>
            </a:r>
            <a:r>
              <a:rPr lang="en-US" sz="3100" dirty="0">
                <a:solidFill>
                  <a:srgbClr val="FFFF00"/>
                </a:solidFill>
              </a:rPr>
              <a:t># Prints value for 2 key</a:t>
            </a:r>
          </a:p>
          <a:p>
            <a:r>
              <a:rPr lang="en-US" sz="3100" b="1" dirty="0"/>
              <a:t>print (tinydict)          </a:t>
            </a:r>
            <a:r>
              <a:rPr lang="en-US" sz="3100" dirty="0">
                <a:solidFill>
                  <a:srgbClr val="FFFF00"/>
                </a:solidFill>
              </a:rPr>
              <a:t># Prints complete dictionary</a:t>
            </a:r>
          </a:p>
          <a:p>
            <a:r>
              <a:rPr lang="en-US" sz="3100" b="1" dirty="0"/>
              <a:t>print (tinydict.keys())   </a:t>
            </a:r>
            <a:r>
              <a:rPr lang="en-US" sz="3100" dirty="0">
                <a:solidFill>
                  <a:srgbClr val="FFFF00"/>
                </a:solidFill>
              </a:rPr>
              <a:t># Prints all the keys</a:t>
            </a:r>
          </a:p>
          <a:p>
            <a:r>
              <a:rPr lang="en-US" sz="3100" b="1" dirty="0"/>
              <a:t>print (tinydict.values()) </a:t>
            </a:r>
            <a:r>
              <a:rPr lang="en-US" sz="3100" dirty="0">
                <a:solidFill>
                  <a:srgbClr val="FFFF00"/>
                </a:solidFill>
              </a:rPr>
              <a:t># Prints all the values</a:t>
            </a:r>
          </a:p>
          <a:p>
            <a:endParaRPr lang="en-US" sz="31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2328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</a:t>
            </a:r>
          </a:p>
          <a:p>
            <a:endParaRPr lang="en-US" dirty="0"/>
          </a:p>
          <a:p>
            <a:r>
              <a:rPr lang="en-US" sz="2800" dirty="0"/>
              <a:t>This is one</a:t>
            </a:r>
          </a:p>
          <a:p>
            <a:r>
              <a:rPr lang="en-US" sz="2800" dirty="0"/>
              <a:t>This is two</a:t>
            </a:r>
          </a:p>
          <a:p>
            <a:r>
              <a:rPr lang="en-US" sz="2800" dirty="0"/>
              <a:t>{'name': 'john', '</a:t>
            </a:r>
            <a:r>
              <a:rPr lang="en-US" sz="2800" dirty="0" err="1"/>
              <a:t>dept</a:t>
            </a:r>
            <a:r>
              <a:rPr lang="en-US" sz="2800" dirty="0"/>
              <a:t>': 'sales', 'code': 6734}</a:t>
            </a:r>
          </a:p>
          <a:p>
            <a:r>
              <a:rPr lang="en-US" sz="2800" dirty="0"/>
              <a:t>dict_keys(['name', '</a:t>
            </a:r>
            <a:r>
              <a:rPr lang="en-US" sz="2800" dirty="0" err="1"/>
              <a:t>dept</a:t>
            </a:r>
            <a:r>
              <a:rPr lang="en-US" sz="2800" dirty="0"/>
              <a:t>', 'code'])</a:t>
            </a:r>
          </a:p>
          <a:p>
            <a:r>
              <a:rPr lang="en-US" sz="2800" dirty="0"/>
              <a:t>dict_values(['john', 'sales', 6734])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82096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Dictionaries have no concept of </a:t>
            </a:r>
            <a:r>
              <a:rPr lang="en-US" b="1" dirty="0"/>
              <a:t>order among the </a:t>
            </a:r>
            <a:r>
              <a:rPr lang="en-US" b="1" dirty="0" smtClean="0"/>
              <a:t>elements </a:t>
            </a:r>
            <a:r>
              <a:rPr lang="en-US" dirty="0" smtClean="0"/>
              <a:t>but it is </a:t>
            </a:r>
            <a:r>
              <a:rPr lang="en-US" dirty="0"/>
              <a:t>incorrect to say that the elements are "</a:t>
            </a:r>
            <a:r>
              <a:rPr lang="en-US" b="1" dirty="0"/>
              <a:t>out of order"; they are simply unordered.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415057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Data Type Conversion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0636597"/>
              </p:ext>
            </p:extLst>
          </p:nvPr>
        </p:nvGraphicFramePr>
        <p:xfrm>
          <a:off x="457200" y="1988838"/>
          <a:ext cx="6995120" cy="36040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9302"/>
                <a:gridCol w="5945818"/>
              </a:tblGrid>
              <a:tr h="308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Sr.No</a:t>
                      </a:r>
                      <a:r>
                        <a:rPr lang="en-US" sz="2000" dirty="0">
                          <a:effectLst/>
                        </a:rPr>
                        <a:t>.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Function &amp; Description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762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int</a:t>
                      </a:r>
                      <a:r>
                        <a:rPr lang="en-US" sz="1600" dirty="0">
                          <a:effectLst/>
                        </a:rPr>
                        <a:t>(x [,base])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Converts x to an integer. The base specifies the base if x is a string.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762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float(x)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Converts x to a floating-point number.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762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complex(real [,</a:t>
                      </a:r>
                      <a:r>
                        <a:rPr lang="en-US" sz="1600" dirty="0" err="1">
                          <a:effectLst/>
                        </a:rPr>
                        <a:t>imag</a:t>
                      </a:r>
                      <a:r>
                        <a:rPr lang="en-US" sz="1600" dirty="0">
                          <a:effectLst/>
                        </a:rPr>
                        <a:t>])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Creates a complex number.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762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str</a:t>
                      </a:r>
                      <a:r>
                        <a:rPr lang="en-US" sz="1600" dirty="0">
                          <a:effectLst/>
                        </a:rPr>
                        <a:t>(x)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Converts object x to a string representation.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6564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0557614"/>
              </p:ext>
            </p:extLst>
          </p:nvPr>
        </p:nvGraphicFramePr>
        <p:xfrm>
          <a:off x="457200" y="2009079"/>
          <a:ext cx="5770984" cy="40978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4440"/>
                <a:gridCol w="4896544"/>
              </a:tblGrid>
              <a:tr h="8046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en-US" sz="1600" dirty="0" err="1" smtClean="0">
                          <a:effectLst/>
                        </a:rPr>
                        <a:t>eval</a:t>
                      </a:r>
                      <a:r>
                        <a:rPr lang="en-US" sz="1600" dirty="0" smtClean="0">
                          <a:effectLst/>
                        </a:rPr>
                        <a:t>(</a:t>
                      </a:r>
                      <a:r>
                        <a:rPr lang="en-US" sz="1600" dirty="0" err="1" smtClean="0">
                          <a:effectLst/>
                        </a:rPr>
                        <a:t>str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Evaluates a string and returns an object.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804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en-US" sz="1600" dirty="0" smtClean="0">
                          <a:effectLst/>
                        </a:rPr>
                        <a:t>tuple(s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Converts s to a tuple.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998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list(s)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Converts s to a list.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804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en-US" sz="1600" dirty="0" smtClean="0">
                          <a:effectLst/>
                        </a:rPr>
                        <a:t>set(s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Converts s to a set.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949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en-US" sz="1600" dirty="0" smtClean="0">
                          <a:effectLst/>
                        </a:rPr>
                        <a:t>dict(d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Creates a dictionary. d must be a sequence of (</a:t>
                      </a:r>
                      <a:r>
                        <a:rPr lang="en-US" sz="1600" dirty="0" err="1">
                          <a:effectLst/>
                        </a:rPr>
                        <a:t>key,value</a:t>
                      </a:r>
                      <a:r>
                        <a:rPr lang="en-US" sz="1600" dirty="0">
                          <a:effectLst/>
                        </a:rPr>
                        <a:t>) tuples.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46388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Python </a:t>
            </a:r>
            <a:r>
              <a:rPr lang="en-US" b="1" dirty="0" smtClean="0"/>
              <a:t>- </a:t>
            </a:r>
            <a:r>
              <a:rPr lang="en-US" b="1" dirty="0"/>
              <a:t>Strings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Strings are created simply </a:t>
            </a:r>
            <a:r>
              <a:rPr lang="en-US" dirty="0"/>
              <a:t>by enclosing characters in quotes. </a:t>
            </a:r>
            <a:endParaRPr lang="en-US" dirty="0" smtClean="0"/>
          </a:p>
          <a:p>
            <a:r>
              <a:rPr lang="en-US" dirty="0" smtClean="0"/>
              <a:t>Python </a:t>
            </a:r>
            <a:r>
              <a:rPr lang="en-US" dirty="0"/>
              <a:t>treats </a:t>
            </a:r>
            <a:r>
              <a:rPr lang="en-US" b="1" dirty="0"/>
              <a:t>single quotes </a:t>
            </a:r>
            <a:r>
              <a:rPr lang="en-US" dirty="0"/>
              <a:t>the same as </a:t>
            </a:r>
            <a:r>
              <a:rPr lang="en-US" b="1" dirty="0"/>
              <a:t>double quotes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902413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3344"/>
            <a:ext cx="8229600" cy="4572000"/>
          </a:xfrm>
        </p:spPr>
        <p:txBody>
          <a:bodyPr/>
          <a:lstStyle/>
          <a:p>
            <a:r>
              <a:rPr lang="en-US" dirty="0"/>
              <a:t>For example </a:t>
            </a:r>
            <a:endParaRPr lang="en-US" dirty="0" smtClean="0"/>
          </a:p>
          <a:p>
            <a:endParaRPr lang="en-US" dirty="0"/>
          </a:p>
          <a:p>
            <a:r>
              <a:rPr lang="en-US" sz="2400" dirty="0" smtClean="0"/>
              <a:t>var1 </a:t>
            </a:r>
            <a:r>
              <a:rPr lang="en-US" sz="2400" dirty="0"/>
              <a:t>= </a:t>
            </a:r>
            <a:r>
              <a:rPr lang="en-US" sz="2400" b="1" dirty="0"/>
              <a:t>'Hello World!'</a:t>
            </a:r>
          </a:p>
          <a:p>
            <a:r>
              <a:rPr lang="en-US" sz="2400" dirty="0"/>
              <a:t>var2 = </a:t>
            </a:r>
            <a:r>
              <a:rPr lang="en-US" sz="2400" b="1" dirty="0"/>
              <a:t>"Python Programming</a:t>
            </a:r>
            <a:r>
              <a:rPr lang="en-US" b="1" dirty="0"/>
              <a:t>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5880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Accessing Values in Strings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Python does not support a character type; these are treated as strings of length one, thus also considered a substring.</a:t>
            </a:r>
          </a:p>
          <a:p>
            <a:r>
              <a:rPr lang="en-US" dirty="0"/>
              <a:t>To access substrings, use the </a:t>
            </a:r>
            <a:r>
              <a:rPr lang="en-US" b="1" dirty="0"/>
              <a:t>square brackets </a:t>
            </a:r>
            <a:r>
              <a:rPr lang="en-US" dirty="0"/>
              <a:t>for slicing along with the index or</a:t>
            </a:r>
            <a:r>
              <a:rPr lang="en-US" b="1" dirty="0"/>
              <a:t> indices </a:t>
            </a:r>
            <a:r>
              <a:rPr lang="en-US" dirty="0"/>
              <a:t>to obtain your substring.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5358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example −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var1 = 'Hello World</a:t>
            </a:r>
            <a:r>
              <a:rPr lang="en-US" dirty="0" smtClean="0"/>
              <a:t>!‘</a:t>
            </a:r>
          </a:p>
          <a:p>
            <a:r>
              <a:rPr lang="en-US" dirty="0" smtClean="0"/>
              <a:t>var2 </a:t>
            </a:r>
            <a:r>
              <a:rPr lang="en-US" dirty="0"/>
              <a:t>= "Python Programming" </a:t>
            </a:r>
            <a:endParaRPr lang="en-US" dirty="0" smtClean="0"/>
          </a:p>
          <a:p>
            <a:endParaRPr lang="en-US" dirty="0"/>
          </a:p>
          <a:p>
            <a:r>
              <a:rPr lang="en-US" sz="2800" dirty="0"/>
              <a:t>print </a:t>
            </a:r>
            <a:r>
              <a:rPr lang="en-US" sz="2400" dirty="0"/>
              <a:t>("var1[0]: ", </a:t>
            </a:r>
            <a:r>
              <a:rPr lang="en-US" sz="2400" b="1" dirty="0"/>
              <a:t>var1[0</a:t>
            </a:r>
            <a:r>
              <a:rPr lang="en-US" sz="2400" b="1" dirty="0" smtClean="0"/>
              <a:t>])</a:t>
            </a:r>
          </a:p>
          <a:p>
            <a:r>
              <a:rPr lang="en-US" sz="2800" dirty="0"/>
              <a:t>print </a:t>
            </a:r>
            <a:r>
              <a:rPr lang="en-US" sz="2400" dirty="0"/>
              <a:t>("var2[1:5]: ", </a:t>
            </a:r>
            <a:r>
              <a:rPr lang="en-US" sz="2400" b="1" dirty="0"/>
              <a:t>var2[1:5</a:t>
            </a:r>
            <a:r>
              <a:rPr lang="en-US" sz="2400" b="1" dirty="0" smtClean="0"/>
              <a:t>])</a:t>
            </a:r>
          </a:p>
          <a:p>
            <a:pPr marL="64008" indent="0">
              <a:buNone/>
            </a:pPr>
            <a:r>
              <a:rPr lang="en-US" sz="2800" b="1" dirty="0" smtClean="0"/>
              <a:t>Result</a:t>
            </a:r>
          </a:p>
          <a:p>
            <a:pPr marL="64008" indent="0">
              <a:buNone/>
            </a:pPr>
            <a:endParaRPr lang="en-US" sz="2800" b="1" dirty="0"/>
          </a:p>
          <a:p>
            <a:r>
              <a:rPr lang="en-US" sz="2800" dirty="0"/>
              <a:t>var1[0]:  H</a:t>
            </a:r>
          </a:p>
          <a:p>
            <a:r>
              <a:rPr lang="en-US" sz="2800" dirty="0"/>
              <a:t>var2[1:5]:  </a:t>
            </a:r>
            <a:r>
              <a:rPr lang="en-US" sz="2800" dirty="0" err="1"/>
              <a:t>ytho</a:t>
            </a:r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448588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Updating Strings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"update" an existing string by (re)assigning a variable to another string.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new value can be related to its previous value or to a completely different string altogether.</a:t>
            </a:r>
          </a:p>
        </p:txBody>
      </p:sp>
    </p:spTree>
    <p:extLst>
      <p:ext uri="{BB962C8B-B14F-4D97-AF65-F5344CB8AC3E}">
        <p14:creationId xmlns:p14="http://schemas.microsoft.com/office/powerpoint/2010/main" val="1147228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var1 = 'Hello World</a:t>
            </a:r>
            <a:r>
              <a:rPr lang="en-US" sz="2800" dirty="0" smtClean="0"/>
              <a:t>!‘</a:t>
            </a:r>
          </a:p>
          <a:p>
            <a:r>
              <a:rPr lang="en-US" sz="2800" dirty="0"/>
              <a:t>print ("Updated String :- ", var1[:6] + 'Python</a:t>
            </a:r>
            <a:r>
              <a:rPr lang="en-US" sz="2800" dirty="0" smtClean="0"/>
              <a:t>')</a:t>
            </a:r>
          </a:p>
          <a:p>
            <a:pPr marL="64008" indent="0">
              <a:buNone/>
            </a:pPr>
            <a:endParaRPr lang="en-US" dirty="0"/>
          </a:p>
          <a:p>
            <a:pPr marL="64008" indent="0">
              <a:buNone/>
            </a:pPr>
            <a:r>
              <a:rPr lang="en-US" b="1" dirty="0" smtClean="0"/>
              <a:t>Result</a:t>
            </a:r>
          </a:p>
          <a:p>
            <a:r>
              <a:rPr lang="en-US" sz="2800" dirty="0"/>
              <a:t>Updated String :-  Hello Python</a:t>
            </a:r>
          </a:p>
        </p:txBody>
      </p:sp>
    </p:spTree>
    <p:extLst>
      <p:ext uri="{BB962C8B-B14F-4D97-AF65-F5344CB8AC3E}">
        <p14:creationId xmlns:p14="http://schemas.microsoft.com/office/powerpoint/2010/main" val="13922384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Triple Quotes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 strings </a:t>
            </a:r>
            <a:r>
              <a:rPr lang="en-US" dirty="0"/>
              <a:t>to span multiple </a:t>
            </a:r>
            <a:r>
              <a:rPr lang="en-US" dirty="0" smtClean="0"/>
              <a:t>lines.</a:t>
            </a:r>
          </a:p>
          <a:p>
            <a:r>
              <a:rPr lang="en-US" dirty="0" smtClean="0"/>
              <a:t>The syntax </a:t>
            </a:r>
            <a:r>
              <a:rPr lang="en-US" dirty="0"/>
              <a:t>for triple quotes consists of three consecutive </a:t>
            </a:r>
            <a:r>
              <a:rPr lang="en-US" b="1" dirty="0"/>
              <a:t>single or double</a:t>
            </a:r>
            <a:r>
              <a:rPr lang="en-US" dirty="0"/>
              <a:t> quotes.</a:t>
            </a:r>
          </a:p>
        </p:txBody>
      </p:sp>
    </p:spTree>
    <p:extLst>
      <p:ext uri="{BB962C8B-B14F-4D97-AF65-F5344CB8AC3E}">
        <p14:creationId xmlns:p14="http://schemas.microsoft.com/office/powerpoint/2010/main" val="32549245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Python Lists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basic data structure in Python is the </a:t>
            </a:r>
            <a:r>
              <a:rPr lang="en-US" b="1" dirty="0"/>
              <a:t>sequence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Each </a:t>
            </a:r>
            <a:r>
              <a:rPr lang="en-US" dirty="0"/>
              <a:t>element of a sequence is assigned a number - </a:t>
            </a:r>
            <a:r>
              <a:rPr lang="en-US" b="1" dirty="0"/>
              <a:t>its position </a:t>
            </a:r>
            <a:r>
              <a:rPr lang="en-US" dirty="0"/>
              <a:t>or </a:t>
            </a:r>
            <a:r>
              <a:rPr lang="en-US" b="1" dirty="0"/>
              <a:t>index. </a:t>
            </a:r>
            <a:endParaRPr lang="en-US" b="1" dirty="0" smtClean="0"/>
          </a:p>
          <a:p>
            <a:r>
              <a:rPr lang="en-US" dirty="0" smtClean="0"/>
              <a:t>The </a:t>
            </a:r>
            <a:r>
              <a:rPr lang="en-US" dirty="0"/>
              <a:t>first index is </a:t>
            </a:r>
            <a:r>
              <a:rPr lang="en-US" b="1" dirty="0"/>
              <a:t>zero</a:t>
            </a:r>
            <a:r>
              <a:rPr lang="en-US" dirty="0"/>
              <a:t>, the second index is </a:t>
            </a:r>
            <a:r>
              <a:rPr lang="en-US" b="1" dirty="0"/>
              <a:t>one,</a:t>
            </a:r>
            <a:r>
              <a:rPr lang="en-US" dirty="0"/>
              <a:t> and so forth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72616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/>
              <a:t>There are certain things you can do with all the sequence types. These operations include </a:t>
            </a:r>
            <a:r>
              <a:rPr lang="en-US" b="1" dirty="0"/>
              <a:t>indexing, slicing, adding, multiplying, and checking for membership. </a:t>
            </a:r>
          </a:p>
        </p:txBody>
      </p:sp>
    </p:spTree>
    <p:extLst>
      <p:ext uri="{BB962C8B-B14F-4D97-AF65-F5344CB8AC3E}">
        <p14:creationId xmlns:p14="http://schemas.microsoft.com/office/powerpoint/2010/main" val="27472283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Python has built-in functions for finding the length of a sequence and for finding its largest and smallest elements.</a:t>
            </a:r>
          </a:p>
          <a:p>
            <a:r>
              <a:rPr lang="en-US" dirty="0"/>
              <a:t>The list is the most versatile </a:t>
            </a:r>
            <a:r>
              <a:rPr lang="en-US" dirty="0" smtClean="0"/>
              <a:t>data type </a:t>
            </a:r>
            <a:r>
              <a:rPr lang="en-US" dirty="0"/>
              <a:t>available in </a:t>
            </a:r>
            <a:r>
              <a:rPr lang="en-US" dirty="0" smtClean="0"/>
              <a:t>Python.</a:t>
            </a:r>
          </a:p>
        </p:txBody>
      </p:sp>
    </p:spTree>
    <p:extLst>
      <p:ext uri="{BB962C8B-B14F-4D97-AF65-F5344CB8AC3E}">
        <p14:creationId xmlns:p14="http://schemas.microsoft.com/office/powerpoint/2010/main" val="5308039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list contains items separated by commas and enclosed within square </a:t>
            </a:r>
            <a:r>
              <a:rPr lang="en-US" b="1" dirty="0"/>
              <a:t>brackets [].</a:t>
            </a:r>
          </a:p>
          <a:p>
            <a:r>
              <a:rPr lang="en-US" dirty="0"/>
              <a:t>Important thing about a list is that the items in a list need </a:t>
            </a:r>
            <a:r>
              <a:rPr lang="en-US" b="1" dirty="0"/>
              <a:t>not to be of the same data type.</a:t>
            </a:r>
          </a:p>
        </p:txBody>
      </p:sp>
    </p:spTree>
    <p:extLst>
      <p:ext uri="{BB962C8B-B14F-4D97-AF65-F5344CB8AC3E}">
        <p14:creationId xmlns:p14="http://schemas.microsoft.com/office/powerpoint/2010/main" val="33458608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For example –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 smtClean="0"/>
          </a:p>
          <a:p>
            <a:pPr marL="64008" indent="0">
              <a:buNone/>
            </a:pPr>
            <a:endParaRPr lang="en-US" sz="2400" dirty="0"/>
          </a:p>
          <a:p>
            <a:r>
              <a:rPr lang="en-US" sz="2800" dirty="0" smtClean="0"/>
              <a:t>list1 </a:t>
            </a:r>
            <a:r>
              <a:rPr lang="en-US" sz="2800" dirty="0"/>
              <a:t>= ['physics', 'chemistry', 1997, 2000];</a:t>
            </a:r>
          </a:p>
          <a:p>
            <a:r>
              <a:rPr lang="en-US" sz="2800" dirty="0"/>
              <a:t>list2 = [1, 2, 3, 4, 5 ];</a:t>
            </a:r>
          </a:p>
          <a:p>
            <a:r>
              <a:rPr lang="en-US" sz="2800" dirty="0"/>
              <a:t>list3 = ["a", "b", "c", "d</a:t>
            </a:r>
            <a:r>
              <a:rPr lang="en-US" sz="2800" dirty="0" smtClean="0"/>
              <a:t>"]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6441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Similar to string indices, list indices start at 0, and lists can be </a:t>
            </a:r>
            <a:r>
              <a:rPr lang="en-US" b="1" dirty="0"/>
              <a:t>sliced</a:t>
            </a:r>
            <a:r>
              <a:rPr lang="en-US" dirty="0"/>
              <a:t>, </a:t>
            </a:r>
            <a:r>
              <a:rPr lang="en-US" b="1" dirty="0"/>
              <a:t>concatenated </a:t>
            </a:r>
            <a:r>
              <a:rPr lang="en-US" dirty="0"/>
              <a:t>and so on.</a:t>
            </a:r>
          </a:p>
          <a:p>
            <a:r>
              <a:rPr lang="en-US" dirty="0"/>
              <a:t>The plus </a:t>
            </a:r>
            <a:r>
              <a:rPr lang="en-US" b="1" dirty="0"/>
              <a:t>(+) </a:t>
            </a:r>
            <a:r>
              <a:rPr lang="en-US" dirty="0"/>
              <a:t>sign is the list </a:t>
            </a:r>
            <a:r>
              <a:rPr lang="en-US" b="1" dirty="0"/>
              <a:t>concatenation operator</a:t>
            </a:r>
            <a:r>
              <a:rPr lang="en-US" dirty="0"/>
              <a:t>, and the </a:t>
            </a:r>
            <a:r>
              <a:rPr lang="en-US" b="1" dirty="0"/>
              <a:t>asterisk (*) </a:t>
            </a:r>
            <a:r>
              <a:rPr lang="en-US" dirty="0"/>
              <a:t>is the </a:t>
            </a:r>
            <a:r>
              <a:rPr lang="en-US" b="1" dirty="0"/>
              <a:t>repetition operator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4611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Accessing Values in Lists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access values in lists, use the </a:t>
            </a:r>
            <a:r>
              <a:rPr lang="en-US" b="1" dirty="0"/>
              <a:t>square brackets</a:t>
            </a:r>
            <a:r>
              <a:rPr lang="en-US" dirty="0"/>
              <a:t> for slicing along with the index or indices to obtain value available at that index. </a:t>
            </a:r>
          </a:p>
        </p:txBody>
      </p:sp>
    </p:spTree>
    <p:extLst>
      <p:ext uri="{BB962C8B-B14F-4D97-AF65-F5344CB8AC3E}">
        <p14:creationId xmlns:p14="http://schemas.microsoft.com/office/powerpoint/2010/main" val="19743176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865362"/>
          </a:xfrm>
        </p:spPr>
        <p:txBody>
          <a:bodyPr>
            <a:normAutofit fontScale="90000"/>
          </a:bodyPr>
          <a:lstStyle/>
          <a:p>
            <a:r>
              <a:rPr lang="en-US" dirty="0"/>
              <a:t>For example −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list1 = ['physics', 'chemistry', 1997, 2000];</a:t>
            </a:r>
          </a:p>
          <a:p>
            <a:r>
              <a:rPr lang="en-US" sz="2400" dirty="0"/>
              <a:t>list2 = [1, 2, 3, 4, 5, 6, 7 </a:t>
            </a:r>
            <a:r>
              <a:rPr lang="en-US" sz="2400" dirty="0" smtClean="0"/>
              <a:t>];</a:t>
            </a:r>
          </a:p>
          <a:p>
            <a:endParaRPr lang="en-US" sz="2400" dirty="0"/>
          </a:p>
          <a:p>
            <a:r>
              <a:rPr lang="en-US" sz="2800" dirty="0"/>
              <a:t>print "list1[0]: ", list1[0]</a:t>
            </a:r>
          </a:p>
          <a:p>
            <a:r>
              <a:rPr lang="en-US" sz="2800" dirty="0"/>
              <a:t>print "list2[1:5]: ", list2[1:5]</a:t>
            </a:r>
          </a:p>
          <a:p>
            <a:pPr marL="64008" indent="0">
              <a:buNone/>
            </a:pPr>
            <a:r>
              <a:rPr lang="en-US" dirty="0" smtClean="0"/>
              <a:t>Result</a:t>
            </a:r>
          </a:p>
          <a:p>
            <a:pPr marL="64008" indent="0">
              <a:buNone/>
            </a:pPr>
            <a:endParaRPr lang="en-US" dirty="0" smtClean="0"/>
          </a:p>
          <a:p>
            <a:r>
              <a:rPr lang="en-US" dirty="0"/>
              <a:t>list1[0]:  </a:t>
            </a:r>
            <a:r>
              <a:rPr lang="en-US" sz="2400" dirty="0"/>
              <a:t>physics</a:t>
            </a:r>
          </a:p>
          <a:p>
            <a:r>
              <a:rPr lang="en-US" dirty="0"/>
              <a:t>list2[1:5]:  </a:t>
            </a:r>
            <a:r>
              <a:rPr lang="en-US" sz="2400" dirty="0"/>
              <a:t>[2, 3, 4, 5]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001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Updating Lists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30064"/>
          </a:xfrm>
        </p:spPr>
        <p:txBody>
          <a:bodyPr>
            <a:normAutofit lnSpcReduction="10000"/>
          </a:bodyPr>
          <a:lstStyle/>
          <a:p>
            <a:pPr marL="64008" indent="0">
              <a:buNone/>
            </a:pPr>
            <a:r>
              <a:rPr lang="en-US" dirty="0"/>
              <a:t>For example −</a:t>
            </a:r>
          </a:p>
          <a:p>
            <a:r>
              <a:rPr lang="en-US" sz="2800" dirty="0"/>
              <a:t>list = ['physics', 'chemistry', 1997, 2000] </a:t>
            </a:r>
            <a:endParaRPr lang="en-US" sz="2800" dirty="0" smtClean="0"/>
          </a:p>
          <a:p>
            <a:r>
              <a:rPr lang="en-US" sz="2800" dirty="0" smtClean="0"/>
              <a:t>print </a:t>
            </a:r>
            <a:r>
              <a:rPr lang="en-US" sz="2800" dirty="0"/>
              <a:t>("Value available at index 2 : ", </a:t>
            </a:r>
            <a:r>
              <a:rPr lang="en-US" sz="2800" dirty="0" smtClean="0"/>
              <a:t>list[2])</a:t>
            </a:r>
          </a:p>
          <a:p>
            <a:endParaRPr lang="en-US" dirty="0"/>
          </a:p>
          <a:p>
            <a:r>
              <a:rPr lang="en-US" dirty="0"/>
              <a:t>list[2] = </a:t>
            </a:r>
            <a:r>
              <a:rPr lang="en-US" dirty="0" smtClean="0"/>
              <a:t>2001</a:t>
            </a:r>
          </a:p>
          <a:p>
            <a:r>
              <a:rPr lang="en-US" sz="2400" dirty="0"/>
              <a:t>print ("New value available at index 2 : ", list[2</a:t>
            </a:r>
            <a:r>
              <a:rPr lang="en-US" sz="2400" dirty="0" smtClean="0"/>
              <a:t>])</a:t>
            </a:r>
          </a:p>
          <a:p>
            <a:endParaRPr lang="en-US" sz="2400" dirty="0" smtClean="0"/>
          </a:p>
          <a:p>
            <a:pPr marL="64008" indent="0">
              <a:buNone/>
            </a:pPr>
            <a:r>
              <a:rPr lang="en-US" sz="2400" b="1" dirty="0"/>
              <a:t>result </a:t>
            </a:r>
            <a:endParaRPr lang="en-US" sz="2400" b="1" dirty="0" smtClean="0"/>
          </a:p>
          <a:p>
            <a:pPr marL="64008" indent="0">
              <a:buNone/>
            </a:pPr>
            <a:endParaRPr lang="en-US" sz="2400" dirty="0" smtClean="0"/>
          </a:p>
          <a:p>
            <a:r>
              <a:rPr lang="en-US" sz="2800" dirty="0"/>
              <a:t>Value available at index 2 : 1997</a:t>
            </a:r>
          </a:p>
          <a:p>
            <a:r>
              <a:rPr lang="en-US" sz="2800" dirty="0"/>
              <a:t>New value available at index 2 : 2001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98566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Deleting </a:t>
            </a:r>
            <a:r>
              <a:rPr lang="en-US" b="1" dirty="0"/>
              <a:t>List Elements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remove a list element, you can use either the </a:t>
            </a:r>
            <a:r>
              <a:rPr lang="en-US" b="1" dirty="0"/>
              <a:t>del</a:t>
            </a:r>
            <a:r>
              <a:rPr lang="en-US" dirty="0"/>
              <a:t> statement if you know exactly which element(s) you are deleting. 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can use the </a:t>
            </a:r>
            <a:r>
              <a:rPr lang="en-US" b="1" dirty="0"/>
              <a:t>remove() </a:t>
            </a:r>
            <a:r>
              <a:rPr lang="en-US" dirty="0"/>
              <a:t>method if you do not know exactly which items to delete.</a:t>
            </a:r>
          </a:p>
        </p:txBody>
      </p:sp>
    </p:spTree>
    <p:extLst>
      <p:ext uri="{BB962C8B-B14F-4D97-AF65-F5344CB8AC3E}">
        <p14:creationId xmlns:p14="http://schemas.microsoft.com/office/powerpoint/2010/main" val="5048071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example −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list = </a:t>
            </a:r>
            <a:r>
              <a:rPr lang="en-US" sz="2400" dirty="0"/>
              <a:t>['physics', 'chemistry', 1997, 2000] </a:t>
            </a:r>
            <a:endParaRPr lang="en-US" sz="2400" dirty="0" smtClean="0"/>
          </a:p>
          <a:p>
            <a:r>
              <a:rPr lang="en-US" dirty="0" smtClean="0"/>
              <a:t>print </a:t>
            </a:r>
            <a:r>
              <a:rPr lang="en-US" dirty="0"/>
              <a:t>(list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/>
              <a:t>del list[2</a:t>
            </a:r>
            <a:r>
              <a:rPr lang="en-US" dirty="0" smtClean="0"/>
              <a:t>]</a:t>
            </a:r>
          </a:p>
          <a:p>
            <a:r>
              <a:rPr lang="en-US" dirty="0"/>
              <a:t>print ("</a:t>
            </a:r>
            <a:r>
              <a:rPr lang="en-US" sz="2400" dirty="0"/>
              <a:t>After deleting value at index 2 : ", list</a:t>
            </a:r>
            <a:r>
              <a:rPr lang="en-US" sz="2400" dirty="0" smtClean="0"/>
              <a:t>)</a:t>
            </a:r>
          </a:p>
          <a:p>
            <a:pPr marL="64008" indent="0">
              <a:buNone/>
            </a:pPr>
            <a:r>
              <a:rPr lang="en-US" sz="2400" b="1" dirty="0" smtClean="0"/>
              <a:t>Result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/>
              <a:t>'physics', 'chemistry', 1997, 2000</a:t>
            </a:r>
            <a:r>
              <a:rPr lang="en-US" sz="2400" dirty="0" smtClean="0"/>
              <a:t>]</a:t>
            </a:r>
            <a:endParaRPr lang="en-US" sz="2400" dirty="0"/>
          </a:p>
          <a:p>
            <a:r>
              <a:rPr lang="en-US" sz="2400" dirty="0"/>
              <a:t>After deleting value at index 2 : ['physics', 'chemistry', 2000]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05935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Basic List Operations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Lists respond to the </a:t>
            </a:r>
            <a:r>
              <a:rPr lang="en-US" b="1" dirty="0"/>
              <a:t>+ and * operators </a:t>
            </a:r>
            <a:r>
              <a:rPr lang="en-US" dirty="0"/>
              <a:t>much like strings; they mean </a:t>
            </a:r>
            <a:r>
              <a:rPr lang="en-US" b="1" dirty="0"/>
              <a:t>concatenation</a:t>
            </a:r>
            <a:r>
              <a:rPr lang="en-US" dirty="0"/>
              <a:t> and </a:t>
            </a:r>
            <a:r>
              <a:rPr lang="en-US" b="1" dirty="0"/>
              <a:t>repetition </a:t>
            </a:r>
            <a:r>
              <a:rPr lang="en-US" dirty="0"/>
              <a:t>here too, except that the result is a new list, not a string.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9301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655313"/>
              </p:ext>
            </p:extLst>
          </p:nvPr>
        </p:nvGraphicFramePr>
        <p:xfrm>
          <a:off x="467544" y="2204865"/>
          <a:ext cx="7416825" cy="39604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2275"/>
                <a:gridCol w="2472275"/>
                <a:gridCol w="2472275"/>
              </a:tblGrid>
              <a:tr h="7464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Python Expression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Results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Description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427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effectLst/>
                        </a:rPr>
                        <a:t>len</a:t>
                      </a:r>
                      <a:r>
                        <a:rPr lang="en-US" sz="1800" dirty="0">
                          <a:effectLst/>
                        </a:rPr>
                        <a:t>([1, 2, 3])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Length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427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[1, 2, 3] + [4, 5, 6]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[1, 2, 3, 4, 5, 6]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Concatenation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427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['Hi!'] * 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['Hi!', 'Hi!', 'Hi!', 'Hi!']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Repetition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427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3 in [1, 2, 3]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True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Membership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427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for x in [1, 2, 3]: print x,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1 2 3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Iteration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33461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effectLst/>
              </a:rPr>
              <a:t>Indexing and Slicing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Since lists are sequences, indexing and slicing work the same way for lists as they do for strings</a:t>
            </a:r>
            <a:r>
              <a:rPr lang="en-US" dirty="0" smtClean="0"/>
              <a:t>.</a:t>
            </a:r>
          </a:p>
          <a:p>
            <a:pPr marL="64008" indent="0">
              <a:buNone/>
            </a:pPr>
            <a:r>
              <a:rPr lang="en-US" dirty="0"/>
              <a:t>Assuming the following input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1249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 </a:t>
            </a:r>
            <a:r>
              <a:rPr lang="en-US" dirty="0"/>
              <a:t>= ['C++'', 'Java', 'Python</a:t>
            </a:r>
            <a:r>
              <a:rPr lang="en-US" dirty="0" smtClean="0"/>
              <a:t>']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956767"/>
              </p:ext>
            </p:extLst>
          </p:nvPr>
        </p:nvGraphicFramePr>
        <p:xfrm>
          <a:off x="323528" y="2780928"/>
          <a:ext cx="7848870" cy="21346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6290"/>
                <a:gridCol w="2616290"/>
                <a:gridCol w="2616290"/>
              </a:tblGrid>
              <a:tr h="422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Python Expression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Results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Description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66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L[2]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'Python'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Offsets start at zero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66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L[-2]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'Java'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Negative: count from the right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66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L[1:]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['Java', 'Python']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Slicing fetches sections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598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Python  list functions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0410405"/>
              </p:ext>
            </p:extLst>
          </p:nvPr>
        </p:nvGraphicFramePr>
        <p:xfrm>
          <a:off x="395536" y="1772814"/>
          <a:ext cx="7416824" cy="36442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7663"/>
                <a:gridCol w="6369161"/>
              </a:tblGrid>
              <a:tr h="420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Sr.No</a:t>
                      </a:r>
                      <a:r>
                        <a:rPr lang="en-US" sz="2000" dirty="0">
                          <a:effectLst/>
                        </a:rPr>
                        <a:t>.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Function &amp; Description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8059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sng" dirty="0" err="1">
                          <a:effectLst/>
                        </a:rPr>
                        <a:t>len</a:t>
                      </a:r>
                      <a:r>
                        <a:rPr lang="en-US" sz="1800" u="sng" dirty="0">
                          <a:effectLst/>
                        </a:rPr>
                        <a:t>(list</a:t>
                      </a:r>
                      <a:r>
                        <a:rPr lang="en-US" sz="1800" u="sng" dirty="0" smtClean="0">
                          <a:effectLst/>
                        </a:rPr>
                        <a:t>)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Gives the total length of the list.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8059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effectLst/>
                        </a:rPr>
                        <a:t>max(list</a:t>
                      </a:r>
                      <a:r>
                        <a:rPr lang="en-US" sz="1800" u="sng" dirty="0" smtClean="0">
                          <a:effectLst/>
                        </a:rPr>
                        <a:t>)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Returns item from the list with max value.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8059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effectLst/>
                        </a:rPr>
                        <a:t>min(list</a:t>
                      </a:r>
                      <a:r>
                        <a:rPr lang="en-US" sz="1800" u="sng" dirty="0" smtClean="0">
                          <a:effectLst/>
                        </a:rPr>
                        <a:t>)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Returns item from the list with min value.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8059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effectLst/>
                        </a:rPr>
                        <a:t>list(</a:t>
                      </a:r>
                      <a:r>
                        <a:rPr lang="en-US" sz="1800" u="sng" dirty="0" err="1">
                          <a:effectLst/>
                        </a:rPr>
                        <a:t>seq</a:t>
                      </a:r>
                      <a:r>
                        <a:rPr lang="en-US" sz="1800" u="sng" dirty="0" smtClean="0">
                          <a:effectLst/>
                        </a:rPr>
                        <a:t>)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Converts a tuple into list.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66677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Python </a:t>
            </a:r>
            <a:r>
              <a:rPr lang="en-US" b="1" dirty="0" smtClean="0"/>
              <a:t> </a:t>
            </a:r>
            <a:r>
              <a:rPr lang="en-US" b="1" dirty="0"/>
              <a:t>- Tuples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/>
              <a:t>tuple is a sequence of immutable Python objects. </a:t>
            </a:r>
            <a:endParaRPr lang="en-US" dirty="0" smtClean="0"/>
          </a:p>
          <a:p>
            <a:r>
              <a:rPr lang="en-US" dirty="0"/>
              <a:t>Tuples are sequences, just like </a:t>
            </a:r>
            <a:r>
              <a:rPr lang="en-US" b="1" dirty="0" smtClean="0"/>
              <a:t>lists</a:t>
            </a:r>
            <a:r>
              <a:rPr lang="en-US" dirty="0" smtClean="0"/>
              <a:t> but the </a:t>
            </a:r>
            <a:r>
              <a:rPr lang="en-US" dirty="0"/>
              <a:t>main difference between the </a:t>
            </a:r>
            <a:r>
              <a:rPr lang="en-US" b="1" dirty="0"/>
              <a:t>tuples</a:t>
            </a:r>
            <a:r>
              <a:rPr lang="en-US" dirty="0"/>
              <a:t> and the </a:t>
            </a:r>
            <a:r>
              <a:rPr lang="en-US" b="1" dirty="0"/>
              <a:t>lists</a:t>
            </a:r>
            <a:r>
              <a:rPr lang="en-US" dirty="0"/>
              <a:t> is that the tuples cannot be changed unlike lists.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86659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Tuples </a:t>
            </a:r>
            <a:r>
              <a:rPr lang="en-US" dirty="0"/>
              <a:t>use parentheses </a:t>
            </a:r>
            <a:r>
              <a:rPr lang="en-US" b="1" dirty="0"/>
              <a:t>()</a:t>
            </a:r>
            <a:r>
              <a:rPr lang="en-US" dirty="0"/>
              <a:t>, whereas </a:t>
            </a:r>
            <a:r>
              <a:rPr lang="en-US" b="1" dirty="0"/>
              <a:t>lists</a:t>
            </a:r>
            <a:r>
              <a:rPr lang="en-US" dirty="0"/>
              <a:t> use square brackets </a:t>
            </a:r>
            <a:r>
              <a:rPr lang="en-US" b="1" dirty="0"/>
              <a:t>[ ].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0787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For example −</a:t>
            </a:r>
          </a:p>
          <a:p>
            <a:r>
              <a:rPr lang="en-US" sz="2400" dirty="0"/>
              <a:t>tup1 = ('physics', 'chemistry', 1997, 2000) </a:t>
            </a:r>
            <a:endParaRPr lang="en-US" sz="2400" dirty="0" smtClean="0"/>
          </a:p>
          <a:p>
            <a:r>
              <a:rPr lang="en-US" sz="2400" dirty="0" smtClean="0"/>
              <a:t>tup2 </a:t>
            </a:r>
            <a:r>
              <a:rPr lang="en-US" sz="2400" dirty="0"/>
              <a:t>= (1, 2, 3, 4, 5 </a:t>
            </a:r>
            <a:r>
              <a:rPr lang="en-US" sz="2400" dirty="0" smtClean="0"/>
              <a:t>)</a:t>
            </a:r>
          </a:p>
          <a:p>
            <a:endParaRPr lang="en-US" dirty="0"/>
          </a:p>
          <a:p>
            <a:r>
              <a:rPr lang="en-US" dirty="0"/>
              <a:t>The empty tuple is written as two parentheses containing nothing −</a:t>
            </a:r>
          </a:p>
          <a:p>
            <a:pPr marL="64008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tup1 </a:t>
            </a:r>
            <a:r>
              <a:rPr lang="en-US" sz="2400" dirty="0"/>
              <a:t>= </a:t>
            </a:r>
            <a:r>
              <a:rPr lang="en-US" sz="2400" dirty="0" smtClean="0"/>
              <a:t>( );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45715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write a tuple containing a single value you have to include a comma, even though there is only one value </a:t>
            </a:r>
            <a:r>
              <a:rPr lang="en-US" dirty="0" smtClean="0"/>
              <a:t>−</a:t>
            </a:r>
          </a:p>
          <a:p>
            <a:pPr marL="64008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sz="2800" dirty="0" smtClean="0"/>
              <a:t>tup1 </a:t>
            </a:r>
            <a:r>
              <a:rPr lang="en-US" sz="2800" dirty="0"/>
              <a:t>= (50,) </a:t>
            </a:r>
            <a:endParaRPr lang="en-US" sz="2800" dirty="0" smtClean="0"/>
          </a:p>
          <a:p>
            <a:pPr marL="64008" indent="0">
              <a:buNone/>
            </a:pPr>
            <a:endParaRPr lang="en-US" sz="2800" dirty="0" smtClean="0"/>
          </a:p>
          <a:p>
            <a:pPr marL="64008" indent="0">
              <a:buNone/>
            </a:pPr>
            <a:r>
              <a:rPr lang="en-US" dirty="0"/>
              <a:t>Like string indices, tuple indices start at </a:t>
            </a:r>
            <a:r>
              <a:rPr lang="en-US" b="1" dirty="0"/>
              <a:t>0</a:t>
            </a:r>
            <a:r>
              <a:rPr lang="en-US" dirty="0"/>
              <a:t>, and they can be </a:t>
            </a:r>
            <a:r>
              <a:rPr lang="en-US" b="1" dirty="0"/>
              <a:t>sliced, concatenated,</a:t>
            </a:r>
            <a:r>
              <a:rPr lang="en-US" dirty="0"/>
              <a:t> and so on.</a:t>
            </a:r>
          </a:p>
        </p:txBody>
      </p:sp>
    </p:spTree>
    <p:extLst>
      <p:ext uri="{BB962C8B-B14F-4D97-AF65-F5344CB8AC3E}">
        <p14:creationId xmlns:p14="http://schemas.microsoft.com/office/powerpoint/2010/main" val="19981427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Accessing Values in Tuples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access values in tuple, use the </a:t>
            </a:r>
            <a:r>
              <a:rPr lang="en-US" b="1" dirty="0"/>
              <a:t>square brackets</a:t>
            </a:r>
            <a:r>
              <a:rPr lang="en-US" dirty="0"/>
              <a:t> for slicing along with the </a:t>
            </a:r>
            <a:r>
              <a:rPr lang="en-US" b="1" dirty="0"/>
              <a:t>index or indices </a:t>
            </a:r>
            <a:r>
              <a:rPr lang="en-US" dirty="0"/>
              <a:t>to obtain the value available at that </a:t>
            </a:r>
            <a:r>
              <a:rPr lang="en-US" dirty="0" smtClean="0"/>
              <a:t>index.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356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 dirty="0"/>
              <a:t>For example </a:t>
            </a:r>
            <a:r>
              <a:rPr lang="en-US" dirty="0" smtClean="0"/>
              <a:t>−</a:t>
            </a:r>
          </a:p>
          <a:p>
            <a:r>
              <a:rPr lang="en-US" sz="2400" dirty="0"/>
              <a:t>tup1 = ('physics', 'chemistry', 1997, 2000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tup2 = (1, 2, 3, 4, 5, 6, 7 </a:t>
            </a:r>
            <a:r>
              <a:rPr lang="en-US" sz="2400" dirty="0" smtClean="0"/>
              <a:t>)</a:t>
            </a:r>
          </a:p>
          <a:p>
            <a:endParaRPr lang="en-US" dirty="0"/>
          </a:p>
          <a:p>
            <a:r>
              <a:rPr lang="en-US" sz="2800" dirty="0"/>
              <a:t>print ("tup1[0]: ", tup1[0</a:t>
            </a:r>
            <a:r>
              <a:rPr lang="en-US" sz="2800" dirty="0" smtClean="0"/>
              <a:t>])</a:t>
            </a:r>
          </a:p>
          <a:p>
            <a:r>
              <a:rPr lang="en-US" sz="2800" dirty="0"/>
              <a:t>print ("tup2[1:5]: ", tup2[1:5</a:t>
            </a:r>
            <a:r>
              <a:rPr lang="en-US" sz="2800" dirty="0" smtClean="0"/>
              <a:t>])</a:t>
            </a:r>
          </a:p>
          <a:p>
            <a:pPr marL="64008" indent="0">
              <a:buNone/>
            </a:pPr>
            <a:r>
              <a:rPr lang="en-US" b="1" dirty="0" smtClean="0"/>
              <a:t>Result</a:t>
            </a:r>
          </a:p>
          <a:p>
            <a:r>
              <a:rPr lang="en-US" sz="2800" dirty="0"/>
              <a:t>tup1[0]: physics</a:t>
            </a:r>
          </a:p>
          <a:p>
            <a:r>
              <a:rPr lang="en-US" sz="2800" dirty="0"/>
              <a:t>tup2[1:5]: (2, 3, 4, 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0799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Updating Tuples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Tuples are immutable, which means you cannot update or change the values of tuple elements. 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are able to take portions of the existing tuples to create new tuples as the following </a:t>
            </a:r>
            <a:r>
              <a:rPr lang="en-US" b="1" dirty="0"/>
              <a:t>example </a:t>
            </a:r>
            <a:r>
              <a:rPr lang="en-US" dirty="0"/>
              <a:t>demonstrates −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15232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/>
              <a:t>tup1 = (12, 34.56) </a:t>
            </a:r>
            <a:endParaRPr lang="en-US" sz="2800" dirty="0" smtClean="0"/>
          </a:p>
          <a:p>
            <a:r>
              <a:rPr lang="en-US" sz="2800" dirty="0" smtClean="0"/>
              <a:t>tup2 </a:t>
            </a:r>
            <a:r>
              <a:rPr lang="en-US" sz="2800" dirty="0"/>
              <a:t>= ('</a:t>
            </a:r>
            <a:r>
              <a:rPr lang="en-US" sz="2800" dirty="0" err="1"/>
              <a:t>abc</a:t>
            </a:r>
            <a:r>
              <a:rPr lang="en-US" sz="2800" dirty="0"/>
              <a:t>', 'xyz') 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>
                <a:solidFill>
                  <a:srgbClr val="FFFF00"/>
                </a:solidFill>
              </a:rPr>
              <a:t># Following action is not valid for </a:t>
            </a:r>
            <a:r>
              <a:rPr lang="en-US" sz="2800" dirty="0" smtClean="0">
                <a:solidFill>
                  <a:srgbClr val="FFFF00"/>
                </a:solidFill>
              </a:rPr>
              <a:t>tuples</a:t>
            </a:r>
          </a:p>
          <a:p>
            <a:r>
              <a:rPr lang="en-US" sz="2800" dirty="0"/>
              <a:t># tup1[0] = 100; 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>
                <a:solidFill>
                  <a:srgbClr val="FFFF00"/>
                </a:solidFill>
              </a:rPr>
              <a:t># So let's create a new tuple as </a:t>
            </a:r>
            <a:r>
              <a:rPr lang="en-US" sz="2800" dirty="0" smtClean="0">
                <a:solidFill>
                  <a:srgbClr val="FFFF00"/>
                </a:solidFill>
              </a:rPr>
              <a:t>follows</a:t>
            </a:r>
          </a:p>
          <a:p>
            <a:r>
              <a:rPr lang="en-US" sz="2800" dirty="0" smtClean="0"/>
              <a:t>tup3 </a:t>
            </a:r>
            <a:r>
              <a:rPr lang="en-US" sz="2800" dirty="0"/>
              <a:t>= tup1 + tup2</a:t>
            </a:r>
          </a:p>
          <a:p>
            <a:r>
              <a:rPr lang="en-US" sz="2800" dirty="0"/>
              <a:t>print (tup3</a:t>
            </a:r>
            <a:r>
              <a:rPr lang="en-US" sz="2800" dirty="0" smtClean="0"/>
              <a:t>)</a:t>
            </a:r>
          </a:p>
          <a:p>
            <a:endParaRPr lang="en-US" sz="2800" dirty="0" smtClean="0"/>
          </a:p>
          <a:p>
            <a:pPr marL="64008" indent="0">
              <a:buNone/>
            </a:pPr>
            <a:r>
              <a:rPr lang="en-US" sz="2800" b="1" dirty="0"/>
              <a:t>result </a:t>
            </a:r>
          </a:p>
          <a:p>
            <a:r>
              <a:rPr lang="en-US" sz="2800" dirty="0"/>
              <a:t>(12, 34.56, '</a:t>
            </a:r>
            <a:r>
              <a:rPr lang="en-US" sz="2800" dirty="0" err="1"/>
              <a:t>abc</a:t>
            </a:r>
            <a:r>
              <a:rPr lang="en-US" sz="2800" dirty="0"/>
              <a:t>', 'xyz')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94677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Deleting </a:t>
            </a:r>
            <a:r>
              <a:rPr lang="en-US" b="1" dirty="0">
                <a:effectLst/>
              </a:rPr>
              <a:t>Tuple Elements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Removing individual tuple elements is not possible.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is, of course, nothing wrong with putting together another tuple with the undesired elements discarded</a:t>
            </a:r>
            <a:r>
              <a:rPr lang="en-US" dirty="0" smtClean="0"/>
              <a:t>.</a:t>
            </a:r>
          </a:p>
          <a:p>
            <a:r>
              <a:rPr lang="en-US" dirty="0"/>
              <a:t>To explicitly remove an entire tuple, just use the </a:t>
            </a:r>
            <a:r>
              <a:rPr lang="en-US" b="1" dirty="0"/>
              <a:t>del</a:t>
            </a:r>
            <a:r>
              <a:rPr lang="en-US" dirty="0"/>
              <a:t> statement.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54759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72000"/>
          </a:xfrm>
        </p:spPr>
        <p:txBody>
          <a:bodyPr/>
          <a:lstStyle/>
          <a:p>
            <a:pPr marL="64008" indent="0">
              <a:buNone/>
            </a:pPr>
            <a:r>
              <a:rPr lang="en-US" dirty="0" smtClean="0"/>
              <a:t>For </a:t>
            </a:r>
            <a:r>
              <a:rPr lang="en-US" dirty="0"/>
              <a:t>example </a:t>
            </a:r>
            <a:endParaRPr lang="en-US" dirty="0" smtClean="0"/>
          </a:p>
          <a:p>
            <a:r>
              <a:rPr lang="en-US" sz="2400" dirty="0" err="1"/>
              <a:t>tup</a:t>
            </a:r>
            <a:r>
              <a:rPr lang="en-US" sz="2400" dirty="0"/>
              <a:t> = ('physics', 'chemistry', 1997, 2000</a:t>
            </a:r>
            <a:r>
              <a:rPr lang="en-US" sz="2400" dirty="0" smtClean="0"/>
              <a:t>);</a:t>
            </a:r>
          </a:p>
          <a:p>
            <a:r>
              <a:rPr lang="en-US" dirty="0"/>
              <a:t>print (</a:t>
            </a:r>
            <a:r>
              <a:rPr lang="en-US" dirty="0" err="1"/>
              <a:t>tup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del </a:t>
            </a:r>
            <a:r>
              <a:rPr lang="en-US" dirty="0" err="1"/>
              <a:t>tup</a:t>
            </a:r>
            <a:r>
              <a:rPr lang="en-US" dirty="0" smtClean="0"/>
              <a:t>;</a:t>
            </a:r>
          </a:p>
          <a:p>
            <a:r>
              <a:rPr lang="en-US" dirty="0"/>
              <a:t>print ("After deleting </a:t>
            </a:r>
            <a:r>
              <a:rPr lang="en-US" dirty="0" err="1"/>
              <a:t>tup</a:t>
            </a:r>
            <a:r>
              <a:rPr lang="en-US" dirty="0"/>
              <a:t> : </a:t>
            </a:r>
            <a:r>
              <a:rPr lang="en-US" dirty="0" smtClean="0"/>
              <a:t>")</a:t>
            </a:r>
          </a:p>
          <a:p>
            <a:endParaRPr lang="en-US" dirty="0"/>
          </a:p>
          <a:p>
            <a:r>
              <a:rPr lang="en-US" dirty="0"/>
              <a:t>print (</a:t>
            </a:r>
            <a:r>
              <a:rPr lang="en-US" dirty="0" err="1"/>
              <a:t>tup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93156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</a:t>
            </a:r>
          </a:p>
          <a:p>
            <a:r>
              <a:rPr lang="en-US" b="1" dirty="0" smtClean="0"/>
              <a:t>Note</a:t>
            </a:r>
            <a:r>
              <a:rPr lang="en-US" dirty="0" smtClean="0"/>
              <a:t> </a:t>
            </a:r>
            <a:r>
              <a:rPr lang="en-US" dirty="0"/>
              <a:t>− An exception is raised. This is because after </a:t>
            </a:r>
            <a:r>
              <a:rPr lang="en-US" b="1" dirty="0"/>
              <a:t>del </a:t>
            </a:r>
            <a:r>
              <a:rPr lang="en-US" b="1" dirty="0" err="1"/>
              <a:t>tup</a:t>
            </a:r>
            <a:r>
              <a:rPr lang="en-US" dirty="0"/>
              <a:t>, tuple does not exist any more.</a:t>
            </a:r>
          </a:p>
        </p:txBody>
      </p:sp>
    </p:spTree>
    <p:extLst>
      <p:ext uri="{BB962C8B-B14F-4D97-AF65-F5344CB8AC3E}">
        <p14:creationId xmlns:p14="http://schemas.microsoft.com/office/powerpoint/2010/main" val="306595311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'physics', 'chemistry', 1997, 2000</a:t>
            </a:r>
            <a:r>
              <a:rPr lang="en-US" dirty="0" smtClean="0"/>
              <a:t>)</a:t>
            </a:r>
          </a:p>
          <a:p>
            <a:pPr marL="64008" indent="0">
              <a:buNone/>
            </a:pPr>
            <a:endParaRPr lang="en-US" dirty="0" smtClean="0"/>
          </a:p>
          <a:p>
            <a:pPr marL="64008" indent="0">
              <a:buNone/>
            </a:pPr>
            <a:r>
              <a:rPr lang="en-US" sz="2400" dirty="0"/>
              <a:t>After deleting </a:t>
            </a:r>
            <a:r>
              <a:rPr lang="en-US" sz="2400" dirty="0" err="1"/>
              <a:t>tup</a:t>
            </a:r>
            <a:r>
              <a:rPr lang="en-US" sz="2400" dirty="0"/>
              <a:t> </a:t>
            </a:r>
            <a:r>
              <a:rPr lang="en-US" sz="2400" dirty="0" smtClean="0"/>
              <a:t>:</a:t>
            </a:r>
          </a:p>
          <a:p>
            <a:r>
              <a:rPr lang="en-US" sz="2400" dirty="0" err="1"/>
              <a:t>Traceback</a:t>
            </a:r>
            <a:r>
              <a:rPr lang="en-US" sz="2400" dirty="0"/>
              <a:t> (most recent call last</a:t>
            </a:r>
            <a:r>
              <a:rPr lang="en-US" sz="2400" dirty="0" smtClean="0"/>
              <a:t>):</a:t>
            </a:r>
          </a:p>
          <a:p>
            <a:pPr marL="64008" indent="0">
              <a:buNone/>
            </a:pPr>
            <a:r>
              <a:rPr lang="en-US" sz="2400" dirty="0"/>
              <a:t>File "test.py", line 9, in &lt;module</a:t>
            </a:r>
            <a:r>
              <a:rPr lang="en-US" sz="2400" dirty="0" smtClean="0"/>
              <a:t>&gt;</a:t>
            </a:r>
          </a:p>
          <a:p>
            <a:pPr marL="64008" indent="0">
              <a:buNone/>
            </a:pPr>
            <a:r>
              <a:rPr lang="en-US" sz="2400" dirty="0"/>
              <a:t>print </a:t>
            </a:r>
            <a:r>
              <a:rPr lang="en-US" sz="2400" dirty="0" err="1"/>
              <a:t>tup</a:t>
            </a:r>
            <a:r>
              <a:rPr lang="en-US" sz="2400" dirty="0" smtClean="0"/>
              <a:t>;</a:t>
            </a:r>
          </a:p>
          <a:p>
            <a:r>
              <a:rPr lang="en-US" sz="2400" dirty="0" err="1"/>
              <a:t>NameError</a:t>
            </a:r>
            <a:r>
              <a:rPr lang="en-US" sz="2400" dirty="0"/>
              <a:t>: name '</a:t>
            </a:r>
            <a:r>
              <a:rPr lang="en-US" sz="2400" dirty="0" err="1"/>
              <a:t>tup</a:t>
            </a:r>
            <a:r>
              <a:rPr lang="en-US" sz="2400" dirty="0"/>
              <a:t>' is not defined</a:t>
            </a:r>
          </a:p>
        </p:txBody>
      </p:sp>
    </p:spTree>
    <p:extLst>
      <p:ext uri="{BB962C8B-B14F-4D97-AF65-F5344CB8AC3E}">
        <p14:creationId xmlns:p14="http://schemas.microsoft.com/office/powerpoint/2010/main" val="153266322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Basic Tuples Operations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Tuples respond to the </a:t>
            </a:r>
            <a:r>
              <a:rPr lang="en-US" b="1" dirty="0"/>
              <a:t>+ and * </a:t>
            </a:r>
            <a:r>
              <a:rPr lang="en-US" dirty="0"/>
              <a:t>operators much like strings; they mean </a:t>
            </a:r>
            <a:r>
              <a:rPr lang="en-US" b="1" dirty="0"/>
              <a:t>concatenation </a:t>
            </a:r>
            <a:r>
              <a:rPr lang="en-US" dirty="0"/>
              <a:t>and </a:t>
            </a:r>
            <a:r>
              <a:rPr lang="en-US" b="1" dirty="0"/>
              <a:t>repetition</a:t>
            </a:r>
            <a:r>
              <a:rPr lang="en-US" dirty="0"/>
              <a:t> here too, except that the result is a new tuple, not a string.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9257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240024"/>
              </p:ext>
            </p:extLst>
          </p:nvPr>
        </p:nvGraphicFramePr>
        <p:xfrm>
          <a:off x="467544" y="1988840"/>
          <a:ext cx="8219256" cy="4140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9752"/>
                <a:gridCol w="2739752"/>
                <a:gridCol w="2739752"/>
              </a:tblGrid>
              <a:tr h="683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Python Expression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Results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Description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84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 err="1">
                          <a:effectLst/>
                        </a:rPr>
                        <a:t>len</a:t>
                      </a:r>
                      <a:r>
                        <a:rPr lang="en-US" sz="2000" dirty="0">
                          <a:effectLst/>
                        </a:rPr>
                        <a:t>((1, 2, 3))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Length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84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(1, 2, 3) + (4, 5, 6)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(1, 2, 3, 4, 5, 6)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Concatenation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84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('Hi!',) * 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('Hi!', 'Hi!', 'Hi!', 'Hi!')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Repetition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84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3 in (1, 2, 3)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True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Membership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84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for x in (1,2,3) : print (x, end = ' ')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1 2 3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Iteration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09585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effectLst/>
              </a:rPr>
              <a:t>Indexing</a:t>
            </a:r>
            <a:r>
              <a:rPr lang="en-US" b="1" dirty="0">
                <a:effectLst/>
              </a:rPr>
              <a:t> </a:t>
            </a:r>
            <a:r>
              <a:rPr lang="en-US" b="1" dirty="0" smtClean="0">
                <a:effectLst/>
              </a:rPr>
              <a:t>and</a:t>
            </a:r>
            <a:r>
              <a:rPr lang="en-US" b="1" dirty="0" smtClean="0">
                <a:effectLst/>
              </a:rPr>
              <a:t> Slicing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tuples are sequences, indexing and slicing work the same way for tuples as they do for strings, </a:t>
            </a:r>
            <a:r>
              <a:rPr lang="en-US" sz="2800" dirty="0" smtClean="0"/>
              <a:t>assuming </a:t>
            </a:r>
            <a:r>
              <a:rPr lang="en-US" sz="2800" dirty="0"/>
              <a:t>the following input </a:t>
            </a: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8979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T=('C++', 'Java', 'Python')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262152"/>
              </p:ext>
            </p:extLst>
          </p:nvPr>
        </p:nvGraphicFramePr>
        <p:xfrm>
          <a:off x="683568" y="2636912"/>
          <a:ext cx="6840761" cy="28315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1110"/>
                <a:gridCol w="2023304"/>
                <a:gridCol w="2866347"/>
              </a:tblGrid>
              <a:tr h="6956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Python Expression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Results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Description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956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T[2]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'Python'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Offsets start at zero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956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T[-2]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'Java'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Negative: count from the right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956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T[1:]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('Java', 'Python')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Slicing fetches sections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80258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Built-in Tuple Functions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5054133"/>
              </p:ext>
            </p:extLst>
          </p:nvPr>
        </p:nvGraphicFramePr>
        <p:xfrm>
          <a:off x="395536" y="1268759"/>
          <a:ext cx="7776864" cy="40952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5892"/>
                <a:gridCol w="6290972"/>
              </a:tblGrid>
              <a:tr h="350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err="1">
                          <a:effectLst/>
                        </a:rPr>
                        <a:t>Sr.No</a:t>
                      </a:r>
                      <a:r>
                        <a:rPr lang="en-US" sz="2400" dirty="0">
                          <a:effectLst/>
                        </a:rPr>
                        <a:t>.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Function &amp; Description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13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u="none" dirty="0" err="1">
                          <a:effectLst/>
                        </a:rPr>
                        <a:t>len</a:t>
                      </a:r>
                      <a:r>
                        <a:rPr lang="en-US" sz="2000" u="none" dirty="0">
                          <a:effectLst/>
                        </a:rPr>
                        <a:t>(tuple</a:t>
                      </a:r>
                      <a:r>
                        <a:rPr lang="en-US" sz="2000" u="none" dirty="0" smtClean="0">
                          <a:effectLst/>
                        </a:rPr>
                        <a:t>)</a:t>
                      </a:r>
                      <a:endParaRPr lang="en-US" sz="2000" u="non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2000" u="none" dirty="0">
                          <a:effectLst/>
                        </a:rPr>
                        <a:t>Gives the total length of the tuple.</a:t>
                      </a:r>
                      <a:endParaRPr lang="en-US" sz="2000" u="none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13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u="none" dirty="0">
                          <a:effectLst/>
                        </a:rPr>
                        <a:t>max(tuple</a:t>
                      </a:r>
                      <a:r>
                        <a:rPr lang="en-US" sz="2000" u="none" dirty="0" smtClean="0">
                          <a:effectLst/>
                        </a:rPr>
                        <a:t>)</a:t>
                      </a:r>
                      <a:endParaRPr lang="en-US" sz="2000" u="non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2000" u="none" dirty="0">
                          <a:effectLst/>
                        </a:rPr>
                        <a:t>Returns item from the tuple with max value.</a:t>
                      </a:r>
                      <a:endParaRPr lang="en-US" sz="2000" u="none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13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u="none" dirty="0">
                          <a:effectLst/>
                        </a:rPr>
                        <a:t>min(tuple</a:t>
                      </a:r>
                      <a:r>
                        <a:rPr lang="en-US" sz="2000" u="none" dirty="0" smtClean="0">
                          <a:effectLst/>
                        </a:rPr>
                        <a:t>)</a:t>
                      </a:r>
                      <a:endParaRPr lang="en-US" sz="2000" u="non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2000" u="none" dirty="0">
                          <a:effectLst/>
                        </a:rPr>
                        <a:t>Returns item from the tuple with min value.</a:t>
                      </a:r>
                      <a:endParaRPr lang="en-US" sz="2000" u="none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13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u="none" dirty="0">
                          <a:effectLst/>
                        </a:rPr>
                        <a:t>tuple(</a:t>
                      </a:r>
                      <a:r>
                        <a:rPr lang="en-US" sz="2000" u="none" dirty="0" err="1">
                          <a:effectLst/>
                        </a:rPr>
                        <a:t>seq</a:t>
                      </a:r>
                      <a:r>
                        <a:rPr lang="en-US" sz="2000" u="none" dirty="0" smtClean="0">
                          <a:effectLst/>
                        </a:rPr>
                        <a:t>)</a:t>
                      </a:r>
                      <a:endParaRPr lang="en-US" sz="2000" u="non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2000" u="none" dirty="0">
                          <a:effectLst/>
                        </a:rPr>
                        <a:t>Converts a list into tuple.</a:t>
                      </a:r>
                      <a:endParaRPr lang="en-US" sz="2000" u="none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29200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Dictionary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key is separated from its value by a colon (:), the items are separated by commas, and the whole thing is enclosed in </a:t>
            </a:r>
            <a:r>
              <a:rPr lang="en-US" b="1" dirty="0"/>
              <a:t>curly braces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empty dictionary without any items is written with just two curly braces, like this: </a:t>
            </a:r>
            <a:r>
              <a:rPr lang="en-US" dirty="0" smtClean="0"/>
              <a:t>{ }.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64211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Keys are </a:t>
            </a:r>
            <a:r>
              <a:rPr lang="en-US" b="1" dirty="0"/>
              <a:t>unique</a:t>
            </a:r>
            <a:r>
              <a:rPr lang="en-US" dirty="0"/>
              <a:t> within a dictionary while values may not be.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values of a dictionary can be of any type, but the keys must be of an immutable data type such as strings, numbers, or tuples.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44933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Accessing Values in Dictionary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access dictionary elements, you can use the familiar </a:t>
            </a:r>
            <a:r>
              <a:rPr lang="en-US" b="1" dirty="0"/>
              <a:t>square brackets </a:t>
            </a:r>
            <a:r>
              <a:rPr lang="en-US" dirty="0"/>
              <a:t>along with the key to obtain its value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196488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4008" indent="0">
              <a:buNone/>
            </a:pPr>
            <a:r>
              <a:rPr lang="en-US" dirty="0"/>
              <a:t>Following is a simple example </a:t>
            </a:r>
            <a:r>
              <a:rPr lang="en-US" dirty="0" smtClean="0"/>
              <a:t>−</a:t>
            </a:r>
          </a:p>
          <a:p>
            <a:endParaRPr lang="en-US" dirty="0"/>
          </a:p>
          <a:p>
            <a:r>
              <a:rPr lang="en-US" dirty="0"/>
              <a:t>dict = {'Name': 'Zara', 'Age': 7, 'Class': 'First</a:t>
            </a:r>
            <a:r>
              <a:rPr lang="en-US" dirty="0" smtClean="0"/>
              <a:t>'}</a:t>
            </a:r>
          </a:p>
          <a:p>
            <a:endParaRPr lang="en-US" dirty="0"/>
          </a:p>
          <a:p>
            <a:r>
              <a:rPr lang="en-US" dirty="0"/>
              <a:t>print ("dict['Name']: ", dict['Name'])</a:t>
            </a:r>
          </a:p>
          <a:p>
            <a:r>
              <a:rPr lang="en-US" dirty="0"/>
              <a:t>print ("dict['Age']: ", dict['Age</a:t>
            </a:r>
            <a:r>
              <a:rPr lang="en-US" dirty="0" smtClean="0"/>
              <a:t>'])</a:t>
            </a:r>
          </a:p>
          <a:p>
            <a:endParaRPr lang="en-US" sz="3200" dirty="0"/>
          </a:p>
          <a:p>
            <a:pPr marL="64008" indent="0">
              <a:buNone/>
            </a:pPr>
            <a:r>
              <a:rPr lang="en-US" b="1" dirty="0" smtClean="0"/>
              <a:t>result </a:t>
            </a:r>
          </a:p>
          <a:p>
            <a:r>
              <a:rPr lang="en-US" dirty="0"/>
              <a:t>dict['Name']: </a:t>
            </a:r>
            <a:r>
              <a:rPr lang="en-US" dirty="0" smtClean="0"/>
              <a:t>Zara</a:t>
            </a:r>
          </a:p>
          <a:p>
            <a:r>
              <a:rPr lang="en-US" dirty="0"/>
              <a:t>dict['Age']: 7</a:t>
            </a:r>
          </a:p>
        </p:txBody>
      </p:sp>
    </p:spTree>
    <p:extLst>
      <p:ext uri="{BB962C8B-B14F-4D97-AF65-F5344CB8AC3E}">
        <p14:creationId xmlns:p14="http://schemas.microsoft.com/office/powerpoint/2010/main" val="282464479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attempt to access a data item with a key, which is not a part of the dictionary, we get an error as follows </a:t>
            </a:r>
            <a:r>
              <a:rPr lang="en-US" dirty="0" smtClean="0"/>
              <a:t>−</a:t>
            </a:r>
          </a:p>
        </p:txBody>
      </p:sp>
    </p:spTree>
    <p:extLst>
      <p:ext uri="{BB962C8B-B14F-4D97-AF65-F5344CB8AC3E}">
        <p14:creationId xmlns:p14="http://schemas.microsoft.com/office/powerpoint/2010/main" val="201006395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300" dirty="0"/>
              <a:t>dict = {'Name': 'Zara', 'Age': 7, 'Class': 'First</a:t>
            </a:r>
            <a:r>
              <a:rPr lang="en-US" sz="3300" dirty="0" smtClean="0"/>
              <a:t>'};</a:t>
            </a:r>
          </a:p>
          <a:p>
            <a:endParaRPr lang="en-US" sz="3300" dirty="0"/>
          </a:p>
          <a:p>
            <a:r>
              <a:rPr lang="en-US" sz="3300" dirty="0"/>
              <a:t>print ("dict['Alice']: ", dict['Alice'])</a:t>
            </a:r>
          </a:p>
          <a:p>
            <a:pPr marL="64008" indent="0">
              <a:buNone/>
            </a:pPr>
            <a:endParaRPr lang="en-US" sz="3200" dirty="0" smtClean="0"/>
          </a:p>
          <a:p>
            <a:pPr marL="64008" indent="0">
              <a:buNone/>
            </a:pPr>
            <a:r>
              <a:rPr lang="en-US" sz="3200" dirty="0" smtClean="0"/>
              <a:t>result </a:t>
            </a:r>
            <a:endParaRPr lang="en-US" sz="3200" dirty="0"/>
          </a:p>
          <a:p>
            <a:endParaRPr lang="en-US" dirty="0" smtClean="0"/>
          </a:p>
          <a:p>
            <a:r>
              <a:rPr lang="en-US" dirty="0" smtClean="0"/>
              <a:t>dict</a:t>
            </a:r>
            <a:r>
              <a:rPr lang="en-US" dirty="0"/>
              <a:t>['Zara</a:t>
            </a:r>
            <a:r>
              <a:rPr lang="en-US" dirty="0" smtClean="0"/>
              <a:t>']:</a:t>
            </a:r>
          </a:p>
          <a:p>
            <a:r>
              <a:rPr lang="en-US" dirty="0" err="1"/>
              <a:t>Traceback</a:t>
            </a:r>
            <a:r>
              <a:rPr lang="en-US" dirty="0"/>
              <a:t> (most recent call last</a:t>
            </a:r>
            <a:r>
              <a:rPr lang="en-US" dirty="0" smtClean="0"/>
              <a:t>):</a:t>
            </a:r>
          </a:p>
          <a:p>
            <a:pPr marL="64008" indent="0">
              <a:buNone/>
            </a:pPr>
            <a:r>
              <a:rPr lang="en-US" dirty="0"/>
              <a:t>File "test.py", line 4, in &lt;module</a:t>
            </a:r>
            <a:r>
              <a:rPr lang="en-US" dirty="0" smtClean="0"/>
              <a:t>&gt;</a:t>
            </a:r>
          </a:p>
          <a:p>
            <a:pPr marL="64008" indent="0">
              <a:buNone/>
            </a:pPr>
            <a:r>
              <a:rPr lang="en-US" dirty="0"/>
              <a:t>print "dict['Alice']: ", dict['Alice</a:t>
            </a:r>
            <a:r>
              <a:rPr lang="en-US" dirty="0" smtClean="0"/>
              <a:t>'];</a:t>
            </a:r>
          </a:p>
          <a:p>
            <a:r>
              <a:rPr lang="en-US" dirty="0" err="1"/>
              <a:t>KeyError</a:t>
            </a:r>
            <a:r>
              <a:rPr lang="en-US" dirty="0"/>
              <a:t>: 'Alice'</a:t>
            </a:r>
          </a:p>
        </p:txBody>
      </p:sp>
    </p:spTree>
    <p:extLst>
      <p:ext uri="{BB962C8B-B14F-4D97-AF65-F5344CB8AC3E}">
        <p14:creationId xmlns:p14="http://schemas.microsoft.com/office/powerpoint/2010/main" val="411057691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Updating Dictionary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update a dictionary by adding a new entry or a key-value pair, modifying an existing entry, or deleting an existing entry as shown in a simple example given below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84902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dict = {'Name': 'Zara', 'Age': 7, 'Class': 'First</a:t>
            </a:r>
            <a:r>
              <a:rPr lang="en-US" sz="2400" dirty="0" smtClean="0"/>
              <a:t>'}</a:t>
            </a:r>
          </a:p>
          <a:p>
            <a:r>
              <a:rPr lang="en-US" sz="2400" b="1" dirty="0"/>
              <a:t>dict['Age'] = 8</a:t>
            </a:r>
            <a:r>
              <a:rPr lang="en-US" sz="2400" dirty="0"/>
              <a:t>; </a:t>
            </a:r>
            <a:r>
              <a:rPr lang="en-US" sz="2400" dirty="0">
                <a:solidFill>
                  <a:srgbClr val="FFFF00"/>
                </a:solidFill>
              </a:rPr>
              <a:t># update existing </a:t>
            </a:r>
            <a:r>
              <a:rPr lang="en-US" sz="2400" dirty="0" smtClean="0">
                <a:solidFill>
                  <a:srgbClr val="FFFF00"/>
                </a:solidFill>
              </a:rPr>
              <a:t>entry</a:t>
            </a:r>
          </a:p>
          <a:p>
            <a:r>
              <a:rPr lang="en-US" sz="2400" b="1" dirty="0"/>
              <a:t>dict['School'] </a:t>
            </a:r>
            <a:r>
              <a:rPr lang="en-US" sz="2400" dirty="0"/>
              <a:t>= "DPS School" </a:t>
            </a:r>
            <a:r>
              <a:rPr lang="en-US" sz="2400" dirty="0">
                <a:solidFill>
                  <a:srgbClr val="FFFF00"/>
                </a:solidFill>
              </a:rPr>
              <a:t># Add new </a:t>
            </a:r>
            <a:r>
              <a:rPr lang="en-US" sz="2400" dirty="0" smtClean="0">
                <a:solidFill>
                  <a:srgbClr val="FFFF00"/>
                </a:solidFill>
              </a:rPr>
              <a:t>entry</a:t>
            </a:r>
          </a:p>
          <a:p>
            <a:pPr marL="64008" indent="0">
              <a:buNone/>
            </a:pPr>
            <a:endParaRPr lang="en-US" sz="2400" dirty="0" smtClean="0"/>
          </a:p>
          <a:p>
            <a:r>
              <a:rPr lang="en-US" sz="2400" b="1" dirty="0"/>
              <a:t>print ("dict['Age']: </a:t>
            </a:r>
            <a:r>
              <a:rPr lang="en-US" sz="2400" dirty="0"/>
              <a:t>", dict['Age</a:t>
            </a:r>
            <a:r>
              <a:rPr lang="en-US" sz="2400" dirty="0" smtClean="0"/>
              <a:t>'])</a:t>
            </a:r>
          </a:p>
          <a:p>
            <a:r>
              <a:rPr lang="en-US" sz="2400" b="1" dirty="0"/>
              <a:t>print ("dict['School']: </a:t>
            </a:r>
            <a:r>
              <a:rPr lang="en-US" sz="2400" dirty="0"/>
              <a:t>", dict['School</a:t>
            </a:r>
            <a:r>
              <a:rPr lang="en-US" sz="2400" dirty="0" smtClean="0"/>
              <a:t>'])</a:t>
            </a:r>
          </a:p>
          <a:p>
            <a:endParaRPr lang="en-US" sz="2400" dirty="0" smtClean="0"/>
          </a:p>
          <a:p>
            <a:pPr marL="64008" indent="0">
              <a:buNone/>
            </a:pPr>
            <a:r>
              <a:rPr lang="en-US" sz="2400" b="1" dirty="0"/>
              <a:t>result </a:t>
            </a:r>
          </a:p>
          <a:p>
            <a:pPr marL="64008" indent="0">
              <a:buNone/>
            </a:pPr>
            <a:endParaRPr lang="en-US" sz="2400" dirty="0"/>
          </a:p>
          <a:p>
            <a:r>
              <a:rPr lang="en-US" sz="2400" b="1" dirty="0"/>
              <a:t>dict['Age']: </a:t>
            </a:r>
            <a:r>
              <a:rPr lang="en-US" sz="2400" dirty="0"/>
              <a:t>8</a:t>
            </a:r>
          </a:p>
          <a:p>
            <a:r>
              <a:rPr lang="en-US" sz="2400" b="1" dirty="0"/>
              <a:t>dict['School']: </a:t>
            </a:r>
            <a:r>
              <a:rPr lang="en-US" sz="2400" dirty="0"/>
              <a:t>DPS School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570138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399032"/>
          </a:xfrm>
        </p:spPr>
        <p:txBody>
          <a:bodyPr/>
          <a:lstStyle/>
          <a:p>
            <a:r>
              <a:rPr lang="en-US" b="1" dirty="0"/>
              <a:t>Delete Dictionary Elements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can </a:t>
            </a:r>
            <a:r>
              <a:rPr lang="en-US" dirty="0"/>
              <a:t>either remove individual dictionary elements or clear the entire contents of a dictionary. 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can also delete entire dictionary in a single operation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9505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 explicitly remove an entire dictionary, just use the </a:t>
            </a:r>
            <a:r>
              <a:rPr lang="en-US" b="1" dirty="0"/>
              <a:t>del</a:t>
            </a:r>
            <a:r>
              <a:rPr lang="en-US" dirty="0"/>
              <a:t> statement. </a:t>
            </a:r>
            <a:endParaRPr lang="en-US" dirty="0" smtClean="0"/>
          </a:p>
          <a:p>
            <a:pPr marL="64008" indent="0">
              <a:buNone/>
            </a:pPr>
            <a:r>
              <a:rPr lang="en-US" dirty="0" smtClean="0"/>
              <a:t>example −</a:t>
            </a:r>
          </a:p>
          <a:p>
            <a:pPr marL="64008" indent="0">
              <a:buNone/>
            </a:pPr>
            <a:endParaRPr lang="en-US" dirty="0" smtClean="0"/>
          </a:p>
          <a:p>
            <a:r>
              <a:rPr lang="en-US" sz="2400" dirty="0"/>
              <a:t>dict = {'Name': 'Zara', 'Age': 7, 'Class': 'First</a:t>
            </a:r>
            <a:r>
              <a:rPr lang="en-US" sz="2400" dirty="0" smtClean="0"/>
              <a:t>'}</a:t>
            </a:r>
          </a:p>
          <a:p>
            <a:r>
              <a:rPr lang="en-US" sz="2400" dirty="0"/>
              <a:t>del dict['Name'] </a:t>
            </a:r>
            <a:r>
              <a:rPr lang="en-US" sz="2400" dirty="0">
                <a:solidFill>
                  <a:srgbClr val="FFFF00"/>
                </a:solidFill>
              </a:rPr>
              <a:t># remove entry with key </a:t>
            </a:r>
            <a:r>
              <a:rPr lang="en-US" sz="2400" dirty="0" smtClean="0">
                <a:solidFill>
                  <a:srgbClr val="FFFF00"/>
                </a:solidFill>
              </a:rPr>
              <a:t>'Name‘</a:t>
            </a:r>
          </a:p>
          <a:p>
            <a:r>
              <a:rPr lang="en-US" sz="2400" dirty="0"/>
              <a:t>dict.clear() </a:t>
            </a:r>
            <a:r>
              <a:rPr lang="en-US" sz="2400" dirty="0">
                <a:solidFill>
                  <a:srgbClr val="FFFF00"/>
                </a:solidFill>
              </a:rPr>
              <a:t># remove all entries in </a:t>
            </a:r>
            <a:r>
              <a:rPr lang="en-US" sz="2400" dirty="0" smtClean="0">
                <a:solidFill>
                  <a:srgbClr val="FFFF00"/>
                </a:solidFill>
              </a:rPr>
              <a:t>dict</a:t>
            </a:r>
          </a:p>
          <a:p>
            <a:r>
              <a:rPr lang="it-IT" sz="2400" dirty="0"/>
              <a:t>del dict </a:t>
            </a:r>
            <a:r>
              <a:rPr lang="it-IT" sz="2400" dirty="0">
                <a:solidFill>
                  <a:srgbClr val="FFFF00"/>
                </a:solidFill>
              </a:rPr>
              <a:t># delete entire </a:t>
            </a:r>
            <a:r>
              <a:rPr lang="it-IT" sz="2400" dirty="0" smtClean="0">
                <a:solidFill>
                  <a:srgbClr val="FFFF00"/>
                </a:solidFill>
              </a:rPr>
              <a:t>dictionary</a:t>
            </a:r>
          </a:p>
          <a:p>
            <a:endParaRPr lang="it-IT" sz="2400" dirty="0">
              <a:solidFill>
                <a:srgbClr val="00B0F0"/>
              </a:solidFill>
            </a:endParaRPr>
          </a:p>
          <a:p>
            <a:r>
              <a:rPr lang="en-US" sz="2400" dirty="0"/>
              <a:t>print ("dict['Age']: ", dict['Age</a:t>
            </a:r>
            <a:r>
              <a:rPr lang="en-US" sz="2400" dirty="0" smtClean="0"/>
              <a:t>'])</a:t>
            </a:r>
          </a:p>
          <a:p>
            <a:r>
              <a:rPr lang="en-US" sz="2400" dirty="0"/>
              <a:t>print ("dict['School']: ", dict['School'])</a:t>
            </a:r>
          </a:p>
        </p:txBody>
      </p:sp>
    </p:spTree>
    <p:extLst>
      <p:ext uri="{BB962C8B-B14F-4D97-AF65-F5344CB8AC3E}">
        <p14:creationId xmlns:p14="http://schemas.microsoft.com/office/powerpoint/2010/main" val="77718352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229600" cy="4572000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en-US" dirty="0" smtClean="0"/>
              <a:t>Result</a:t>
            </a:r>
            <a:endParaRPr lang="en-US" dirty="0"/>
          </a:p>
          <a:p>
            <a:pPr marL="64008" indent="0">
              <a:buNone/>
            </a:pPr>
            <a:r>
              <a:rPr lang="en-US" dirty="0"/>
              <a:t>An exception is raised because after </a:t>
            </a:r>
            <a:r>
              <a:rPr lang="en-US" b="1" dirty="0"/>
              <a:t>del dict</a:t>
            </a:r>
            <a:r>
              <a:rPr lang="en-US" dirty="0"/>
              <a:t>, the dictionary does not exist anymore</a:t>
            </a:r>
            <a:r>
              <a:rPr lang="en-US" dirty="0" smtClean="0"/>
              <a:t>.</a:t>
            </a:r>
          </a:p>
          <a:p>
            <a:pPr marL="64008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2726236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Properties of Dictionary Keys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Dictionary values have no restrictions. They can be any arbitrary Python </a:t>
            </a:r>
            <a:r>
              <a:rPr lang="en-US" dirty="0" smtClean="0"/>
              <a:t>object but  </a:t>
            </a:r>
            <a:r>
              <a:rPr lang="en-US" dirty="0" smtClean="0"/>
              <a:t>the same </a:t>
            </a:r>
            <a:r>
              <a:rPr lang="en-US" dirty="0"/>
              <a:t>is not true for the keys.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17472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153394"/>
          </a:xfrm>
        </p:spPr>
        <p:txBody>
          <a:bodyPr>
            <a:normAutofit/>
          </a:bodyPr>
          <a:lstStyle/>
          <a:p>
            <a:r>
              <a:rPr lang="en-US" dirty="0"/>
              <a:t>two important points to remember about dictionary keys −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889904"/>
          </a:xfrm>
        </p:spPr>
        <p:txBody>
          <a:bodyPr/>
          <a:lstStyle/>
          <a:p>
            <a:pPr marL="64008" indent="0">
              <a:buNone/>
            </a:pPr>
            <a:r>
              <a:rPr lang="en-US" b="1" dirty="0"/>
              <a:t>(a)</a:t>
            </a:r>
            <a:r>
              <a:rPr lang="en-US" dirty="0"/>
              <a:t> More than one entry per key is not allowed.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means no duplicate key is allowed.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duplicate keys are encountered during assignment, the </a:t>
            </a:r>
            <a:r>
              <a:rPr lang="en-US" b="1" dirty="0"/>
              <a:t>last assignment wins.</a:t>
            </a:r>
          </a:p>
        </p:txBody>
      </p:sp>
    </p:spTree>
    <p:extLst>
      <p:ext uri="{BB962C8B-B14F-4D97-AF65-F5344CB8AC3E}">
        <p14:creationId xmlns:p14="http://schemas.microsoft.com/office/powerpoint/2010/main" val="53337281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For example </a:t>
            </a:r>
            <a:r>
              <a:rPr lang="en-US" dirty="0" smtClean="0"/>
              <a:t>−</a:t>
            </a:r>
          </a:p>
          <a:p>
            <a:r>
              <a:rPr lang="en-US" sz="2400" dirty="0"/>
              <a:t>dict = {'Name': 'Zara', 'Age': 7, 'Name': '</a:t>
            </a:r>
            <a:r>
              <a:rPr lang="en-US" sz="2400" dirty="0" err="1"/>
              <a:t>Manni</a:t>
            </a:r>
            <a:r>
              <a:rPr lang="en-US" sz="2400" dirty="0" smtClean="0"/>
              <a:t>'}</a:t>
            </a:r>
          </a:p>
          <a:p>
            <a:endParaRPr lang="en-US" sz="2400" dirty="0" smtClean="0"/>
          </a:p>
          <a:p>
            <a:r>
              <a:rPr lang="en-US" sz="2400" dirty="0"/>
              <a:t>print ("dict['Name']: ", dict['Name</a:t>
            </a:r>
            <a:r>
              <a:rPr lang="en-US" sz="2400" dirty="0" smtClean="0"/>
              <a:t>'])</a:t>
            </a:r>
          </a:p>
          <a:p>
            <a:endParaRPr lang="en-US" sz="2400" dirty="0"/>
          </a:p>
          <a:p>
            <a:pPr marL="64008" indent="0">
              <a:buNone/>
            </a:pPr>
            <a:r>
              <a:rPr lang="en-US" sz="3200" dirty="0"/>
              <a:t>result </a:t>
            </a:r>
            <a:endParaRPr lang="en-US" sz="3200" dirty="0" smtClean="0"/>
          </a:p>
          <a:p>
            <a:r>
              <a:rPr lang="en-US" sz="2400" dirty="0"/>
              <a:t>dict['Name']: </a:t>
            </a:r>
            <a:r>
              <a:rPr lang="en-US" sz="2400" b="1" dirty="0" err="1"/>
              <a:t>Manni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1758281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b)</a:t>
            </a:r>
            <a:r>
              <a:rPr lang="en-US" dirty="0"/>
              <a:t> Keys must be immutable. This means you can use strings, numbers or tuples as dictionary keys but something like </a:t>
            </a:r>
            <a:r>
              <a:rPr lang="en-US" dirty="0">
                <a:solidFill>
                  <a:srgbClr val="FFFF00"/>
                </a:solidFill>
              </a:rPr>
              <a:t>['</a:t>
            </a:r>
            <a:r>
              <a:rPr lang="en-US" dirty="0"/>
              <a:t>key</a:t>
            </a:r>
            <a:r>
              <a:rPr lang="en-US" dirty="0">
                <a:solidFill>
                  <a:srgbClr val="FFFF00"/>
                </a:solidFill>
              </a:rPr>
              <a:t>'] </a:t>
            </a:r>
            <a:r>
              <a:rPr lang="en-US" dirty="0"/>
              <a:t>is not allowed. </a:t>
            </a:r>
            <a:endParaRPr lang="en-US" dirty="0" smtClean="0"/>
          </a:p>
          <a:p>
            <a:pPr marL="64008" indent="0">
              <a:buNone/>
            </a:pPr>
            <a:endParaRPr lang="en-US" dirty="0"/>
          </a:p>
          <a:p>
            <a:pPr marL="64008" indent="0">
              <a:buNone/>
            </a:pPr>
            <a:r>
              <a:rPr lang="en-US" dirty="0" smtClean="0"/>
              <a:t>example </a:t>
            </a:r>
            <a:r>
              <a:rPr lang="en-US" dirty="0"/>
              <a:t>−</a:t>
            </a:r>
          </a:p>
          <a:p>
            <a:r>
              <a:rPr lang="en-US" sz="2400" dirty="0"/>
              <a:t>dict = </a:t>
            </a:r>
            <a:r>
              <a:rPr lang="en-US" sz="2400" dirty="0" smtClean="0"/>
              <a:t>{</a:t>
            </a:r>
            <a:r>
              <a:rPr lang="en-US" sz="2400" dirty="0" smtClean="0">
                <a:solidFill>
                  <a:srgbClr val="FFFF00"/>
                </a:solidFill>
              </a:rPr>
              <a:t>[</a:t>
            </a:r>
            <a:r>
              <a:rPr lang="en-US" sz="2400" dirty="0" smtClean="0"/>
              <a:t>'Name‘</a:t>
            </a:r>
            <a:r>
              <a:rPr lang="en-US" sz="2400" dirty="0" smtClean="0">
                <a:solidFill>
                  <a:srgbClr val="FFFF00"/>
                </a:solidFill>
              </a:rPr>
              <a:t>]: </a:t>
            </a:r>
            <a:r>
              <a:rPr lang="en-US" sz="2400" dirty="0" smtClean="0"/>
              <a:t>'Zara</a:t>
            </a:r>
            <a:r>
              <a:rPr lang="en-US" sz="2400" dirty="0"/>
              <a:t>', 'Age': 7</a:t>
            </a:r>
            <a:r>
              <a:rPr lang="en-US" sz="2400" dirty="0" smtClean="0"/>
              <a:t>}</a:t>
            </a:r>
          </a:p>
          <a:p>
            <a:r>
              <a:rPr lang="en-US" sz="2400" dirty="0"/>
              <a:t>print ("</a:t>
            </a:r>
            <a:r>
              <a:rPr lang="en-US" sz="2400" dirty="0" smtClean="0"/>
              <a:t>dict</a:t>
            </a:r>
            <a:r>
              <a:rPr lang="en-US" sz="2400" dirty="0"/>
              <a:t>['Name']: ", dict['Name</a:t>
            </a:r>
            <a:r>
              <a:rPr lang="en-US" sz="2400" dirty="0" smtClean="0"/>
              <a:t>'])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7948828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Built-in Dictionary Functions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Python </a:t>
            </a:r>
            <a:r>
              <a:rPr lang="en-US" dirty="0" smtClean="0"/>
              <a:t>dictionary </a:t>
            </a:r>
            <a:r>
              <a:rPr lang="en-US" dirty="0"/>
              <a:t>functions −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480690"/>
              </p:ext>
            </p:extLst>
          </p:nvPr>
        </p:nvGraphicFramePr>
        <p:xfrm>
          <a:off x="539552" y="2882034"/>
          <a:ext cx="7416824" cy="35408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1665"/>
                <a:gridCol w="5745159"/>
              </a:tblGrid>
              <a:tr h="4971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Sr.No</a:t>
                      </a:r>
                      <a:r>
                        <a:rPr lang="en-US" sz="2400" dirty="0">
                          <a:effectLst/>
                        </a:rPr>
                        <a:t>.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Function &amp; Description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0978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u="none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u="none" dirty="0" err="1">
                          <a:effectLst/>
                        </a:rPr>
                        <a:t>len</a:t>
                      </a:r>
                      <a:r>
                        <a:rPr lang="en-US" sz="1600" u="none" dirty="0">
                          <a:effectLst/>
                        </a:rPr>
                        <a:t>(dict</a:t>
                      </a:r>
                      <a:r>
                        <a:rPr lang="en-US" sz="1600" u="none" dirty="0" smtClean="0">
                          <a:effectLst/>
                        </a:rPr>
                        <a:t>)</a:t>
                      </a:r>
                      <a:endParaRPr lang="en-US" sz="1600" u="non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u="none" dirty="0">
                          <a:effectLst/>
                        </a:rPr>
                        <a:t>Gives the total length of the dictionary. This would be equal to the number of items in the dictionary.</a:t>
                      </a:r>
                      <a:endParaRPr lang="en-US" sz="16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823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u="none" dirty="0" err="1">
                          <a:effectLst/>
                        </a:rPr>
                        <a:t>str</a:t>
                      </a:r>
                      <a:r>
                        <a:rPr lang="en-US" sz="1600" u="none" dirty="0">
                          <a:effectLst/>
                        </a:rPr>
                        <a:t>(dict</a:t>
                      </a:r>
                      <a:r>
                        <a:rPr lang="en-US" sz="1600" u="none" dirty="0" smtClean="0">
                          <a:effectLst/>
                        </a:rPr>
                        <a:t>)</a:t>
                      </a:r>
                      <a:endParaRPr lang="en-US" sz="1600" u="non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u="none" dirty="0">
                          <a:effectLst/>
                        </a:rPr>
                        <a:t>Produces a printable string representation of a dictionary</a:t>
                      </a:r>
                      <a:endParaRPr lang="en-US" sz="16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0978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u="none" dirty="0">
                          <a:effectLst/>
                        </a:rPr>
                        <a:t>type(variable)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u="none" dirty="0">
                          <a:effectLst/>
                        </a:rPr>
                        <a:t>Returns the type of the passed variable. If passed variable is dictionary, then it would return a dictionary type.</a:t>
                      </a:r>
                      <a:endParaRPr lang="en-US" sz="16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78295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dictionary methods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7727257"/>
              </p:ext>
            </p:extLst>
          </p:nvPr>
        </p:nvGraphicFramePr>
        <p:xfrm>
          <a:off x="827584" y="1988840"/>
          <a:ext cx="6120680" cy="37444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1985"/>
                <a:gridCol w="4968695"/>
              </a:tblGrid>
              <a:tr h="4737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Sr.No</a:t>
                      </a:r>
                      <a:r>
                        <a:rPr lang="en-US" sz="2000" dirty="0">
                          <a:effectLst/>
                        </a:rPr>
                        <a:t>.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Method &amp; Description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361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dict.clear</a:t>
                      </a:r>
                      <a:r>
                        <a:rPr lang="en-US" sz="1800" u="none" dirty="0" smtClean="0">
                          <a:effectLst/>
                        </a:rPr>
                        <a:t>()</a:t>
                      </a:r>
                      <a:endParaRPr lang="en-US" sz="1800" u="non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u="none" dirty="0">
                          <a:effectLst/>
                        </a:rPr>
                        <a:t>Removes all elements of dictionary dict</a:t>
                      </a:r>
                      <a:endParaRPr lang="en-US" sz="18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361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dict.copy()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u="none" dirty="0">
                          <a:effectLst/>
                        </a:rPr>
                        <a:t>Returns a shallow copy of dictionary dict</a:t>
                      </a:r>
                      <a:endParaRPr lang="en-US" sz="18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398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dict.fromkeys()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u="none" dirty="0">
                          <a:effectLst/>
                        </a:rPr>
                        <a:t>Create a new dictionary with keys from </a:t>
                      </a:r>
                      <a:r>
                        <a:rPr lang="en-US" sz="1800" u="none" dirty="0" err="1">
                          <a:effectLst/>
                        </a:rPr>
                        <a:t>seq</a:t>
                      </a:r>
                      <a:r>
                        <a:rPr lang="en-US" sz="1800" u="none" dirty="0">
                          <a:effectLst/>
                        </a:rPr>
                        <a:t> and values set to value.</a:t>
                      </a:r>
                      <a:endParaRPr lang="en-US" sz="18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96933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9997976"/>
              </p:ext>
            </p:extLst>
          </p:nvPr>
        </p:nvGraphicFramePr>
        <p:xfrm>
          <a:off x="683568" y="2204864"/>
          <a:ext cx="6768752" cy="3209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3960"/>
                <a:gridCol w="5494792"/>
              </a:tblGrid>
              <a:tr h="960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dirty="0" err="1">
                          <a:effectLst/>
                        </a:rPr>
                        <a:t>dict.items</a:t>
                      </a:r>
                      <a:r>
                        <a:rPr lang="en-US" sz="1800" u="none" dirty="0" smtClean="0">
                          <a:effectLst/>
                        </a:rPr>
                        <a:t>()</a:t>
                      </a:r>
                      <a:endParaRPr lang="en-US" sz="1800" u="non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u="none" dirty="0">
                          <a:effectLst/>
                        </a:rPr>
                        <a:t>Returns a list of </a:t>
                      </a:r>
                      <a:r>
                        <a:rPr lang="en-US" sz="1800" u="none" dirty="0" err="1">
                          <a:effectLst/>
                        </a:rPr>
                        <a:t>dict's</a:t>
                      </a:r>
                      <a:r>
                        <a:rPr lang="en-US" sz="1800" u="none" dirty="0">
                          <a:effectLst/>
                        </a:rPr>
                        <a:t> (key, value) tuple pairs</a:t>
                      </a:r>
                      <a:endParaRPr lang="en-US" sz="18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434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dict.keys</a:t>
                      </a:r>
                      <a:r>
                        <a:rPr lang="en-US" sz="1800" u="none" dirty="0" smtClean="0">
                          <a:effectLst/>
                        </a:rPr>
                        <a:t>()</a:t>
                      </a:r>
                      <a:endParaRPr lang="en-US" sz="1800" u="non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Returns list of dictionary </a:t>
                      </a:r>
                      <a:r>
                        <a:rPr lang="en-US" sz="1800" u="none" dirty="0" err="1">
                          <a:effectLst/>
                        </a:rPr>
                        <a:t>dict's</a:t>
                      </a:r>
                      <a:r>
                        <a:rPr lang="en-US" sz="1800" u="none" dirty="0">
                          <a:effectLst/>
                        </a:rPr>
                        <a:t> keys</a:t>
                      </a:r>
                      <a:endParaRPr lang="en-US" sz="18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61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dict.update(dict2</a:t>
                      </a:r>
                      <a:r>
                        <a:rPr lang="en-US" sz="1800" u="none" dirty="0" smtClean="0">
                          <a:effectLst/>
                        </a:rPr>
                        <a:t>)</a:t>
                      </a:r>
                      <a:endParaRPr lang="en-US" sz="1800" u="non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Adds dictionary dict2's key-values pairs to dict</a:t>
                      </a:r>
                      <a:endParaRPr lang="en-US" sz="18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434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dict.values</a:t>
                      </a:r>
                      <a:r>
                        <a:rPr lang="en-US" sz="1800" u="none" dirty="0" smtClean="0">
                          <a:effectLst/>
                        </a:rPr>
                        <a:t>()</a:t>
                      </a:r>
                      <a:endParaRPr lang="en-US" sz="1800" u="non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Returns list of dictionary </a:t>
                      </a:r>
                      <a:r>
                        <a:rPr lang="en-US" sz="1800" u="none" dirty="0" err="1">
                          <a:effectLst/>
                        </a:rPr>
                        <a:t>dict's</a:t>
                      </a:r>
                      <a:r>
                        <a:rPr lang="en-US" sz="1800" u="none" dirty="0">
                          <a:effectLst/>
                        </a:rPr>
                        <a:t> values</a:t>
                      </a:r>
                      <a:endParaRPr lang="en-US" sz="18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363715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561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88662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649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2092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4506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6102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28731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4334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0695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3493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8533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947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79448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8831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0286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8795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4818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5340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0231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4676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071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63338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3447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0585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6958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1419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45522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5480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6011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5768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7654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463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6138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3643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1721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8956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2345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8701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51413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8813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1199</TotalTime>
  <Words>4306</Words>
  <Application>Microsoft Office PowerPoint</Application>
  <PresentationFormat>On-screen Show (4:3)</PresentationFormat>
  <Paragraphs>662</Paragraphs>
  <Slides>151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52" baseType="lpstr">
      <vt:lpstr>Default Theme</vt:lpstr>
      <vt:lpstr>Programming</vt:lpstr>
      <vt:lpstr>Python</vt:lpstr>
      <vt:lpstr> </vt:lpstr>
      <vt:lpstr>  Python Identifiers </vt:lpstr>
      <vt:lpstr>PowerPoint Presentation</vt:lpstr>
      <vt:lpstr>Naming conventions for Python identifiers-  </vt:lpstr>
      <vt:lpstr>PowerPoint Presentation</vt:lpstr>
      <vt:lpstr>Reserved Words </vt:lpstr>
      <vt:lpstr>Reserved Words </vt:lpstr>
      <vt:lpstr>Lines and Indentation </vt:lpstr>
      <vt:lpstr>PowerPoint Presentation</vt:lpstr>
      <vt:lpstr>Quotation in Python </vt:lpstr>
      <vt:lpstr> </vt:lpstr>
      <vt:lpstr>Comments in Python </vt:lpstr>
      <vt:lpstr>PowerPoint Presentation</vt:lpstr>
      <vt:lpstr>PowerPoint Presentation</vt:lpstr>
      <vt:lpstr>PowerPoint Presentation</vt:lpstr>
      <vt:lpstr>Multiple Statements on a Single Line </vt:lpstr>
      <vt:lpstr>Python – Variable Types </vt:lpstr>
      <vt:lpstr>PowerPoint Presentation</vt:lpstr>
      <vt:lpstr>Assigning Values to Variables </vt:lpstr>
      <vt:lpstr>PowerPoint Presentation</vt:lpstr>
      <vt:lpstr>PowerPoint Presentation</vt:lpstr>
      <vt:lpstr>PowerPoint Presentation</vt:lpstr>
      <vt:lpstr>Multiple Assignment </vt:lpstr>
      <vt:lpstr>PowerPoint Presentation</vt:lpstr>
      <vt:lpstr>Assigning multiple objects to multiple variables.  </vt:lpstr>
      <vt:lpstr>Standard Data Types </vt:lpstr>
      <vt:lpstr>Python has five standard data types-  </vt:lpstr>
      <vt:lpstr>Python Numbers </vt:lpstr>
      <vt:lpstr>The syntax</vt:lpstr>
      <vt:lpstr>Python supports three different numerical types – </vt:lpstr>
      <vt:lpstr>PowerPoint Presentation</vt:lpstr>
      <vt:lpstr>Examples of numbers</vt:lpstr>
      <vt:lpstr>  Python Strings </vt:lpstr>
      <vt:lpstr>PowerPoint Presentation</vt:lpstr>
      <vt:lpstr>PowerPoint Presentation</vt:lpstr>
      <vt:lpstr>PowerPoint Presentation</vt:lpstr>
      <vt:lpstr>Python Lists </vt:lpstr>
      <vt:lpstr>PowerPoint Presentation</vt:lpstr>
      <vt:lpstr>PowerPoint Presentation</vt:lpstr>
      <vt:lpstr>PowerPoint Presentation</vt:lpstr>
      <vt:lpstr>Python Tuples </vt:lpstr>
      <vt:lpstr>PowerPoint Presentation</vt:lpstr>
      <vt:lpstr>PowerPoint Presentation</vt:lpstr>
      <vt:lpstr>PowerPoint Presentation</vt:lpstr>
      <vt:lpstr>PowerPoint Presentation</vt:lpstr>
      <vt:lpstr>Python Dictionary </vt:lpstr>
      <vt:lpstr>PowerPoint Presentation</vt:lpstr>
      <vt:lpstr>PowerPoint Presentation</vt:lpstr>
      <vt:lpstr>PowerPoint Presentation</vt:lpstr>
      <vt:lpstr>Data Type Conversion </vt:lpstr>
      <vt:lpstr>PowerPoint Presentation</vt:lpstr>
      <vt:lpstr>Python - Strings </vt:lpstr>
      <vt:lpstr> </vt:lpstr>
      <vt:lpstr>Accessing Values in Strings </vt:lpstr>
      <vt:lpstr>For example −</vt:lpstr>
      <vt:lpstr>Updating Strings </vt:lpstr>
      <vt:lpstr>PowerPoint Presentation</vt:lpstr>
      <vt:lpstr>Triple Quotes </vt:lpstr>
      <vt:lpstr>Python Lists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Accessing Values in Lists </vt:lpstr>
      <vt:lpstr>For example −  </vt:lpstr>
      <vt:lpstr>Updating Lists </vt:lpstr>
      <vt:lpstr>Deleting List Elements </vt:lpstr>
      <vt:lpstr>For example −</vt:lpstr>
      <vt:lpstr>Basic List Operations </vt:lpstr>
      <vt:lpstr>PowerPoint Presentation</vt:lpstr>
      <vt:lpstr>Indexing and Slicing </vt:lpstr>
      <vt:lpstr>PowerPoint Presentation</vt:lpstr>
      <vt:lpstr>Python  list functions</vt:lpstr>
      <vt:lpstr>Python  - Tuples </vt:lpstr>
      <vt:lpstr>PowerPoint Presentation</vt:lpstr>
      <vt:lpstr>PowerPoint Presentation</vt:lpstr>
      <vt:lpstr>PowerPoint Presentation</vt:lpstr>
      <vt:lpstr>Accessing Values in Tuples </vt:lpstr>
      <vt:lpstr>PowerPoint Presentation</vt:lpstr>
      <vt:lpstr>Updating Tuples </vt:lpstr>
      <vt:lpstr>PowerPoint Presentation</vt:lpstr>
      <vt:lpstr>Deleting Tuple Elements </vt:lpstr>
      <vt:lpstr>PowerPoint Presentation</vt:lpstr>
      <vt:lpstr>PowerPoint Presentation</vt:lpstr>
      <vt:lpstr>PowerPoint Presentation</vt:lpstr>
      <vt:lpstr>Basic Tuples Operations </vt:lpstr>
      <vt:lpstr>PowerPoint Presentation</vt:lpstr>
      <vt:lpstr>Indexing and Slicing </vt:lpstr>
      <vt:lpstr>PowerPoint Presentation</vt:lpstr>
      <vt:lpstr>Built-in Tuple Functions </vt:lpstr>
      <vt:lpstr>Dictionary </vt:lpstr>
      <vt:lpstr>PowerPoint Presentation</vt:lpstr>
      <vt:lpstr>Accessing Values in Dictionary </vt:lpstr>
      <vt:lpstr>PowerPoint Presentation</vt:lpstr>
      <vt:lpstr>PowerPoint Presentation</vt:lpstr>
      <vt:lpstr>PowerPoint Presentation</vt:lpstr>
      <vt:lpstr>Updating Dictionary </vt:lpstr>
      <vt:lpstr>PowerPoint Presentation</vt:lpstr>
      <vt:lpstr>Delete Dictionary Elements </vt:lpstr>
      <vt:lpstr>PowerPoint Presentation</vt:lpstr>
      <vt:lpstr>PowerPoint Presentation</vt:lpstr>
      <vt:lpstr>Properties of Dictionary Keys </vt:lpstr>
      <vt:lpstr>two important points to remember about dictionary keys −</vt:lpstr>
      <vt:lpstr>PowerPoint Presentation</vt:lpstr>
      <vt:lpstr>PowerPoint Presentation</vt:lpstr>
      <vt:lpstr>Built-in Dictionary Functions and Methods</vt:lpstr>
      <vt:lpstr>dictionary methods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91</cp:revision>
  <dcterms:created xsi:type="dcterms:W3CDTF">2021-05-02T22:19:10Z</dcterms:created>
  <dcterms:modified xsi:type="dcterms:W3CDTF">2021-05-10T01:23:07Z</dcterms:modified>
</cp:coreProperties>
</file>