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8"/>
  </p:notesMasterIdLst>
  <p:sldIdLst>
    <p:sldId id="458" r:id="rId2"/>
    <p:sldId id="459" r:id="rId3"/>
    <p:sldId id="461" r:id="rId4"/>
    <p:sldId id="462" r:id="rId5"/>
    <p:sldId id="463" r:id="rId6"/>
    <p:sldId id="464" r:id="rId7"/>
    <p:sldId id="358" r:id="rId8"/>
    <p:sldId id="359" r:id="rId9"/>
    <p:sldId id="360" r:id="rId10"/>
    <p:sldId id="361" r:id="rId11"/>
    <p:sldId id="362" r:id="rId12"/>
    <p:sldId id="363" r:id="rId13"/>
    <p:sldId id="364" r:id="rId14"/>
    <p:sldId id="452" r:id="rId15"/>
    <p:sldId id="365" r:id="rId16"/>
    <p:sldId id="366" r:id="rId17"/>
    <p:sldId id="367" r:id="rId18"/>
    <p:sldId id="368" r:id="rId19"/>
    <p:sldId id="457" r:id="rId20"/>
    <p:sldId id="369" r:id="rId21"/>
    <p:sldId id="370" r:id="rId22"/>
    <p:sldId id="465" r:id="rId23"/>
    <p:sldId id="371" r:id="rId24"/>
    <p:sldId id="372" r:id="rId25"/>
    <p:sldId id="454" r:id="rId26"/>
    <p:sldId id="373" r:id="rId27"/>
    <p:sldId id="455" r:id="rId28"/>
    <p:sldId id="374" r:id="rId29"/>
    <p:sldId id="375" r:id="rId30"/>
    <p:sldId id="376" r:id="rId31"/>
    <p:sldId id="456" r:id="rId32"/>
    <p:sldId id="377" r:id="rId33"/>
    <p:sldId id="378" r:id="rId34"/>
    <p:sldId id="379" r:id="rId35"/>
    <p:sldId id="380" r:id="rId36"/>
    <p:sldId id="453" r:id="rId37"/>
    <p:sldId id="381" r:id="rId38"/>
    <p:sldId id="382" r:id="rId39"/>
    <p:sldId id="383" r:id="rId40"/>
    <p:sldId id="384" r:id="rId41"/>
    <p:sldId id="385" r:id="rId42"/>
    <p:sldId id="386" r:id="rId43"/>
    <p:sldId id="387" r:id="rId44"/>
    <p:sldId id="388" r:id="rId45"/>
    <p:sldId id="389" r:id="rId46"/>
    <p:sldId id="390" r:id="rId47"/>
    <p:sldId id="391" r:id="rId48"/>
    <p:sldId id="392" r:id="rId49"/>
    <p:sldId id="393" r:id="rId50"/>
    <p:sldId id="394" r:id="rId51"/>
    <p:sldId id="395" r:id="rId52"/>
    <p:sldId id="396" r:id="rId53"/>
    <p:sldId id="397" r:id="rId54"/>
    <p:sldId id="398" r:id="rId55"/>
    <p:sldId id="451" r:id="rId56"/>
    <p:sldId id="399" r:id="rId57"/>
    <p:sldId id="444" r:id="rId58"/>
    <p:sldId id="445" r:id="rId59"/>
    <p:sldId id="400" r:id="rId60"/>
    <p:sldId id="401" r:id="rId61"/>
    <p:sldId id="402" r:id="rId62"/>
    <p:sldId id="403" r:id="rId63"/>
    <p:sldId id="404" r:id="rId64"/>
    <p:sldId id="405" r:id="rId65"/>
    <p:sldId id="406" r:id="rId66"/>
    <p:sldId id="407" r:id="rId67"/>
    <p:sldId id="408" r:id="rId68"/>
    <p:sldId id="446" r:id="rId69"/>
    <p:sldId id="448" r:id="rId70"/>
    <p:sldId id="409" r:id="rId71"/>
    <p:sldId id="410" r:id="rId72"/>
    <p:sldId id="411" r:id="rId73"/>
    <p:sldId id="412" r:id="rId74"/>
    <p:sldId id="413" r:id="rId75"/>
    <p:sldId id="414" r:id="rId76"/>
    <p:sldId id="415" r:id="rId77"/>
    <p:sldId id="416" r:id="rId78"/>
    <p:sldId id="417" r:id="rId79"/>
    <p:sldId id="418" r:id="rId80"/>
    <p:sldId id="449" r:id="rId81"/>
    <p:sldId id="450" r:id="rId82"/>
    <p:sldId id="419" r:id="rId83"/>
    <p:sldId id="420" r:id="rId84"/>
    <p:sldId id="421" r:id="rId85"/>
    <p:sldId id="422" r:id="rId86"/>
    <p:sldId id="423" r:id="rId87"/>
    <p:sldId id="424" r:id="rId88"/>
    <p:sldId id="425" r:id="rId89"/>
    <p:sldId id="426" r:id="rId90"/>
    <p:sldId id="427" r:id="rId91"/>
    <p:sldId id="428" r:id="rId92"/>
    <p:sldId id="429" r:id="rId93"/>
    <p:sldId id="430" r:id="rId94"/>
    <p:sldId id="431" r:id="rId95"/>
    <p:sldId id="432" r:id="rId96"/>
    <p:sldId id="433" r:id="rId97"/>
    <p:sldId id="434" r:id="rId98"/>
    <p:sldId id="435" r:id="rId99"/>
    <p:sldId id="436" r:id="rId100"/>
    <p:sldId id="437" r:id="rId101"/>
    <p:sldId id="438" r:id="rId102"/>
    <p:sldId id="439" r:id="rId103"/>
    <p:sldId id="440" r:id="rId104"/>
    <p:sldId id="442" r:id="rId105"/>
    <p:sldId id="443" r:id="rId106"/>
    <p:sldId id="257" r:id="rId1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3C18F2-6C30-46BE-B2DB-70983BDEEB53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F81A6-AA5B-4EB4-A79E-26D5E59C9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370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F81A6-AA5B-4EB4-A79E-26D5E59C9B7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949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NETWORKING, Network types, Network topologIES  and </a:t>
            </a:r>
            <a:r>
              <a:rPr lang="en-US" dirty="0"/>
              <a:t>I</a:t>
            </a:r>
            <a:r>
              <a:rPr lang="en-US" dirty="0" smtClean="0"/>
              <a:t>P addressES	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Networking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27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computer networking is a process of connecting two </a:t>
            </a:r>
            <a:r>
              <a:rPr lang="en-US" dirty="0" smtClean="0"/>
              <a:t>or more </a:t>
            </a:r>
            <a:r>
              <a:rPr lang="en-US" dirty="0"/>
              <a:t>than two computers with the purpose to share data, provide technical support, and to communicate (especially for the business </a:t>
            </a:r>
            <a:r>
              <a:rPr lang="en-US" dirty="0" smtClean="0"/>
              <a:t>purpose)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57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Facility of Technical Support</a:t>
            </a:r>
          </a:p>
          <a:p>
            <a:r>
              <a:rPr lang="en-US" dirty="0"/>
              <a:t>Easy Sharing of Data</a:t>
            </a:r>
          </a:p>
          <a:p>
            <a:r>
              <a:rPr lang="en-US" dirty="0"/>
              <a:t>Easy Sharing of Hardware Resource</a:t>
            </a:r>
          </a:p>
          <a:p>
            <a:r>
              <a:rPr lang="en-US" dirty="0"/>
              <a:t>Easy Sharing Software</a:t>
            </a:r>
          </a:p>
          <a:p>
            <a:pPr lvl="0"/>
            <a:r>
              <a:rPr lang="en-US" dirty="0" smtClean="0"/>
              <a:t>Sharing </a:t>
            </a:r>
            <a:r>
              <a:rPr lang="en-US" dirty="0"/>
              <a:t>devices such as printers saves money.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3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Files </a:t>
            </a:r>
            <a:r>
              <a:rPr lang="en-US" dirty="0"/>
              <a:t>can easily be shared between users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Ease of communications.</a:t>
            </a:r>
          </a:p>
          <a:p>
            <a:r>
              <a:rPr lang="en-US" dirty="0"/>
              <a:t>Data is easy to backup as all the data is stored on the file server.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14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Disadvantages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/>
              <a:t>Purchasing the network cabling and file servers can be expensive.</a:t>
            </a:r>
          </a:p>
          <a:p>
            <a:r>
              <a:rPr lang="en-US" dirty="0"/>
              <a:t>Managing a large network is complicated, requires training and a network manager usually needs to be employed</a:t>
            </a:r>
          </a:p>
        </p:txBody>
      </p:sp>
    </p:spTree>
    <p:extLst>
      <p:ext uri="{BB962C8B-B14F-4D97-AF65-F5344CB8AC3E}">
        <p14:creationId xmlns:p14="http://schemas.microsoft.com/office/powerpoint/2010/main" val="98757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If the file server breaks down the files on the file server become inaccessible. </a:t>
            </a:r>
            <a:endParaRPr lang="en-US" dirty="0" smtClean="0"/>
          </a:p>
          <a:p>
            <a:pPr lvl="0"/>
            <a:r>
              <a:rPr lang="en-US" dirty="0"/>
              <a:t>Viruses can spread to other computers throughout a computer network.</a:t>
            </a:r>
          </a:p>
          <a:p>
            <a:r>
              <a:rPr lang="en-US" dirty="0"/>
              <a:t>There is a danger of hacking, particularly with wide area networks. </a:t>
            </a:r>
          </a:p>
        </p:txBody>
      </p:sp>
    </p:spTree>
    <p:extLst>
      <p:ext uri="{BB962C8B-B14F-4D97-AF65-F5344CB8AC3E}">
        <p14:creationId xmlns:p14="http://schemas.microsoft.com/office/powerpoint/2010/main" val="26836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12168"/>
          </a:xfrm>
        </p:spPr>
        <p:txBody>
          <a:bodyPr>
            <a:normAutofit/>
          </a:bodyPr>
          <a:lstStyle/>
          <a:p>
            <a:r>
              <a:rPr lang="en-US" b="1" dirty="0"/>
              <a:t>Networks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network </a:t>
            </a:r>
            <a:r>
              <a:rPr lang="en-US" dirty="0"/>
              <a:t>is a collection of computers and devices connected together via communications devices and transmission media.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93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Local Area Network </a:t>
            </a:r>
            <a:r>
              <a:rPr lang="en-US" dirty="0"/>
              <a:t>(</a:t>
            </a:r>
            <a:r>
              <a:rPr lang="en-US" b="1" dirty="0"/>
              <a:t>LAN</a:t>
            </a:r>
            <a:r>
              <a:rPr lang="en-US" dirty="0"/>
              <a:t>) is a network that connects computers and devices in a </a:t>
            </a:r>
            <a:r>
              <a:rPr lang="en-US" dirty="0" smtClean="0"/>
              <a:t>limited geographical </a:t>
            </a:r>
            <a:r>
              <a:rPr lang="en-US" dirty="0"/>
              <a:t>area such as a home, school computer laboratory, office building, or closely </a:t>
            </a:r>
            <a:r>
              <a:rPr lang="en-US" dirty="0" smtClean="0"/>
              <a:t>positioned group </a:t>
            </a:r>
            <a:r>
              <a:rPr lang="en-US" dirty="0"/>
              <a:t>of buildings.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60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</a:t>
            </a:r>
            <a:r>
              <a:rPr lang="en-US" b="1" dirty="0" smtClean="0"/>
              <a:t>ireless </a:t>
            </a:r>
            <a:r>
              <a:rPr lang="en-US" b="1" dirty="0"/>
              <a:t>LAN </a:t>
            </a:r>
            <a:r>
              <a:rPr lang="en-US" dirty="0"/>
              <a:t>(</a:t>
            </a:r>
            <a:r>
              <a:rPr lang="en-US" b="1" dirty="0"/>
              <a:t>WLAN</a:t>
            </a:r>
            <a:r>
              <a:rPr lang="en-US" dirty="0"/>
              <a:t>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is a LAN that uses no physical wires.</a:t>
            </a:r>
          </a:p>
        </p:txBody>
      </p:sp>
    </p:spTree>
    <p:extLst>
      <p:ext uri="{BB962C8B-B14F-4D97-AF65-F5344CB8AC3E}">
        <p14:creationId xmlns:p14="http://schemas.microsoft.com/office/powerpoint/2010/main" val="362176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Metropolitan Area Network (MAN)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Networks are larger than LANs but smaller than WANs 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MANs span an entire geographic area (typically a town or city). </a:t>
            </a:r>
            <a:endParaRPr lang="en-US" dirty="0" smtClean="0"/>
          </a:p>
          <a:p>
            <a:r>
              <a:rPr lang="en-US" dirty="0"/>
              <a:t>A MAN is often used to connect several LANs together to form a bigger network. 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30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Wide Area Network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wide area network</a:t>
            </a:r>
            <a:r>
              <a:rPr lang="en-US" dirty="0"/>
              <a:t>, or </a:t>
            </a:r>
            <a:r>
              <a:rPr lang="en-US" b="1" dirty="0"/>
              <a:t>WAN</a:t>
            </a:r>
            <a:r>
              <a:rPr lang="en-US" dirty="0"/>
              <a:t>, occupies a very large area, such as an entire country or the entire world.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WAN can contain multiple smaller networks, such as LANs or MANs.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generally covers large distances(states, countries, continents).  Example  Internet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12168"/>
          </a:xfrm>
        </p:spPr>
        <p:txBody>
          <a:bodyPr>
            <a:normAutofit/>
          </a:bodyPr>
          <a:lstStyle/>
          <a:p>
            <a:r>
              <a:rPr lang="en-US" b="1" dirty="0"/>
              <a:t>Campus Area Network (CAN)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Larger than LANs, but smaller than metropolitan area networks (</a:t>
            </a:r>
            <a:r>
              <a:rPr lang="en-US" dirty="0" smtClean="0"/>
              <a:t>MANs).</a:t>
            </a:r>
          </a:p>
          <a:p>
            <a:r>
              <a:rPr lang="en-US" dirty="0" smtClean="0"/>
              <a:t> </a:t>
            </a:r>
            <a:r>
              <a:rPr lang="en-US" dirty="0"/>
              <a:t>seen in universities, small businesses.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can be spread across several buildings that are fairly close to each other so users can share resources.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92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Topology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544" y="476672"/>
            <a:ext cx="8062912" cy="176964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/>
              </a:rPr>
              <a:t>Networks </a:t>
            </a:r>
            <a:r>
              <a:rPr lang="en-US" b="1" dirty="0">
                <a:effectLst/>
              </a:rPr>
              <a:t>Defined by Topology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8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Network </a:t>
            </a:r>
            <a:r>
              <a:rPr lang="en-US" b="1" dirty="0"/>
              <a:t>topology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network topology </a:t>
            </a:r>
            <a:r>
              <a:rPr lang="en-US" dirty="0"/>
              <a:t>refers to the layout of the computers and devices in a </a:t>
            </a:r>
            <a:r>
              <a:rPr lang="en-US" dirty="0" smtClean="0"/>
              <a:t>communications network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4988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606408" cy="1800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>Bus Topology</a:t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Bus Topology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bus </a:t>
            </a:r>
            <a:r>
              <a:rPr lang="en-US" dirty="0" smtClean="0"/>
              <a:t>topology uses </a:t>
            </a:r>
            <a:r>
              <a:rPr lang="en-US" dirty="0"/>
              <a:t>a cable running through the area requiring connectivity.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60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Bus </a:t>
            </a:r>
            <a:r>
              <a:rPr lang="en-US" b="1" dirty="0"/>
              <a:t>Topology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26923" t="37914" r="45193" b="31870"/>
          <a:stretch/>
        </p:blipFill>
        <p:spPr bwMode="auto">
          <a:xfrm>
            <a:off x="899593" y="1916833"/>
            <a:ext cx="6840760" cy="40324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3276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12474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Characteristics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One cable is used per network segment.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To maintain appropriate electrical characteristics of the cable, the cable requires a terminator (of a specific resistance) at each end of the cable.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34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Benefits of bus topology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Depending on the media used by the bus, a bus topology can be less expensive.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Installation of a network based on a bus topology is easier than some other topologies, which might require extra wiring to be installed.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960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computers </a:t>
            </a:r>
            <a:r>
              <a:rPr lang="en-US" dirty="0"/>
              <a:t>and other devices can be attached and detached at </a:t>
            </a:r>
            <a:r>
              <a:rPr lang="en-US" dirty="0" smtClean="0"/>
              <a:t>any point </a:t>
            </a:r>
            <a:r>
              <a:rPr lang="en-US" dirty="0"/>
              <a:t>on the bus without disturbing the rest of the network. </a:t>
            </a:r>
            <a:endParaRPr lang="en-US" dirty="0" smtClean="0"/>
          </a:p>
          <a:p>
            <a:r>
              <a:rPr lang="en-US" dirty="0"/>
              <a:t>failure of one device usually does not affect the rest of the bus network.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6348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Drawbacks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Troubleshooting a bus topology can be difficult because problem isolation might necessitate an inspection of multiple network taps to make sure they either have a device connected or they are properly terminated.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Adding devices to a bus might cause an outage for other users on the bus.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748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Drawbacks cont.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An error condition existing on one device on the bus can impact performance of other devices on the bus.</a:t>
            </a:r>
          </a:p>
          <a:p>
            <a:r>
              <a:rPr lang="en-US" dirty="0"/>
              <a:t>A bus topology does not scale well, because all devices share the bandwidth available on the bus. </a:t>
            </a: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295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Also, if two devices on the bus simultaneously request access to the bus, an error condition results.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118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-171400"/>
            <a:ext cx="8734744" cy="144016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Ring </a:t>
            </a:r>
            <a:r>
              <a:rPr lang="en-US" b="1" dirty="0"/>
              <a:t>Topology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raffic </a:t>
            </a:r>
            <a:r>
              <a:rPr lang="en-US" dirty="0"/>
              <a:t>flows in a circular fashion around a closed network loop (that is, a ring). </a:t>
            </a:r>
          </a:p>
        </p:txBody>
      </p:sp>
    </p:spTree>
    <p:extLst>
      <p:ext uri="{BB962C8B-B14F-4D97-AF65-F5344CB8AC3E}">
        <p14:creationId xmlns:p14="http://schemas.microsoft.com/office/powerpoint/2010/main" val="40620131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Ring </a:t>
            </a:r>
            <a:r>
              <a:rPr lang="en-US" b="1" dirty="0" smtClean="0"/>
              <a:t>Topology cont.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14743" t="21095" r="43429" b="16192"/>
          <a:stretch/>
        </p:blipFill>
        <p:spPr bwMode="auto">
          <a:xfrm>
            <a:off x="1977794" y="1752600"/>
            <a:ext cx="5188411" cy="43735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633394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53365" t="24801" r="24039" b="25314"/>
          <a:stretch/>
        </p:blipFill>
        <p:spPr bwMode="auto">
          <a:xfrm>
            <a:off x="1547664" y="3429000"/>
            <a:ext cx="5256584" cy="25643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13323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Characteristics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Devices are interconnected by connecting to a single ring, or in some cases (for example, Fiber Distributed Data Interface </a:t>
            </a:r>
            <a:r>
              <a:rPr lang="en-US" dirty="0" smtClean="0"/>
              <a:t>(FDDI</a:t>
            </a:r>
            <a:r>
              <a:rPr lang="en-US" dirty="0"/>
              <a:t>), a dual ring.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Each device on a ring includes both a receiver (for the incoming cable) and a transmitter (for the outgoing cable).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Each device on the ring repeats the signal it receives.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754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Data </a:t>
            </a:r>
            <a:r>
              <a:rPr lang="en-US" dirty="0" smtClean="0"/>
              <a:t>transmitted on </a:t>
            </a:r>
            <a:r>
              <a:rPr lang="en-US" dirty="0"/>
              <a:t>a ring network travels </a:t>
            </a:r>
            <a:r>
              <a:rPr lang="en-US" dirty="0" smtClean="0"/>
              <a:t>from device </a:t>
            </a:r>
            <a:r>
              <a:rPr lang="en-US" dirty="0"/>
              <a:t>to device around the </a:t>
            </a:r>
            <a:r>
              <a:rPr lang="en-US" dirty="0" smtClean="0"/>
              <a:t>entire ring</a:t>
            </a:r>
            <a:r>
              <a:rPr lang="en-US" dirty="0"/>
              <a:t>, in one </a:t>
            </a:r>
            <a:r>
              <a:rPr lang="en-US" dirty="0" smtClean="0"/>
              <a:t>direction.</a:t>
            </a:r>
          </a:p>
          <a:p>
            <a:r>
              <a:rPr lang="en-US" dirty="0"/>
              <a:t>When </a:t>
            </a:r>
            <a:r>
              <a:rPr lang="en-US" dirty="0" smtClean="0"/>
              <a:t>a computer </a:t>
            </a:r>
            <a:r>
              <a:rPr lang="en-US" dirty="0"/>
              <a:t>or device sends </a:t>
            </a:r>
            <a:r>
              <a:rPr lang="en-US" dirty="0" smtClean="0"/>
              <a:t>data, the </a:t>
            </a:r>
            <a:r>
              <a:rPr lang="en-US" dirty="0"/>
              <a:t>data travels to each </a:t>
            </a:r>
            <a:r>
              <a:rPr lang="en-US" dirty="0" smtClean="0"/>
              <a:t>computer on </a:t>
            </a:r>
            <a:r>
              <a:rPr lang="en-US" dirty="0"/>
              <a:t>the ring until it reaches </a:t>
            </a:r>
            <a:r>
              <a:rPr lang="en-US" dirty="0" smtClean="0"/>
              <a:t>its destination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3360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dirty="0"/>
              <a:t> </a:t>
            </a:r>
            <a:br>
              <a:rPr lang="en-US" dirty="0"/>
            </a:br>
            <a:r>
              <a:rPr lang="en-US" b="1" dirty="0"/>
              <a:t>Benefits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Troubleshooting is simplified in the event of a cable break, because each device on a ring contains a repeater. </a:t>
            </a:r>
          </a:p>
        </p:txBody>
      </p:sp>
    </p:spTree>
    <p:extLst>
      <p:ext uri="{BB962C8B-B14F-4D97-AF65-F5344CB8AC3E}">
        <p14:creationId xmlns:p14="http://schemas.microsoft.com/office/powerpoint/2010/main" val="42482668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When the repeater on the far side of a cable break doesn’t receive any data within a certain amount of time, it reports an error condition (typically in the form of an indicator light on a network interface card [NIC]).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2723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Drawbacks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Rings have scalability limitations. Specifically, a ring has a maximum length and a maximum number of attached stations.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631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Drawbacks cont.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Once either of these limits is exceeded, a single ring might need to be divided into two interconnected rings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 network maintenance window might need to be scheduled to perform this ring division.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0975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Drawbacks cont.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Because a ring must be a complete loop, the amount of cable required for a ring is usually higher than the amount of cable required for a bus topology serving the same number of devices.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778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0608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Drawbacks </a:t>
            </a:r>
            <a:r>
              <a:rPr lang="en-US" b="1" dirty="0"/>
              <a:t>cont.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Because a ring must be a complete loop, the amount of cable required for a ring is usually higher than the amount of cable required for a bus topology serving the same number of devices.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5116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Star Topology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star topology has a central point from which all attached devices radiate.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60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Star Topology cont.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8814" t="27366" r="48397" b="27024"/>
          <a:stretch/>
        </p:blipFill>
        <p:spPr bwMode="auto">
          <a:xfrm>
            <a:off x="1788329" y="2271150"/>
            <a:ext cx="5567341" cy="33364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218082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27244" t="26511" r="41506" b="25599"/>
          <a:stretch/>
        </p:blipFill>
        <p:spPr bwMode="auto">
          <a:xfrm>
            <a:off x="827584" y="2132856"/>
            <a:ext cx="7200800" cy="42484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585129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Characteristics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Devices have independent connections back to a central device (for example, a hub or a switch).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7550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Benefits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cable break only impacts the device connected via the broken cable, and not the entire topology. Troubleshooting is relatively simple, because a central device in the star topology acts as the aggregation point of all the connected </a:t>
            </a:r>
            <a:r>
              <a:rPr lang="en-US" dirty="0" smtClean="0"/>
              <a:t>devices.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5320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0608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dirty="0"/>
              <a:t> </a:t>
            </a:r>
            <a:br>
              <a:rPr lang="en-US" dirty="0"/>
            </a:br>
            <a:r>
              <a:rPr lang="en-US" b="1" dirty="0"/>
              <a:t>Drawbacks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More cable is required for a star topology, as opposed to bus or ring topologies, because each device requires its own cable to connect back to the central device.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Installation can take longer for a star topology, as opposed to a bus or ring topology, because more cable runs that must be installed.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3839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0608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Hub-and-Spoke </a:t>
            </a:r>
            <a:r>
              <a:rPr lang="en-US" b="1" dirty="0"/>
              <a:t>Topology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When interconnecting multiple sites (for example, multiple corporate locations) </a:t>
            </a:r>
            <a:r>
              <a:rPr lang="en-US" dirty="0" smtClean="0"/>
              <a:t>via WAN </a:t>
            </a:r>
            <a:r>
              <a:rPr lang="en-US" dirty="0"/>
              <a:t>links, a hub-and-spoke topology has a WAN link from each remote site (</a:t>
            </a:r>
            <a:r>
              <a:rPr lang="en-US" dirty="0" smtClean="0"/>
              <a:t>that is</a:t>
            </a:r>
            <a:r>
              <a:rPr lang="en-US" dirty="0"/>
              <a:t>, a </a:t>
            </a:r>
            <a:r>
              <a:rPr lang="en-US" i="1" dirty="0"/>
              <a:t>spoke site </a:t>
            </a:r>
            <a:r>
              <a:rPr lang="en-US" dirty="0"/>
              <a:t>) to the main site (that is, the </a:t>
            </a:r>
            <a:r>
              <a:rPr lang="en-US" i="1" dirty="0"/>
              <a:t>hub site </a:t>
            </a:r>
            <a:r>
              <a:rPr lang="en-US" dirty="0"/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7705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Hub-and-Spoke </a:t>
            </a:r>
            <a:r>
              <a:rPr lang="en-US" b="1" dirty="0"/>
              <a:t>Topology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8974" t="19954" r="52244" b="9350"/>
          <a:stretch/>
        </p:blipFill>
        <p:spPr bwMode="auto">
          <a:xfrm>
            <a:off x="2438316" y="1752600"/>
            <a:ext cx="4267368" cy="43735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24858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0608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Characteristics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Each remote site (that is, a spoke) connects back to a main site (that is, the hub) via a WAN link.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Communication between two remote sites travels through the hub site.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462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Costs are reduced (as compared to a full-mesh or partial-mesh topology) because a minimal number of links are used.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Adding one or more additional sites is easy (as compared to a full-mesh or partial-mesh topology) because only one link needs to be added per site.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437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1216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Drawbacks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Suboptimal routes must be used between remote sites, because all </a:t>
            </a:r>
            <a:r>
              <a:rPr lang="en-US" dirty="0" err="1"/>
              <a:t>intersite</a:t>
            </a:r>
            <a:r>
              <a:rPr lang="en-US" dirty="0"/>
              <a:t> communication must travel via the main site.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Because all remote sites converge on the main site, this hub site potentially becomes a single point of failure.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Because each remote site is reachable by only a single WAN link, the hub-and-spoke topology lacks redundancy.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8463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Full-Mesh </a:t>
            </a:r>
            <a:r>
              <a:rPr lang="en-US" b="1" dirty="0"/>
              <a:t>Topology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 A full-mesh topology directly connects every site to every other site.</a:t>
            </a:r>
          </a:p>
        </p:txBody>
      </p:sp>
    </p:spTree>
    <p:extLst>
      <p:ext uri="{BB962C8B-B14F-4D97-AF65-F5344CB8AC3E}">
        <p14:creationId xmlns:p14="http://schemas.microsoft.com/office/powerpoint/2010/main" val="22552418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Full-Mesh </a:t>
            </a:r>
            <a:r>
              <a:rPr lang="en-US" b="1" dirty="0"/>
              <a:t>Topology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13621" t="41049" r="48237" b="9635"/>
          <a:stretch/>
        </p:blipFill>
        <p:spPr bwMode="auto">
          <a:xfrm>
            <a:off x="2090643" y="2135599"/>
            <a:ext cx="4962713" cy="36075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46280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Characteristics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Every site has a direct WAN connection to every other site.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The number of required WAN connections can be calculated with the formula </a:t>
            </a:r>
            <a:r>
              <a:rPr lang="en-US" i="1" dirty="0"/>
              <a:t>w = n * (n-1) / 2 </a:t>
            </a:r>
            <a:r>
              <a:rPr lang="en-US" dirty="0"/>
              <a:t>, where </a:t>
            </a:r>
            <a:r>
              <a:rPr lang="en-US" i="1" dirty="0"/>
              <a:t>w </a:t>
            </a:r>
            <a:r>
              <a:rPr lang="en-US" dirty="0"/>
              <a:t>= the number of WAN links and </a:t>
            </a:r>
            <a:r>
              <a:rPr lang="en-US" i="1" dirty="0"/>
              <a:t>n </a:t>
            </a:r>
            <a:r>
              <a:rPr lang="en-US" dirty="0"/>
              <a:t>= the number of sites. For example, a network with </a:t>
            </a:r>
            <a:r>
              <a:rPr lang="en-US" dirty="0" smtClean="0"/>
              <a:t>10 sites </a:t>
            </a:r>
            <a:r>
              <a:rPr lang="en-US" dirty="0"/>
              <a:t>would require 45 WAN connections to form a fully meshed network: 45 = 10 * (10-1) / 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9014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Benefits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 optimal route exists between any two sites.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A full-mesh network is fault tolerant, because one or more links can be lost, and reachability between all sites might still be maintained.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 Troubleshooting a full mesh network is relatively easy, because each link is independent of the other links.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4237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en-US" dirty="0"/>
              <a:t> </a:t>
            </a:r>
            <a:br>
              <a:rPr lang="en-US" dirty="0"/>
            </a:br>
            <a:r>
              <a:rPr lang="en-US" b="1" dirty="0"/>
              <a:t>Drawbacks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full-mesh network can be difficult and expensive to scale, because the addition of one new site requires a new WAN link between the new site and every other existing site.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0675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Partial-Mesh </a:t>
            </a:r>
            <a:r>
              <a:rPr lang="en-US" b="1" dirty="0"/>
              <a:t>Topology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partial-mesh WAN topology, is a hybrid of  hub-and-spoke topology and full-mesh topology. Specifically, a partial-mesh topology can be designed to provide an optimal route between </a:t>
            </a:r>
            <a:r>
              <a:rPr lang="en-US" dirty="0" smtClean="0"/>
              <a:t>selected sites</a:t>
            </a:r>
            <a:r>
              <a:rPr lang="en-US" dirty="0"/>
              <a:t>, while avoiding the expense of interconnecting every site to every other site.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334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Partial-Mesh Topology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18430" t="37058" r="50962" b="19327"/>
          <a:stretch/>
        </p:blipFill>
        <p:spPr bwMode="auto">
          <a:xfrm>
            <a:off x="2580773" y="2344119"/>
            <a:ext cx="3982453" cy="31905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802930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Characteristics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Selected sites (that is, sites with frequent </a:t>
            </a:r>
            <a:r>
              <a:rPr lang="en-US" dirty="0" err="1"/>
              <a:t>intersite</a:t>
            </a:r>
            <a:r>
              <a:rPr lang="en-US" dirty="0"/>
              <a:t> communication) are interconnected via direct links, while sites that have less frequent communication can communicate via another site.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A partial-mesh topology uses fewer links than a full-mesh topology and more links than a hub-and-spoke topology for interconnecting the same number of sites.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245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partial-mesh topology provides optimal routes between selected sites with higher </a:t>
            </a:r>
            <a:r>
              <a:rPr lang="en-US" dirty="0" err="1"/>
              <a:t>intersite</a:t>
            </a:r>
            <a:r>
              <a:rPr lang="en-US" dirty="0"/>
              <a:t> traffic volumes, while avoiding the expense of interconnecting every site to every other site.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A partial-mesh topology is more redundant than a hub and- spoke topology.</a:t>
            </a:r>
          </a:p>
          <a:p>
            <a:pPr marL="11430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910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Drawbacks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partial-mesh topology is less fault tolerance than a full mesh topology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A partial-mesh topology is more expensive than a hub and- spoke topology.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3106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/>
              </a:rPr>
              <a:t>Network Architectures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design of computers, devices, and media in a network, sometimes called the </a:t>
            </a:r>
            <a:r>
              <a:rPr lang="en-US" b="1" dirty="0" smtClean="0"/>
              <a:t>network architecture</a:t>
            </a:r>
            <a:r>
              <a:rPr lang="en-US" dirty="0"/>
              <a:t>, is categorized as either client/server or peer-to-peer.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6084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Client-Server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In a Client-Server Networks </a:t>
            </a:r>
            <a:r>
              <a:rPr lang="en-US" dirty="0" smtClean="0"/>
              <a:t>a </a:t>
            </a:r>
            <a:r>
              <a:rPr lang="en-US" dirty="0"/>
              <a:t>dedicated</a:t>
            </a:r>
          </a:p>
          <a:p>
            <a:pPr marL="64008" indent="0">
              <a:buNone/>
            </a:pPr>
            <a:r>
              <a:rPr lang="en-US" dirty="0"/>
              <a:t>file server provides shared access to files, and a networked printer is available as </a:t>
            </a:r>
            <a:r>
              <a:rPr lang="en-US" dirty="0" smtClean="0"/>
              <a:t>a resource </a:t>
            </a:r>
            <a:r>
              <a:rPr lang="en-US" dirty="0"/>
              <a:t>to the network’s clients.</a:t>
            </a:r>
          </a:p>
        </p:txBody>
      </p:sp>
    </p:spTree>
    <p:extLst>
      <p:ext uri="{BB962C8B-B14F-4D97-AF65-F5344CB8AC3E}">
        <p14:creationId xmlns:p14="http://schemas.microsoft.com/office/powerpoint/2010/main" val="34487891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b="1" dirty="0" smtClean="0"/>
              <a:t>server</a:t>
            </a:r>
            <a:r>
              <a:rPr lang="en-US" dirty="0"/>
              <a:t> </a:t>
            </a:r>
            <a:r>
              <a:rPr lang="en-US" dirty="0" smtClean="0"/>
              <a:t>controls </a:t>
            </a:r>
            <a:r>
              <a:rPr lang="en-US" dirty="0"/>
              <a:t>access to the hardware, software, </a:t>
            </a:r>
            <a:r>
              <a:rPr lang="en-US" dirty="0" smtClean="0"/>
              <a:t>and other </a:t>
            </a:r>
            <a:r>
              <a:rPr lang="en-US" dirty="0"/>
              <a:t>resources on the network and provides </a:t>
            </a:r>
            <a:r>
              <a:rPr lang="en-US" dirty="0" smtClean="0"/>
              <a:t>a centralized </a:t>
            </a:r>
            <a:r>
              <a:rPr lang="en-US" dirty="0"/>
              <a:t>storage area for programs, data, </a:t>
            </a:r>
            <a:r>
              <a:rPr lang="en-US" dirty="0" smtClean="0"/>
              <a:t>and information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585534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clients </a:t>
            </a:r>
            <a:r>
              <a:rPr lang="en-US" dirty="0"/>
              <a:t>are other </a:t>
            </a:r>
            <a:r>
              <a:rPr lang="en-US" dirty="0" smtClean="0"/>
              <a:t>computers and </a:t>
            </a:r>
            <a:r>
              <a:rPr lang="en-US" dirty="0"/>
              <a:t>mobile devices on the network that </a:t>
            </a:r>
            <a:r>
              <a:rPr lang="en-US" dirty="0" smtClean="0"/>
              <a:t>rely on </a:t>
            </a:r>
            <a:r>
              <a:rPr lang="en-US" dirty="0"/>
              <a:t>the server for its resources.</a:t>
            </a:r>
          </a:p>
        </p:txBody>
      </p:sp>
    </p:spTree>
    <p:extLst>
      <p:ext uri="{BB962C8B-B14F-4D97-AF65-F5344CB8AC3E}">
        <p14:creationId xmlns:p14="http://schemas.microsoft.com/office/powerpoint/2010/main" val="18230438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Client-server network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48355" t="18750" r="27385" b="33334"/>
          <a:stretch/>
        </p:blipFill>
        <p:spPr bwMode="auto">
          <a:xfrm>
            <a:off x="827584" y="2996952"/>
            <a:ext cx="5256584" cy="31781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51492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Because resources are located on one or more servers, administration </a:t>
            </a:r>
            <a:r>
              <a:rPr lang="en-US" dirty="0" smtClean="0"/>
              <a:t>is simpler </a:t>
            </a:r>
            <a:r>
              <a:rPr lang="en-US" dirty="0"/>
              <a:t>than trying to administer network resources on multiple peer devices.</a:t>
            </a:r>
          </a:p>
        </p:txBody>
      </p:sp>
    </p:spTree>
    <p:extLst>
      <p:ext uri="{BB962C8B-B14F-4D97-AF65-F5344CB8AC3E}">
        <p14:creationId xmlns:p14="http://schemas.microsoft.com/office/powerpoint/2010/main" val="38105920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440160"/>
          </a:xfrm>
        </p:spPr>
        <p:txBody>
          <a:bodyPr>
            <a:normAutofit/>
          </a:bodyPr>
          <a:lstStyle/>
          <a:p>
            <a:r>
              <a:rPr lang="en-US" dirty="0" smtClean="0">
                <a:effectLst/>
              </a:rPr>
              <a:t>Characteristics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Client </a:t>
            </a:r>
            <a:r>
              <a:rPr lang="en-US" dirty="0"/>
              <a:t>devices (for example, PCs) share a common set of resources (for example, file or print resources) located on one or more dedicated servers.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4077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Resources </a:t>
            </a:r>
            <a:r>
              <a:rPr lang="en-US" dirty="0"/>
              <a:t>sharing is made possible via dedicated server hardware and network </a:t>
            </a:r>
            <a:r>
              <a:rPr lang="en-US" dirty="0" smtClean="0"/>
              <a:t>operating systems.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5909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Benefits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Client-server networks can easily scale, which might require the purchase of additional client licenses.</a:t>
            </a:r>
          </a:p>
          <a:p>
            <a:pPr lvl="0"/>
            <a:r>
              <a:rPr lang="en-US" dirty="0" smtClean="0"/>
              <a:t>Administration </a:t>
            </a:r>
            <a:r>
              <a:rPr lang="en-US" dirty="0"/>
              <a:t>is simplified, because parameters, such as file sharing permissions and other security settings, can be administered on a server as opposed to multiple clients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617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Drawbacks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/>
              <a:t>Because multiple clients might rely on a </a:t>
            </a:r>
            <a:r>
              <a:rPr lang="en-US" dirty="0" smtClean="0"/>
              <a:t>single  </a:t>
            </a:r>
            <a:r>
              <a:rPr lang="en-US" dirty="0"/>
              <a:t>server </a:t>
            </a:r>
            <a:r>
              <a:rPr lang="en-US" dirty="0" smtClean="0"/>
              <a:t>for </a:t>
            </a:r>
            <a:r>
              <a:rPr lang="en-US" dirty="0"/>
              <a:t>their resources, the single server can become a single point of failure in the network.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8929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/>
              <a:t>Client- server networks can cost more that peer –to- peer networks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 </a:t>
            </a:r>
            <a:r>
              <a:rPr lang="en-US" dirty="0"/>
              <a:t>For example, client-server networks might require the purchase of dedicated server hardware and a network o</a:t>
            </a:r>
            <a:r>
              <a:rPr lang="en-US" dirty="0" smtClean="0"/>
              <a:t>perating system </a:t>
            </a:r>
            <a:r>
              <a:rPr lang="en-US" dirty="0"/>
              <a:t>with an appropriate number of licenses.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9480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/>
              </a:rPr>
              <a:t>Peer-to-Peer Networks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Peer-to-peer networks </a:t>
            </a:r>
            <a:r>
              <a:rPr lang="en-US" dirty="0" smtClean="0"/>
              <a:t>allow interconnected </a:t>
            </a:r>
            <a:r>
              <a:rPr lang="en-US" dirty="0"/>
              <a:t>devices (for example, PCs) to </a:t>
            </a:r>
            <a:r>
              <a:rPr lang="en-US" dirty="0" smtClean="0"/>
              <a:t>share their </a:t>
            </a:r>
            <a:r>
              <a:rPr lang="en-US" dirty="0"/>
              <a:t>resources with one another. </a:t>
            </a:r>
            <a:endParaRPr lang="en-US" dirty="0" smtClean="0"/>
          </a:p>
          <a:p>
            <a:r>
              <a:rPr lang="en-US" dirty="0"/>
              <a:t>Those resources could be, for example, files </a:t>
            </a:r>
            <a:r>
              <a:rPr lang="en-US" dirty="0" smtClean="0"/>
              <a:t>or printers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233627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Each of </a:t>
            </a:r>
            <a:r>
              <a:rPr lang="en-US" dirty="0"/>
              <a:t>the peers can share files on their own hard drives, and one of the peers has a </a:t>
            </a:r>
            <a:r>
              <a:rPr lang="en-US" dirty="0" smtClean="0"/>
              <a:t>directly attached </a:t>
            </a:r>
            <a:r>
              <a:rPr lang="en-US" dirty="0"/>
              <a:t>printer that can be shared with the other peers in the network.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6574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Each computer, called a peer, has </a:t>
            </a:r>
            <a:r>
              <a:rPr lang="en-US" dirty="0" smtClean="0"/>
              <a:t>equal responsibilities </a:t>
            </a:r>
            <a:r>
              <a:rPr lang="en-US" dirty="0"/>
              <a:t>and capabilities, sharing </a:t>
            </a:r>
            <a:r>
              <a:rPr lang="en-US" dirty="0" smtClean="0"/>
              <a:t>hardware (such </a:t>
            </a:r>
            <a:r>
              <a:rPr lang="en-US" dirty="0"/>
              <a:t>as a printer), data, or </a:t>
            </a:r>
            <a:r>
              <a:rPr lang="en-US" dirty="0" smtClean="0"/>
              <a:t>information with </a:t>
            </a:r>
            <a:r>
              <a:rPr lang="en-US" dirty="0"/>
              <a:t>other computers on the </a:t>
            </a:r>
            <a:r>
              <a:rPr lang="en-US" dirty="0" smtClean="0"/>
              <a:t>peer-to-peer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2516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Each computer </a:t>
            </a:r>
            <a:r>
              <a:rPr lang="en-US" dirty="0" smtClean="0"/>
              <a:t>stores files </a:t>
            </a:r>
            <a:r>
              <a:rPr lang="en-US" dirty="0"/>
              <a:t>on its own </a:t>
            </a:r>
            <a:r>
              <a:rPr lang="en-US" dirty="0" smtClean="0"/>
              <a:t>storage devices</a:t>
            </a:r>
          </a:p>
          <a:p>
            <a:r>
              <a:rPr lang="en-US" dirty="0" smtClean="0"/>
              <a:t>Thus</a:t>
            </a:r>
            <a:r>
              <a:rPr lang="en-US" dirty="0"/>
              <a:t>, </a:t>
            </a:r>
            <a:r>
              <a:rPr lang="en-US" dirty="0" smtClean="0"/>
              <a:t>each computer </a:t>
            </a:r>
            <a:r>
              <a:rPr lang="en-US" dirty="0"/>
              <a:t>on the network contains both </a:t>
            </a:r>
            <a:r>
              <a:rPr lang="en-US" dirty="0" smtClean="0"/>
              <a:t>the server </a:t>
            </a:r>
            <a:r>
              <a:rPr lang="en-US" dirty="0"/>
              <a:t>operating system and application software.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8294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Peer –to – Peer network</a:t>
            </a: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48187" t="27083" r="27720" b="20834"/>
          <a:stretch/>
        </p:blipFill>
        <p:spPr bwMode="auto">
          <a:xfrm>
            <a:off x="1115616" y="1916832"/>
            <a:ext cx="7056784" cy="42484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73085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Characteristics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/>
              <a:t>Client devices (for example, PCs) share their resources (for Example, file and printer resources) with other client devices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316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/>
              <a:t>Resource sharing is made available through the clients’ </a:t>
            </a:r>
            <a:r>
              <a:rPr lang="en-US" dirty="0" smtClean="0"/>
              <a:t>Operating systems.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961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Benefits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/>
              <a:t>Peer –to- peer networks can be installed easily because resource sharing is made possible by the clients’ </a:t>
            </a:r>
            <a:r>
              <a:rPr lang="en-US" dirty="0" smtClean="0"/>
              <a:t>Operating systems</a:t>
            </a:r>
            <a:r>
              <a:rPr lang="en-US" dirty="0"/>
              <a:t>, and knowledge of advanced </a:t>
            </a:r>
            <a:r>
              <a:rPr lang="en-US" dirty="0" smtClean="0"/>
              <a:t>Network Operating Systems </a:t>
            </a:r>
            <a:r>
              <a:rPr lang="en-US" dirty="0"/>
              <a:t>is not required</a:t>
            </a:r>
            <a:r>
              <a:rPr lang="en-US" dirty="0" smtClean="0"/>
              <a:t>.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3348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/>
              <a:t>Peer-to- peer networks typically cost less </a:t>
            </a:r>
            <a:r>
              <a:rPr lang="en-US" dirty="0" smtClean="0"/>
              <a:t>than </a:t>
            </a:r>
            <a:r>
              <a:rPr lang="en-US" dirty="0"/>
              <a:t>client-server </a:t>
            </a:r>
            <a:r>
              <a:rPr lang="en-US" dirty="0" smtClean="0"/>
              <a:t>networks </a:t>
            </a:r>
            <a:r>
              <a:rPr lang="en-US" dirty="0"/>
              <a:t>because there is no requirement for </a:t>
            </a:r>
            <a:r>
              <a:rPr lang="en-US" dirty="0" smtClean="0"/>
              <a:t>dedicated </a:t>
            </a:r>
            <a:r>
              <a:rPr lang="en-US" dirty="0"/>
              <a:t>server resources or advanced </a:t>
            </a:r>
            <a:r>
              <a:rPr lang="en-US" dirty="0" smtClean="0"/>
              <a:t>Network Operating System </a:t>
            </a:r>
            <a:r>
              <a:rPr lang="en-US" dirty="0"/>
              <a:t>software.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49417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Drawbacks 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Scalability is limited because of the increased administration burden of managing multiple clients.</a:t>
            </a:r>
          </a:p>
        </p:txBody>
      </p:sp>
    </p:spTree>
    <p:extLst>
      <p:ext uri="{BB962C8B-B14F-4D97-AF65-F5344CB8AC3E}">
        <p14:creationId xmlns:p14="http://schemas.microsoft.com/office/powerpoint/2010/main" val="7249839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erformance </a:t>
            </a:r>
            <a:r>
              <a:rPr lang="en-US" dirty="0"/>
              <a:t>might be less than seen in a client-server network because the devices providing network resources might be </a:t>
            </a:r>
            <a:r>
              <a:rPr lang="en-US" dirty="0" smtClean="0"/>
              <a:t>performing </a:t>
            </a:r>
            <a:r>
              <a:rPr lang="en-US" dirty="0"/>
              <a:t>other tasks not related to </a:t>
            </a:r>
            <a:r>
              <a:rPr lang="en-US" dirty="0" smtClean="0"/>
              <a:t>resource </a:t>
            </a:r>
            <a:r>
              <a:rPr lang="en-US" dirty="0"/>
              <a:t>sharing (for example word </a:t>
            </a:r>
            <a:r>
              <a:rPr lang="en-US" dirty="0" smtClean="0"/>
              <a:t>processing).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4484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Internet </a:t>
            </a:r>
            <a:r>
              <a:rPr lang="en-US" b="1" dirty="0" smtClean="0"/>
              <a:t>Peer-to-Peer(P2P)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describes an Internet </a:t>
            </a:r>
            <a:r>
              <a:rPr lang="en-US" dirty="0" smtClean="0"/>
              <a:t>network on </a:t>
            </a:r>
            <a:r>
              <a:rPr lang="en-US" dirty="0"/>
              <a:t>which users access each other’s hard disks and exchange files directly 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11031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This type of peer-to-peer network sometimes is called a file sharing network because users with compatible software and an Internet connection copy files from someone else’s hard disk to their hard disks.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78122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 more </a:t>
            </a:r>
            <a:r>
              <a:rPr lang="en-US" dirty="0"/>
              <a:t>users connect to the network, each user has access to shared files on other users’ hard disks.</a:t>
            </a:r>
          </a:p>
          <a:p>
            <a:r>
              <a:rPr lang="en-US" dirty="0"/>
              <a:t>When users log off, others no longer have access to their hard disks.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00457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27643" t="16858" r="24312" b="22233"/>
          <a:stretch/>
        </p:blipFill>
        <p:spPr bwMode="auto">
          <a:xfrm>
            <a:off x="971600" y="1916832"/>
            <a:ext cx="6624736" cy="3960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748175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Used to uniquely identify a device on the network.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5872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32-bit IP address is broken up into 4 octets, which are arranged into a dotted-decimal notation scheme</a:t>
            </a:r>
            <a:r>
              <a:rPr lang="en-US" dirty="0" smtClean="0"/>
              <a:t>.</a:t>
            </a:r>
          </a:p>
          <a:p>
            <a:r>
              <a:rPr lang="en-US" dirty="0"/>
              <a:t>An octet is a set of 8 </a:t>
            </a:r>
            <a:r>
              <a:rPr lang="en-US" dirty="0" smtClean="0"/>
              <a:t>bits</a:t>
            </a:r>
          </a:p>
          <a:p>
            <a:r>
              <a:rPr lang="en-US" dirty="0"/>
              <a:t>Example of an IP version 4:</a:t>
            </a:r>
          </a:p>
          <a:p>
            <a:pPr algn="ctr">
              <a:buNone/>
            </a:pPr>
            <a:r>
              <a:rPr lang="en-US" dirty="0">
                <a:solidFill>
                  <a:srgbClr val="993300"/>
                </a:solidFill>
              </a:rPr>
              <a:t>172.64.126.52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63624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/>
              <a:t>The binary system uses only 2 values “</a:t>
            </a:r>
            <a:r>
              <a:rPr lang="en-US" sz="3200" dirty="0">
                <a:solidFill>
                  <a:srgbClr val="993300"/>
                </a:solidFill>
              </a:rPr>
              <a:t>0</a:t>
            </a:r>
            <a:r>
              <a:rPr lang="en-US" sz="3200" dirty="0"/>
              <a:t> &amp; </a:t>
            </a:r>
            <a:r>
              <a:rPr lang="en-US" sz="3200" dirty="0">
                <a:solidFill>
                  <a:srgbClr val="993300"/>
                </a:solidFill>
              </a:rPr>
              <a:t>1</a:t>
            </a:r>
            <a:r>
              <a:rPr lang="en-US" sz="3200" dirty="0"/>
              <a:t>” to represent numbers in positions representing increasing powers of 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8008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/>
              <a:t>To most humans, the number </a:t>
            </a:r>
            <a:r>
              <a:rPr lang="en-US" sz="3200" dirty="0">
                <a:solidFill>
                  <a:srgbClr val="993300"/>
                </a:solidFill>
              </a:rPr>
              <a:t>124</a:t>
            </a:r>
            <a:r>
              <a:rPr lang="en-US" sz="3200" dirty="0">
                <a:solidFill>
                  <a:srgbClr val="CC6600"/>
                </a:solidFill>
              </a:rPr>
              <a:t> </a:t>
            </a:r>
            <a:r>
              <a:rPr lang="en-US" sz="3200" dirty="0"/>
              <a:t>represents </a:t>
            </a:r>
            <a:r>
              <a:rPr lang="en-US" sz="3200" dirty="0">
                <a:solidFill>
                  <a:srgbClr val="993300"/>
                </a:solidFill>
              </a:rPr>
              <a:t>100 + 20 + 4</a:t>
            </a:r>
            <a:r>
              <a:rPr lang="en-US" sz="3200" dirty="0"/>
              <a:t>.</a:t>
            </a:r>
          </a:p>
          <a:p>
            <a:r>
              <a:rPr lang="en-US" sz="3200" dirty="0"/>
              <a:t>To the computer, this number is </a:t>
            </a:r>
            <a:r>
              <a:rPr lang="en-US" sz="3200" dirty="0">
                <a:solidFill>
                  <a:srgbClr val="993300"/>
                </a:solidFill>
              </a:rPr>
              <a:t>1111100</a:t>
            </a:r>
            <a:r>
              <a:rPr lang="en-US" sz="3200" dirty="0"/>
              <a:t>, which is </a:t>
            </a:r>
            <a:r>
              <a:rPr lang="en-US" sz="3200" dirty="0">
                <a:solidFill>
                  <a:srgbClr val="993300"/>
                </a:solidFill>
              </a:rPr>
              <a:t>64 (2</a:t>
            </a:r>
            <a:r>
              <a:rPr lang="en-US" sz="3200" baseline="30000" dirty="0">
                <a:solidFill>
                  <a:srgbClr val="993300"/>
                </a:solidFill>
              </a:rPr>
              <a:t>6</a:t>
            </a:r>
            <a:r>
              <a:rPr lang="en-US" sz="3200" dirty="0">
                <a:solidFill>
                  <a:srgbClr val="993300"/>
                </a:solidFill>
              </a:rPr>
              <a:t>) + 32 (2</a:t>
            </a:r>
            <a:r>
              <a:rPr lang="en-US" sz="3200" baseline="30000" dirty="0">
                <a:solidFill>
                  <a:srgbClr val="993300"/>
                </a:solidFill>
              </a:rPr>
              <a:t>5</a:t>
            </a:r>
            <a:r>
              <a:rPr lang="en-US" sz="3200" dirty="0">
                <a:solidFill>
                  <a:srgbClr val="993300"/>
                </a:solidFill>
              </a:rPr>
              <a:t>) + 16 (2</a:t>
            </a:r>
            <a:r>
              <a:rPr lang="en-US" sz="3200" baseline="30000" dirty="0">
                <a:solidFill>
                  <a:srgbClr val="993300"/>
                </a:solidFill>
              </a:rPr>
              <a:t>4</a:t>
            </a:r>
            <a:r>
              <a:rPr lang="en-US" sz="3200" dirty="0">
                <a:solidFill>
                  <a:srgbClr val="993300"/>
                </a:solidFill>
              </a:rPr>
              <a:t>) + 8 (2</a:t>
            </a:r>
            <a:r>
              <a:rPr lang="en-US" sz="3200" baseline="30000" dirty="0">
                <a:solidFill>
                  <a:srgbClr val="993300"/>
                </a:solidFill>
              </a:rPr>
              <a:t>3</a:t>
            </a:r>
            <a:r>
              <a:rPr lang="en-US" sz="3200" dirty="0">
                <a:solidFill>
                  <a:srgbClr val="993300"/>
                </a:solidFill>
              </a:rPr>
              <a:t>) + 4 (2</a:t>
            </a:r>
            <a:r>
              <a:rPr lang="en-US" sz="3200" baseline="30000" dirty="0">
                <a:solidFill>
                  <a:srgbClr val="993300"/>
                </a:solidFill>
              </a:rPr>
              <a:t>2</a:t>
            </a:r>
            <a:r>
              <a:rPr lang="en-US" sz="3200" dirty="0">
                <a:solidFill>
                  <a:srgbClr val="993300"/>
                </a:solidFill>
              </a:rPr>
              <a:t>) + 0 + 0</a:t>
            </a:r>
            <a:r>
              <a:rPr lang="en-US" sz="3200" dirty="0">
                <a:solidFill>
                  <a:srgbClr val="CC6600"/>
                </a:solidFill>
              </a:rPr>
              <a:t> </a:t>
            </a:r>
            <a:endParaRPr lang="en-AU" sz="3200" dirty="0">
              <a:solidFill>
                <a:srgbClr val="CC6600"/>
              </a:solidFill>
            </a:endParaRPr>
          </a:p>
          <a:p>
            <a:endParaRPr lang="en-AU" dirty="0">
              <a:solidFill>
                <a:srgbClr val="CC66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3499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/>
              <a:t>Each position in a binary number represents, right to left, a power of two beginning with </a:t>
            </a:r>
            <a:r>
              <a:rPr lang="en-US" sz="3200" dirty="0">
                <a:solidFill>
                  <a:srgbClr val="993300"/>
                </a:solidFill>
              </a:rPr>
              <a:t>2</a:t>
            </a:r>
            <a:r>
              <a:rPr lang="en-US" sz="3200" baseline="30000" dirty="0">
                <a:solidFill>
                  <a:srgbClr val="993300"/>
                </a:solidFill>
              </a:rPr>
              <a:t>0</a:t>
            </a:r>
            <a:r>
              <a:rPr lang="en-US" sz="3200" dirty="0"/>
              <a:t> &amp; increasing by one power as it moves left: </a:t>
            </a:r>
            <a:r>
              <a:rPr lang="en-US" sz="3200" dirty="0">
                <a:solidFill>
                  <a:srgbClr val="993300"/>
                </a:solidFill>
              </a:rPr>
              <a:t>2</a:t>
            </a:r>
            <a:r>
              <a:rPr lang="en-US" sz="3200" baseline="30000" dirty="0">
                <a:solidFill>
                  <a:srgbClr val="993300"/>
                </a:solidFill>
              </a:rPr>
              <a:t>0</a:t>
            </a:r>
            <a:r>
              <a:rPr lang="en-US" sz="3200" dirty="0">
                <a:solidFill>
                  <a:srgbClr val="993300"/>
                </a:solidFill>
              </a:rPr>
              <a:t>, 2</a:t>
            </a:r>
            <a:r>
              <a:rPr lang="en-US" sz="3200" baseline="30000" dirty="0">
                <a:solidFill>
                  <a:srgbClr val="993300"/>
                </a:solidFill>
              </a:rPr>
              <a:t>1</a:t>
            </a:r>
            <a:r>
              <a:rPr lang="en-US" sz="3200" dirty="0">
                <a:solidFill>
                  <a:srgbClr val="993300"/>
                </a:solidFill>
              </a:rPr>
              <a:t>, 2</a:t>
            </a:r>
            <a:r>
              <a:rPr lang="en-US" sz="3200" baseline="30000" dirty="0">
                <a:solidFill>
                  <a:srgbClr val="993300"/>
                </a:solidFill>
              </a:rPr>
              <a:t>2</a:t>
            </a:r>
            <a:r>
              <a:rPr lang="en-US" sz="3200" dirty="0">
                <a:solidFill>
                  <a:srgbClr val="993300"/>
                </a:solidFill>
              </a:rPr>
              <a:t>, 2</a:t>
            </a:r>
            <a:r>
              <a:rPr lang="en-US" sz="3200" baseline="30000" dirty="0">
                <a:solidFill>
                  <a:srgbClr val="993300"/>
                </a:solidFill>
              </a:rPr>
              <a:t>4</a:t>
            </a:r>
            <a:r>
              <a:rPr lang="en-US" sz="3200" dirty="0"/>
              <a:t>, etc.</a:t>
            </a:r>
            <a:endParaRPr lang="en-AU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7537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Converting to Decimal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There are 8 bits in an octet &amp; each bit can only be a 1 or a 0.</a:t>
            </a:r>
            <a:endParaRPr lang="en-AU" dirty="0"/>
          </a:p>
          <a:p>
            <a:r>
              <a:rPr lang="en-US" dirty="0"/>
              <a:t>What </a:t>
            </a:r>
            <a:r>
              <a:rPr lang="en-US" dirty="0" smtClean="0"/>
              <a:t>is the largest decimal number that can be expressed in an octet?</a:t>
            </a:r>
          </a:p>
          <a:p>
            <a:r>
              <a:rPr lang="en-US" sz="3200" dirty="0">
                <a:solidFill>
                  <a:srgbClr val="993300"/>
                </a:solidFill>
              </a:rPr>
              <a:t>Eight 1’s (1111 1111)</a:t>
            </a:r>
            <a:endParaRPr lang="en-AU" sz="3200" dirty="0">
              <a:solidFill>
                <a:srgbClr val="993300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62895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30" name="Group 7"/>
          <p:cNvGrpSpPr>
            <a:grpSpLocks/>
          </p:cNvGrpSpPr>
          <p:nvPr/>
        </p:nvGrpSpPr>
        <p:grpSpPr bwMode="auto">
          <a:xfrm>
            <a:off x="1828800" y="2348880"/>
            <a:ext cx="6415608" cy="3213720"/>
            <a:chOff x="43" y="0"/>
            <a:chExt cx="4298" cy="2258"/>
          </a:xfrm>
        </p:grpSpPr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43" y="0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 dirty="0">
                  <a:solidFill>
                    <a:srgbClr val="993366"/>
                  </a:solidFill>
                  <a:cs typeface="Times New Roman" pitchFamily="18" charset="0"/>
                </a:rPr>
                <a:t>2</a:t>
              </a:r>
              <a:r>
                <a:rPr lang="en-AU" sz="1600" b="1" baseline="30000" dirty="0">
                  <a:solidFill>
                    <a:srgbClr val="993366"/>
                  </a:solidFill>
                  <a:cs typeface="Times New Roman" pitchFamily="18" charset="0"/>
                </a:rPr>
                <a:t>7</a:t>
              </a:r>
              <a:endParaRPr lang="en-AU" sz="1300" dirty="0">
                <a:cs typeface="Times New Roman" pitchFamily="18" charset="0"/>
              </a:endParaRPr>
            </a:p>
            <a:p>
              <a:pPr eaLnBrk="0" hangingPunct="0"/>
              <a:endParaRPr lang="en-AU" dirty="0"/>
            </a:p>
          </p:txBody>
        </p:sp>
        <p:sp>
          <p:nvSpPr>
            <p:cNvPr id="32" name="Rectangle 9"/>
            <p:cNvSpPr>
              <a:spLocks noChangeArrowheads="1"/>
            </p:cNvSpPr>
            <p:nvPr/>
          </p:nvSpPr>
          <p:spPr bwMode="auto">
            <a:xfrm>
              <a:off x="505" y="0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2</a:t>
              </a:r>
              <a:r>
                <a:rPr lang="en-AU" sz="1600" b="1" baseline="30000">
                  <a:solidFill>
                    <a:srgbClr val="993366"/>
                  </a:solidFill>
                  <a:cs typeface="Times New Roman" pitchFamily="18" charset="0"/>
                </a:rPr>
                <a:t>6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33" name="Rectangle 10"/>
            <p:cNvSpPr>
              <a:spLocks noChangeArrowheads="1"/>
            </p:cNvSpPr>
            <p:nvPr/>
          </p:nvSpPr>
          <p:spPr bwMode="auto">
            <a:xfrm>
              <a:off x="967" y="0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2</a:t>
              </a:r>
              <a:r>
                <a:rPr lang="en-AU" sz="1600" b="1" baseline="30000">
                  <a:solidFill>
                    <a:srgbClr val="993366"/>
                  </a:solidFill>
                  <a:cs typeface="Times New Roman" pitchFamily="18" charset="0"/>
                </a:rPr>
                <a:t>5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auto">
            <a:xfrm>
              <a:off x="1429" y="0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2</a:t>
              </a:r>
              <a:r>
                <a:rPr lang="en-AU" sz="1600" b="1" baseline="30000">
                  <a:solidFill>
                    <a:srgbClr val="993366"/>
                  </a:solidFill>
                  <a:cs typeface="Times New Roman" pitchFamily="18" charset="0"/>
                </a:rPr>
                <a:t>4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35" name="Rectangle 12"/>
            <p:cNvSpPr>
              <a:spLocks noChangeArrowheads="1"/>
            </p:cNvSpPr>
            <p:nvPr/>
          </p:nvSpPr>
          <p:spPr bwMode="auto">
            <a:xfrm>
              <a:off x="1891" y="0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 dirty="0">
                  <a:solidFill>
                    <a:srgbClr val="993366"/>
                  </a:solidFill>
                  <a:cs typeface="Times New Roman" pitchFamily="18" charset="0"/>
                </a:rPr>
                <a:t>2</a:t>
              </a:r>
              <a:r>
                <a:rPr lang="en-AU" sz="1600" b="1" baseline="30000" dirty="0">
                  <a:solidFill>
                    <a:srgbClr val="993366"/>
                  </a:solidFill>
                  <a:cs typeface="Times New Roman" pitchFamily="18" charset="0"/>
                </a:rPr>
                <a:t>3</a:t>
              </a:r>
              <a:endParaRPr lang="en-AU" sz="1300" dirty="0">
                <a:cs typeface="Times New Roman" pitchFamily="18" charset="0"/>
              </a:endParaRPr>
            </a:p>
            <a:p>
              <a:pPr eaLnBrk="0" hangingPunct="0"/>
              <a:endParaRPr lang="en-AU" dirty="0"/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auto">
            <a:xfrm>
              <a:off x="2353" y="0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2</a:t>
              </a:r>
              <a:r>
                <a:rPr lang="en-AU" sz="1600" b="1" baseline="30000">
                  <a:solidFill>
                    <a:srgbClr val="993366"/>
                  </a:solidFill>
                  <a:cs typeface="Times New Roman" pitchFamily="18" charset="0"/>
                </a:rPr>
                <a:t>2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37" name="Rectangle 14"/>
            <p:cNvSpPr>
              <a:spLocks noChangeArrowheads="1"/>
            </p:cNvSpPr>
            <p:nvPr/>
          </p:nvSpPr>
          <p:spPr bwMode="auto">
            <a:xfrm>
              <a:off x="2815" y="0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2</a:t>
              </a:r>
              <a:r>
                <a:rPr lang="en-AU" sz="1600" b="1" baseline="30000">
                  <a:solidFill>
                    <a:srgbClr val="993366"/>
                  </a:solidFill>
                  <a:cs typeface="Times New Roman" pitchFamily="18" charset="0"/>
                </a:rPr>
                <a:t>1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38" name="Rectangle 15"/>
            <p:cNvSpPr>
              <a:spLocks noChangeArrowheads="1"/>
            </p:cNvSpPr>
            <p:nvPr/>
          </p:nvSpPr>
          <p:spPr bwMode="auto">
            <a:xfrm>
              <a:off x="3277" y="0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2</a:t>
              </a:r>
              <a:r>
                <a:rPr lang="en-AU" sz="1600" b="1" baseline="30000">
                  <a:solidFill>
                    <a:srgbClr val="993366"/>
                  </a:solidFill>
                  <a:cs typeface="Times New Roman" pitchFamily="18" charset="0"/>
                </a:rPr>
                <a:t>0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39" name="Rectangle 16"/>
            <p:cNvSpPr>
              <a:spLocks noChangeArrowheads="1"/>
            </p:cNvSpPr>
            <p:nvPr/>
          </p:nvSpPr>
          <p:spPr bwMode="auto">
            <a:xfrm>
              <a:off x="43" y="442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 dirty="0">
                  <a:solidFill>
                    <a:srgbClr val="993366"/>
                  </a:solidFill>
                  <a:cs typeface="Times New Roman" pitchFamily="18" charset="0"/>
                </a:rPr>
                <a:t>1</a:t>
              </a:r>
              <a:endParaRPr lang="en-AU" sz="1300" dirty="0">
                <a:cs typeface="Times New Roman" pitchFamily="18" charset="0"/>
              </a:endParaRPr>
            </a:p>
            <a:p>
              <a:pPr eaLnBrk="0" hangingPunct="0"/>
              <a:endParaRPr lang="en-AU" dirty="0"/>
            </a:p>
          </p:txBody>
        </p:sp>
        <p:sp>
          <p:nvSpPr>
            <p:cNvPr id="40" name="Rectangle 17"/>
            <p:cNvSpPr>
              <a:spLocks noChangeArrowheads="1"/>
            </p:cNvSpPr>
            <p:nvPr/>
          </p:nvSpPr>
          <p:spPr bwMode="auto">
            <a:xfrm>
              <a:off x="505" y="442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1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41" name="Rectangle 18"/>
            <p:cNvSpPr>
              <a:spLocks noChangeArrowheads="1"/>
            </p:cNvSpPr>
            <p:nvPr/>
          </p:nvSpPr>
          <p:spPr bwMode="auto">
            <a:xfrm>
              <a:off x="967" y="442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1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42" name="Rectangle 19"/>
            <p:cNvSpPr>
              <a:spLocks noChangeArrowheads="1"/>
            </p:cNvSpPr>
            <p:nvPr/>
          </p:nvSpPr>
          <p:spPr bwMode="auto">
            <a:xfrm>
              <a:off x="1429" y="442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1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43" name="Rectangle 20"/>
            <p:cNvSpPr>
              <a:spLocks noChangeArrowheads="1"/>
            </p:cNvSpPr>
            <p:nvPr/>
          </p:nvSpPr>
          <p:spPr bwMode="auto">
            <a:xfrm>
              <a:off x="1891" y="442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1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44" name="Rectangle 21"/>
            <p:cNvSpPr>
              <a:spLocks noChangeArrowheads="1"/>
            </p:cNvSpPr>
            <p:nvPr/>
          </p:nvSpPr>
          <p:spPr bwMode="auto">
            <a:xfrm>
              <a:off x="2353" y="442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1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45" name="Rectangle 22"/>
            <p:cNvSpPr>
              <a:spLocks noChangeArrowheads="1"/>
            </p:cNvSpPr>
            <p:nvPr/>
          </p:nvSpPr>
          <p:spPr bwMode="auto">
            <a:xfrm>
              <a:off x="2815" y="442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1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46" name="Rectangle 23"/>
            <p:cNvSpPr>
              <a:spLocks noChangeArrowheads="1"/>
            </p:cNvSpPr>
            <p:nvPr/>
          </p:nvSpPr>
          <p:spPr bwMode="auto">
            <a:xfrm>
              <a:off x="3277" y="442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1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47" name="Rectangle 24"/>
            <p:cNvSpPr>
              <a:spLocks noChangeArrowheads="1"/>
            </p:cNvSpPr>
            <p:nvPr/>
          </p:nvSpPr>
          <p:spPr bwMode="auto">
            <a:xfrm>
              <a:off x="43" y="884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 dirty="0">
                  <a:solidFill>
                    <a:srgbClr val="993366"/>
                  </a:solidFill>
                  <a:cs typeface="Times New Roman" pitchFamily="18" charset="0"/>
                </a:rPr>
                <a:t>128</a:t>
              </a:r>
              <a:endParaRPr lang="en-AU" sz="1300" dirty="0">
                <a:cs typeface="Times New Roman" pitchFamily="18" charset="0"/>
              </a:endParaRPr>
            </a:p>
            <a:p>
              <a:pPr eaLnBrk="0" hangingPunct="0"/>
              <a:endParaRPr lang="en-AU" dirty="0"/>
            </a:p>
          </p:txBody>
        </p:sp>
        <p:sp>
          <p:nvSpPr>
            <p:cNvPr id="48" name="Rectangle 25"/>
            <p:cNvSpPr>
              <a:spLocks noChangeArrowheads="1"/>
            </p:cNvSpPr>
            <p:nvPr/>
          </p:nvSpPr>
          <p:spPr bwMode="auto">
            <a:xfrm>
              <a:off x="505" y="884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64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49" name="Rectangle 26"/>
            <p:cNvSpPr>
              <a:spLocks noChangeArrowheads="1"/>
            </p:cNvSpPr>
            <p:nvPr/>
          </p:nvSpPr>
          <p:spPr bwMode="auto">
            <a:xfrm>
              <a:off x="967" y="884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32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50" name="Rectangle 27"/>
            <p:cNvSpPr>
              <a:spLocks noChangeArrowheads="1"/>
            </p:cNvSpPr>
            <p:nvPr/>
          </p:nvSpPr>
          <p:spPr bwMode="auto">
            <a:xfrm>
              <a:off x="1429" y="884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16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51" name="Rectangle 28"/>
            <p:cNvSpPr>
              <a:spLocks noChangeArrowheads="1"/>
            </p:cNvSpPr>
            <p:nvPr/>
          </p:nvSpPr>
          <p:spPr bwMode="auto">
            <a:xfrm>
              <a:off x="1891" y="884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8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52" name="Rectangle 29"/>
            <p:cNvSpPr>
              <a:spLocks noChangeArrowheads="1"/>
            </p:cNvSpPr>
            <p:nvPr/>
          </p:nvSpPr>
          <p:spPr bwMode="auto">
            <a:xfrm>
              <a:off x="2353" y="884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4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53" name="Rectangle 30"/>
            <p:cNvSpPr>
              <a:spLocks noChangeArrowheads="1"/>
            </p:cNvSpPr>
            <p:nvPr/>
          </p:nvSpPr>
          <p:spPr bwMode="auto">
            <a:xfrm>
              <a:off x="2815" y="884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2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54" name="Rectangle 31"/>
            <p:cNvSpPr>
              <a:spLocks noChangeArrowheads="1"/>
            </p:cNvSpPr>
            <p:nvPr/>
          </p:nvSpPr>
          <p:spPr bwMode="auto">
            <a:xfrm>
              <a:off x="3277" y="884"/>
              <a:ext cx="46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600" b="1">
                  <a:solidFill>
                    <a:srgbClr val="993366"/>
                  </a:solidFill>
                  <a:cs typeface="Times New Roman" pitchFamily="18" charset="0"/>
                </a:rPr>
                <a:t>1</a:t>
              </a:r>
              <a:endParaRPr lang="en-AU" sz="13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55" name="Rectangle 32"/>
            <p:cNvSpPr>
              <a:spLocks noChangeArrowheads="1"/>
            </p:cNvSpPr>
            <p:nvPr/>
          </p:nvSpPr>
          <p:spPr bwMode="auto">
            <a:xfrm>
              <a:off x="43" y="1326"/>
              <a:ext cx="4298" cy="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AU" sz="1300" dirty="0">
                  <a:solidFill>
                    <a:srgbClr val="993366"/>
                  </a:solidFill>
                  <a:cs typeface="Times New Roman" pitchFamily="18" charset="0"/>
                </a:rPr>
                <a:t> </a:t>
              </a:r>
              <a:endParaRPr lang="en-AU" sz="1300" dirty="0">
                <a:cs typeface="Times New Roman" pitchFamily="18" charset="0"/>
              </a:endParaRPr>
            </a:p>
            <a:p>
              <a:pPr eaLnBrk="0" hangingPunct="0"/>
              <a:r>
                <a:rPr lang="en-AU" sz="1800" dirty="0">
                  <a:solidFill>
                    <a:srgbClr val="993366"/>
                  </a:solidFill>
                  <a:cs typeface="Times New Roman" pitchFamily="18" charset="0"/>
                </a:rPr>
                <a:t>The binary number 1111 1111 converts into the decimal number:</a:t>
              </a:r>
              <a:endParaRPr lang="en-AU" sz="1300" dirty="0">
                <a:cs typeface="Times New Roman" pitchFamily="18" charset="0"/>
              </a:endParaRPr>
            </a:p>
            <a:p>
              <a:pPr eaLnBrk="0" hangingPunct="0"/>
              <a:r>
                <a:rPr lang="en-AU" sz="1800" b="1" dirty="0">
                  <a:solidFill>
                    <a:srgbClr val="993366"/>
                  </a:solidFill>
                  <a:cs typeface="Times New Roman" pitchFamily="18" charset="0"/>
                </a:rPr>
                <a:t>128 + 64 + 32 + 16 + 8 + 4 + 2 + 1 = 255</a:t>
              </a:r>
              <a:endParaRPr lang="en-AU" sz="1300" dirty="0">
                <a:cs typeface="Times New Roman" pitchFamily="18" charset="0"/>
              </a:endParaRPr>
            </a:p>
            <a:p>
              <a:pPr eaLnBrk="0" hangingPunct="0"/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220577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Therefore, the largest decimal number that can be stored in an IP address octet is 255.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64639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Address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IP addresses are divided into 5 classes, each of which is designated with the alphabetic letters A to E.</a:t>
            </a:r>
          </a:p>
          <a:p>
            <a:r>
              <a:rPr lang="en-US" dirty="0" smtClean="0"/>
              <a:t>Class D addresses are used for multicasting.</a:t>
            </a:r>
          </a:p>
          <a:p>
            <a:r>
              <a:rPr lang="en-US" dirty="0" smtClean="0"/>
              <a:t>Class E addresses are reserved for testing &amp; some mysterious future use.</a:t>
            </a:r>
            <a:endParaRPr lang="en-A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5496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5 IP classes are split up based on the value in the 1</a:t>
            </a:r>
            <a:r>
              <a:rPr lang="en-US" baseline="30000" dirty="0" smtClean="0"/>
              <a:t>st</a:t>
            </a:r>
            <a:r>
              <a:rPr lang="en-US" dirty="0" smtClean="0"/>
              <a:t> octet:</a:t>
            </a:r>
            <a:endParaRPr lang="en-AU" dirty="0" smtClean="0"/>
          </a:p>
          <a:p>
            <a:endParaRPr lang="en-US" dirty="0"/>
          </a:p>
        </p:txBody>
      </p:sp>
      <p:pic>
        <p:nvPicPr>
          <p:cNvPr id="4" name="Picture 116" descr="C:\My Documents\TCP_IP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352800"/>
            <a:ext cx="6248400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72725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Using the ranges, you can determine the class of an address from its 1</a:t>
            </a:r>
            <a:r>
              <a:rPr lang="en-US" baseline="30000" dirty="0" smtClean="0"/>
              <a:t>st</a:t>
            </a:r>
            <a:r>
              <a:rPr lang="en-US" dirty="0" smtClean="0"/>
              <a:t> octet value.</a:t>
            </a:r>
          </a:p>
          <a:p>
            <a:r>
              <a:rPr lang="en-US" dirty="0" smtClean="0"/>
              <a:t>An address beginning with 120 is a Class A address, 155 is a Class B address &amp; 220 is a Class C address.</a:t>
            </a:r>
            <a:endParaRPr lang="en-A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44625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32 bits of the IP address are divided into Network &amp; Host portions, with the octets assigned as a part of one or the other.</a:t>
            </a:r>
            <a:endParaRPr lang="en-AU" dirty="0" smtClean="0"/>
          </a:p>
          <a:p>
            <a:endParaRPr lang="en-US" dirty="0"/>
          </a:p>
        </p:txBody>
      </p:sp>
      <p:grpSp>
        <p:nvGrpSpPr>
          <p:cNvPr id="4" name="Group 69"/>
          <p:cNvGrpSpPr>
            <a:grpSpLocks/>
          </p:cNvGrpSpPr>
          <p:nvPr/>
        </p:nvGrpSpPr>
        <p:grpSpPr bwMode="auto">
          <a:xfrm>
            <a:off x="783432" y="3327721"/>
            <a:ext cx="6561138" cy="2671763"/>
            <a:chOff x="-3" y="-3"/>
            <a:chExt cx="4133" cy="2214"/>
          </a:xfrm>
        </p:grpSpPr>
        <p:grpSp>
          <p:nvGrpSpPr>
            <p:cNvPr id="5" name="Group 67"/>
            <p:cNvGrpSpPr>
              <a:grpSpLocks/>
            </p:cNvGrpSpPr>
            <p:nvPr/>
          </p:nvGrpSpPr>
          <p:grpSpPr bwMode="auto">
            <a:xfrm>
              <a:off x="0" y="0"/>
              <a:ext cx="4127" cy="2208"/>
              <a:chOff x="0" y="0"/>
              <a:chExt cx="4127" cy="2208"/>
            </a:xfrm>
          </p:grpSpPr>
          <p:grpSp>
            <p:nvGrpSpPr>
              <p:cNvPr id="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4127" cy="556"/>
                <a:chOff x="0" y="0"/>
                <a:chExt cx="4127" cy="556"/>
              </a:xfrm>
            </p:grpSpPr>
            <p:sp>
              <p:nvSpPr>
                <p:cNvPr id="68" name="Rectangle 4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4041" cy="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AU" sz="1800" b="1">
                      <a:solidFill>
                        <a:srgbClr val="993366"/>
                      </a:solidFill>
                      <a:cs typeface="Times New Roman" pitchFamily="18" charset="0"/>
                    </a:rPr>
                    <a:t>Network &amp; Host Representation</a:t>
                  </a:r>
                  <a:endParaRPr lang="en-AU" sz="1800">
                    <a:cs typeface="Times New Roman" pitchFamily="18" charset="0"/>
                  </a:endParaRPr>
                </a:p>
                <a:p>
                  <a:pPr algn="ctr" eaLnBrk="0" hangingPunct="0"/>
                  <a:r>
                    <a:rPr lang="en-AU" sz="1800" b="1">
                      <a:solidFill>
                        <a:srgbClr val="993366"/>
                      </a:solidFill>
                      <a:cs typeface="Times New Roman" pitchFamily="18" charset="0"/>
                    </a:rPr>
                    <a:t>By IP Address Class </a:t>
                  </a:r>
                  <a:endParaRPr lang="en-AU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AU" sz="1800"/>
                </a:p>
              </p:txBody>
            </p:sp>
            <p:sp>
              <p:nvSpPr>
                <p:cNvPr id="69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127" cy="55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28"/>
              <p:cNvGrpSpPr>
                <a:grpSpLocks/>
              </p:cNvGrpSpPr>
              <p:nvPr/>
            </p:nvGrpSpPr>
            <p:grpSpPr bwMode="auto">
              <a:xfrm>
                <a:off x="0" y="556"/>
                <a:ext cx="825" cy="413"/>
                <a:chOff x="0" y="556"/>
                <a:chExt cx="825" cy="413"/>
              </a:xfrm>
            </p:grpSpPr>
            <p:sp>
              <p:nvSpPr>
                <p:cNvPr id="66" name="Rectangle 5"/>
                <p:cNvSpPr>
                  <a:spLocks noChangeArrowheads="1"/>
                </p:cNvSpPr>
                <p:nvPr/>
              </p:nvSpPr>
              <p:spPr bwMode="auto">
                <a:xfrm>
                  <a:off x="43" y="556"/>
                  <a:ext cx="739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AU" sz="1600" b="1" i="1">
                      <a:solidFill>
                        <a:srgbClr val="993366"/>
                      </a:solidFill>
                      <a:cs typeface="Times New Roman" pitchFamily="18" charset="0"/>
                    </a:rPr>
                    <a:t>Class</a:t>
                  </a:r>
                  <a:endParaRPr lang="en-AU" sz="1600">
                    <a:cs typeface="Times New Roman" pitchFamily="18" charset="0"/>
                  </a:endParaRPr>
                </a:p>
                <a:p>
                  <a:pPr algn="ctr" eaLnBrk="0" hangingPunct="0"/>
                  <a:endParaRPr lang="en-AU" sz="1600"/>
                </a:p>
              </p:txBody>
            </p:sp>
            <p:sp>
              <p:nvSpPr>
                <p:cNvPr id="67" name="Rectangle 27"/>
                <p:cNvSpPr>
                  <a:spLocks noChangeArrowheads="1"/>
                </p:cNvSpPr>
                <p:nvPr/>
              </p:nvSpPr>
              <p:spPr bwMode="auto">
                <a:xfrm>
                  <a:off x="0" y="556"/>
                  <a:ext cx="82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30"/>
              <p:cNvGrpSpPr>
                <a:grpSpLocks/>
              </p:cNvGrpSpPr>
              <p:nvPr/>
            </p:nvGrpSpPr>
            <p:grpSpPr bwMode="auto">
              <a:xfrm>
                <a:off x="825" y="556"/>
                <a:ext cx="825" cy="413"/>
                <a:chOff x="825" y="556"/>
                <a:chExt cx="825" cy="413"/>
              </a:xfrm>
            </p:grpSpPr>
            <p:sp>
              <p:nvSpPr>
                <p:cNvPr id="64" name="Rectangle 6"/>
                <p:cNvSpPr>
                  <a:spLocks noChangeArrowheads="1"/>
                </p:cNvSpPr>
                <p:nvPr/>
              </p:nvSpPr>
              <p:spPr bwMode="auto">
                <a:xfrm>
                  <a:off x="868" y="556"/>
                  <a:ext cx="739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AU" sz="1600" b="1" i="1">
                      <a:solidFill>
                        <a:srgbClr val="993366"/>
                      </a:solidFill>
                      <a:cs typeface="Times New Roman" pitchFamily="18" charset="0"/>
                    </a:rPr>
                    <a:t>Octet1</a:t>
                  </a:r>
                  <a:endParaRPr lang="en-AU" sz="1600">
                    <a:cs typeface="Times New Roman" pitchFamily="18" charset="0"/>
                  </a:endParaRPr>
                </a:p>
                <a:p>
                  <a:pPr algn="ctr" eaLnBrk="0" hangingPunct="0"/>
                  <a:endParaRPr lang="en-AU"/>
                </a:p>
              </p:txBody>
            </p:sp>
            <p:sp>
              <p:nvSpPr>
                <p:cNvPr id="65" name="Rectangle 29"/>
                <p:cNvSpPr>
                  <a:spLocks noChangeArrowheads="1"/>
                </p:cNvSpPr>
                <p:nvPr/>
              </p:nvSpPr>
              <p:spPr bwMode="auto">
                <a:xfrm>
                  <a:off x="825" y="556"/>
                  <a:ext cx="82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32"/>
              <p:cNvGrpSpPr>
                <a:grpSpLocks/>
              </p:cNvGrpSpPr>
              <p:nvPr/>
            </p:nvGrpSpPr>
            <p:grpSpPr bwMode="auto">
              <a:xfrm>
                <a:off x="1650" y="556"/>
                <a:ext cx="825" cy="413"/>
                <a:chOff x="1650" y="556"/>
                <a:chExt cx="825" cy="413"/>
              </a:xfrm>
            </p:grpSpPr>
            <p:sp>
              <p:nvSpPr>
                <p:cNvPr id="62" name="Rectangle 7"/>
                <p:cNvSpPr>
                  <a:spLocks noChangeArrowheads="1"/>
                </p:cNvSpPr>
                <p:nvPr/>
              </p:nvSpPr>
              <p:spPr bwMode="auto">
                <a:xfrm>
                  <a:off x="1693" y="556"/>
                  <a:ext cx="739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AU" sz="1600" b="1" i="1">
                      <a:solidFill>
                        <a:srgbClr val="993366"/>
                      </a:solidFill>
                      <a:cs typeface="Times New Roman" pitchFamily="18" charset="0"/>
                    </a:rPr>
                    <a:t>Octet2</a:t>
                  </a:r>
                  <a:endParaRPr lang="en-AU" sz="1600">
                    <a:cs typeface="Times New Roman" pitchFamily="18" charset="0"/>
                  </a:endParaRPr>
                </a:p>
                <a:p>
                  <a:pPr algn="ctr" eaLnBrk="0" hangingPunct="0"/>
                  <a:endParaRPr lang="en-AU" sz="1600"/>
                </a:p>
              </p:txBody>
            </p:sp>
            <p:sp>
              <p:nvSpPr>
                <p:cNvPr id="63" name="Rectangle 31"/>
                <p:cNvSpPr>
                  <a:spLocks noChangeArrowheads="1"/>
                </p:cNvSpPr>
                <p:nvPr/>
              </p:nvSpPr>
              <p:spPr bwMode="auto">
                <a:xfrm>
                  <a:off x="1650" y="556"/>
                  <a:ext cx="82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34"/>
              <p:cNvGrpSpPr>
                <a:grpSpLocks/>
              </p:cNvGrpSpPr>
              <p:nvPr/>
            </p:nvGrpSpPr>
            <p:grpSpPr bwMode="auto">
              <a:xfrm>
                <a:off x="2475" y="556"/>
                <a:ext cx="826" cy="413"/>
                <a:chOff x="2475" y="556"/>
                <a:chExt cx="826" cy="413"/>
              </a:xfrm>
            </p:grpSpPr>
            <p:sp>
              <p:nvSpPr>
                <p:cNvPr id="60" name="Rectangle 8"/>
                <p:cNvSpPr>
                  <a:spLocks noChangeArrowheads="1"/>
                </p:cNvSpPr>
                <p:nvPr/>
              </p:nvSpPr>
              <p:spPr bwMode="auto">
                <a:xfrm>
                  <a:off x="2518" y="556"/>
                  <a:ext cx="740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AU" sz="1600" b="1" i="1">
                      <a:solidFill>
                        <a:srgbClr val="993366"/>
                      </a:solidFill>
                      <a:cs typeface="Times New Roman" pitchFamily="18" charset="0"/>
                    </a:rPr>
                    <a:t>Octet3</a:t>
                  </a:r>
                  <a:endParaRPr lang="en-AU" sz="1600">
                    <a:cs typeface="Times New Roman" pitchFamily="18" charset="0"/>
                  </a:endParaRPr>
                </a:p>
                <a:p>
                  <a:pPr algn="ctr" eaLnBrk="0" hangingPunct="0"/>
                  <a:endParaRPr lang="en-AU" sz="1600"/>
                </a:p>
              </p:txBody>
            </p:sp>
            <p:sp>
              <p:nvSpPr>
                <p:cNvPr id="61" name="Rectangle 33"/>
                <p:cNvSpPr>
                  <a:spLocks noChangeArrowheads="1"/>
                </p:cNvSpPr>
                <p:nvPr/>
              </p:nvSpPr>
              <p:spPr bwMode="auto">
                <a:xfrm>
                  <a:off x="2475" y="556"/>
                  <a:ext cx="826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36"/>
              <p:cNvGrpSpPr>
                <a:grpSpLocks/>
              </p:cNvGrpSpPr>
              <p:nvPr/>
            </p:nvGrpSpPr>
            <p:grpSpPr bwMode="auto">
              <a:xfrm>
                <a:off x="3301" y="556"/>
                <a:ext cx="826" cy="413"/>
                <a:chOff x="3301" y="556"/>
                <a:chExt cx="826" cy="413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3344" y="556"/>
                  <a:ext cx="740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AU" sz="1600" b="1" i="1">
                      <a:solidFill>
                        <a:srgbClr val="993366"/>
                      </a:solidFill>
                      <a:cs typeface="Times New Roman" pitchFamily="18" charset="0"/>
                    </a:rPr>
                    <a:t>Octet4</a:t>
                  </a:r>
                  <a:endParaRPr lang="en-AU" sz="1600">
                    <a:cs typeface="Times New Roman" pitchFamily="18" charset="0"/>
                  </a:endParaRPr>
                </a:p>
                <a:p>
                  <a:pPr algn="ctr" eaLnBrk="0" hangingPunct="0"/>
                  <a:endParaRPr lang="en-AU" sz="1600"/>
                </a:p>
              </p:txBody>
            </p:sp>
            <p:sp>
              <p:nvSpPr>
                <p:cNvPr id="59" name="Rectangle 35"/>
                <p:cNvSpPr>
                  <a:spLocks noChangeArrowheads="1"/>
                </p:cNvSpPr>
                <p:nvPr/>
              </p:nvSpPr>
              <p:spPr bwMode="auto">
                <a:xfrm>
                  <a:off x="3301" y="556"/>
                  <a:ext cx="826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38"/>
              <p:cNvGrpSpPr>
                <a:grpSpLocks/>
              </p:cNvGrpSpPr>
              <p:nvPr/>
            </p:nvGrpSpPr>
            <p:grpSpPr bwMode="auto">
              <a:xfrm>
                <a:off x="0" y="969"/>
                <a:ext cx="825" cy="413"/>
                <a:chOff x="0" y="969"/>
                <a:chExt cx="825" cy="413"/>
              </a:xfrm>
            </p:grpSpPr>
            <p:sp>
              <p:nvSpPr>
                <p:cNvPr id="56" name="Rectangle 10"/>
                <p:cNvSpPr>
                  <a:spLocks noChangeArrowheads="1"/>
                </p:cNvSpPr>
                <p:nvPr/>
              </p:nvSpPr>
              <p:spPr bwMode="auto">
                <a:xfrm>
                  <a:off x="43" y="969"/>
                  <a:ext cx="739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Class A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 b="1"/>
                </a:p>
              </p:txBody>
            </p:sp>
            <p:sp>
              <p:nvSpPr>
                <p:cNvPr id="57" name="Rectangle 37"/>
                <p:cNvSpPr>
                  <a:spLocks noChangeArrowheads="1"/>
                </p:cNvSpPr>
                <p:nvPr/>
              </p:nvSpPr>
              <p:spPr bwMode="auto">
                <a:xfrm>
                  <a:off x="0" y="969"/>
                  <a:ext cx="82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40"/>
              <p:cNvGrpSpPr>
                <a:grpSpLocks/>
              </p:cNvGrpSpPr>
              <p:nvPr/>
            </p:nvGrpSpPr>
            <p:grpSpPr bwMode="auto">
              <a:xfrm>
                <a:off x="825" y="969"/>
                <a:ext cx="825" cy="413"/>
                <a:chOff x="825" y="969"/>
                <a:chExt cx="825" cy="413"/>
              </a:xfrm>
            </p:grpSpPr>
            <p:sp>
              <p:nvSpPr>
                <p:cNvPr id="54" name="Rectangle 11"/>
                <p:cNvSpPr>
                  <a:spLocks noChangeArrowheads="1"/>
                </p:cNvSpPr>
                <p:nvPr/>
              </p:nvSpPr>
              <p:spPr bwMode="auto">
                <a:xfrm>
                  <a:off x="868" y="969"/>
                  <a:ext cx="739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Network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 b="1"/>
                </a:p>
              </p:txBody>
            </p:sp>
            <p:sp>
              <p:nvSpPr>
                <p:cNvPr id="55" name="Rectangle 39"/>
                <p:cNvSpPr>
                  <a:spLocks noChangeArrowheads="1"/>
                </p:cNvSpPr>
                <p:nvPr/>
              </p:nvSpPr>
              <p:spPr bwMode="auto">
                <a:xfrm>
                  <a:off x="825" y="969"/>
                  <a:ext cx="82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42"/>
              <p:cNvGrpSpPr>
                <a:grpSpLocks/>
              </p:cNvGrpSpPr>
              <p:nvPr/>
            </p:nvGrpSpPr>
            <p:grpSpPr bwMode="auto">
              <a:xfrm>
                <a:off x="1650" y="969"/>
                <a:ext cx="825" cy="413"/>
                <a:chOff x="1650" y="969"/>
                <a:chExt cx="825" cy="413"/>
              </a:xfrm>
            </p:grpSpPr>
            <p:sp>
              <p:nvSpPr>
                <p:cNvPr id="52" name="Rectangle 12"/>
                <p:cNvSpPr>
                  <a:spLocks noChangeArrowheads="1"/>
                </p:cNvSpPr>
                <p:nvPr/>
              </p:nvSpPr>
              <p:spPr bwMode="auto">
                <a:xfrm>
                  <a:off x="1693" y="969"/>
                  <a:ext cx="739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Host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 b="1"/>
                </a:p>
              </p:txBody>
            </p:sp>
            <p:sp>
              <p:nvSpPr>
                <p:cNvPr id="53" name="Rectangle 41"/>
                <p:cNvSpPr>
                  <a:spLocks noChangeArrowheads="1"/>
                </p:cNvSpPr>
                <p:nvPr/>
              </p:nvSpPr>
              <p:spPr bwMode="auto">
                <a:xfrm>
                  <a:off x="1650" y="969"/>
                  <a:ext cx="82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44"/>
              <p:cNvGrpSpPr>
                <a:grpSpLocks/>
              </p:cNvGrpSpPr>
              <p:nvPr/>
            </p:nvGrpSpPr>
            <p:grpSpPr bwMode="auto">
              <a:xfrm>
                <a:off x="2475" y="969"/>
                <a:ext cx="826" cy="413"/>
                <a:chOff x="2475" y="969"/>
                <a:chExt cx="826" cy="413"/>
              </a:xfrm>
            </p:grpSpPr>
            <p:sp>
              <p:nvSpPr>
                <p:cNvPr id="50" name="Rectangle 13"/>
                <p:cNvSpPr>
                  <a:spLocks noChangeArrowheads="1"/>
                </p:cNvSpPr>
                <p:nvPr/>
              </p:nvSpPr>
              <p:spPr bwMode="auto">
                <a:xfrm>
                  <a:off x="2518" y="969"/>
                  <a:ext cx="740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Host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 b="1"/>
                </a:p>
              </p:txBody>
            </p:sp>
            <p:sp>
              <p:nvSpPr>
                <p:cNvPr id="51" name="Rectangle 43"/>
                <p:cNvSpPr>
                  <a:spLocks noChangeArrowheads="1"/>
                </p:cNvSpPr>
                <p:nvPr/>
              </p:nvSpPr>
              <p:spPr bwMode="auto">
                <a:xfrm>
                  <a:off x="2475" y="969"/>
                  <a:ext cx="826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46"/>
              <p:cNvGrpSpPr>
                <a:grpSpLocks/>
              </p:cNvGrpSpPr>
              <p:nvPr/>
            </p:nvGrpSpPr>
            <p:grpSpPr bwMode="auto">
              <a:xfrm>
                <a:off x="3301" y="969"/>
                <a:ext cx="826" cy="413"/>
                <a:chOff x="3301" y="969"/>
                <a:chExt cx="826" cy="413"/>
              </a:xfrm>
            </p:grpSpPr>
            <p:sp>
              <p:nvSpPr>
                <p:cNvPr id="48" name="Rectangle 14"/>
                <p:cNvSpPr>
                  <a:spLocks noChangeArrowheads="1"/>
                </p:cNvSpPr>
                <p:nvPr/>
              </p:nvSpPr>
              <p:spPr bwMode="auto">
                <a:xfrm>
                  <a:off x="3344" y="969"/>
                  <a:ext cx="740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Host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 b="1"/>
                </a:p>
              </p:txBody>
            </p:sp>
            <p:sp>
              <p:nvSpPr>
                <p:cNvPr id="49" name="Rectangle 45"/>
                <p:cNvSpPr>
                  <a:spLocks noChangeArrowheads="1"/>
                </p:cNvSpPr>
                <p:nvPr/>
              </p:nvSpPr>
              <p:spPr bwMode="auto">
                <a:xfrm>
                  <a:off x="3301" y="969"/>
                  <a:ext cx="826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48"/>
              <p:cNvGrpSpPr>
                <a:grpSpLocks/>
              </p:cNvGrpSpPr>
              <p:nvPr/>
            </p:nvGrpSpPr>
            <p:grpSpPr bwMode="auto">
              <a:xfrm>
                <a:off x="0" y="1382"/>
                <a:ext cx="825" cy="413"/>
                <a:chOff x="0" y="1382"/>
                <a:chExt cx="825" cy="413"/>
              </a:xfrm>
            </p:grpSpPr>
            <p:sp>
              <p:nvSpPr>
                <p:cNvPr id="46" name="Rectangle 15"/>
                <p:cNvSpPr>
                  <a:spLocks noChangeArrowheads="1"/>
                </p:cNvSpPr>
                <p:nvPr/>
              </p:nvSpPr>
              <p:spPr bwMode="auto">
                <a:xfrm>
                  <a:off x="43" y="1382"/>
                  <a:ext cx="739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Class B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7" name="Rectangle 47"/>
                <p:cNvSpPr>
                  <a:spLocks noChangeArrowheads="1"/>
                </p:cNvSpPr>
                <p:nvPr/>
              </p:nvSpPr>
              <p:spPr bwMode="auto">
                <a:xfrm>
                  <a:off x="0" y="1382"/>
                  <a:ext cx="82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50"/>
              <p:cNvGrpSpPr>
                <a:grpSpLocks/>
              </p:cNvGrpSpPr>
              <p:nvPr/>
            </p:nvGrpSpPr>
            <p:grpSpPr bwMode="auto">
              <a:xfrm>
                <a:off x="825" y="1382"/>
                <a:ext cx="825" cy="413"/>
                <a:chOff x="825" y="1382"/>
                <a:chExt cx="825" cy="413"/>
              </a:xfrm>
            </p:grpSpPr>
            <p:sp>
              <p:nvSpPr>
                <p:cNvPr id="44" name="Rectangle 16"/>
                <p:cNvSpPr>
                  <a:spLocks noChangeArrowheads="1"/>
                </p:cNvSpPr>
                <p:nvPr/>
              </p:nvSpPr>
              <p:spPr bwMode="auto">
                <a:xfrm>
                  <a:off x="868" y="1382"/>
                  <a:ext cx="739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Network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 b="1"/>
                </a:p>
              </p:txBody>
            </p:sp>
            <p:sp>
              <p:nvSpPr>
                <p:cNvPr id="45" name="Rectangle 49"/>
                <p:cNvSpPr>
                  <a:spLocks noChangeArrowheads="1"/>
                </p:cNvSpPr>
                <p:nvPr/>
              </p:nvSpPr>
              <p:spPr bwMode="auto">
                <a:xfrm>
                  <a:off x="825" y="1382"/>
                  <a:ext cx="82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" name="Group 52"/>
              <p:cNvGrpSpPr>
                <a:grpSpLocks/>
              </p:cNvGrpSpPr>
              <p:nvPr/>
            </p:nvGrpSpPr>
            <p:grpSpPr bwMode="auto">
              <a:xfrm>
                <a:off x="1650" y="1382"/>
                <a:ext cx="825" cy="413"/>
                <a:chOff x="1650" y="1382"/>
                <a:chExt cx="825" cy="413"/>
              </a:xfrm>
            </p:grpSpPr>
            <p:sp>
              <p:nvSpPr>
                <p:cNvPr id="42" name="Rectangle 17"/>
                <p:cNvSpPr>
                  <a:spLocks noChangeArrowheads="1"/>
                </p:cNvSpPr>
                <p:nvPr/>
              </p:nvSpPr>
              <p:spPr bwMode="auto">
                <a:xfrm>
                  <a:off x="1693" y="1382"/>
                  <a:ext cx="739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Network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3" name="Rectangle 51"/>
                <p:cNvSpPr>
                  <a:spLocks noChangeArrowheads="1"/>
                </p:cNvSpPr>
                <p:nvPr/>
              </p:nvSpPr>
              <p:spPr bwMode="auto">
                <a:xfrm>
                  <a:off x="1650" y="1382"/>
                  <a:ext cx="82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1" name="Group 54"/>
              <p:cNvGrpSpPr>
                <a:grpSpLocks/>
              </p:cNvGrpSpPr>
              <p:nvPr/>
            </p:nvGrpSpPr>
            <p:grpSpPr bwMode="auto">
              <a:xfrm>
                <a:off x="2475" y="1382"/>
                <a:ext cx="826" cy="413"/>
                <a:chOff x="2475" y="1382"/>
                <a:chExt cx="826" cy="413"/>
              </a:xfrm>
            </p:grpSpPr>
            <p:sp>
              <p:nvSpPr>
                <p:cNvPr id="40" name="Rectangle 18"/>
                <p:cNvSpPr>
                  <a:spLocks noChangeArrowheads="1"/>
                </p:cNvSpPr>
                <p:nvPr/>
              </p:nvSpPr>
              <p:spPr bwMode="auto">
                <a:xfrm>
                  <a:off x="2518" y="1382"/>
                  <a:ext cx="740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Host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 b="1"/>
                </a:p>
              </p:txBody>
            </p:sp>
            <p:sp>
              <p:nvSpPr>
                <p:cNvPr id="41" name="Rectangle 53"/>
                <p:cNvSpPr>
                  <a:spLocks noChangeArrowheads="1"/>
                </p:cNvSpPr>
                <p:nvPr/>
              </p:nvSpPr>
              <p:spPr bwMode="auto">
                <a:xfrm>
                  <a:off x="2475" y="1382"/>
                  <a:ext cx="826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2" name="Group 56"/>
              <p:cNvGrpSpPr>
                <a:grpSpLocks/>
              </p:cNvGrpSpPr>
              <p:nvPr/>
            </p:nvGrpSpPr>
            <p:grpSpPr bwMode="auto">
              <a:xfrm>
                <a:off x="3301" y="1382"/>
                <a:ext cx="826" cy="413"/>
                <a:chOff x="3301" y="1382"/>
                <a:chExt cx="826" cy="413"/>
              </a:xfrm>
            </p:grpSpPr>
            <p:sp>
              <p:nvSpPr>
                <p:cNvPr id="38" name="Rectangle 19"/>
                <p:cNvSpPr>
                  <a:spLocks noChangeArrowheads="1"/>
                </p:cNvSpPr>
                <p:nvPr/>
              </p:nvSpPr>
              <p:spPr bwMode="auto">
                <a:xfrm>
                  <a:off x="3344" y="1382"/>
                  <a:ext cx="740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Host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 b="1"/>
                </a:p>
              </p:txBody>
            </p:sp>
            <p:sp>
              <p:nvSpPr>
                <p:cNvPr id="39" name="Rectangle 55"/>
                <p:cNvSpPr>
                  <a:spLocks noChangeArrowheads="1"/>
                </p:cNvSpPr>
                <p:nvPr/>
              </p:nvSpPr>
              <p:spPr bwMode="auto">
                <a:xfrm>
                  <a:off x="3301" y="1382"/>
                  <a:ext cx="826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58"/>
              <p:cNvGrpSpPr>
                <a:grpSpLocks/>
              </p:cNvGrpSpPr>
              <p:nvPr/>
            </p:nvGrpSpPr>
            <p:grpSpPr bwMode="auto">
              <a:xfrm>
                <a:off x="0" y="1795"/>
                <a:ext cx="825" cy="413"/>
                <a:chOff x="0" y="1795"/>
                <a:chExt cx="825" cy="413"/>
              </a:xfrm>
            </p:grpSpPr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43" y="1795"/>
                  <a:ext cx="739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Class C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 b="1"/>
                </a:p>
              </p:txBody>
            </p:sp>
            <p:sp>
              <p:nvSpPr>
                <p:cNvPr id="37" name="Rectangle 57"/>
                <p:cNvSpPr>
                  <a:spLocks noChangeArrowheads="1"/>
                </p:cNvSpPr>
                <p:nvPr/>
              </p:nvSpPr>
              <p:spPr bwMode="auto">
                <a:xfrm>
                  <a:off x="0" y="1795"/>
                  <a:ext cx="82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4" name="Group 60"/>
              <p:cNvGrpSpPr>
                <a:grpSpLocks/>
              </p:cNvGrpSpPr>
              <p:nvPr/>
            </p:nvGrpSpPr>
            <p:grpSpPr bwMode="auto">
              <a:xfrm>
                <a:off x="825" y="1795"/>
                <a:ext cx="825" cy="413"/>
                <a:chOff x="825" y="1795"/>
                <a:chExt cx="825" cy="413"/>
              </a:xfrm>
            </p:grpSpPr>
            <p:sp>
              <p:nvSpPr>
                <p:cNvPr id="34" name="Rectangle 21"/>
                <p:cNvSpPr>
                  <a:spLocks noChangeArrowheads="1"/>
                </p:cNvSpPr>
                <p:nvPr/>
              </p:nvSpPr>
              <p:spPr bwMode="auto">
                <a:xfrm>
                  <a:off x="868" y="1795"/>
                  <a:ext cx="739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Network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 b="1"/>
                </a:p>
              </p:txBody>
            </p:sp>
            <p:sp>
              <p:nvSpPr>
                <p:cNvPr id="35" name="Rectangle 59"/>
                <p:cNvSpPr>
                  <a:spLocks noChangeArrowheads="1"/>
                </p:cNvSpPr>
                <p:nvPr/>
              </p:nvSpPr>
              <p:spPr bwMode="auto">
                <a:xfrm>
                  <a:off x="825" y="1795"/>
                  <a:ext cx="82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62"/>
              <p:cNvGrpSpPr>
                <a:grpSpLocks/>
              </p:cNvGrpSpPr>
              <p:nvPr/>
            </p:nvGrpSpPr>
            <p:grpSpPr bwMode="auto">
              <a:xfrm>
                <a:off x="1650" y="1795"/>
                <a:ext cx="825" cy="413"/>
                <a:chOff x="1650" y="1795"/>
                <a:chExt cx="825" cy="413"/>
              </a:xfrm>
            </p:grpSpPr>
            <p:sp>
              <p:nvSpPr>
                <p:cNvPr id="32" name="Rectangle 22"/>
                <p:cNvSpPr>
                  <a:spLocks noChangeArrowheads="1"/>
                </p:cNvSpPr>
                <p:nvPr/>
              </p:nvSpPr>
              <p:spPr bwMode="auto">
                <a:xfrm>
                  <a:off x="1693" y="1795"/>
                  <a:ext cx="739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Network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 b="1"/>
                </a:p>
              </p:txBody>
            </p:sp>
            <p:sp>
              <p:nvSpPr>
                <p:cNvPr id="33" name="Rectangle 61"/>
                <p:cNvSpPr>
                  <a:spLocks noChangeArrowheads="1"/>
                </p:cNvSpPr>
                <p:nvPr/>
              </p:nvSpPr>
              <p:spPr bwMode="auto">
                <a:xfrm>
                  <a:off x="1650" y="1795"/>
                  <a:ext cx="825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" name="Group 64"/>
              <p:cNvGrpSpPr>
                <a:grpSpLocks/>
              </p:cNvGrpSpPr>
              <p:nvPr/>
            </p:nvGrpSpPr>
            <p:grpSpPr bwMode="auto">
              <a:xfrm>
                <a:off x="2475" y="1795"/>
                <a:ext cx="826" cy="413"/>
                <a:chOff x="2475" y="1795"/>
                <a:chExt cx="826" cy="413"/>
              </a:xfrm>
            </p:grpSpPr>
            <p:sp>
              <p:nvSpPr>
                <p:cNvPr id="30" name="Rectangle 23"/>
                <p:cNvSpPr>
                  <a:spLocks noChangeArrowheads="1"/>
                </p:cNvSpPr>
                <p:nvPr/>
              </p:nvSpPr>
              <p:spPr bwMode="auto">
                <a:xfrm>
                  <a:off x="2518" y="1795"/>
                  <a:ext cx="740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Network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 b="1"/>
                </a:p>
              </p:txBody>
            </p:sp>
            <p:sp>
              <p:nvSpPr>
                <p:cNvPr id="31" name="Rectangle 63"/>
                <p:cNvSpPr>
                  <a:spLocks noChangeArrowheads="1"/>
                </p:cNvSpPr>
                <p:nvPr/>
              </p:nvSpPr>
              <p:spPr bwMode="auto">
                <a:xfrm>
                  <a:off x="2475" y="1795"/>
                  <a:ext cx="826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" name="Group 66"/>
              <p:cNvGrpSpPr>
                <a:grpSpLocks/>
              </p:cNvGrpSpPr>
              <p:nvPr/>
            </p:nvGrpSpPr>
            <p:grpSpPr bwMode="auto">
              <a:xfrm>
                <a:off x="3301" y="1795"/>
                <a:ext cx="826" cy="413"/>
                <a:chOff x="3301" y="1795"/>
                <a:chExt cx="826" cy="413"/>
              </a:xfrm>
            </p:grpSpPr>
            <p:sp>
              <p:nvSpPr>
                <p:cNvPr id="28" name="Rectangle 24"/>
                <p:cNvSpPr>
                  <a:spLocks noChangeArrowheads="1"/>
                </p:cNvSpPr>
                <p:nvPr/>
              </p:nvSpPr>
              <p:spPr bwMode="auto">
                <a:xfrm>
                  <a:off x="3344" y="1795"/>
                  <a:ext cx="740" cy="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AU" sz="1300" b="1">
                      <a:solidFill>
                        <a:srgbClr val="993366"/>
                      </a:solidFill>
                      <a:cs typeface="Times New Roman" pitchFamily="18" charset="0"/>
                    </a:rPr>
                    <a:t>Host</a:t>
                  </a:r>
                  <a:endParaRPr lang="en-AU" sz="1300" b="1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29" name="Rectangle 65"/>
                <p:cNvSpPr>
                  <a:spLocks noChangeArrowheads="1"/>
                </p:cNvSpPr>
                <p:nvPr/>
              </p:nvSpPr>
              <p:spPr bwMode="auto">
                <a:xfrm>
                  <a:off x="3301" y="1795"/>
                  <a:ext cx="826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6" name="Rectangle 68"/>
            <p:cNvSpPr>
              <a:spLocks noChangeArrowheads="1"/>
            </p:cNvSpPr>
            <p:nvPr/>
          </p:nvSpPr>
          <p:spPr bwMode="auto">
            <a:xfrm>
              <a:off x="-3" y="-3"/>
              <a:ext cx="4133" cy="2214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2976328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Each Network is assigned a network address &amp; every device or interface (such as a router port) on the network is assigned a host address.</a:t>
            </a:r>
          </a:p>
          <a:p>
            <a:r>
              <a:rPr lang="en-US" dirty="0" smtClean="0"/>
              <a:t>There are only 2 specific rules that govern the value of the address. </a:t>
            </a:r>
            <a:endParaRPr lang="en-A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68615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host address cannot be designated by all zeros or all ones.</a:t>
            </a:r>
          </a:p>
          <a:p>
            <a:r>
              <a:rPr lang="en-US" dirty="0" smtClean="0"/>
              <a:t>These are special addresses that are reserved for special purposes.</a:t>
            </a:r>
            <a:endParaRPr lang="en-A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71138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A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Class A IP addresses use the 1</a:t>
            </a:r>
            <a:r>
              <a:rPr lang="en-US" baseline="30000" dirty="0" smtClean="0"/>
              <a:t>st</a:t>
            </a:r>
            <a:r>
              <a:rPr lang="en-US" dirty="0" smtClean="0"/>
              <a:t> 8 bits (1</a:t>
            </a:r>
            <a:r>
              <a:rPr lang="en-US" baseline="30000" dirty="0" smtClean="0"/>
              <a:t>st</a:t>
            </a:r>
            <a:r>
              <a:rPr lang="en-US" dirty="0" smtClean="0"/>
              <a:t> Octet) to designate the Network address.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 1</a:t>
            </a:r>
            <a:r>
              <a:rPr lang="en-US" baseline="30000" dirty="0" smtClean="0"/>
              <a:t>st</a:t>
            </a:r>
            <a:r>
              <a:rPr lang="en-US" dirty="0" smtClean="0"/>
              <a:t> bit which is always a 0, is used to indicate the address as a Class A address &amp; the remaining 7 bits are used to designate the Network.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 other 3 octets contain the Host address. </a:t>
            </a:r>
            <a:endParaRPr lang="en-A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32301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There are 128 Class A Network Addresses, but because addresses with all zeros aren’t used &amp; address 127 is a special purpose address, 126 Class A Networks are available.</a:t>
            </a:r>
            <a:endParaRPr lang="en-A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482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There are </a:t>
            </a:r>
            <a:r>
              <a:rPr lang="en-US" dirty="0" smtClean="0">
                <a:solidFill>
                  <a:srgbClr val="993300"/>
                </a:solidFill>
              </a:rPr>
              <a:t>16,777,214 Host addresses</a:t>
            </a:r>
            <a:r>
              <a:rPr lang="en-US" dirty="0" smtClean="0"/>
              <a:t> available in a Class A address.</a:t>
            </a:r>
          </a:p>
          <a:p>
            <a:r>
              <a:rPr lang="en-US" dirty="0" smtClean="0"/>
              <a:t>you can use the following formula to compute the number of hosts available in any of the class addresses, where “</a:t>
            </a:r>
            <a:r>
              <a:rPr lang="en-US" b="1" baseline="30000" dirty="0" smtClean="0">
                <a:solidFill>
                  <a:srgbClr val="993300"/>
                </a:solidFill>
              </a:rPr>
              <a:t>n</a:t>
            </a:r>
            <a:r>
              <a:rPr lang="en-US" dirty="0" smtClean="0"/>
              <a:t>” represents the number of bits in the host portion: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993300"/>
                </a:solidFill>
              </a:rPr>
              <a:t>(2</a:t>
            </a:r>
            <a:r>
              <a:rPr lang="en-US" b="1" baseline="30000" dirty="0" smtClean="0">
                <a:solidFill>
                  <a:srgbClr val="993300"/>
                </a:solidFill>
              </a:rPr>
              <a:t>n</a:t>
            </a:r>
            <a:r>
              <a:rPr lang="en-US" b="1" dirty="0" smtClean="0">
                <a:solidFill>
                  <a:srgbClr val="993300"/>
                </a:solidFill>
              </a:rPr>
              <a:t> – 2) = Number of available hosts</a:t>
            </a:r>
            <a:endParaRPr lang="en-AU" b="1" dirty="0" smtClean="0">
              <a:solidFill>
                <a:srgbClr val="993300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9605920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B IP Addresses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For a Class A network, there are:</a:t>
            </a:r>
          </a:p>
          <a:p>
            <a:pPr algn="ctr">
              <a:lnSpc>
                <a:spcPct val="90000"/>
              </a:lnSpc>
              <a:buNone/>
            </a:pPr>
            <a:r>
              <a:rPr lang="en-US" dirty="0" smtClean="0">
                <a:solidFill>
                  <a:srgbClr val="993300"/>
                </a:solidFill>
              </a:rPr>
              <a:t>2</a:t>
            </a:r>
            <a:r>
              <a:rPr lang="en-US" baseline="30000" dirty="0" smtClean="0">
                <a:solidFill>
                  <a:srgbClr val="993300"/>
                </a:solidFill>
              </a:rPr>
              <a:t>24</a:t>
            </a:r>
            <a:r>
              <a:rPr lang="en-US" dirty="0" smtClean="0">
                <a:solidFill>
                  <a:srgbClr val="993300"/>
                </a:solidFill>
              </a:rPr>
              <a:t> – 2 or 16,777,214 hosts</a:t>
            </a:r>
            <a:r>
              <a:rPr lang="en-US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 Half of all IP addresses are Class A addresses.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You can use the same formula to determine the number of Networks in an address class.</a:t>
            </a:r>
          </a:p>
          <a:p>
            <a:pPr>
              <a:lnSpc>
                <a:spcPct val="90000"/>
              </a:lnSpc>
            </a:pPr>
            <a:r>
              <a:rPr lang="en-US" dirty="0" err="1" smtClean="0"/>
              <a:t>Eg</a:t>
            </a:r>
            <a:r>
              <a:rPr lang="en-US" dirty="0" smtClean="0"/>
              <a:t>., a Class A address uses 7 bits to designate the network, so </a:t>
            </a:r>
            <a:r>
              <a:rPr lang="en-US" dirty="0" smtClean="0">
                <a:solidFill>
                  <a:srgbClr val="993300"/>
                </a:solidFill>
              </a:rPr>
              <a:t>(2</a:t>
            </a:r>
            <a:r>
              <a:rPr lang="en-US" baseline="30000" dirty="0" smtClean="0">
                <a:solidFill>
                  <a:srgbClr val="993300"/>
                </a:solidFill>
              </a:rPr>
              <a:t>7</a:t>
            </a:r>
            <a:r>
              <a:rPr lang="en-US" dirty="0" smtClean="0">
                <a:solidFill>
                  <a:srgbClr val="993300"/>
                </a:solidFill>
              </a:rPr>
              <a:t> – 2) = 126</a:t>
            </a:r>
            <a:r>
              <a:rPr lang="en-US" dirty="0" smtClean="0"/>
              <a:t> or there can be </a:t>
            </a:r>
            <a:r>
              <a:rPr lang="en-US" dirty="0" smtClean="0">
                <a:solidFill>
                  <a:srgbClr val="993300"/>
                </a:solidFill>
              </a:rPr>
              <a:t>126</a:t>
            </a:r>
            <a:r>
              <a:rPr lang="en-US" dirty="0" smtClean="0"/>
              <a:t> Class A Networks. </a:t>
            </a: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367202497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Class B addresses use the 1</a:t>
            </a:r>
            <a:r>
              <a:rPr lang="en-US" baseline="30000" dirty="0" smtClean="0"/>
              <a:t>st</a:t>
            </a:r>
            <a:r>
              <a:rPr lang="en-US" dirty="0" smtClean="0"/>
              <a:t> 16 bits (two octets) for the Network address.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 last 2 octets are used for the Host address.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 1</a:t>
            </a:r>
            <a:r>
              <a:rPr lang="en-US" baseline="30000" dirty="0" smtClean="0"/>
              <a:t>st</a:t>
            </a:r>
            <a:r>
              <a:rPr lang="en-US" dirty="0" smtClean="0"/>
              <a:t> 2 bit, which are always 10, designate the address as a Class B address &amp; 14 bits are used to designate the Network.  This leaves 16 bits (two octets)  to designate the Hosts. </a:t>
            </a:r>
            <a:endParaRPr lang="en-A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2308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 how many Class B Networks can there be?</a:t>
            </a:r>
          </a:p>
          <a:p>
            <a:r>
              <a:rPr lang="en-US" dirty="0" smtClean="0"/>
              <a:t>Using our formula, </a:t>
            </a:r>
            <a:r>
              <a:rPr lang="en-US" dirty="0" smtClean="0">
                <a:solidFill>
                  <a:srgbClr val="993300"/>
                </a:solidFill>
              </a:rPr>
              <a:t>(2</a:t>
            </a:r>
            <a:r>
              <a:rPr lang="en-US" baseline="30000" dirty="0" smtClean="0">
                <a:solidFill>
                  <a:srgbClr val="993300"/>
                </a:solidFill>
              </a:rPr>
              <a:t>14</a:t>
            </a:r>
            <a:r>
              <a:rPr lang="en-US" dirty="0" smtClean="0">
                <a:solidFill>
                  <a:srgbClr val="993300"/>
                </a:solidFill>
              </a:rPr>
              <a:t> – 2)</a:t>
            </a:r>
            <a:r>
              <a:rPr lang="en-US" dirty="0" smtClean="0">
                <a:solidFill>
                  <a:schemeClr val="tx1"/>
                </a:solidFill>
              </a:rPr>
              <a:t>,</a:t>
            </a:r>
            <a:r>
              <a:rPr lang="en-US" dirty="0" smtClean="0"/>
              <a:t> there can be </a:t>
            </a:r>
            <a:r>
              <a:rPr lang="en-US" dirty="0" smtClean="0">
                <a:solidFill>
                  <a:srgbClr val="993300"/>
                </a:solidFill>
              </a:rPr>
              <a:t>16,382</a:t>
            </a:r>
            <a:r>
              <a:rPr lang="en-US" dirty="0" smtClean="0"/>
              <a:t> Class B Networks &amp; each Network can have </a:t>
            </a:r>
            <a:r>
              <a:rPr lang="en-US" dirty="0" smtClean="0">
                <a:solidFill>
                  <a:srgbClr val="993300"/>
                </a:solidFill>
              </a:rPr>
              <a:t>(2</a:t>
            </a:r>
            <a:r>
              <a:rPr lang="en-US" baseline="30000" dirty="0" smtClean="0">
                <a:solidFill>
                  <a:srgbClr val="993300"/>
                </a:solidFill>
              </a:rPr>
              <a:t>16</a:t>
            </a:r>
            <a:r>
              <a:rPr lang="en-US" dirty="0" smtClean="0">
                <a:solidFill>
                  <a:srgbClr val="993300"/>
                </a:solidFill>
              </a:rPr>
              <a:t> – 2)</a:t>
            </a:r>
            <a:r>
              <a:rPr lang="en-US" dirty="0" smtClean="0"/>
              <a:t> Hosts, or </a:t>
            </a:r>
            <a:r>
              <a:rPr lang="en-US" dirty="0" smtClean="0">
                <a:solidFill>
                  <a:srgbClr val="993300"/>
                </a:solidFill>
              </a:rPr>
              <a:t>65,534</a:t>
            </a:r>
            <a:r>
              <a:rPr lang="en-US" dirty="0" smtClean="0"/>
              <a:t> Hosts.</a:t>
            </a:r>
            <a:endParaRPr lang="en-A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41894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C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Class C addresses use the 1</a:t>
            </a:r>
            <a:r>
              <a:rPr lang="en-US" baseline="30000" dirty="0" smtClean="0"/>
              <a:t>st</a:t>
            </a:r>
            <a:r>
              <a:rPr lang="en-US" dirty="0" smtClean="0"/>
              <a:t> 24 bits (three octets) for the Network address &amp; only the last octet for Host addresses. the 1</a:t>
            </a:r>
            <a:r>
              <a:rPr lang="en-US" baseline="30000" dirty="0" smtClean="0"/>
              <a:t>st</a:t>
            </a:r>
            <a:r>
              <a:rPr lang="en-US" dirty="0" smtClean="0"/>
              <a:t> 3 bits of all class C addresses are set to 110, leaving 21 bits for the Network address, which means there can be </a:t>
            </a:r>
            <a:r>
              <a:rPr lang="en-US" dirty="0" smtClean="0">
                <a:solidFill>
                  <a:srgbClr val="993300"/>
                </a:solidFill>
              </a:rPr>
              <a:t>2,097,150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993300"/>
                </a:solidFill>
              </a:rPr>
              <a:t>(2</a:t>
            </a:r>
            <a:r>
              <a:rPr lang="en-US" baseline="30000" dirty="0" smtClean="0">
                <a:solidFill>
                  <a:srgbClr val="993300"/>
                </a:solidFill>
              </a:rPr>
              <a:t>21</a:t>
            </a:r>
            <a:r>
              <a:rPr lang="en-US" dirty="0" smtClean="0">
                <a:solidFill>
                  <a:srgbClr val="993300"/>
                </a:solidFill>
              </a:rPr>
              <a:t> – 2)</a:t>
            </a:r>
            <a:r>
              <a:rPr lang="en-US" dirty="0" smtClean="0"/>
              <a:t> Class C Networks, but only </a:t>
            </a:r>
            <a:r>
              <a:rPr lang="en-US" dirty="0" smtClean="0">
                <a:solidFill>
                  <a:srgbClr val="993300"/>
                </a:solidFill>
              </a:rPr>
              <a:t>254 (2</a:t>
            </a:r>
            <a:r>
              <a:rPr lang="en-US" baseline="30000" dirty="0" smtClean="0">
                <a:solidFill>
                  <a:srgbClr val="993300"/>
                </a:solidFill>
              </a:rPr>
              <a:t>8</a:t>
            </a:r>
            <a:r>
              <a:rPr lang="en-US" dirty="0" smtClean="0">
                <a:solidFill>
                  <a:srgbClr val="993300"/>
                </a:solidFill>
              </a:rPr>
              <a:t> – 2)</a:t>
            </a:r>
            <a:r>
              <a:rPr lang="en-US" dirty="0" smtClean="0"/>
              <a:t> Hosts per Network.</a:t>
            </a:r>
            <a:endParaRPr lang="en-A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62180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C IP Addresses </a:t>
            </a:r>
            <a:r>
              <a:rPr lang="en-US" sz="3200" i="1" dirty="0" smtClean="0"/>
              <a:t>(Cont.)</a:t>
            </a:r>
            <a:endParaRPr lang="en-US" dirty="0"/>
          </a:p>
        </p:txBody>
      </p:sp>
      <p:pic>
        <p:nvPicPr>
          <p:cNvPr id="4" name="Picture 275" descr="C:\My Documents\TCP_IP\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700808"/>
            <a:ext cx="7560840" cy="3600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40285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Addresses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few addresses are set aside for specific purposes.</a:t>
            </a:r>
          </a:p>
          <a:p>
            <a:r>
              <a:rPr lang="en-US" dirty="0" smtClean="0"/>
              <a:t>Network addresses that are all binary zeros, all binary ones &amp; Network addresses beginning with 127 are special Network addresses.</a:t>
            </a:r>
            <a:endParaRPr lang="en-A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07984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Addresses </a:t>
            </a:r>
            <a:r>
              <a:rPr lang="en-US" sz="3200" i="1" dirty="0" smtClean="0"/>
              <a:t>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Within each address class is a set of addresses that are set aside for use in local networks sitting behind a firewall or NAT (Network Address Translation) device or Networks not connected to the Internet.</a:t>
            </a:r>
            <a:endParaRPr lang="en-A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63270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list of these addresses for each IP address class:</a:t>
            </a:r>
            <a:endParaRPr lang="en-AU" dirty="0" smtClean="0"/>
          </a:p>
          <a:p>
            <a:endParaRPr lang="en-US" dirty="0"/>
          </a:p>
        </p:txBody>
      </p:sp>
      <p:pic>
        <p:nvPicPr>
          <p:cNvPr id="4" name="Picture 4" descr="C:\My Documents\TCP_IP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37" y="2852936"/>
            <a:ext cx="7704663" cy="2658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75919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Computer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303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941</TotalTime>
  <Words>3246</Words>
  <Application>Microsoft Office PowerPoint</Application>
  <PresentationFormat>On-screen Show (4:3)</PresentationFormat>
  <Paragraphs>298</Paragraphs>
  <Slides>106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07" baseType="lpstr">
      <vt:lpstr>Civic</vt:lpstr>
      <vt:lpstr>Networking</vt:lpstr>
      <vt:lpstr>Networking</vt:lpstr>
      <vt:lpstr>Advantages of networking</vt:lpstr>
      <vt:lpstr>PowerPoint Presentation</vt:lpstr>
      <vt:lpstr>Disadvantages </vt:lpstr>
      <vt:lpstr>PowerPoint Presentation</vt:lpstr>
      <vt:lpstr>Networks </vt:lpstr>
      <vt:lpstr>Types of networks</vt:lpstr>
      <vt:lpstr>Wireless LAN (WLAN) </vt:lpstr>
      <vt:lpstr>Metropolitan Area Network (MAN) </vt:lpstr>
      <vt:lpstr>Wide Area Network </vt:lpstr>
      <vt:lpstr>Campus Area Network (CAN) </vt:lpstr>
      <vt:lpstr>Networks Defined by Topology </vt:lpstr>
      <vt:lpstr>Network topology</vt:lpstr>
      <vt:lpstr>           Bus Topology          Bus Topology  </vt:lpstr>
      <vt:lpstr> Bus Topology </vt:lpstr>
      <vt:lpstr> Characteristics </vt:lpstr>
      <vt:lpstr>  Benefits of bus topology </vt:lpstr>
      <vt:lpstr>PowerPoint Presentation</vt:lpstr>
      <vt:lpstr>  Drawbacks </vt:lpstr>
      <vt:lpstr> Drawbacks cont. </vt:lpstr>
      <vt:lpstr>PowerPoint Presentation</vt:lpstr>
      <vt:lpstr>  Ring Topology  </vt:lpstr>
      <vt:lpstr>Ring Topology cont.</vt:lpstr>
      <vt:lpstr>PowerPoint Presentation</vt:lpstr>
      <vt:lpstr> Characteristics  </vt:lpstr>
      <vt:lpstr>PowerPoint Presentation</vt:lpstr>
      <vt:lpstr>  Benefits </vt:lpstr>
      <vt:lpstr>PowerPoint Presentation</vt:lpstr>
      <vt:lpstr>Drawbacks </vt:lpstr>
      <vt:lpstr>Drawbacks cont. </vt:lpstr>
      <vt:lpstr> Drawbacks cont. </vt:lpstr>
      <vt:lpstr> Drawbacks cont. </vt:lpstr>
      <vt:lpstr>Star Topology </vt:lpstr>
      <vt:lpstr> Star Topology cont. </vt:lpstr>
      <vt:lpstr>PowerPoint Presentation</vt:lpstr>
      <vt:lpstr> Characteristics </vt:lpstr>
      <vt:lpstr> Benefits </vt:lpstr>
      <vt:lpstr>  Drawbacks </vt:lpstr>
      <vt:lpstr> Hub-and-Spoke Topology </vt:lpstr>
      <vt:lpstr> Hub-and-Spoke Topology </vt:lpstr>
      <vt:lpstr> Characteristics </vt:lpstr>
      <vt:lpstr>Benefits</vt:lpstr>
      <vt:lpstr> Drawbacks </vt:lpstr>
      <vt:lpstr> Full-Mesh Topology </vt:lpstr>
      <vt:lpstr> Full-Mesh Topology </vt:lpstr>
      <vt:lpstr> Characteristics </vt:lpstr>
      <vt:lpstr>Benefits </vt:lpstr>
      <vt:lpstr>  Drawbacks </vt:lpstr>
      <vt:lpstr> Partial-Mesh Topology </vt:lpstr>
      <vt:lpstr>Partial-Mesh Topology</vt:lpstr>
      <vt:lpstr> Characteristics </vt:lpstr>
      <vt:lpstr>Benefits</vt:lpstr>
      <vt:lpstr> Drawbacks </vt:lpstr>
      <vt:lpstr>Network Architectures </vt:lpstr>
      <vt:lpstr>Client-Server Networks</vt:lpstr>
      <vt:lpstr>server</vt:lpstr>
      <vt:lpstr>clients</vt:lpstr>
      <vt:lpstr>Client-server network </vt:lpstr>
      <vt:lpstr>PowerPoint Presentation</vt:lpstr>
      <vt:lpstr>Characteristics </vt:lpstr>
      <vt:lpstr>PowerPoint Presentation</vt:lpstr>
      <vt:lpstr>Benefits </vt:lpstr>
      <vt:lpstr>Drawbacks</vt:lpstr>
      <vt:lpstr>PowerPoint Presentation</vt:lpstr>
      <vt:lpstr>Peer-to-Peer Networks </vt:lpstr>
      <vt:lpstr>PowerPoint Presentation</vt:lpstr>
      <vt:lpstr>PowerPoint Presentation</vt:lpstr>
      <vt:lpstr>PowerPoint Presentation</vt:lpstr>
      <vt:lpstr>The Peer –to – Peer network</vt:lpstr>
      <vt:lpstr>Characteristics </vt:lpstr>
      <vt:lpstr>PowerPoint Presentation</vt:lpstr>
      <vt:lpstr>Benefits </vt:lpstr>
      <vt:lpstr>PowerPoint Presentation</vt:lpstr>
      <vt:lpstr>Drawbacks  </vt:lpstr>
      <vt:lpstr>PowerPoint Presentation</vt:lpstr>
      <vt:lpstr>Internet Peer-to-Peer(P2P)</vt:lpstr>
      <vt:lpstr>PowerPoint Presentation</vt:lpstr>
      <vt:lpstr>PowerPoint Presentation</vt:lpstr>
      <vt:lpstr>PowerPoint Presentation</vt:lpstr>
      <vt:lpstr>IP ADDRESSES</vt:lpstr>
      <vt:lpstr>PowerPoint Presentation</vt:lpstr>
      <vt:lpstr>The binary</vt:lpstr>
      <vt:lpstr>PowerPoint Presentation</vt:lpstr>
      <vt:lpstr>PowerPoint Presentation</vt:lpstr>
      <vt:lpstr>Converting to Decimal</vt:lpstr>
      <vt:lpstr>PowerPoint Presentation</vt:lpstr>
      <vt:lpstr>PowerPoint Presentation</vt:lpstr>
      <vt:lpstr>IP Address Classes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Class A Addresses</vt:lpstr>
      <vt:lpstr>PowerPoint Presentation</vt:lpstr>
      <vt:lpstr>PowerPoint Presentation</vt:lpstr>
      <vt:lpstr>Class B IP Addresses </vt:lpstr>
      <vt:lpstr>PowerPoint Presentation</vt:lpstr>
      <vt:lpstr>PowerPoint Presentation</vt:lpstr>
      <vt:lpstr>Class C IP Addresses</vt:lpstr>
      <vt:lpstr>Class C IP Addresses (Cont.)</vt:lpstr>
      <vt:lpstr>Special Addresses </vt:lpstr>
      <vt:lpstr>Special Addresses (Cont.)</vt:lpstr>
      <vt:lpstr>PowerPoint Presentation</vt:lpstr>
      <vt:lpstr>Computer Security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26</cp:revision>
  <dcterms:created xsi:type="dcterms:W3CDTF">2021-03-28T22:21:37Z</dcterms:created>
  <dcterms:modified xsi:type="dcterms:W3CDTF">2021-11-09T21:43:00Z</dcterms:modified>
</cp:coreProperties>
</file>