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37E24B-54FC-40B8-BD7A-0A9A4C48AF22}" type="datetimeFigureOut">
              <a:rPr lang="en-US" smtClean="0"/>
              <a:t>5/17/2021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60D8A9-88D8-447F-A5FC-341C09BB5257}" type="slidenum">
              <a:rPr lang="en-US" smtClean="0"/>
              <a:t>‹#›</a:t>
            </a:fld>
            <a:endParaRPr lang="en-US"/>
          </a:p>
        </p:txBody>
      </p:sp>
    </p:spTree>
    <p:extLst>
      <p:ext uri="{BB962C8B-B14F-4D97-AF65-F5344CB8AC3E}">
        <p14:creationId xmlns:p14="http://schemas.microsoft.com/office/powerpoint/2010/main" val="1194492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E74469-E3A8-4E0E-9033-EAA974F6B0F2}" type="slidenum">
              <a:rPr lang="en-US" smtClean="0"/>
              <a:t>30</a:t>
            </a:fld>
            <a:endParaRPr lang="en-US"/>
          </a:p>
        </p:txBody>
      </p:sp>
    </p:spTree>
    <p:extLst>
      <p:ext uri="{BB962C8B-B14F-4D97-AF65-F5344CB8AC3E}">
        <p14:creationId xmlns:p14="http://schemas.microsoft.com/office/powerpoint/2010/main" val="1139731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0106B4A3-4212-4E39-93DE-E053E8F69C28}" type="datetimeFigureOut">
              <a:rPr lang="en-US" smtClean="0"/>
              <a:t>5/17/2021</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kumimoji="0"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A3DCDF73-85D2-4237-9B32-053DBDB0C312}" type="slidenum">
              <a:rPr kumimoji="0" lang="en-US" smtClean="0"/>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0106B4A3-4212-4E39-93DE-E053E8F69C28}" type="datetimeFigureOut">
              <a:rPr lang="en-US" smtClean="0"/>
              <a:t>5/17/2021</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0106B4A3-4212-4E39-93DE-E053E8F69C28}" type="datetimeFigureOut">
              <a:rPr lang="en-US" smtClean="0"/>
              <a:t>5/17/2021</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kumimoji="0" lang="en-US"/>
          </a:p>
        </p:txBody>
      </p:sp>
      <p:sp>
        <p:nvSpPr>
          <p:cNvPr id="6" name="Slide Number Placeholder 5"/>
          <p:cNvSpPr>
            <a:spLocks noGrp="1"/>
          </p:cNvSpPr>
          <p:nvPr>
            <p:ph type="sldNum" sz="quarter" idx="12"/>
          </p:nvPr>
        </p:nvSpPr>
        <p:spPr>
          <a:xfrm>
            <a:off x="8451056" y="809624"/>
            <a:ext cx="502920" cy="300831"/>
          </a:xfrm>
        </p:spPr>
        <p:txBody>
          <a:bodyPr/>
          <a:lstStyle/>
          <a:p>
            <a:fld id="{A3DCDF73-85D2-4237-9B32-053DBDB0C312}" type="slidenum">
              <a:rPr kumimoji="0" lang="en-US" smtClean="0"/>
              <a:t>‹#›</a:t>
            </a:fld>
            <a:endParaRPr kumimoji="0"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0106B4A3-4212-4E39-93DE-E053E8F69C28}" type="datetimeFigureOut">
              <a:rPr lang="en-US" smtClean="0"/>
              <a:t>5/17/2021</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kumimoji="0" lang="en-US"/>
          </a:p>
        </p:txBody>
      </p:sp>
      <p:sp>
        <p:nvSpPr>
          <p:cNvPr id="7" name="Slide Number Placeholder 6"/>
          <p:cNvSpPr>
            <a:spLocks noGrp="1"/>
          </p:cNvSpPr>
          <p:nvPr>
            <p:ph type="sldNum" sz="quarter" idx="12"/>
          </p:nvPr>
        </p:nvSpPr>
        <p:spPr>
          <a:xfrm>
            <a:off x="7589520" y="6480969"/>
            <a:ext cx="502920" cy="301752"/>
          </a:xfrm>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0106B4A3-4212-4E39-93DE-E053E8F69C28}" type="datetimeFigureOut">
              <a:rPr lang="en-US" smtClean="0"/>
              <a:t>5/17/2021</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kumimoji="0"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A3DCDF73-85D2-4237-9B32-053DBDB0C312}"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106B4A3-4212-4E39-93DE-E053E8F69C28}" type="datetimeFigureOut">
              <a:rPr lang="en-US" smtClean="0"/>
              <a:t>5/17/2021</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0106B4A3-4212-4E39-93DE-E053E8F69C28}" type="datetimeFigureOut">
              <a:rPr lang="en-US" smtClean="0"/>
              <a:t>5/17/2021</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kumimoji="0" lang="en-US"/>
          </a:p>
        </p:txBody>
      </p:sp>
      <p:sp>
        <p:nvSpPr>
          <p:cNvPr id="4" name="Slide Number Placeholder 3"/>
          <p:cNvSpPr>
            <a:spLocks noGrp="1"/>
          </p:cNvSpPr>
          <p:nvPr>
            <p:ph type="sldNum" sz="quarter" idx="12"/>
          </p:nvPr>
        </p:nvSpPr>
        <p:spPr>
          <a:xfrm>
            <a:off x="7589520" y="6480969"/>
            <a:ext cx="502920" cy="301752"/>
          </a:xfrm>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0106B4A3-4212-4E39-93DE-E053E8F69C28}" type="datetimeFigureOut">
              <a:rPr lang="en-US" smtClean="0"/>
              <a:t>5/17/2021</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kumimoji="0"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A3DCDF73-85D2-4237-9B32-053DBDB0C312}"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0106B4A3-4212-4E39-93DE-E053E8F69C28}" type="datetimeFigureOut">
              <a:rPr lang="en-US" smtClean="0"/>
              <a:t>5/17/2021</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kumimoji="0"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A3DCDF73-85D2-4237-9B32-053DBDB0C312}"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06B4A3-4212-4E39-93DE-E053E8F69C28}" type="datetimeFigureOut">
              <a:rPr lang="en-US" smtClean="0"/>
              <a:t>5/17/2021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06B4A3-4212-4E39-93DE-E053E8F69C28}" type="datetimeFigureOut">
              <a:rPr lang="en-US" smtClean="0"/>
              <a:t>5/17/2021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106B4A3-4212-4E39-93DE-E053E8F69C28}" type="datetimeFigureOut">
              <a:rPr lang="en-US" smtClean="0"/>
              <a:t>5/17/2021</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kumimoji="0"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A3DCDF73-85D2-4237-9B32-053DBDB0C312}" type="slidenum">
              <a:rPr kumimoji="0" lang="en-US" smtClean="0"/>
              <a:t>‹#›</a:t>
            </a:fld>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rPr>
              <a:t>Python </a:t>
            </a:r>
            <a:r>
              <a:rPr lang="en-US" b="1" dirty="0" smtClean="0">
                <a:effectLst/>
              </a:rPr>
              <a:t> </a:t>
            </a:r>
            <a:r>
              <a:rPr lang="en-US" b="1" dirty="0">
                <a:effectLst/>
              </a:rPr>
              <a:t>- Basic Operators</a:t>
            </a:r>
            <a:br>
              <a:rPr lang="en-US" b="1" dirty="0">
                <a:effectLst/>
              </a:rPr>
            </a:b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368663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Basic Operators</a:t>
            </a:r>
            <a:br>
              <a:rPr lang="en-US" b="1" dirty="0">
                <a:effectLst/>
              </a:rPr>
            </a:br>
            <a:endParaRPr lang="en-US" dirty="0"/>
          </a:p>
        </p:txBody>
      </p:sp>
      <p:sp>
        <p:nvSpPr>
          <p:cNvPr id="3" name="Content Placeholder 2"/>
          <p:cNvSpPr>
            <a:spLocks noGrp="1"/>
          </p:cNvSpPr>
          <p:nvPr>
            <p:ph idx="1"/>
          </p:nvPr>
        </p:nvSpPr>
        <p:spPr/>
        <p:txBody>
          <a:bodyPr/>
          <a:lstStyle/>
          <a:p>
            <a:r>
              <a:rPr lang="en-US" dirty="0"/>
              <a:t>Operators are the constructs which can manipulate the value of operands.</a:t>
            </a:r>
          </a:p>
          <a:p>
            <a:r>
              <a:rPr lang="en-US" dirty="0"/>
              <a:t>4 + 5 = 9. </a:t>
            </a:r>
            <a:r>
              <a:rPr lang="en-US" b="1" dirty="0"/>
              <a:t>4</a:t>
            </a:r>
            <a:r>
              <a:rPr lang="en-US" dirty="0"/>
              <a:t> and </a:t>
            </a:r>
            <a:r>
              <a:rPr lang="en-US" b="1" dirty="0"/>
              <a:t>5 </a:t>
            </a:r>
            <a:r>
              <a:rPr lang="en-US" dirty="0"/>
              <a:t>are </a:t>
            </a:r>
            <a:r>
              <a:rPr lang="en-US" b="1" dirty="0"/>
              <a:t>called operands</a:t>
            </a:r>
            <a:r>
              <a:rPr lang="en-US" dirty="0"/>
              <a:t> and </a:t>
            </a:r>
            <a:r>
              <a:rPr lang="en-US" b="1" dirty="0"/>
              <a:t>+</a:t>
            </a:r>
            <a:r>
              <a:rPr lang="en-US" dirty="0"/>
              <a:t> is called </a:t>
            </a:r>
            <a:r>
              <a:rPr lang="en-US" b="1" dirty="0"/>
              <a:t>operator</a:t>
            </a:r>
            <a:r>
              <a:rPr lang="en-US" b="1" dirty="0" smtClean="0"/>
              <a:t>.</a:t>
            </a:r>
          </a:p>
          <a:p>
            <a:endParaRPr lang="en-US" b="1" dirty="0"/>
          </a:p>
          <a:p>
            <a:endParaRPr lang="en-US" dirty="0"/>
          </a:p>
        </p:txBody>
      </p:sp>
    </p:spTree>
    <p:extLst>
      <p:ext uri="{BB962C8B-B14F-4D97-AF65-F5344CB8AC3E}">
        <p14:creationId xmlns:p14="http://schemas.microsoft.com/office/powerpoint/2010/main" val="27464718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Types of </a:t>
            </a:r>
            <a:r>
              <a:rPr lang="en-US" b="1" dirty="0" smtClean="0">
                <a:effectLst/>
              </a:rPr>
              <a:t>Operators in Python</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pPr lvl="0"/>
            <a:r>
              <a:rPr lang="en-US" dirty="0"/>
              <a:t>Arithmetic Operators</a:t>
            </a:r>
          </a:p>
          <a:p>
            <a:pPr lvl="0"/>
            <a:r>
              <a:rPr lang="en-US" dirty="0"/>
              <a:t>Comparison (Relational) Operators</a:t>
            </a:r>
          </a:p>
          <a:p>
            <a:pPr lvl="0"/>
            <a:r>
              <a:rPr lang="en-US" dirty="0"/>
              <a:t>Assignment Operators</a:t>
            </a:r>
          </a:p>
          <a:p>
            <a:pPr lvl="0"/>
            <a:r>
              <a:rPr lang="en-US" dirty="0"/>
              <a:t>Logical Operators</a:t>
            </a:r>
          </a:p>
          <a:p>
            <a:pPr lvl="0"/>
            <a:r>
              <a:rPr lang="en-US" dirty="0"/>
              <a:t>Bitwise Operators</a:t>
            </a:r>
          </a:p>
          <a:p>
            <a:pPr lvl="0"/>
            <a:r>
              <a:rPr lang="en-US" dirty="0"/>
              <a:t>Membership Operators</a:t>
            </a:r>
          </a:p>
          <a:p>
            <a:endParaRPr lang="en-US" dirty="0"/>
          </a:p>
        </p:txBody>
      </p:sp>
    </p:spTree>
    <p:extLst>
      <p:ext uri="{BB962C8B-B14F-4D97-AF65-F5344CB8AC3E}">
        <p14:creationId xmlns:p14="http://schemas.microsoft.com/office/powerpoint/2010/main" val="645624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Python Arithmetic Operators</a:t>
            </a:r>
            <a:br>
              <a:rPr lang="en-US" b="1" dirty="0"/>
            </a:br>
            <a:endParaRPr lang="en-US" dirty="0"/>
          </a:p>
        </p:txBody>
      </p:sp>
      <p:sp>
        <p:nvSpPr>
          <p:cNvPr id="3" name="Content Placeholder 2"/>
          <p:cNvSpPr>
            <a:spLocks noGrp="1"/>
          </p:cNvSpPr>
          <p:nvPr>
            <p:ph idx="1"/>
          </p:nvPr>
        </p:nvSpPr>
        <p:spPr/>
        <p:txBody>
          <a:bodyPr/>
          <a:lstStyle/>
          <a:p>
            <a:r>
              <a:rPr lang="en-US" dirty="0"/>
              <a:t>Assume variable </a:t>
            </a:r>
            <a:r>
              <a:rPr lang="en-US" dirty="0">
                <a:solidFill>
                  <a:srgbClr val="FFFF00"/>
                </a:solidFill>
              </a:rPr>
              <a:t>a</a:t>
            </a:r>
            <a:r>
              <a:rPr lang="en-US" dirty="0"/>
              <a:t> holds </a:t>
            </a:r>
            <a:r>
              <a:rPr lang="en-US" dirty="0">
                <a:solidFill>
                  <a:srgbClr val="FFFF00"/>
                </a:solidFill>
              </a:rPr>
              <a:t>10 </a:t>
            </a:r>
            <a:r>
              <a:rPr lang="en-US" dirty="0"/>
              <a:t>and variable </a:t>
            </a:r>
            <a:r>
              <a:rPr lang="en-US" dirty="0">
                <a:solidFill>
                  <a:srgbClr val="FFFF00"/>
                </a:solidFill>
              </a:rPr>
              <a:t>b</a:t>
            </a:r>
            <a:r>
              <a:rPr lang="en-US" dirty="0"/>
              <a:t> holds </a:t>
            </a:r>
            <a:r>
              <a:rPr lang="en-US" dirty="0">
                <a:solidFill>
                  <a:srgbClr val="FFFF00"/>
                </a:solidFill>
              </a:rPr>
              <a:t>20</a:t>
            </a:r>
            <a:r>
              <a:rPr lang="en-US" dirty="0"/>
              <a:t>, then </a:t>
            </a:r>
            <a:r>
              <a:rPr lang="en-US" dirty="0" smtClean="0"/>
              <a:t>−</a:t>
            </a:r>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499928388"/>
              </p:ext>
            </p:extLst>
          </p:nvPr>
        </p:nvGraphicFramePr>
        <p:xfrm>
          <a:off x="467544" y="3252851"/>
          <a:ext cx="8219256" cy="3128477"/>
        </p:xfrm>
        <a:graphic>
          <a:graphicData uri="http://schemas.openxmlformats.org/drawingml/2006/table">
            <a:tbl>
              <a:tblPr firstRow="1" firstCol="1" bandRow="1">
                <a:tableStyleId>{5C22544A-7EE6-4342-B048-85BDC9FD1C3A}</a:tableStyleId>
              </a:tblPr>
              <a:tblGrid>
                <a:gridCol w="1949338"/>
                <a:gridCol w="4593578"/>
                <a:gridCol w="1676340"/>
              </a:tblGrid>
              <a:tr h="392087">
                <a:tc>
                  <a:txBody>
                    <a:bodyPr/>
                    <a:lstStyle/>
                    <a:p>
                      <a:pPr algn="ctr">
                        <a:lnSpc>
                          <a:spcPct val="115000"/>
                        </a:lnSpc>
                        <a:spcAft>
                          <a:spcPts val="0"/>
                        </a:spcAft>
                      </a:pPr>
                      <a:r>
                        <a:rPr lang="en-US" sz="1400">
                          <a:effectLst/>
                        </a:rPr>
                        <a:t>Operator</a:t>
                      </a:r>
                      <a:endParaRPr lang="en-US" sz="110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1400">
                          <a:effectLst/>
                        </a:rPr>
                        <a:t>Description</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Example</a:t>
                      </a:r>
                      <a:endParaRPr lang="en-US" sz="1100">
                        <a:effectLst/>
                        <a:latin typeface="Calibri"/>
                        <a:ea typeface="Calibri"/>
                        <a:cs typeface="Times New Roman"/>
                      </a:endParaRPr>
                    </a:p>
                  </a:txBody>
                  <a:tcPr marL="9525" marR="9525" marT="9525" marB="9525" anchor="ctr"/>
                </a:tc>
              </a:tr>
              <a:tr h="392288">
                <a:tc>
                  <a:txBody>
                    <a:bodyPr/>
                    <a:lstStyle/>
                    <a:p>
                      <a:pPr>
                        <a:lnSpc>
                          <a:spcPct val="115000"/>
                        </a:lnSpc>
                        <a:spcAft>
                          <a:spcPts val="0"/>
                        </a:spcAft>
                      </a:pPr>
                      <a:r>
                        <a:rPr lang="en-US" sz="1400">
                          <a:effectLst/>
                        </a:rPr>
                        <a:t>+ Addition</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Adds values on either side of the operator.</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a + b = 30</a:t>
                      </a:r>
                      <a:endParaRPr lang="en-US" sz="1100">
                        <a:effectLst/>
                        <a:latin typeface="Calibri"/>
                        <a:ea typeface="Calibri"/>
                        <a:cs typeface="Times New Roman"/>
                      </a:endParaRPr>
                    </a:p>
                  </a:txBody>
                  <a:tcPr marL="9525" marR="9525" marT="9525" marB="9525" anchor="ctr"/>
                </a:tc>
              </a:tr>
              <a:tr h="779763">
                <a:tc>
                  <a:txBody>
                    <a:bodyPr/>
                    <a:lstStyle/>
                    <a:p>
                      <a:pPr>
                        <a:lnSpc>
                          <a:spcPct val="115000"/>
                        </a:lnSpc>
                        <a:spcAft>
                          <a:spcPts val="0"/>
                        </a:spcAft>
                      </a:pPr>
                      <a:r>
                        <a:rPr lang="en-US" sz="1400">
                          <a:effectLst/>
                        </a:rPr>
                        <a:t>- Subtraction</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Subtracts right hand operand from left hand operand.</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a – b = -10</a:t>
                      </a:r>
                      <a:endParaRPr lang="en-US" sz="1100">
                        <a:effectLst/>
                        <a:latin typeface="Calibri"/>
                        <a:ea typeface="Calibri"/>
                        <a:cs typeface="Times New Roman"/>
                      </a:endParaRPr>
                    </a:p>
                  </a:txBody>
                  <a:tcPr marL="9525" marR="9525" marT="9525" marB="9525" anchor="ctr"/>
                </a:tc>
              </a:tr>
              <a:tr h="392288">
                <a:tc>
                  <a:txBody>
                    <a:bodyPr/>
                    <a:lstStyle/>
                    <a:p>
                      <a:pPr>
                        <a:lnSpc>
                          <a:spcPct val="115000"/>
                        </a:lnSpc>
                        <a:spcAft>
                          <a:spcPts val="0"/>
                        </a:spcAft>
                      </a:pPr>
                      <a:r>
                        <a:rPr lang="en-US" sz="1400">
                          <a:effectLst/>
                        </a:rPr>
                        <a:t>* Multiplication</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Multiplies values on either side of the operator</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a * b = 200</a:t>
                      </a:r>
                      <a:endParaRPr lang="en-US" sz="1100">
                        <a:effectLst/>
                        <a:latin typeface="Calibri"/>
                        <a:ea typeface="Calibri"/>
                        <a:cs typeface="Times New Roman"/>
                      </a:endParaRPr>
                    </a:p>
                  </a:txBody>
                  <a:tcPr marL="9525" marR="9525" marT="9525" marB="9525" anchor="ctr"/>
                </a:tc>
              </a:tr>
              <a:tr h="392288">
                <a:tc>
                  <a:txBody>
                    <a:bodyPr/>
                    <a:lstStyle/>
                    <a:p>
                      <a:pPr>
                        <a:lnSpc>
                          <a:spcPct val="115000"/>
                        </a:lnSpc>
                        <a:spcAft>
                          <a:spcPts val="0"/>
                        </a:spcAft>
                      </a:pPr>
                      <a:r>
                        <a:rPr lang="en-US" sz="1400">
                          <a:effectLst/>
                        </a:rPr>
                        <a:t>/ Division</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Divides left hand operand by right hand operand</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b / a = 2</a:t>
                      </a:r>
                      <a:endParaRPr lang="en-US" sz="1100">
                        <a:effectLst/>
                        <a:latin typeface="Calibri"/>
                        <a:ea typeface="Calibri"/>
                        <a:cs typeface="Times New Roman"/>
                      </a:endParaRPr>
                    </a:p>
                  </a:txBody>
                  <a:tcPr marL="9525" marR="9525" marT="9525" marB="9525" anchor="ctr"/>
                </a:tc>
              </a:tr>
              <a:tr h="779763">
                <a:tc>
                  <a:txBody>
                    <a:bodyPr/>
                    <a:lstStyle/>
                    <a:p>
                      <a:pPr>
                        <a:lnSpc>
                          <a:spcPct val="115000"/>
                        </a:lnSpc>
                        <a:spcAft>
                          <a:spcPts val="0"/>
                        </a:spcAft>
                      </a:pPr>
                      <a:r>
                        <a:rPr lang="en-US" sz="1400">
                          <a:effectLst/>
                        </a:rPr>
                        <a:t>% Modulus</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Divides left hand operand by right hand operand and returns remainder</a:t>
                      </a:r>
                      <a:endParaRPr lang="en-US"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dirty="0">
                          <a:effectLst/>
                        </a:rPr>
                        <a:t>b % a = 0</a:t>
                      </a:r>
                      <a:endParaRPr lang="en-US" sz="11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12111980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47983547"/>
              </p:ext>
            </p:extLst>
          </p:nvPr>
        </p:nvGraphicFramePr>
        <p:xfrm>
          <a:off x="323528" y="2132856"/>
          <a:ext cx="8363273" cy="3923973"/>
        </p:xfrm>
        <a:graphic>
          <a:graphicData uri="http://schemas.openxmlformats.org/drawingml/2006/table">
            <a:tbl>
              <a:tblPr firstRow="1" firstCol="1" bandRow="1">
                <a:tableStyleId>{5C22544A-7EE6-4342-B048-85BDC9FD1C3A}</a:tableStyleId>
              </a:tblPr>
              <a:tblGrid>
                <a:gridCol w="1463615"/>
                <a:gridCol w="3448982"/>
                <a:gridCol w="3450676"/>
              </a:tblGrid>
              <a:tr h="657788">
                <a:tc>
                  <a:txBody>
                    <a:bodyPr/>
                    <a:lstStyle/>
                    <a:p>
                      <a:pPr>
                        <a:lnSpc>
                          <a:spcPct val="115000"/>
                        </a:lnSpc>
                        <a:spcAft>
                          <a:spcPts val="0"/>
                        </a:spcAft>
                      </a:pPr>
                      <a:r>
                        <a:rPr lang="en-US" sz="2000" dirty="0">
                          <a:effectLst/>
                        </a:rPr>
                        <a:t>** Exponent</a:t>
                      </a:r>
                      <a:endParaRPr lang="en-US" sz="20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2000">
                          <a:effectLst/>
                        </a:rPr>
                        <a:t>Performs exponential (power) calculation on operators</a:t>
                      </a:r>
                      <a:endParaRPr lang="en-US" sz="20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2000" dirty="0">
                          <a:effectLst/>
                        </a:rPr>
                        <a:t>a**b =10 to the power 20</a:t>
                      </a:r>
                      <a:endParaRPr lang="en-US" sz="2000" dirty="0">
                        <a:effectLst/>
                        <a:latin typeface="Calibri"/>
                        <a:ea typeface="Calibri"/>
                        <a:cs typeface="Times New Roman"/>
                      </a:endParaRPr>
                    </a:p>
                  </a:txBody>
                  <a:tcPr marL="9525" marR="9525" marT="9525" marB="9525" anchor="ctr"/>
                </a:tc>
              </a:tr>
              <a:tr h="2853363">
                <a:tc>
                  <a:txBody>
                    <a:bodyPr/>
                    <a:lstStyle/>
                    <a:p>
                      <a:pPr>
                        <a:lnSpc>
                          <a:spcPct val="115000"/>
                        </a:lnSpc>
                        <a:spcAft>
                          <a:spcPts val="0"/>
                        </a:spcAft>
                      </a:pPr>
                      <a:r>
                        <a:rPr lang="en-US" sz="1600" dirty="0">
                          <a:effectLst/>
                        </a:rPr>
                        <a:t>//</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 </a:t>
                      </a:r>
                    </a:p>
                    <a:p>
                      <a:pPr>
                        <a:lnSpc>
                          <a:spcPct val="115000"/>
                        </a:lnSpc>
                        <a:spcAft>
                          <a:spcPts val="0"/>
                        </a:spcAft>
                      </a:pPr>
                      <a:r>
                        <a:rPr lang="en-US" sz="1600">
                          <a:effectLst/>
                        </a:rPr>
                        <a:t> </a:t>
                      </a:r>
                    </a:p>
                    <a:p>
                      <a:pPr>
                        <a:lnSpc>
                          <a:spcPct val="115000"/>
                        </a:lnSpc>
                        <a:spcAft>
                          <a:spcPts val="0"/>
                        </a:spcAft>
                      </a:pPr>
                      <a:r>
                        <a:rPr lang="en-US" sz="1600">
                          <a:effectLst/>
                        </a:rPr>
                        <a:t>Floor Division - The division of operands where the result is the quotient in which the digits after the decimal point are removed. But if one of the operands is negative, the result is floored, i.e., rounded away from zero (towards negative infinity) −</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9//2 = 4 and 9.0//2.0 = 4.0, -11//3 = -4, -11.0//3 = -4.0</a:t>
                      </a:r>
                      <a:endParaRPr lang="en-US" sz="16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1057588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Python Comparison Operators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a:t>These operators compare the values on either sides of them and decide the relation among them</a:t>
            </a:r>
            <a:r>
              <a:rPr lang="en-US" dirty="0" smtClean="0"/>
              <a:t>.</a:t>
            </a:r>
          </a:p>
          <a:p>
            <a:r>
              <a:rPr lang="en-US" dirty="0" smtClean="0"/>
              <a:t> </a:t>
            </a:r>
            <a:r>
              <a:rPr lang="en-US" dirty="0"/>
              <a:t>They are also called </a:t>
            </a:r>
            <a:r>
              <a:rPr lang="en-US" b="1" dirty="0"/>
              <a:t>Relational operators.</a:t>
            </a:r>
          </a:p>
          <a:p>
            <a:r>
              <a:rPr lang="en-US" dirty="0"/>
              <a:t>Assume variable </a:t>
            </a:r>
            <a:r>
              <a:rPr lang="en-US" dirty="0">
                <a:solidFill>
                  <a:srgbClr val="FFFF00"/>
                </a:solidFill>
              </a:rPr>
              <a:t>a</a:t>
            </a:r>
            <a:r>
              <a:rPr lang="en-US" dirty="0"/>
              <a:t> holds </a:t>
            </a:r>
            <a:r>
              <a:rPr lang="en-US" dirty="0">
                <a:solidFill>
                  <a:srgbClr val="FFFF00"/>
                </a:solidFill>
              </a:rPr>
              <a:t>10 </a:t>
            </a:r>
            <a:r>
              <a:rPr lang="en-US" dirty="0"/>
              <a:t>and variable </a:t>
            </a:r>
            <a:r>
              <a:rPr lang="en-US" dirty="0">
                <a:solidFill>
                  <a:srgbClr val="FFFF00"/>
                </a:solidFill>
              </a:rPr>
              <a:t>b</a:t>
            </a:r>
            <a:r>
              <a:rPr lang="en-US" dirty="0"/>
              <a:t> holds </a:t>
            </a:r>
            <a:r>
              <a:rPr lang="en-US" dirty="0">
                <a:solidFill>
                  <a:srgbClr val="FFFF00"/>
                </a:solidFill>
              </a:rPr>
              <a:t>20</a:t>
            </a:r>
            <a:r>
              <a:rPr lang="en-US" dirty="0"/>
              <a:t>, then −</a:t>
            </a:r>
          </a:p>
          <a:p>
            <a:endParaRPr lang="en-US" dirty="0"/>
          </a:p>
        </p:txBody>
      </p:sp>
    </p:spTree>
    <p:extLst>
      <p:ext uri="{BB962C8B-B14F-4D97-AF65-F5344CB8AC3E}">
        <p14:creationId xmlns:p14="http://schemas.microsoft.com/office/powerpoint/2010/main" val="10842352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46010679"/>
              </p:ext>
            </p:extLst>
          </p:nvPr>
        </p:nvGraphicFramePr>
        <p:xfrm>
          <a:off x="755576" y="2276873"/>
          <a:ext cx="7416051" cy="2976499"/>
        </p:xfrm>
        <a:graphic>
          <a:graphicData uri="http://schemas.openxmlformats.org/drawingml/2006/table">
            <a:tbl>
              <a:tblPr firstRow="1" firstCol="1" bandRow="1">
                <a:tableStyleId>{5C22544A-7EE6-4342-B048-85BDC9FD1C3A}</a:tableStyleId>
              </a:tblPr>
              <a:tblGrid>
                <a:gridCol w="1783284"/>
                <a:gridCol w="3822396"/>
                <a:gridCol w="1810371"/>
              </a:tblGrid>
              <a:tr h="356994">
                <a:tc>
                  <a:txBody>
                    <a:bodyPr/>
                    <a:lstStyle/>
                    <a:p>
                      <a:pPr algn="ctr">
                        <a:lnSpc>
                          <a:spcPct val="115000"/>
                        </a:lnSpc>
                        <a:spcAft>
                          <a:spcPts val="0"/>
                        </a:spcAft>
                      </a:pPr>
                      <a:r>
                        <a:rPr lang="en-US" sz="1800" dirty="0">
                          <a:effectLst/>
                        </a:rPr>
                        <a:t>Operator</a:t>
                      </a:r>
                      <a:endParaRPr lang="en-US" sz="18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1800" dirty="0">
                          <a:effectLst/>
                        </a:rPr>
                        <a:t>Description</a:t>
                      </a:r>
                      <a:endParaRPr lang="en-US" sz="18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1800" dirty="0">
                          <a:effectLst/>
                        </a:rPr>
                        <a:t>Example</a:t>
                      </a:r>
                      <a:endParaRPr lang="en-US" sz="1800" dirty="0">
                        <a:effectLst/>
                        <a:latin typeface="Calibri"/>
                        <a:ea typeface="Calibri"/>
                        <a:cs typeface="Times New Roman"/>
                      </a:endParaRPr>
                    </a:p>
                  </a:txBody>
                  <a:tcPr marL="9525" marR="9525" marT="9525" marB="9525" anchor="ctr"/>
                </a:tc>
              </a:tr>
              <a:tr h="705471">
                <a:tc>
                  <a:txBody>
                    <a:bodyPr/>
                    <a:lstStyle/>
                    <a:p>
                      <a:pPr>
                        <a:lnSpc>
                          <a:spcPct val="115000"/>
                        </a:lnSpc>
                        <a:spcAft>
                          <a:spcPts val="0"/>
                        </a:spcAft>
                      </a:pPr>
                      <a:r>
                        <a:rPr lang="en-US" sz="1600" dirty="0">
                          <a:effectLst/>
                        </a:rPr>
                        <a:t>==</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If the values of two operands are equal, then the condition becomes true.</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(a == b) is not true.</a:t>
                      </a:r>
                      <a:endParaRPr lang="en-US" sz="1600">
                        <a:effectLst/>
                        <a:latin typeface="Calibri"/>
                        <a:ea typeface="Calibri"/>
                        <a:cs typeface="Times New Roman"/>
                      </a:endParaRPr>
                    </a:p>
                  </a:txBody>
                  <a:tcPr marL="9525" marR="9525" marT="9525" marB="9525" anchor="ctr"/>
                </a:tc>
              </a:tr>
              <a:tr h="705471">
                <a:tc>
                  <a:txBody>
                    <a:bodyPr/>
                    <a:lstStyle/>
                    <a:p>
                      <a:pPr>
                        <a:lnSpc>
                          <a:spcPct val="115000"/>
                        </a:lnSpc>
                        <a:spcAft>
                          <a:spcPts val="0"/>
                        </a:spcAft>
                      </a:pPr>
                      <a:r>
                        <a:rPr lang="en-US" sz="1600" dirty="0">
                          <a:effectLst/>
                        </a:rPr>
                        <a:t>!=</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If values of two operands are not equal, then condition becomes true.</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(a!= b) is true. </a:t>
                      </a:r>
                      <a:endParaRPr lang="en-US" sz="1600">
                        <a:effectLst/>
                        <a:latin typeface="Calibri"/>
                        <a:ea typeface="Calibri"/>
                        <a:cs typeface="Times New Roman"/>
                      </a:endParaRPr>
                    </a:p>
                  </a:txBody>
                  <a:tcPr marL="9525" marR="9525" marT="9525" marB="9525" anchor="ctr"/>
                </a:tc>
              </a:tr>
              <a:tr h="1053736">
                <a:tc>
                  <a:txBody>
                    <a:bodyPr/>
                    <a:lstStyle/>
                    <a:p>
                      <a:pPr>
                        <a:lnSpc>
                          <a:spcPct val="115000"/>
                        </a:lnSpc>
                        <a:spcAft>
                          <a:spcPts val="0"/>
                        </a:spcAft>
                      </a:pPr>
                      <a:r>
                        <a:rPr lang="en-US" sz="1600">
                          <a:effectLst/>
                        </a:rPr>
                        <a:t>&gt; </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If the value of left operand is greater than the value of right operand, then condition becomes true.</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(a &gt; b) is not true.</a:t>
                      </a:r>
                      <a:endParaRPr lang="en-US" sz="16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20303537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2532088"/>
              </p:ext>
            </p:extLst>
          </p:nvPr>
        </p:nvGraphicFramePr>
        <p:xfrm>
          <a:off x="539553" y="2060848"/>
          <a:ext cx="7632074" cy="3218208"/>
        </p:xfrm>
        <a:graphic>
          <a:graphicData uri="http://schemas.openxmlformats.org/drawingml/2006/table">
            <a:tbl>
              <a:tblPr firstRow="1" firstCol="1" bandRow="1">
                <a:tableStyleId>{5C22544A-7EE6-4342-B048-85BDC9FD1C3A}</a:tableStyleId>
              </a:tblPr>
              <a:tblGrid>
                <a:gridCol w="1835229"/>
                <a:gridCol w="3933739"/>
                <a:gridCol w="1863106"/>
              </a:tblGrid>
              <a:tr h="789069">
                <a:tc>
                  <a:txBody>
                    <a:bodyPr/>
                    <a:lstStyle/>
                    <a:p>
                      <a:pPr>
                        <a:lnSpc>
                          <a:spcPct val="115000"/>
                        </a:lnSpc>
                        <a:spcAft>
                          <a:spcPts val="0"/>
                        </a:spcAft>
                      </a:pPr>
                      <a:r>
                        <a:rPr lang="en-US" sz="1600" dirty="0">
                          <a:effectLst/>
                        </a:rPr>
                        <a:t>&lt; </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If the value of left operand is less than the value of right operand, then condition becomes true.</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(a &lt; b) is true.</a:t>
                      </a:r>
                      <a:endParaRPr lang="en-US" sz="1600">
                        <a:effectLst/>
                        <a:latin typeface="Calibri"/>
                        <a:ea typeface="Calibri"/>
                        <a:cs typeface="Times New Roman"/>
                      </a:endParaRPr>
                    </a:p>
                  </a:txBody>
                  <a:tcPr marL="9525" marR="9525" marT="9525" marB="9525" anchor="ctr"/>
                </a:tc>
              </a:tr>
              <a:tr h="1178955">
                <a:tc>
                  <a:txBody>
                    <a:bodyPr/>
                    <a:lstStyle/>
                    <a:p>
                      <a:pPr>
                        <a:lnSpc>
                          <a:spcPct val="115000"/>
                        </a:lnSpc>
                        <a:spcAft>
                          <a:spcPts val="0"/>
                        </a:spcAft>
                      </a:pPr>
                      <a:r>
                        <a:rPr lang="en-US" sz="1600" dirty="0">
                          <a:effectLst/>
                        </a:rPr>
                        <a:t>&gt;=</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If the value of left operand is greater than or equal to the value of right operand, then condition becomes true.</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(a &gt;= b) is not true.</a:t>
                      </a:r>
                      <a:endParaRPr lang="en-US" sz="1600">
                        <a:effectLst/>
                        <a:latin typeface="Calibri"/>
                        <a:ea typeface="Calibri"/>
                        <a:cs typeface="Times New Roman"/>
                      </a:endParaRPr>
                    </a:p>
                  </a:txBody>
                  <a:tcPr marL="9525" marR="9525" marT="9525" marB="9525" anchor="ctr"/>
                </a:tc>
              </a:tr>
              <a:tr h="1178955">
                <a:tc>
                  <a:txBody>
                    <a:bodyPr/>
                    <a:lstStyle/>
                    <a:p>
                      <a:pPr>
                        <a:lnSpc>
                          <a:spcPct val="115000"/>
                        </a:lnSpc>
                        <a:spcAft>
                          <a:spcPts val="0"/>
                        </a:spcAft>
                      </a:pPr>
                      <a:r>
                        <a:rPr lang="en-US" sz="1600">
                          <a:effectLst/>
                        </a:rPr>
                        <a:t>&lt;=</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If the value of left operand is less than or equal to the value of right operand, then condition becomes true.</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(a &lt;= b) is true.</a:t>
                      </a:r>
                      <a:endParaRPr lang="en-US" sz="16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37822532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Python Assignment Operators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a:t>Assume variable </a:t>
            </a:r>
            <a:r>
              <a:rPr lang="en-US" dirty="0">
                <a:solidFill>
                  <a:srgbClr val="FFFF00"/>
                </a:solidFill>
              </a:rPr>
              <a:t>a</a:t>
            </a:r>
            <a:r>
              <a:rPr lang="en-US" dirty="0"/>
              <a:t> holds </a:t>
            </a:r>
            <a:r>
              <a:rPr lang="en-US" dirty="0">
                <a:solidFill>
                  <a:srgbClr val="FFFF00"/>
                </a:solidFill>
              </a:rPr>
              <a:t>10 </a:t>
            </a:r>
            <a:r>
              <a:rPr lang="en-US" dirty="0"/>
              <a:t>and variable </a:t>
            </a:r>
            <a:r>
              <a:rPr lang="en-US" dirty="0">
                <a:solidFill>
                  <a:srgbClr val="FFFF00"/>
                </a:solidFill>
              </a:rPr>
              <a:t>b </a:t>
            </a:r>
            <a:r>
              <a:rPr lang="en-US" dirty="0"/>
              <a:t>holds 20, then </a:t>
            </a:r>
            <a:endParaRPr lang="en-US" dirty="0" smtClean="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626488109"/>
              </p:ext>
            </p:extLst>
          </p:nvPr>
        </p:nvGraphicFramePr>
        <p:xfrm>
          <a:off x="971600" y="3212976"/>
          <a:ext cx="7632848" cy="3168353"/>
        </p:xfrm>
        <a:graphic>
          <a:graphicData uri="http://schemas.openxmlformats.org/drawingml/2006/table">
            <a:tbl>
              <a:tblPr firstRow="1" firstCol="1" bandRow="1">
                <a:tableStyleId>{5C22544A-7EE6-4342-B048-85BDC9FD1C3A}</a:tableStyleId>
              </a:tblPr>
              <a:tblGrid>
                <a:gridCol w="1136246"/>
                <a:gridCol w="4042743"/>
                <a:gridCol w="2453859"/>
              </a:tblGrid>
              <a:tr h="398311">
                <a:tc>
                  <a:txBody>
                    <a:bodyPr/>
                    <a:lstStyle/>
                    <a:p>
                      <a:pPr algn="ctr">
                        <a:lnSpc>
                          <a:spcPct val="115000"/>
                        </a:lnSpc>
                        <a:spcAft>
                          <a:spcPts val="0"/>
                        </a:spcAft>
                      </a:pPr>
                      <a:r>
                        <a:rPr lang="en-US" sz="1600" dirty="0">
                          <a:effectLst/>
                        </a:rPr>
                        <a:t>Operator</a:t>
                      </a:r>
                      <a:endParaRPr lang="en-US" sz="16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1600" dirty="0">
                          <a:effectLst/>
                        </a:rPr>
                        <a:t>Description</a:t>
                      </a:r>
                      <a:endParaRPr lang="en-US" sz="16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1600" dirty="0">
                          <a:effectLst/>
                        </a:rPr>
                        <a:t>Example</a:t>
                      </a:r>
                      <a:endParaRPr lang="en-US" sz="1600" dirty="0">
                        <a:effectLst/>
                        <a:latin typeface="Calibri"/>
                        <a:ea typeface="Calibri"/>
                        <a:cs typeface="Times New Roman"/>
                      </a:endParaRPr>
                    </a:p>
                  </a:txBody>
                  <a:tcPr marL="9525" marR="9525" marT="9525" marB="9525" anchor="ctr"/>
                </a:tc>
              </a:tr>
              <a:tr h="792139">
                <a:tc>
                  <a:txBody>
                    <a:bodyPr/>
                    <a:lstStyle/>
                    <a:p>
                      <a:pPr>
                        <a:lnSpc>
                          <a:spcPct val="115000"/>
                        </a:lnSpc>
                        <a:spcAft>
                          <a:spcPts val="0"/>
                        </a:spcAft>
                      </a:pPr>
                      <a:r>
                        <a:rPr lang="en-US" sz="1600" dirty="0">
                          <a:effectLst/>
                        </a:rPr>
                        <a:t>=</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Assigns values from right side operands to left side operand</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c = a + b assigns value of a + b into c</a:t>
                      </a:r>
                      <a:endParaRPr lang="en-US" sz="1600" dirty="0">
                        <a:effectLst/>
                        <a:latin typeface="Calibri"/>
                        <a:ea typeface="Calibri"/>
                        <a:cs typeface="Times New Roman"/>
                      </a:endParaRPr>
                    </a:p>
                  </a:txBody>
                  <a:tcPr marL="9525" marR="9525" marT="9525" marB="9525" anchor="ctr"/>
                </a:tc>
              </a:tr>
              <a:tr h="792139">
                <a:tc>
                  <a:txBody>
                    <a:bodyPr/>
                    <a:lstStyle/>
                    <a:p>
                      <a:pPr>
                        <a:lnSpc>
                          <a:spcPct val="115000"/>
                        </a:lnSpc>
                        <a:spcAft>
                          <a:spcPts val="0"/>
                        </a:spcAft>
                      </a:pPr>
                      <a:r>
                        <a:rPr lang="en-US" sz="1600" dirty="0">
                          <a:effectLst/>
                        </a:rPr>
                        <a:t>+= Add AND</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It adds right operand to the left operand and assign the result to left operand</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c += a is equivalent to c = c + a</a:t>
                      </a:r>
                      <a:endParaRPr lang="en-US" sz="1600" dirty="0">
                        <a:effectLst/>
                        <a:latin typeface="Calibri"/>
                        <a:ea typeface="Calibri"/>
                        <a:cs typeface="Times New Roman"/>
                      </a:endParaRPr>
                    </a:p>
                  </a:txBody>
                  <a:tcPr marL="9525" marR="9525" marT="9525" marB="9525" anchor="ctr"/>
                </a:tc>
              </a:tr>
              <a:tr h="1185764">
                <a:tc>
                  <a:txBody>
                    <a:bodyPr/>
                    <a:lstStyle/>
                    <a:p>
                      <a:pPr>
                        <a:lnSpc>
                          <a:spcPct val="115000"/>
                        </a:lnSpc>
                        <a:spcAft>
                          <a:spcPts val="0"/>
                        </a:spcAft>
                      </a:pPr>
                      <a:r>
                        <a:rPr lang="en-US" sz="1600" dirty="0">
                          <a:effectLst/>
                        </a:rPr>
                        <a:t>-= Subtract AND</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It subtracts right operand from the left operand and assign the result to left operand</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c -= a is equivalent to c = c - a</a:t>
                      </a:r>
                      <a:endParaRPr lang="en-US" sz="16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4190852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77063868"/>
              </p:ext>
            </p:extLst>
          </p:nvPr>
        </p:nvGraphicFramePr>
        <p:xfrm>
          <a:off x="611558" y="1988841"/>
          <a:ext cx="8064897" cy="4232889"/>
        </p:xfrm>
        <a:graphic>
          <a:graphicData uri="http://schemas.openxmlformats.org/drawingml/2006/table">
            <a:tbl>
              <a:tblPr firstRow="1" firstCol="1" bandRow="1">
                <a:tableStyleId>{5C22544A-7EE6-4342-B048-85BDC9FD1C3A}</a:tableStyleId>
              </a:tblPr>
              <a:tblGrid>
                <a:gridCol w="1872210"/>
                <a:gridCol w="3599931"/>
                <a:gridCol w="2592756"/>
              </a:tblGrid>
              <a:tr h="906692">
                <a:tc>
                  <a:txBody>
                    <a:bodyPr/>
                    <a:lstStyle/>
                    <a:p>
                      <a:pPr>
                        <a:lnSpc>
                          <a:spcPct val="115000"/>
                        </a:lnSpc>
                        <a:spcAft>
                          <a:spcPts val="0"/>
                        </a:spcAft>
                      </a:pPr>
                      <a:r>
                        <a:rPr lang="en-US" sz="1400" dirty="0">
                          <a:effectLst/>
                        </a:rPr>
                        <a:t>*= Multiply AND</a:t>
                      </a:r>
                      <a:endParaRPr lang="en-US" sz="14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It multiplies right operand with the left operand and assign the result to left operand</a:t>
                      </a:r>
                      <a:endParaRPr lang="en-US" sz="14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c *= a is equivalent to c = c * a</a:t>
                      </a:r>
                      <a:endParaRPr lang="en-US" sz="1400">
                        <a:effectLst/>
                        <a:latin typeface="Calibri"/>
                        <a:ea typeface="Calibri"/>
                        <a:cs typeface="Times New Roman"/>
                      </a:endParaRPr>
                    </a:p>
                  </a:txBody>
                  <a:tcPr marL="9525" marR="9525" marT="9525" marB="9525" anchor="ctr"/>
                </a:tc>
              </a:tr>
              <a:tr h="906847">
                <a:tc>
                  <a:txBody>
                    <a:bodyPr/>
                    <a:lstStyle/>
                    <a:p>
                      <a:pPr>
                        <a:lnSpc>
                          <a:spcPct val="115000"/>
                        </a:lnSpc>
                        <a:spcAft>
                          <a:spcPts val="0"/>
                        </a:spcAft>
                      </a:pPr>
                      <a:r>
                        <a:rPr lang="en-US" sz="1400" dirty="0">
                          <a:effectLst/>
                        </a:rPr>
                        <a:t>/= Divide AND</a:t>
                      </a:r>
                      <a:endParaRPr lang="en-US" sz="14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It divides left operand with the right operand and assign the result to left operand</a:t>
                      </a:r>
                      <a:endParaRPr lang="en-US" sz="14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c /= a is equivalent to c = c / a </a:t>
                      </a:r>
                      <a:endParaRPr lang="en-US" sz="1400">
                        <a:effectLst/>
                        <a:latin typeface="Calibri"/>
                        <a:ea typeface="Calibri"/>
                        <a:cs typeface="Times New Roman"/>
                      </a:endParaRPr>
                    </a:p>
                  </a:txBody>
                  <a:tcPr marL="9525" marR="9525" marT="9525" marB="9525" anchor="ctr"/>
                </a:tc>
              </a:tr>
              <a:tr h="906692">
                <a:tc>
                  <a:txBody>
                    <a:bodyPr/>
                    <a:lstStyle/>
                    <a:p>
                      <a:pPr>
                        <a:lnSpc>
                          <a:spcPct val="115000"/>
                        </a:lnSpc>
                        <a:spcAft>
                          <a:spcPts val="0"/>
                        </a:spcAft>
                      </a:pPr>
                      <a:r>
                        <a:rPr lang="en-US" sz="1400" dirty="0">
                          <a:effectLst/>
                        </a:rPr>
                        <a:t>%= Modulus AND</a:t>
                      </a:r>
                      <a:endParaRPr lang="en-US" sz="14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dirty="0">
                          <a:effectLst/>
                        </a:rPr>
                        <a:t>It takes modulus using two operands and assign the result to left operand</a:t>
                      </a:r>
                      <a:endParaRPr lang="en-US" sz="14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c %= a is equivalent to c = c % a</a:t>
                      </a:r>
                      <a:endParaRPr lang="en-US" sz="1400">
                        <a:effectLst/>
                        <a:latin typeface="Calibri"/>
                        <a:ea typeface="Calibri"/>
                        <a:cs typeface="Times New Roman"/>
                      </a:endParaRPr>
                    </a:p>
                  </a:txBody>
                  <a:tcPr marL="9525" marR="9525" marT="9525" marB="9525" anchor="ctr"/>
                </a:tc>
              </a:tr>
              <a:tr h="906847">
                <a:tc>
                  <a:txBody>
                    <a:bodyPr/>
                    <a:lstStyle/>
                    <a:p>
                      <a:pPr>
                        <a:lnSpc>
                          <a:spcPct val="115000"/>
                        </a:lnSpc>
                        <a:spcAft>
                          <a:spcPts val="0"/>
                        </a:spcAft>
                      </a:pPr>
                      <a:r>
                        <a:rPr lang="en-US" sz="1400">
                          <a:effectLst/>
                        </a:rPr>
                        <a:t>**= Exponent AND</a:t>
                      </a:r>
                      <a:endParaRPr lang="en-US" sz="14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dirty="0">
                          <a:effectLst/>
                        </a:rPr>
                        <a:t>Performs exponential (power) calculation on operators and assign value to the left operand</a:t>
                      </a:r>
                      <a:endParaRPr lang="en-US" sz="14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a:effectLst/>
                        </a:rPr>
                        <a:t>c **= a is equivalent to c = c ** a</a:t>
                      </a:r>
                      <a:endParaRPr lang="en-US" sz="1400">
                        <a:effectLst/>
                        <a:latin typeface="Calibri"/>
                        <a:ea typeface="Calibri"/>
                        <a:cs typeface="Times New Roman"/>
                      </a:endParaRPr>
                    </a:p>
                  </a:txBody>
                  <a:tcPr marL="9525" marR="9525" marT="9525" marB="9525" anchor="ctr"/>
                </a:tc>
              </a:tr>
              <a:tr h="605811">
                <a:tc>
                  <a:txBody>
                    <a:bodyPr/>
                    <a:lstStyle/>
                    <a:p>
                      <a:pPr>
                        <a:lnSpc>
                          <a:spcPct val="115000"/>
                        </a:lnSpc>
                        <a:spcAft>
                          <a:spcPts val="0"/>
                        </a:spcAft>
                      </a:pPr>
                      <a:r>
                        <a:rPr lang="en-US" sz="1400">
                          <a:effectLst/>
                        </a:rPr>
                        <a:t>//= Floor Division</a:t>
                      </a:r>
                      <a:endParaRPr lang="en-US" sz="14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dirty="0">
                          <a:effectLst/>
                        </a:rPr>
                        <a:t>It performs floor division on operators and assign value to the left operand</a:t>
                      </a:r>
                      <a:endParaRPr lang="en-US" sz="14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400" dirty="0">
                          <a:effectLst/>
                        </a:rPr>
                        <a:t>c //= a is equivalent to c = c // a</a:t>
                      </a:r>
                      <a:endParaRPr lang="en-US" sz="14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19551519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Python Bitwise Operators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a:t>Bitwise operator works on bits and performs bit by bit operation. Assume if a = 60; and b = 13; </a:t>
            </a:r>
            <a:endParaRPr lang="en-US" dirty="0" smtClean="0"/>
          </a:p>
          <a:p>
            <a:r>
              <a:rPr lang="en-US" dirty="0"/>
              <a:t>in the binary format their values will be 0011 1100 and 0000 1101 respectively. </a:t>
            </a:r>
          </a:p>
          <a:p>
            <a:endParaRPr lang="en-US" dirty="0"/>
          </a:p>
        </p:txBody>
      </p:sp>
    </p:spTree>
    <p:extLst>
      <p:ext uri="{BB962C8B-B14F-4D97-AF65-F5344CB8AC3E}">
        <p14:creationId xmlns:p14="http://schemas.microsoft.com/office/powerpoint/2010/main" val="33952951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 0011 1100</a:t>
            </a:r>
          </a:p>
          <a:p>
            <a:r>
              <a:rPr lang="en-US" dirty="0"/>
              <a:t>b = 0000 1101</a:t>
            </a:r>
          </a:p>
          <a:p>
            <a:r>
              <a:rPr lang="en-US" dirty="0"/>
              <a:t>-----------------</a:t>
            </a:r>
          </a:p>
          <a:p>
            <a:r>
              <a:rPr lang="en-US" dirty="0" err="1"/>
              <a:t>a&amp;b</a:t>
            </a:r>
            <a:r>
              <a:rPr lang="en-US" dirty="0"/>
              <a:t> = 0000 1100</a:t>
            </a:r>
          </a:p>
          <a:p>
            <a:r>
              <a:rPr lang="en-US" dirty="0" err="1"/>
              <a:t>a|b</a:t>
            </a:r>
            <a:r>
              <a:rPr lang="en-US" dirty="0"/>
              <a:t> = 0011 1101</a:t>
            </a:r>
          </a:p>
          <a:p>
            <a:r>
              <a:rPr lang="en-US" dirty="0" err="1"/>
              <a:t>a^b</a:t>
            </a:r>
            <a:r>
              <a:rPr lang="en-US" dirty="0"/>
              <a:t> = 0011 0001</a:t>
            </a:r>
          </a:p>
          <a:p>
            <a:r>
              <a:rPr lang="en-US" dirty="0"/>
              <a:t>~a  = 1100 0011</a:t>
            </a:r>
          </a:p>
          <a:p>
            <a:endParaRPr lang="en-US" dirty="0"/>
          </a:p>
        </p:txBody>
      </p:sp>
    </p:spTree>
    <p:extLst>
      <p:ext uri="{BB962C8B-B14F-4D97-AF65-F5344CB8AC3E}">
        <p14:creationId xmlns:p14="http://schemas.microsoft.com/office/powerpoint/2010/main" val="13047846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986738"/>
              </p:ext>
            </p:extLst>
          </p:nvPr>
        </p:nvGraphicFramePr>
        <p:xfrm>
          <a:off x="395537" y="2204865"/>
          <a:ext cx="8291263" cy="2919332"/>
        </p:xfrm>
        <a:graphic>
          <a:graphicData uri="http://schemas.openxmlformats.org/drawingml/2006/table">
            <a:tbl>
              <a:tblPr firstRow="1" firstCol="1" bandRow="1">
                <a:tableStyleId>{5C22544A-7EE6-4342-B048-85BDC9FD1C3A}</a:tableStyleId>
              </a:tblPr>
              <a:tblGrid>
                <a:gridCol w="1646373"/>
                <a:gridCol w="3457941"/>
                <a:gridCol w="3186949"/>
              </a:tblGrid>
              <a:tr h="419069">
                <a:tc>
                  <a:txBody>
                    <a:bodyPr/>
                    <a:lstStyle/>
                    <a:p>
                      <a:pPr algn="ctr">
                        <a:lnSpc>
                          <a:spcPct val="115000"/>
                        </a:lnSpc>
                        <a:spcAft>
                          <a:spcPts val="0"/>
                        </a:spcAft>
                      </a:pPr>
                      <a:r>
                        <a:rPr lang="en-US" sz="1800" dirty="0">
                          <a:effectLst/>
                        </a:rPr>
                        <a:t>Operator</a:t>
                      </a:r>
                      <a:endParaRPr lang="en-US" sz="18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1800" dirty="0">
                          <a:effectLst/>
                        </a:rPr>
                        <a:t>Description</a:t>
                      </a:r>
                      <a:endParaRPr lang="en-US" sz="18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1800" dirty="0">
                          <a:effectLst/>
                        </a:rPr>
                        <a:t>Example</a:t>
                      </a:r>
                      <a:endParaRPr lang="en-US" sz="1800" dirty="0">
                        <a:effectLst/>
                        <a:latin typeface="Calibri"/>
                        <a:ea typeface="Calibri"/>
                        <a:cs typeface="Times New Roman"/>
                      </a:endParaRPr>
                    </a:p>
                  </a:txBody>
                  <a:tcPr marL="9525" marR="9525" marT="9525" marB="9525" anchor="ctr"/>
                </a:tc>
              </a:tr>
              <a:tr h="833421">
                <a:tc>
                  <a:txBody>
                    <a:bodyPr/>
                    <a:lstStyle/>
                    <a:p>
                      <a:pPr>
                        <a:lnSpc>
                          <a:spcPct val="115000"/>
                        </a:lnSpc>
                        <a:spcAft>
                          <a:spcPts val="0"/>
                        </a:spcAft>
                      </a:pPr>
                      <a:r>
                        <a:rPr lang="en-US" sz="1600" dirty="0">
                          <a:effectLst/>
                        </a:rPr>
                        <a:t>&amp; Binary AND</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Operator copies a bit to the result if it exists in both operands</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(a &amp; b) (means 0000 1100)</a:t>
                      </a:r>
                      <a:endParaRPr lang="en-US" sz="1600">
                        <a:effectLst/>
                        <a:latin typeface="Calibri"/>
                        <a:ea typeface="Calibri"/>
                        <a:cs typeface="Times New Roman"/>
                      </a:endParaRPr>
                    </a:p>
                  </a:txBody>
                  <a:tcPr marL="9525" marR="9525" marT="9525" marB="9525" anchor="ctr"/>
                </a:tc>
              </a:tr>
              <a:tr h="833421">
                <a:tc>
                  <a:txBody>
                    <a:bodyPr/>
                    <a:lstStyle/>
                    <a:p>
                      <a:pPr>
                        <a:lnSpc>
                          <a:spcPct val="115000"/>
                        </a:lnSpc>
                        <a:spcAft>
                          <a:spcPts val="0"/>
                        </a:spcAft>
                      </a:pPr>
                      <a:r>
                        <a:rPr lang="en-US" sz="1600" dirty="0">
                          <a:effectLst/>
                        </a:rPr>
                        <a:t>| Binary OR</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It copies a bit if it exists in either operand.</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(a | b) = 61 (means 0011 1101)</a:t>
                      </a:r>
                      <a:endParaRPr lang="en-US" sz="1600">
                        <a:effectLst/>
                        <a:latin typeface="Calibri"/>
                        <a:ea typeface="Calibri"/>
                        <a:cs typeface="Times New Roman"/>
                      </a:endParaRPr>
                    </a:p>
                  </a:txBody>
                  <a:tcPr marL="9525" marR="9525" marT="9525" marB="9525" anchor="ctr"/>
                </a:tc>
              </a:tr>
              <a:tr h="833421">
                <a:tc>
                  <a:txBody>
                    <a:bodyPr/>
                    <a:lstStyle/>
                    <a:p>
                      <a:pPr>
                        <a:lnSpc>
                          <a:spcPct val="115000"/>
                        </a:lnSpc>
                        <a:spcAft>
                          <a:spcPts val="0"/>
                        </a:spcAft>
                      </a:pPr>
                      <a:r>
                        <a:rPr lang="en-US" sz="1600">
                          <a:effectLst/>
                        </a:rPr>
                        <a:t>^ Binary XOR</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It copies the bit if it is set in one operand but not both.</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(a ^ b) = 49 (means 0011 0001)</a:t>
                      </a:r>
                      <a:endParaRPr lang="en-US" sz="16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27680592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35998777"/>
              </p:ext>
            </p:extLst>
          </p:nvPr>
        </p:nvGraphicFramePr>
        <p:xfrm>
          <a:off x="539553" y="2204864"/>
          <a:ext cx="7938216" cy="3714088"/>
        </p:xfrm>
        <a:graphic>
          <a:graphicData uri="http://schemas.openxmlformats.org/drawingml/2006/table">
            <a:tbl>
              <a:tblPr firstRow="1" firstCol="1" bandRow="1">
                <a:tableStyleId>{5C22544A-7EE6-4342-B048-85BDC9FD1C3A}</a:tableStyleId>
              </a:tblPr>
              <a:tblGrid>
                <a:gridCol w="2657151"/>
                <a:gridCol w="2689468"/>
                <a:gridCol w="35491"/>
                <a:gridCol w="2556106"/>
              </a:tblGrid>
              <a:tr h="965845">
                <a:tc>
                  <a:txBody>
                    <a:bodyPr/>
                    <a:lstStyle/>
                    <a:p>
                      <a:pPr>
                        <a:lnSpc>
                          <a:spcPct val="115000"/>
                        </a:lnSpc>
                        <a:spcAft>
                          <a:spcPts val="0"/>
                        </a:spcAft>
                      </a:pPr>
                      <a:r>
                        <a:rPr lang="en-US" sz="1600" dirty="0">
                          <a:effectLst/>
                        </a:rPr>
                        <a:t>~ Binary Ones Complement</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It is unary and has the effect of 'flipping' bits.</a:t>
                      </a:r>
                      <a:endParaRPr lang="en-US" sz="1600">
                        <a:effectLst/>
                        <a:latin typeface="Calibri"/>
                        <a:ea typeface="Calibri"/>
                        <a:cs typeface="Times New Roman"/>
                      </a:endParaRPr>
                    </a:p>
                  </a:txBody>
                  <a:tcPr marL="9525" marR="9525" marT="9525" marB="9525" anchor="ctr"/>
                </a:tc>
                <a:tc gridSpan="2">
                  <a:txBody>
                    <a:bodyPr/>
                    <a:lstStyle/>
                    <a:p>
                      <a:pPr>
                        <a:lnSpc>
                          <a:spcPct val="115000"/>
                        </a:lnSpc>
                        <a:spcAft>
                          <a:spcPts val="0"/>
                        </a:spcAft>
                      </a:pPr>
                      <a:r>
                        <a:rPr lang="en-US" sz="1600">
                          <a:effectLst/>
                        </a:rPr>
                        <a:t>(~a ) = -61 (means 1100 0011 in 2's complement form due to a signed binary number.</a:t>
                      </a:r>
                      <a:endParaRPr lang="en-US" sz="1600">
                        <a:effectLst/>
                        <a:latin typeface="Calibri"/>
                        <a:ea typeface="Calibri"/>
                        <a:cs typeface="Times New Roman"/>
                      </a:endParaRPr>
                    </a:p>
                  </a:txBody>
                  <a:tcPr marL="9525" marR="9525" marT="9525" marB="9525" anchor="ctr"/>
                </a:tc>
                <a:tc hMerge="1">
                  <a:txBody>
                    <a:bodyPr/>
                    <a:lstStyle/>
                    <a:p>
                      <a:endParaRPr lang="en-US"/>
                    </a:p>
                  </a:txBody>
                  <a:tcPr/>
                </a:tc>
              </a:tr>
              <a:tr h="1286687">
                <a:tc>
                  <a:txBody>
                    <a:bodyPr/>
                    <a:lstStyle/>
                    <a:p>
                      <a:pPr>
                        <a:lnSpc>
                          <a:spcPct val="115000"/>
                        </a:lnSpc>
                        <a:spcAft>
                          <a:spcPts val="0"/>
                        </a:spcAft>
                      </a:pPr>
                      <a:r>
                        <a:rPr lang="en-US" sz="1600" dirty="0">
                          <a:effectLst/>
                        </a:rPr>
                        <a:t>&lt;&lt; Binary Left Shift</a:t>
                      </a:r>
                      <a:endParaRPr lang="en-US" sz="1600" dirty="0">
                        <a:effectLst/>
                        <a:latin typeface="Calibri"/>
                        <a:ea typeface="Calibri"/>
                        <a:cs typeface="Times New Roman"/>
                      </a:endParaRPr>
                    </a:p>
                  </a:txBody>
                  <a:tcPr marL="9525" marR="9525" marT="9525" marB="9525" anchor="ctr"/>
                </a:tc>
                <a:tc gridSpan="2">
                  <a:txBody>
                    <a:bodyPr/>
                    <a:lstStyle/>
                    <a:p>
                      <a:pPr>
                        <a:lnSpc>
                          <a:spcPct val="115000"/>
                        </a:lnSpc>
                        <a:spcAft>
                          <a:spcPts val="0"/>
                        </a:spcAft>
                      </a:pPr>
                      <a:r>
                        <a:rPr lang="en-US" sz="1600">
                          <a:effectLst/>
                        </a:rPr>
                        <a:t>The left operands value is moved left by the number of bits specified by the right operand.</a:t>
                      </a:r>
                      <a:endParaRPr lang="en-US" sz="1600">
                        <a:effectLst/>
                        <a:latin typeface="Calibri"/>
                        <a:ea typeface="Calibri"/>
                        <a:cs typeface="Times New Roman"/>
                      </a:endParaRPr>
                    </a:p>
                  </a:txBody>
                  <a:tcPr marL="9525" marR="9525" marT="9525" marB="9525" anchor="ctr"/>
                </a:tc>
                <a:tc hMerge="1">
                  <a:txBody>
                    <a:bodyPr/>
                    <a:lstStyle/>
                    <a:p>
                      <a:endParaRPr lang="en-US"/>
                    </a:p>
                  </a:txBody>
                  <a:tcPr/>
                </a:tc>
                <a:tc>
                  <a:txBody>
                    <a:bodyPr/>
                    <a:lstStyle/>
                    <a:p>
                      <a:pPr>
                        <a:lnSpc>
                          <a:spcPct val="115000"/>
                        </a:lnSpc>
                        <a:spcAft>
                          <a:spcPts val="0"/>
                        </a:spcAft>
                      </a:pPr>
                      <a:r>
                        <a:rPr lang="en-US" sz="1600">
                          <a:effectLst/>
                        </a:rPr>
                        <a:t>a &lt;&lt; 2 = 240 (means 1111 0000)</a:t>
                      </a:r>
                      <a:endParaRPr lang="en-US" sz="1600">
                        <a:effectLst/>
                        <a:latin typeface="Calibri"/>
                        <a:ea typeface="Calibri"/>
                        <a:cs typeface="Times New Roman"/>
                      </a:endParaRPr>
                    </a:p>
                  </a:txBody>
                  <a:tcPr marL="9525" marR="9525" marT="9525" marB="9525" anchor="ctr"/>
                </a:tc>
              </a:tr>
              <a:tr h="1286687">
                <a:tc>
                  <a:txBody>
                    <a:bodyPr/>
                    <a:lstStyle/>
                    <a:p>
                      <a:pPr>
                        <a:lnSpc>
                          <a:spcPct val="115000"/>
                        </a:lnSpc>
                        <a:spcAft>
                          <a:spcPts val="0"/>
                        </a:spcAft>
                      </a:pPr>
                      <a:r>
                        <a:rPr lang="en-US" sz="1600" dirty="0">
                          <a:effectLst/>
                        </a:rPr>
                        <a:t>&gt;&gt; Binary Right Shift</a:t>
                      </a:r>
                      <a:endParaRPr lang="en-US" sz="1600" dirty="0">
                        <a:effectLst/>
                        <a:latin typeface="Calibri"/>
                        <a:ea typeface="Calibri"/>
                        <a:cs typeface="Times New Roman"/>
                      </a:endParaRPr>
                    </a:p>
                  </a:txBody>
                  <a:tcPr marL="9525" marR="9525" marT="9525" marB="9525" anchor="ctr"/>
                </a:tc>
                <a:tc gridSpan="2">
                  <a:txBody>
                    <a:bodyPr/>
                    <a:lstStyle/>
                    <a:p>
                      <a:pPr>
                        <a:lnSpc>
                          <a:spcPct val="115000"/>
                        </a:lnSpc>
                        <a:spcAft>
                          <a:spcPts val="0"/>
                        </a:spcAft>
                      </a:pPr>
                      <a:r>
                        <a:rPr lang="en-US" sz="1600" dirty="0">
                          <a:effectLst/>
                        </a:rPr>
                        <a:t>The left operands value is moved right by the number of bits specified by the right operand.</a:t>
                      </a:r>
                      <a:endParaRPr lang="en-US" sz="1600" dirty="0">
                        <a:effectLst/>
                        <a:latin typeface="Calibri"/>
                        <a:ea typeface="Calibri"/>
                        <a:cs typeface="Times New Roman"/>
                      </a:endParaRPr>
                    </a:p>
                  </a:txBody>
                  <a:tcPr marL="9525" marR="9525" marT="9525" marB="9525" anchor="ctr"/>
                </a:tc>
                <a:tc hMerge="1">
                  <a:txBody>
                    <a:bodyPr/>
                    <a:lstStyle/>
                    <a:p>
                      <a:endParaRPr lang="en-US"/>
                    </a:p>
                  </a:txBody>
                  <a:tcPr/>
                </a:tc>
                <a:tc>
                  <a:txBody>
                    <a:bodyPr/>
                    <a:lstStyle/>
                    <a:p>
                      <a:pPr>
                        <a:lnSpc>
                          <a:spcPct val="115000"/>
                        </a:lnSpc>
                        <a:spcAft>
                          <a:spcPts val="0"/>
                        </a:spcAft>
                      </a:pPr>
                      <a:r>
                        <a:rPr lang="en-US" sz="1600" dirty="0">
                          <a:effectLst/>
                        </a:rPr>
                        <a:t>a &gt;&gt; 2 = 15 (means 0000 1111)</a:t>
                      </a:r>
                      <a:endParaRPr lang="en-US" sz="16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10239371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Python Logical Operators</a:t>
            </a:r>
            <a:br>
              <a:rPr lang="en-US" b="1" dirty="0">
                <a:effectLst/>
              </a:rPr>
            </a:br>
            <a:endParaRPr lang="en-US" dirty="0"/>
          </a:p>
        </p:txBody>
      </p:sp>
      <p:sp>
        <p:nvSpPr>
          <p:cNvPr id="3" name="Content Placeholder 2"/>
          <p:cNvSpPr>
            <a:spLocks noGrp="1"/>
          </p:cNvSpPr>
          <p:nvPr>
            <p:ph idx="1"/>
          </p:nvPr>
        </p:nvSpPr>
        <p:spPr/>
        <p:txBody>
          <a:bodyPr/>
          <a:lstStyle/>
          <a:p>
            <a:r>
              <a:rPr lang="en-US" dirty="0" smtClean="0"/>
              <a:t>Assume </a:t>
            </a:r>
            <a:r>
              <a:rPr lang="en-US" dirty="0"/>
              <a:t>variable </a:t>
            </a:r>
            <a:r>
              <a:rPr lang="en-US" b="1" dirty="0"/>
              <a:t>a</a:t>
            </a:r>
            <a:r>
              <a:rPr lang="en-US" dirty="0"/>
              <a:t> holds </a:t>
            </a:r>
            <a:r>
              <a:rPr lang="en-US" dirty="0">
                <a:solidFill>
                  <a:srgbClr val="FFFF00"/>
                </a:solidFill>
              </a:rPr>
              <a:t>True</a:t>
            </a:r>
            <a:r>
              <a:rPr lang="en-US" dirty="0"/>
              <a:t> and variable </a:t>
            </a:r>
            <a:r>
              <a:rPr lang="en-US" b="1" dirty="0">
                <a:solidFill>
                  <a:srgbClr val="FFFF00"/>
                </a:solidFill>
              </a:rPr>
              <a:t>b</a:t>
            </a:r>
            <a:r>
              <a:rPr lang="en-US" dirty="0">
                <a:solidFill>
                  <a:srgbClr val="FFFF00"/>
                </a:solidFill>
              </a:rPr>
              <a:t> </a:t>
            </a:r>
            <a:r>
              <a:rPr lang="en-US" dirty="0"/>
              <a:t>holds </a:t>
            </a:r>
            <a:r>
              <a:rPr lang="en-US" dirty="0">
                <a:solidFill>
                  <a:srgbClr val="FFFF00"/>
                </a:solidFill>
              </a:rPr>
              <a:t>False</a:t>
            </a:r>
            <a:r>
              <a:rPr lang="en-US" dirty="0"/>
              <a:t> then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823026615"/>
              </p:ext>
            </p:extLst>
          </p:nvPr>
        </p:nvGraphicFramePr>
        <p:xfrm>
          <a:off x="539552" y="3068960"/>
          <a:ext cx="7374901" cy="3464059"/>
        </p:xfrm>
        <a:graphic>
          <a:graphicData uri="http://schemas.openxmlformats.org/drawingml/2006/table">
            <a:tbl>
              <a:tblPr firstRow="1" firstCol="1" bandRow="1">
                <a:tableStyleId>{5C22544A-7EE6-4342-B048-85BDC9FD1C3A}</a:tableStyleId>
              </a:tblPr>
              <a:tblGrid>
                <a:gridCol w="1871065"/>
                <a:gridCol w="3515924"/>
                <a:gridCol w="1987912"/>
              </a:tblGrid>
              <a:tr h="569939">
                <a:tc>
                  <a:txBody>
                    <a:bodyPr/>
                    <a:lstStyle/>
                    <a:p>
                      <a:pPr algn="ctr">
                        <a:lnSpc>
                          <a:spcPct val="115000"/>
                        </a:lnSpc>
                        <a:spcAft>
                          <a:spcPts val="1000"/>
                        </a:spcAft>
                      </a:pPr>
                      <a:r>
                        <a:rPr lang="en-US" sz="2000" dirty="0">
                          <a:effectLst/>
                        </a:rPr>
                        <a:t>Operator</a:t>
                      </a:r>
                      <a:endParaRPr lang="en-US" sz="2000" dirty="0">
                        <a:effectLst/>
                        <a:latin typeface="Calibri"/>
                        <a:ea typeface="Calibri"/>
                        <a:cs typeface="Times New Roman"/>
                      </a:endParaRPr>
                    </a:p>
                  </a:txBody>
                  <a:tcPr marL="9525" marR="9525" marT="9525" marB="9525" anchor="ctr"/>
                </a:tc>
                <a:tc>
                  <a:txBody>
                    <a:bodyPr/>
                    <a:lstStyle/>
                    <a:p>
                      <a:pPr algn="ctr">
                        <a:lnSpc>
                          <a:spcPct val="115000"/>
                        </a:lnSpc>
                        <a:spcAft>
                          <a:spcPts val="1000"/>
                        </a:spcAft>
                      </a:pPr>
                      <a:r>
                        <a:rPr lang="en-US" sz="2000" dirty="0">
                          <a:effectLst/>
                        </a:rPr>
                        <a:t>Description</a:t>
                      </a:r>
                      <a:endParaRPr lang="en-US" sz="2000" dirty="0">
                        <a:effectLst/>
                        <a:latin typeface="Calibri"/>
                        <a:ea typeface="Calibri"/>
                        <a:cs typeface="Times New Roman"/>
                      </a:endParaRPr>
                    </a:p>
                  </a:txBody>
                  <a:tcPr marL="9525" marR="9525" marT="9525" marB="9525" anchor="ctr"/>
                </a:tc>
                <a:tc>
                  <a:txBody>
                    <a:bodyPr/>
                    <a:lstStyle/>
                    <a:p>
                      <a:pPr algn="ctr">
                        <a:lnSpc>
                          <a:spcPct val="115000"/>
                        </a:lnSpc>
                        <a:spcAft>
                          <a:spcPts val="1000"/>
                        </a:spcAft>
                      </a:pPr>
                      <a:r>
                        <a:rPr lang="en-US" sz="2000" dirty="0">
                          <a:effectLst/>
                        </a:rPr>
                        <a:t>Example</a:t>
                      </a:r>
                      <a:endParaRPr lang="en-US" sz="2000" dirty="0">
                        <a:effectLst/>
                        <a:latin typeface="Calibri"/>
                        <a:ea typeface="Calibri"/>
                        <a:cs typeface="Times New Roman"/>
                      </a:endParaRPr>
                    </a:p>
                  </a:txBody>
                  <a:tcPr marL="9525" marR="9525" marT="9525" marB="9525" anchor="ctr"/>
                </a:tc>
              </a:tr>
              <a:tr h="1122067">
                <a:tc>
                  <a:txBody>
                    <a:bodyPr/>
                    <a:lstStyle/>
                    <a:p>
                      <a:pPr>
                        <a:lnSpc>
                          <a:spcPct val="115000"/>
                        </a:lnSpc>
                        <a:spcAft>
                          <a:spcPts val="1000"/>
                        </a:spcAft>
                      </a:pPr>
                      <a:r>
                        <a:rPr lang="en-US" sz="1800" dirty="0">
                          <a:effectLst/>
                        </a:rPr>
                        <a:t>and Logical AND</a:t>
                      </a:r>
                      <a:endParaRPr lang="en-US" sz="18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a:effectLst/>
                        </a:rPr>
                        <a:t>If both the operands are true then condition becomes true.</a:t>
                      </a:r>
                      <a:endParaRPr lang="en-US"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a:effectLst/>
                        </a:rPr>
                        <a:t>(a and b) is False.</a:t>
                      </a:r>
                      <a:endParaRPr lang="en-US" sz="1800">
                        <a:effectLst/>
                        <a:latin typeface="Calibri"/>
                        <a:ea typeface="Calibri"/>
                        <a:cs typeface="Times New Roman"/>
                      </a:endParaRPr>
                    </a:p>
                  </a:txBody>
                  <a:tcPr marL="9525" marR="9525" marT="9525" marB="9525" anchor="ctr"/>
                </a:tc>
              </a:tr>
              <a:tr h="1122067">
                <a:tc>
                  <a:txBody>
                    <a:bodyPr/>
                    <a:lstStyle/>
                    <a:p>
                      <a:pPr>
                        <a:lnSpc>
                          <a:spcPct val="115000"/>
                        </a:lnSpc>
                        <a:spcAft>
                          <a:spcPts val="1000"/>
                        </a:spcAft>
                      </a:pPr>
                      <a:r>
                        <a:rPr lang="en-US" sz="1800" dirty="0">
                          <a:effectLst/>
                        </a:rPr>
                        <a:t>or Logical OR</a:t>
                      </a:r>
                      <a:endParaRPr lang="en-US" sz="18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If any of the two operands are non-zero then condition becomes true.</a:t>
                      </a:r>
                      <a:endParaRPr lang="en-US" sz="18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a:effectLst/>
                        </a:rPr>
                        <a:t>(a or b) is True.</a:t>
                      </a:r>
                      <a:endParaRPr lang="en-US" sz="1800">
                        <a:effectLst/>
                        <a:latin typeface="Calibri"/>
                        <a:ea typeface="Calibri"/>
                        <a:cs typeface="Times New Roman"/>
                      </a:endParaRPr>
                    </a:p>
                  </a:txBody>
                  <a:tcPr marL="9525" marR="9525" marT="9525" marB="9525" anchor="ctr"/>
                </a:tc>
              </a:tr>
              <a:tr h="570302">
                <a:tc>
                  <a:txBody>
                    <a:bodyPr/>
                    <a:lstStyle/>
                    <a:p>
                      <a:pPr>
                        <a:lnSpc>
                          <a:spcPct val="115000"/>
                        </a:lnSpc>
                        <a:spcAft>
                          <a:spcPts val="1000"/>
                        </a:spcAft>
                      </a:pPr>
                      <a:r>
                        <a:rPr lang="en-US" sz="1800">
                          <a:effectLst/>
                        </a:rPr>
                        <a:t>not Logical NOT</a:t>
                      </a:r>
                      <a:endParaRPr lang="en-US"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Used to reverse the logical state of its operand.</a:t>
                      </a:r>
                      <a:endParaRPr lang="en-US" sz="18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Not(a and b) is True.</a:t>
                      </a:r>
                      <a:endParaRPr lang="en-US" sz="18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26384396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Python Membership Operators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a:t>Python’s membership operators test for membership in a sequence, such as strings, lists, or tuples</a:t>
            </a:r>
            <a:r>
              <a:rPr lang="en-US" dirty="0" smtClean="0"/>
              <a:t>.</a:t>
            </a:r>
          </a:p>
          <a:p>
            <a:r>
              <a:rPr lang="en-US" dirty="0" smtClean="0"/>
              <a:t> </a:t>
            </a:r>
            <a:r>
              <a:rPr lang="en-US" dirty="0"/>
              <a:t>There are two membership operators </a:t>
            </a:r>
          </a:p>
        </p:txBody>
      </p:sp>
    </p:spTree>
    <p:extLst>
      <p:ext uri="{BB962C8B-B14F-4D97-AF65-F5344CB8AC3E}">
        <p14:creationId xmlns:p14="http://schemas.microsoft.com/office/powerpoint/2010/main" val="22160051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1822363"/>
              </p:ext>
            </p:extLst>
          </p:nvPr>
        </p:nvGraphicFramePr>
        <p:xfrm>
          <a:off x="395535" y="1988840"/>
          <a:ext cx="7776092" cy="3141833"/>
        </p:xfrm>
        <a:graphic>
          <a:graphicData uri="http://schemas.openxmlformats.org/drawingml/2006/table">
            <a:tbl>
              <a:tblPr firstRow="1" firstCol="1" bandRow="1">
                <a:tableStyleId>{5C22544A-7EE6-4342-B048-85BDC9FD1C3A}</a:tableStyleId>
              </a:tblPr>
              <a:tblGrid>
                <a:gridCol w="1584177"/>
                <a:gridCol w="2988695"/>
                <a:gridCol w="3203220"/>
              </a:tblGrid>
              <a:tr h="451805">
                <a:tc>
                  <a:txBody>
                    <a:bodyPr/>
                    <a:lstStyle/>
                    <a:p>
                      <a:pPr algn="ctr">
                        <a:lnSpc>
                          <a:spcPct val="115000"/>
                        </a:lnSpc>
                        <a:spcAft>
                          <a:spcPts val="0"/>
                        </a:spcAft>
                      </a:pPr>
                      <a:r>
                        <a:rPr lang="en-US" sz="2000" dirty="0">
                          <a:effectLst/>
                        </a:rPr>
                        <a:t>Operator</a:t>
                      </a:r>
                      <a:endParaRPr lang="en-US" sz="20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2000" dirty="0">
                          <a:effectLst/>
                        </a:rPr>
                        <a:t>Description</a:t>
                      </a:r>
                      <a:endParaRPr lang="en-US" sz="20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2000" dirty="0">
                          <a:effectLst/>
                        </a:rPr>
                        <a:t>Example</a:t>
                      </a:r>
                      <a:endParaRPr lang="en-US" sz="2000" dirty="0">
                        <a:effectLst/>
                        <a:latin typeface="Calibri"/>
                        <a:ea typeface="Calibri"/>
                        <a:cs typeface="Times New Roman"/>
                      </a:endParaRPr>
                    </a:p>
                  </a:txBody>
                  <a:tcPr marL="9525" marR="9525" marT="9525" marB="9525" anchor="ctr"/>
                </a:tc>
              </a:tr>
              <a:tr h="1345014">
                <a:tc>
                  <a:txBody>
                    <a:bodyPr/>
                    <a:lstStyle/>
                    <a:p>
                      <a:pPr>
                        <a:lnSpc>
                          <a:spcPct val="115000"/>
                        </a:lnSpc>
                        <a:spcAft>
                          <a:spcPts val="0"/>
                        </a:spcAft>
                      </a:pPr>
                      <a:r>
                        <a:rPr lang="en-US" sz="1600" dirty="0">
                          <a:effectLst/>
                        </a:rPr>
                        <a:t>in</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Evaluates to true if it finds a variable in the specified sequence and false otherwise.</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x in y, here in results in a 1 if x is a member of sequence y.</a:t>
                      </a:r>
                      <a:endParaRPr lang="en-US" sz="1600">
                        <a:effectLst/>
                        <a:latin typeface="Calibri"/>
                        <a:ea typeface="Calibri"/>
                        <a:cs typeface="Times New Roman"/>
                      </a:endParaRPr>
                    </a:p>
                  </a:txBody>
                  <a:tcPr marL="9525" marR="9525" marT="9525" marB="9525" anchor="ctr"/>
                </a:tc>
              </a:tr>
              <a:tr h="1345014">
                <a:tc>
                  <a:txBody>
                    <a:bodyPr/>
                    <a:lstStyle/>
                    <a:p>
                      <a:pPr>
                        <a:lnSpc>
                          <a:spcPct val="115000"/>
                        </a:lnSpc>
                        <a:spcAft>
                          <a:spcPts val="0"/>
                        </a:spcAft>
                      </a:pPr>
                      <a:r>
                        <a:rPr lang="en-US" sz="1600">
                          <a:effectLst/>
                        </a:rPr>
                        <a:t>not in</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Evaluates to true if it does not finds a variable in the specified sequence and false otherwise.</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x not in y, here not in results in a 1 if x is not a member of sequence y.</a:t>
                      </a:r>
                      <a:endParaRPr lang="en-US" sz="16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28410354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Python Identity Operators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dirty="0"/>
              <a:t>Identity operators compare the memory locations of two objects. </a:t>
            </a:r>
            <a:endParaRPr lang="en-US" dirty="0" smtClean="0"/>
          </a:p>
          <a:p>
            <a:r>
              <a:rPr lang="en-US" dirty="0" smtClean="0"/>
              <a:t>There </a:t>
            </a:r>
            <a:r>
              <a:rPr lang="en-US" dirty="0"/>
              <a:t>are two Identity operators </a:t>
            </a:r>
            <a:endParaRPr lang="en-US" dirty="0" smtClean="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876357474"/>
              </p:ext>
            </p:extLst>
          </p:nvPr>
        </p:nvGraphicFramePr>
        <p:xfrm>
          <a:off x="755576" y="3645024"/>
          <a:ext cx="7776863" cy="2590661"/>
        </p:xfrm>
        <a:graphic>
          <a:graphicData uri="http://schemas.openxmlformats.org/drawingml/2006/table">
            <a:tbl>
              <a:tblPr firstRow="1" firstCol="1" bandRow="1">
                <a:tableStyleId>{5C22544A-7EE6-4342-B048-85BDC9FD1C3A}</a:tableStyleId>
              </a:tblPr>
              <a:tblGrid>
                <a:gridCol w="1136922"/>
                <a:gridCol w="4045548"/>
                <a:gridCol w="2594393"/>
              </a:tblGrid>
              <a:tr h="372545">
                <a:tc>
                  <a:txBody>
                    <a:bodyPr/>
                    <a:lstStyle/>
                    <a:p>
                      <a:pPr algn="ctr">
                        <a:lnSpc>
                          <a:spcPct val="115000"/>
                        </a:lnSpc>
                        <a:spcAft>
                          <a:spcPts val="0"/>
                        </a:spcAft>
                      </a:pPr>
                      <a:r>
                        <a:rPr lang="en-US" sz="1800" dirty="0">
                          <a:effectLst/>
                        </a:rPr>
                        <a:t>Operator</a:t>
                      </a:r>
                      <a:endParaRPr lang="en-US" sz="18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1800" dirty="0">
                          <a:effectLst/>
                        </a:rPr>
                        <a:t>Description</a:t>
                      </a:r>
                      <a:endParaRPr lang="en-US" sz="18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1800" dirty="0">
                          <a:effectLst/>
                        </a:rPr>
                        <a:t>Example</a:t>
                      </a:r>
                      <a:endParaRPr lang="en-US" sz="1800" dirty="0">
                        <a:effectLst/>
                        <a:latin typeface="Calibri"/>
                        <a:ea typeface="Calibri"/>
                        <a:cs typeface="Times New Roman"/>
                      </a:endParaRPr>
                    </a:p>
                  </a:txBody>
                  <a:tcPr marL="9525" marR="9525" marT="9525" marB="9525" anchor="ctr"/>
                </a:tc>
              </a:tr>
              <a:tr h="1109058">
                <a:tc>
                  <a:txBody>
                    <a:bodyPr/>
                    <a:lstStyle/>
                    <a:p>
                      <a:pPr>
                        <a:lnSpc>
                          <a:spcPct val="115000"/>
                        </a:lnSpc>
                        <a:spcAft>
                          <a:spcPts val="0"/>
                        </a:spcAft>
                      </a:pPr>
                      <a:r>
                        <a:rPr lang="en-US" sz="1600" dirty="0">
                          <a:effectLst/>
                        </a:rPr>
                        <a:t>is</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Evaluates to true if the variables on either side of the operator point to the same object and false otherwise.</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a:effectLst/>
                        </a:rPr>
                        <a:t>x is y, here is results in 1 if id(x) equals id(y).</a:t>
                      </a:r>
                      <a:endParaRPr lang="en-US" sz="1600">
                        <a:effectLst/>
                        <a:latin typeface="Calibri"/>
                        <a:ea typeface="Calibri"/>
                        <a:cs typeface="Times New Roman"/>
                      </a:endParaRPr>
                    </a:p>
                  </a:txBody>
                  <a:tcPr marL="9525" marR="9525" marT="9525" marB="9525" anchor="ctr"/>
                </a:tc>
              </a:tr>
              <a:tr h="1109058">
                <a:tc>
                  <a:txBody>
                    <a:bodyPr/>
                    <a:lstStyle/>
                    <a:p>
                      <a:pPr>
                        <a:lnSpc>
                          <a:spcPct val="115000"/>
                        </a:lnSpc>
                        <a:spcAft>
                          <a:spcPts val="0"/>
                        </a:spcAft>
                      </a:pPr>
                      <a:r>
                        <a:rPr lang="en-US" sz="1600">
                          <a:effectLst/>
                        </a:rPr>
                        <a:t>is not</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Evaluates to false if the variables on either side of the operator point to the same object and true otherwise.</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0"/>
                        </a:spcAft>
                      </a:pPr>
                      <a:r>
                        <a:rPr lang="en-US" sz="1600" dirty="0">
                          <a:effectLst/>
                        </a:rPr>
                        <a:t>x is not y, here is not results in 1 if id(x) is not equal to id(y).</a:t>
                      </a:r>
                      <a:endParaRPr lang="en-US" sz="16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4197966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Python Operators Precedence</a:t>
            </a:r>
            <a:r>
              <a:rPr lang="en-US" dirty="0">
                <a:effectLst/>
              </a:rPr>
              <a:t/>
            </a:r>
            <a:br>
              <a:rPr lang="en-US" dirty="0">
                <a:effectLst/>
              </a:rPr>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53600583"/>
              </p:ext>
            </p:extLst>
          </p:nvPr>
        </p:nvGraphicFramePr>
        <p:xfrm>
          <a:off x="755576" y="1340768"/>
          <a:ext cx="7416824" cy="5152803"/>
        </p:xfrm>
        <a:graphic>
          <a:graphicData uri="http://schemas.openxmlformats.org/drawingml/2006/table">
            <a:tbl>
              <a:tblPr firstRow="1" firstCol="1" bandRow="1">
                <a:tableStyleId>{5C22544A-7EE6-4342-B048-85BDC9FD1C3A}</a:tableStyleId>
              </a:tblPr>
              <a:tblGrid>
                <a:gridCol w="1276446"/>
                <a:gridCol w="6140378"/>
              </a:tblGrid>
              <a:tr h="307873">
                <a:tc>
                  <a:txBody>
                    <a:bodyPr/>
                    <a:lstStyle/>
                    <a:p>
                      <a:pPr algn="ctr">
                        <a:lnSpc>
                          <a:spcPct val="115000"/>
                        </a:lnSpc>
                        <a:spcAft>
                          <a:spcPts val="0"/>
                        </a:spcAft>
                      </a:pPr>
                      <a:r>
                        <a:rPr lang="en-US" sz="2000" dirty="0" err="1">
                          <a:effectLst/>
                        </a:rPr>
                        <a:t>Sr.No</a:t>
                      </a:r>
                      <a:r>
                        <a:rPr lang="en-US" sz="2000" dirty="0">
                          <a:effectLst/>
                        </a:rPr>
                        <a:t>.</a:t>
                      </a:r>
                      <a:endParaRPr lang="en-US" sz="20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n-US" sz="2000" dirty="0">
                          <a:effectLst/>
                        </a:rPr>
                        <a:t>Operator &amp; Description</a:t>
                      </a:r>
                      <a:endParaRPr lang="en-US" sz="2000" dirty="0">
                        <a:effectLst/>
                        <a:latin typeface="Calibri"/>
                        <a:ea typeface="Calibri"/>
                        <a:cs typeface="Times New Roman"/>
                      </a:endParaRPr>
                    </a:p>
                  </a:txBody>
                  <a:tcPr marL="9525" marR="9525" marT="9525" marB="9525" anchor="ctr"/>
                </a:tc>
              </a:tr>
              <a:tr h="769761">
                <a:tc>
                  <a:txBody>
                    <a:bodyPr/>
                    <a:lstStyle/>
                    <a:p>
                      <a:pPr>
                        <a:lnSpc>
                          <a:spcPct val="115000"/>
                        </a:lnSpc>
                        <a:spcAft>
                          <a:spcPts val="0"/>
                        </a:spcAft>
                      </a:pPr>
                      <a:r>
                        <a:rPr lang="en-US" sz="1800" dirty="0">
                          <a:effectLst/>
                        </a:rPr>
                        <a:t>1</a:t>
                      </a:r>
                      <a:endParaRPr lang="en-US" sz="18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a:t>
                      </a:r>
                    </a:p>
                    <a:p>
                      <a:pPr>
                        <a:lnSpc>
                          <a:spcPct val="115000"/>
                        </a:lnSpc>
                        <a:spcAft>
                          <a:spcPts val="1000"/>
                        </a:spcAft>
                      </a:pPr>
                      <a:r>
                        <a:rPr lang="en-US" sz="1800" dirty="0">
                          <a:effectLst/>
                        </a:rPr>
                        <a:t>Exponentiation (raise to the power)</a:t>
                      </a:r>
                      <a:endParaRPr lang="en-US" sz="1800" dirty="0">
                        <a:effectLst/>
                        <a:latin typeface="Calibri"/>
                        <a:ea typeface="Calibri"/>
                        <a:cs typeface="Times New Roman"/>
                      </a:endParaRPr>
                    </a:p>
                  </a:txBody>
                  <a:tcPr marL="9525" marR="9525" marT="9525" marB="9525" anchor="ctr"/>
                </a:tc>
              </a:tr>
              <a:tr h="1378263">
                <a:tc>
                  <a:txBody>
                    <a:bodyPr/>
                    <a:lstStyle/>
                    <a:p>
                      <a:pPr>
                        <a:lnSpc>
                          <a:spcPct val="115000"/>
                        </a:lnSpc>
                        <a:spcAft>
                          <a:spcPts val="0"/>
                        </a:spcAft>
                      </a:pPr>
                      <a:r>
                        <a:rPr lang="en-US" sz="1800" dirty="0">
                          <a:effectLst/>
                        </a:rPr>
                        <a:t>2</a:t>
                      </a:r>
                      <a:endParaRPr lang="en-US" sz="18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 + -</a:t>
                      </a:r>
                    </a:p>
                    <a:p>
                      <a:pPr>
                        <a:lnSpc>
                          <a:spcPct val="115000"/>
                        </a:lnSpc>
                        <a:spcAft>
                          <a:spcPts val="1000"/>
                        </a:spcAft>
                      </a:pPr>
                      <a:r>
                        <a:rPr lang="en-US" sz="1800" dirty="0">
                          <a:effectLst/>
                        </a:rPr>
                        <a:t>Complement, unary plus and minus (method names for the last two are +@ and -@)</a:t>
                      </a:r>
                      <a:endParaRPr lang="en-US" sz="1800" dirty="0">
                        <a:effectLst/>
                        <a:latin typeface="Calibri"/>
                        <a:ea typeface="Calibri"/>
                        <a:cs typeface="Times New Roman"/>
                      </a:endParaRPr>
                    </a:p>
                  </a:txBody>
                  <a:tcPr marL="9525" marR="9525" marT="9525" marB="9525" anchor="ctr"/>
                </a:tc>
              </a:tr>
              <a:tr h="1074012">
                <a:tc>
                  <a:txBody>
                    <a:bodyPr/>
                    <a:lstStyle/>
                    <a:p>
                      <a:pPr>
                        <a:lnSpc>
                          <a:spcPct val="115000"/>
                        </a:lnSpc>
                        <a:spcAft>
                          <a:spcPts val="0"/>
                        </a:spcAft>
                      </a:pPr>
                      <a:r>
                        <a:rPr lang="en-US" sz="1800">
                          <a:effectLst/>
                        </a:rPr>
                        <a:t>3</a:t>
                      </a:r>
                      <a:endParaRPr lang="en-US"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 / % //</a:t>
                      </a:r>
                    </a:p>
                    <a:p>
                      <a:pPr>
                        <a:lnSpc>
                          <a:spcPct val="115000"/>
                        </a:lnSpc>
                        <a:spcAft>
                          <a:spcPts val="1000"/>
                        </a:spcAft>
                      </a:pPr>
                      <a:r>
                        <a:rPr lang="en-US" sz="1800" dirty="0">
                          <a:effectLst/>
                        </a:rPr>
                        <a:t>Multiply, divide, modulo and floor division</a:t>
                      </a:r>
                      <a:endParaRPr lang="en-US" sz="1800" dirty="0">
                        <a:effectLst/>
                        <a:latin typeface="Calibri"/>
                        <a:ea typeface="Calibri"/>
                        <a:cs typeface="Times New Roman"/>
                      </a:endParaRPr>
                    </a:p>
                  </a:txBody>
                  <a:tcPr marL="9525" marR="9525" marT="9525" marB="9525" anchor="ctr"/>
                </a:tc>
              </a:tr>
              <a:tr h="769761">
                <a:tc>
                  <a:txBody>
                    <a:bodyPr/>
                    <a:lstStyle/>
                    <a:p>
                      <a:pPr>
                        <a:lnSpc>
                          <a:spcPct val="115000"/>
                        </a:lnSpc>
                        <a:spcAft>
                          <a:spcPts val="0"/>
                        </a:spcAft>
                      </a:pPr>
                      <a:r>
                        <a:rPr lang="en-US" sz="1800">
                          <a:effectLst/>
                        </a:rPr>
                        <a:t>4</a:t>
                      </a:r>
                      <a:endParaRPr lang="en-US"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 -</a:t>
                      </a:r>
                    </a:p>
                    <a:p>
                      <a:pPr>
                        <a:lnSpc>
                          <a:spcPct val="115000"/>
                        </a:lnSpc>
                        <a:spcAft>
                          <a:spcPts val="1000"/>
                        </a:spcAft>
                      </a:pPr>
                      <a:r>
                        <a:rPr lang="en-US" sz="1800" dirty="0">
                          <a:effectLst/>
                        </a:rPr>
                        <a:t>Addition and subtraction</a:t>
                      </a:r>
                      <a:endParaRPr lang="en-US" sz="1800" dirty="0">
                        <a:effectLst/>
                        <a:latin typeface="Calibri"/>
                        <a:ea typeface="Calibri"/>
                        <a:cs typeface="Times New Roman"/>
                      </a:endParaRPr>
                    </a:p>
                  </a:txBody>
                  <a:tcPr marL="9525" marR="9525" marT="9525" marB="9525" anchor="ctr"/>
                </a:tc>
              </a:tr>
              <a:tr h="769761">
                <a:tc>
                  <a:txBody>
                    <a:bodyPr/>
                    <a:lstStyle/>
                    <a:p>
                      <a:pPr>
                        <a:lnSpc>
                          <a:spcPct val="115000"/>
                        </a:lnSpc>
                        <a:spcAft>
                          <a:spcPts val="0"/>
                        </a:spcAft>
                      </a:pPr>
                      <a:r>
                        <a:rPr lang="en-US" sz="1800">
                          <a:effectLst/>
                        </a:rPr>
                        <a:t>5</a:t>
                      </a:r>
                      <a:endParaRPr lang="en-US"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&gt;&gt; &lt;&lt;</a:t>
                      </a:r>
                    </a:p>
                    <a:p>
                      <a:pPr>
                        <a:lnSpc>
                          <a:spcPct val="115000"/>
                        </a:lnSpc>
                        <a:spcAft>
                          <a:spcPts val="1000"/>
                        </a:spcAft>
                      </a:pPr>
                      <a:r>
                        <a:rPr lang="en-US" sz="1800" dirty="0">
                          <a:effectLst/>
                        </a:rPr>
                        <a:t>Right and left bitwise shift</a:t>
                      </a:r>
                      <a:endParaRPr lang="en-US" sz="18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23528258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24850023"/>
              </p:ext>
            </p:extLst>
          </p:nvPr>
        </p:nvGraphicFramePr>
        <p:xfrm>
          <a:off x="611560" y="1988841"/>
          <a:ext cx="7632848" cy="3389356"/>
        </p:xfrm>
        <a:graphic>
          <a:graphicData uri="http://schemas.openxmlformats.org/drawingml/2006/table">
            <a:tbl>
              <a:tblPr firstRow="1" firstCol="1" bandRow="1">
                <a:tableStyleId>{5C22544A-7EE6-4342-B048-85BDC9FD1C3A}</a:tableStyleId>
              </a:tblPr>
              <a:tblGrid>
                <a:gridCol w="1224136"/>
                <a:gridCol w="6408712"/>
              </a:tblGrid>
              <a:tr h="847210">
                <a:tc>
                  <a:txBody>
                    <a:bodyPr/>
                    <a:lstStyle/>
                    <a:p>
                      <a:pPr>
                        <a:lnSpc>
                          <a:spcPct val="115000"/>
                        </a:lnSpc>
                        <a:spcAft>
                          <a:spcPts val="0"/>
                        </a:spcAft>
                      </a:pPr>
                      <a:r>
                        <a:rPr lang="en-US" sz="1800" dirty="0">
                          <a:effectLst/>
                        </a:rPr>
                        <a:t>6</a:t>
                      </a:r>
                      <a:endParaRPr lang="en-US" sz="18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a:effectLst/>
                        </a:rPr>
                        <a:t>&amp;</a:t>
                      </a:r>
                    </a:p>
                    <a:p>
                      <a:pPr>
                        <a:lnSpc>
                          <a:spcPct val="115000"/>
                        </a:lnSpc>
                        <a:spcAft>
                          <a:spcPts val="1000"/>
                        </a:spcAft>
                      </a:pPr>
                      <a:r>
                        <a:rPr lang="en-US" sz="1800">
                          <a:effectLst/>
                        </a:rPr>
                        <a:t>Bitwise 'AND'</a:t>
                      </a:r>
                      <a:endParaRPr lang="en-US" sz="1800">
                        <a:effectLst/>
                        <a:latin typeface="Calibri"/>
                        <a:ea typeface="Calibri"/>
                        <a:cs typeface="Times New Roman"/>
                      </a:endParaRPr>
                    </a:p>
                  </a:txBody>
                  <a:tcPr marL="9525" marR="9525" marT="9525" marB="9525" anchor="ctr"/>
                </a:tc>
              </a:tr>
              <a:tr h="847382">
                <a:tc>
                  <a:txBody>
                    <a:bodyPr/>
                    <a:lstStyle/>
                    <a:p>
                      <a:pPr>
                        <a:lnSpc>
                          <a:spcPct val="115000"/>
                        </a:lnSpc>
                        <a:spcAft>
                          <a:spcPts val="0"/>
                        </a:spcAft>
                      </a:pPr>
                      <a:r>
                        <a:rPr lang="en-US" sz="1800">
                          <a:effectLst/>
                        </a:rPr>
                        <a:t>7</a:t>
                      </a:r>
                      <a:endParaRPr lang="en-US"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 |</a:t>
                      </a:r>
                    </a:p>
                    <a:p>
                      <a:pPr>
                        <a:lnSpc>
                          <a:spcPct val="115000"/>
                        </a:lnSpc>
                        <a:spcAft>
                          <a:spcPts val="1000"/>
                        </a:spcAft>
                      </a:pPr>
                      <a:r>
                        <a:rPr lang="en-US" sz="1800" dirty="0">
                          <a:effectLst/>
                        </a:rPr>
                        <a:t>Bitwise exclusive `OR' and regular `OR'</a:t>
                      </a:r>
                      <a:endParaRPr lang="en-US" sz="1800" dirty="0">
                        <a:effectLst/>
                        <a:latin typeface="Calibri"/>
                        <a:ea typeface="Calibri"/>
                        <a:cs typeface="Times New Roman"/>
                      </a:endParaRPr>
                    </a:p>
                  </a:txBody>
                  <a:tcPr marL="9525" marR="9525" marT="9525" marB="9525" anchor="ctr"/>
                </a:tc>
              </a:tr>
              <a:tr h="847382">
                <a:tc>
                  <a:txBody>
                    <a:bodyPr/>
                    <a:lstStyle/>
                    <a:p>
                      <a:pPr>
                        <a:lnSpc>
                          <a:spcPct val="115000"/>
                        </a:lnSpc>
                        <a:spcAft>
                          <a:spcPts val="0"/>
                        </a:spcAft>
                      </a:pPr>
                      <a:r>
                        <a:rPr lang="en-US" sz="1800">
                          <a:effectLst/>
                        </a:rPr>
                        <a:t>8</a:t>
                      </a:r>
                      <a:endParaRPr lang="en-US"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&lt;= &lt; &gt; &gt;=</a:t>
                      </a:r>
                    </a:p>
                    <a:p>
                      <a:pPr>
                        <a:lnSpc>
                          <a:spcPct val="115000"/>
                        </a:lnSpc>
                        <a:spcAft>
                          <a:spcPts val="1000"/>
                        </a:spcAft>
                      </a:pPr>
                      <a:r>
                        <a:rPr lang="en-US" sz="1800" dirty="0">
                          <a:effectLst/>
                        </a:rPr>
                        <a:t>Comparison operators</a:t>
                      </a:r>
                      <a:endParaRPr lang="en-US" sz="1800" dirty="0">
                        <a:effectLst/>
                        <a:latin typeface="Calibri"/>
                        <a:ea typeface="Calibri"/>
                        <a:cs typeface="Times New Roman"/>
                      </a:endParaRPr>
                    </a:p>
                  </a:txBody>
                  <a:tcPr marL="9525" marR="9525" marT="9525" marB="9525" anchor="ctr"/>
                </a:tc>
              </a:tr>
              <a:tr h="847382">
                <a:tc>
                  <a:txBody>
                    <a:bodyPr/>
                    <a:lstStyle/>
                    <a:p>
                      <a:pPr>
                        <a:lnSpc>
                          <a:spcPct val="115000"/>
                        </a:lnSpc>
                        <a:spcAft>
                          <a:spcPts val="0"/>
                        </a:spcAft>
                      </a:pPr>
                      <a:r>
                        <a:rPr lang="en-US" sz="1800">
                          <a:effectLst/>
                        </a:rPr>
                        <a:t>9</a:t>
                      </a:r>
                      <a:endParaRPr lang="en-US"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800" dirty="0">
                          <a:effectLst/>
                        </a:rPr>
                        <a:t>&lt;&gt; == !=</a:t>
                      </a:r>
                    </a:p>
                    <a:p>
                      <a:pPr>
                        <a:lnSpc>
                          <a:spcPct val="115000"/>
                        </a:lnSpc>
                        <a:spcAft>
                          <a:spcPts val="1000"/>
                        </a:spcAft>
                      </a:pPr>
                      <a:r>
                        <a:rPr lang="en-US" sz="1800" dirty="0">
                          <a:effectLst/>
                        </a:rPr>
                        <a:t>Equality operators</a:t>
                      </a:r>
                      <a:endParaRPr lang="en-US" sz="18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33513848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9547355"/>
              </p:ext>
            </p:extLst>
          </p:nvPr>
        </p:nvGraphicFramePr>
        <p:xfrm>
          <a:off x="1115617" y="2060847"/>
          <a:ext cx="7128792" cy="3388360"/>
        </p:xfrm>
        <a:graphic>
          <a:graphicData uri="http://schemas.openxmlformats.org/drawingml/2006/table">
            <a:tbl>
              <a:tblPr firstRow="1" firstCol="1" bandRow="1">
                <a:tableStyleId>{5C22544A-7EE6-4342-B048-85BDC9FD1C3A}</a:tableStyleId>
              </a:tblPr>
              <a:tblGrid>
                <a:gridCol w="1944215"/>
                <a:gridCol w="5184577"/>
              </a:tblGrid>
              <a:tr h="829210">
                <a:tc>
                  <a:txBody>
                    <a:bodyPr/>
                    <a:lstStyle/>
                    <a:p>
                      <a:pPr>
                        <a:lnSpc>
                          <a:spcPct val="115000"/>
                        </a:lnSpc>
                        <a:spcAft>
                          <a:spcPts val="0"/>
                        </a:spcAft>
                      </a:pPr>
                      <a:r>
                        <a:rPr lang="en-US" sz="2000" dirty="0">
                          <a:effectLst/>
                        </a:rPr>
                        <a:t>10</a:t>
                      </a:r>
                      <a:endParaRPr lang="en-US" sz="20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2000">
                          <a:effectLst/>
                        </a:rPr>
                        <a:t>= %= /= //= -= += *= **=</a:t>
                      </a:r>
                    </a:p>
                    <a:p>
                      <a:pPr>
                        <a:lnSpc>
                          <a:spcPct val="115000"/>
                        </a:lnSpc>
                        <a:spcAft>
                          <a:spcPts val="1000"/>
                        </a:spcAft>
                      </a:pPr>
                      <a:r>
                        <a:rPr lang="en-US" sz="2000">
                          <a:effectLst/>
                        </a:rPr>
                        <a:t>Assignment operators</a:t>
                      </a:r>
                      <a:endParaRPr lang="en-US" sz="2000">
                        <a:effectLst/>
                        <a:latin typeface="Calibri"/>
                        <a:ea typeface="Calibri"/>
                        <a:cs typeface="Times New Roman"/>
                      </a:endParaRPr>
                    </a:p>
                  </a:txBody>
                  <a:tcPr marL="9525" marR="9525" marT="9525" marB="9525" anchor="ctr"/>
                </a:tc>
              </a:tr>
              <a:tr h="829380">
                <a:tc>
                  <a:txBody>
                    <a:bodyPr/>
                    <a:lstStyle/>
                    <a:p>
                      <a:pPr>
                        <a:lnSpc>
                          <a:spcPct val="115000"/>
                        </a:lnSpc>
                        <a:spcAft>
                          <a:spcPts val="0"/>
                        </a:spcAft>
                      </a:pPr>
                      <a:r>
                        <a:rPr lang="en-US" sz="2000" dirty="0">
                          <a:effectLst/>
                        </a:rPr>
                        <a:t>11</a:t>
                      </a:r>
                      <a:endParaRPr lang="en-US" sz="20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2000" dirty="0">
                          <a:effectLst/>
                        </a:rPr>
                        <a:t>is </a:t>
                      </a:r>
                      <a:r>
                        <a:rPr lang="en-US" sz="2000" dirty="0" err="1">
                          <a:effectLst/>
                        </a:rPr>
                        <a:t>is</a:t>
                      </a:r>
                      <a:r>
                        <a:rPr lang="en-US" sz="2000" dirty="0">
                          <a:effectLst/>
                        </a:rPr>
                        <a:t> not</a:t>
                      </a:r>
                    </a:p>
                    <a:p>
                      <a:pPr>
                        <a:lnSpc>
                          <a:spcPct val="115000"/>
                        </a:lnSpc>
                        <a:spcAft>
                          <a:spcPts val="1000"/>
                        </a:spcAft>
                      </a:pPr>
                      <a:r>
                        <a:rPr lang="en-US" sz="2000" dirty="0">
                          <a:effectLst/>
                        </a:rPr>
                        <a:t>Identity operators</a:t>
                      </a:r>
                      <a:endParaRPr lang="en-US" sz="2000" dirty="0">
                        <a:effectLst/>
                        <a:latin typeface="Calibri"/>
                        <a:ea typeface="Calibri"/>
                        <a:cs typeface="Times New Roman"/>
                      </a:endParaRPr>
                    </a:p>
                  </a:txBody>
                  <a:tcPr marL="9525" marR="9525" marT="9525" marB="9525" anchor="ctr"/>
                </a:tc>
              </a:tr>
              <a:tr h="829380">
                <a:tc>
                  <a:txBody>
                    <a:bodyPr/>
                    <a:lstStyle/>
                    <a:p>
                      <a:pPr>
                        <a:lnSpc>
                          <a:spcPct val="115000"/>
                        </a:lnSpc>
                        <a:spcAft>
                          <a:spcPts val="0"/>
                        </a:spcAft>
                      </a:pPr>
                      <a:r>
                        <a:rPr lang="en-US" sz="2000">
                          <a:effectLst/>
                        </a:rPr>
                        <a:t>12</a:t>
                      </a:r>
                      <a:endParaRPr lang="en-US" sz="20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2000" dirty="0">
                          <a:effectLst/>
                        </a:rPr>
                        <a:t>in not in</a:t>
                      </a:r>
                    </a:p>
                    <a:p>
                      <a:pPr>
                        <a:lnSpc>
                          <a:spcPct val="115000"/>
                        </a:lnSpc>
                        <a:spcAft>
                          <a:spcPts val="1000"/>
                        </a:spcAft>
                      </a:pPr>
                      <a:r>
                        <a:rPr lang="en-US" sz="2000" dirty="0">
                          <a:effectLst/>
                        </a:rPr>
                        <a:t>Membership operators</a:t>
                      </a:r>
                      <a:endParaRPr lang="en-US" sz="2000" dirty="0">
                        <a:effectLst/>
                        <a:latin typeface="Calibri"/>
                        <a:ea typeface="Calibri"/>
                        <a:cs typeface="Times New Roman"/>
                      </a:endParaRPr>
                    </a:p>
                  </a:txBody>
                  <a:tcPr marL="9525" marR="9525" marT="9525" marB="9525" anchor="ctr"/>
                </a:tc>
              </a:tr>
              <a:tr h="829380">
                <a:tc>
                  <a:txBody>
                    <a:bodyPr/>
                    <a:lstStyle/>
                    <a:p>
                      <a:pPr>
                        <a:lnSpc>
                          <a:spcPct val="115000"/>
                        </a:lnSpc>
                        <a:spcAft>
                          <a:spcPts val="0"/>
                        </a:spcAft>
                      </a:pPr>
                      <a:r>
                        <a:rPr lang="en-US" sz="2000">
                          <a:effectLst/>
                        </a:rPr>
                        <a:t>13</a:t>
                      </a:r>
                      <a:endParaRPr lang="en-US" sz="20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2000" dirty="0">
                          <a:effectLst/>
                        </a:rPr>
                        <a:t>not or and</a:t>
                      </a:r>
                    </a:p>
                    <a:p>
                      <a:pPr>
                        <a:lnSpc>
                          <a:spcPct val="115000"/>
                        </a:lnSpc>
                        <a:spcAft>
                          <a:spcPts val="1000"/>
                        </a:spcAft>
                      </a:pPr>
                      <a:r>
                        <a:rPr lang="en-US" sz="2000" dirty="0">
                          <a:effectLst/>
                        </a:rPr>
                        <a:t>Logical operators</a:t>
                      </a:r>
                      <a:endParaRPr lang="en-US" sz="20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783748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Python </a:t>
            </a:r>
            <a:r>
              <a:rPr lang="en-US" b="1" dirty="0" smtClean="0">
                <a:effectLst/>
              </a:rPr>
              <a:t>- </a:t>
            </a:r>
            <a:r>
              <a:rPr lang="en-US" b="1" dirty="0">
                <a:effectLst/>
              </a:rPr>
              <a:t>Decision Making</a:t>
            </a:r>
            <a:br>
              <a:rPr lang="en-US" b="1" dirty="0">
                <a:effectLst/>
              </a:rPr>
            </a:br>
            <a:endParaRPr lang="en-US" dirty="0"/>
          </a:p>
        </p:txBody>
      </p:sp>
      <p:sp>
        <p:nvSpPr>
          <p:cNvPr id="3" name="Content Placeholder 2"/>
          <p:cNvSpPr>
            <a:spLocks noGrp="1"/>
          </p:cNvSpPr>
          <p:nvPr>
            <p:ph idx="1"/>
          </p:nvPr>
        </p:nvSpPr>
        <p:spPr/>
        <p:txBody>
          <a:bodyPr/>
          <a:lstStyle/>
          <a:p>
            <a:r>
              <a:rPr lang="en-US" dirty="0"/>
              <a:t>Decision-making is the anticipation of conditions occurring during the execution of a program and specified actions taken according to the conditions.</a:t>
            </a:r>
          </a:p>
          <a:p>
            <a:r>
              <a:rPr lang="en-US" dirty="0"/>
              <a:t>Decision structures evaluate multiple expressions, which produce </a:t>
            </a:r>
            <a:r>
              <a:rPr lang="en-US" b="1" dirty="0"/>
              <a:t>TRUE</a:t>
            </a:r>
            <a:r>
              <a:rPr lang="en-US" dirty="0"/>
              <a:t> or </a:t>
            </a:r>
            <a:r>
              <a:rPr lang="en-US" b="1" dirty="0"/>
              <a:t>FALSE</a:t>
            </a:r>
            <a:r>
              <a:rPr lang="en-US" dirty="0"/>
              <a:t> as the outcome. </a:t>
            </a:r>
          </a:p>
        </p:txBody>
      </p:sp>
    </p:spTree>
    <p:extLst>
      <p:ext uri="{BB962C8B-B14F-4D97-AF65-F5344CB8AC3E}">
        <p14:creationId xmlns:p14="http://schemas.microsoft.com/office/powerpoint/2010/main" val="35636438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determine which action to take and which statements to execute if the outcome is </a:t>
            </a:r>
            <a:r>
              <a:rPr lang="en-US" dirty="0">
                <a:solidFill>
                  <a:srgbClr val="FFFF00"/>
                </a:solidFill>
              </a:rPr>
              <a:t>TRUE</a:t>
            </a:r>
            <a:r>
              <a:rPr lang="en-US" dirty="0"/>
              <a:t> or </a:t>
            </a:r>
            <a:r>
              <a:rPr lang="en-US" dirty="0">
                <a:solidFill>
                  <a:srgbClr val="FFFF00"/>
                </a:solidFill>
              </a:rPr>
              <a:t>FALSE</a:t>
            </a:r>
            <a:r>
              <a:rPr lang="en-US" dirty="0"/>
              <a:t> otherwise</a:t>
            </a:r>
            <a:r>
              <a:rPr lang="en-US" dirty="0" smtClean="0"/>
              <a:t>.</a:t>
            </a:r>
          </a:p>
          <a:p>
            <a:endParaRPr lang="en-US" dirty="0"/>
          </a:p>
        </p:txBody>
      </p:sp>
    </p:spTree>
    <p:extLst>
      <p:ext uri="{BB962C8B-B14F-4D97-AF65-F5344CB8AC3E}">
        <p14:creationId xmlns:p14="http://schemas.microsoft.com/office/powerpoint/2010/main" val="2511690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G</a:t>
            </a:r>
            <a:r>
              <a:rPr lang="en-US" dirty="0" smtClean="0">
                <a:effectLst/>
              </a:rPr>
              <a:t>eneral decision </a:t>
            </a:r>
            <a:r>
              <a:rPr lang="en-US" dirty="0">
                <a:effectLst/>
              </a:rPr>
              <a:t>making structure </a:t>
            </a:r>
            <a:endParaRPr lang="en-US" dirty="0"/>
          </a:p>
        </p:txBody>
      </p:sp>
      <p:pic>
        <p:nvPicPr>
          <p:cNvPr id="4" name="Content Placeholder 3"/>
          <p:cNvPicPr>
            <a:picLocks noGrp="1"/>
          </p:cNvPicPr>
          <p:nvPr>
            <p:ph idx="1"/>
          </p:nvPr>
        </p:nvPicPr>
        <p:blipFill rotWithShape="1">
          <a:blip r:embed="rId2"/>
          <a:srcRect l="24840" t="14253" r="39744" b="35861"/>
          <a:stretch/>
        </p:blipFill>
        <p:spPr bwMode="auto">
          <a:xfrm>
            <a:off x="2267985" y="2344144"/>
            <a:ext cx="4608029" cy="36492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609272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Python programming language assumes any </a:t>
            </a:r>
            <a:r>
              <a:rPr lang="en-US" b="1" dirty="0"/>
              <a:t>non-zero</a:t>
            </a:r>
            <a:r>
              <a:rPr lang="en-US" dirty="0"/>
              <a:t> and </a:t>
            </a:r>
            <a:r>
              <a:rPr lang="en-US" b="1" dirty="0"/>
              <a:t>non-null</a:t>
            </a:r>
            <a:r>
              <a:rPr lang="en-US" dirty="0"/>
              <a:t> values as TRUE, and any </a:t>
            </a:r>
            <a:r>
              <a:rPr lang="en-US" b="1" dirty="0"/>
              <a:t>zero</a:t>
            </a:r>
            <a:r>
              <a:rPr lang="en-US" dirty="0"/>
              <a:t> or </a:t>
            </a:r>
            <a:r>
              <a:rPr lang="en-US" b="1" dirty="0"/>
              <a:t>null values</a:t>
            </a:r>
            <a:r>
              <a:rPr lang="en-US" dirty="0"/>
              <a:t> as FALSE value.</a:t>
            </a:r>
          </a:p>
          <a:p>
            <a:endParaRPr lang="en-US" dirty="0"/>
          </a:p>
        </p:txBody>
      </p:sp>
    </p:spTree>
    <p:extLst>
      <p:ext uri="{BB962C8B-B14F-4D97-AF65-F5344CB8AC3E}">
        <p14:creationId xmlns:p14="http://schemas.microsoft.com/office/powerpoint/2010/main" val="35205104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a:t>
            </a:r>
            <a:r>
              <a:rPr lang="en-US" dirty="0"/>
              <a:t>of decision-making statements.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52731117"/>
              </p:ext>
            </p:extLst>
          </p:nvPr>
        </p:nvGraphicFramePr>
        <p:xfrm>
          <a:off x="323528" y="1988841"/>
          <a:ext cx="7776864" cy="3767206"/>
        </p:xfrm>
        <a:graphic>
          <a:graphicData uri="http://schemas.openxmlformats.org/drawingml/2006/table">
            <a:tbl>
              <a:tblPr firstRow="1" firstCol="1" bandRow="1">
                <a:tableStyleId>{5C22544A-7EE6-4342-B048-85BDC9FD1C3A}</a:tableStyleId>
              </a:tblPr>
              <a:tblGrid>
                <a:gridCol w="1234614"/>
                <a:gridCol w="6542250"/>
              </a:tblGrid>
              <a:tr h="426961">
                <a:tc>
                  <a:txBody>
                    <a:bodyPr/>
                    <a:lstStyle/>
                    <a:p>
                      <a:pPr algn="ctr">
                        <a:lnSpc>
                          <a:spcPct val="115000"/>
                        </a:lnSpc>
                        <a:spcAft>
                          <a:spcPts val="1000"/>
                        </a:spcAft>
                      </a:pPr>
                      <a:r>
                        <a:rPr lang="en-US" sz="2000" dirty="0" err="1">
                          <a:effectLst/>
                        </a:rPr>
                        <a:t>Sr.No</a:t>
                      </a:r>
                      <a:r>
                        <a:rPr lang="en-US" sz="2000" dirty="0">
                          <a:effectLst/>
                        </a:rPr>
                        <a:t>.</a:t>
                      </a:r>
                      <a:endParaRPr lang="en-US" sz="2000" dirty="0">
                        <a:effectLst/>
                        <a:latin typeface="Calibri"/>
                        <a:ea typeface="Calibri"/>
                        <a:cs typeface="Times New Roman"/>
                      </a:endParaRPr>
                    </a:p>
                  </a:txBody>
                  <a:tcPr marL="9525" marR="9525" marT="9525" marB="9525" anchor="ctr"/>
                </a:tc>
                <a:tc>
                  <a:txBody>
                    <a:bodyPr/>
                    <a:lstStyle/>
                    <a:p>
                      <a:pPr algn="ctr">
                        <a:lnSpc>
                          <a:spcPct val="115000"/>
                        </a:lnSpc>
                        <a:spcAft>
                          <a:spcPts val="1000"/>
                        </a:spcAft>
                      </a:pPr>
                      <a:r>
                        <a:rPr lang="en-US" sz="2000" dirty="0">
                          <a:effectLst/>
                        </a:rPr>
                        <a:t>Statement &amp; Description</a:t>
                      </a:r>
                      <a:endParaRPr lang="en-US" sz="2000" dirty="0">
                        <a:effectLst/>
                        <a:latin typeface="Calibri"/>
                        <a:ea typeface="Calibri"/>
                        <a:cs typeface="Times New Roman"/>
                      </a:endParaRPr>
                    </a:p>
                  </a:txBody>
                  <a:tcPr marL="9525" marR="9525" marT="9525" marB="9525" anchor="ctr"/>
                </a:tc>
              </a:tr>
              <a:tr h="659885">
                <a:tc>
                  <a:txBody>
                    <a:bodyPr/>
                    <a:lstStyle/>
                    <a:p>
                      <a:pPr>
                        <a:lnSpc>
                          <a:spcPct val="115000"/>
                        </a:lnSpc>
                        <a:spcAft>
                          <a:spcPts val="1000"/>
                        </a:spcAft>
                      </a:pPr>
                      <a:r>
                        <a:rPr lang="en-US" sz="1600" dirty="0">
                          <a:effectLst/>
                        </a:rPr>
                        <a:t>1</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600" u="sng" dirty="0">
                          <a:effectLst/>
                        </a:rPr>
                        <a:t>if </a:t>
                      </a:r>
                      <a:r>
                        <a:rPr lang="en-US" sz="1600" u="sng" dirty="0" smtClean="0">
                          <a:effectLst/>
                        </a:rPr>
                        <a:t>statements</a:t>
                      </a:r>
                      <a:endParaRPr lang="en-US" sz="1600" dirty="0">
                        <a:effectLst/>
                      </a:endParaRPr>
                    </a:p>
                    <a:p>
                      <a:pPr>
                        <a:lnSpc>
                          <a:spcPct val="115000"/>
                        </a:lnSpc>
                      </a:pPr>
                      <a:r>
                        <a:rPr lang="en-US" sz="1600" dirty="0">
                          <a:effectLst/>
                        </a:rPr>
                        <a:t>An if statement consists of a </a:t>
                      </a:r>
                      <a:r>
                        <a:rPr lang="en-US" sz="1600" dirty="0" err="1">
                          <a:effectLst/>
                        </a:rPr>
                        <a:t>boolean</a:t>
                      </a:r>
                      <a:r>
                        <a:rPr lang="en-US" sz="1600" dirty="0">
                          <a:effectLst/>
                        </a:rPr>
                        <a:t> expression followed by one or more statements.</a:t>
                      </a:r>
                      <a:endParaRPr lang="en-US" sz="1600" dirty="0">
                        <a:effectLst/>
                        <a:latin typeface="Calibri"/>
                        <a:ea typeface="Times New Roman"/>
                        <a:cs typeface="Times New Roman"/>
                      </a:endParaRPr>
                    </a:p>
                  </a:txBody>
                  <a:tcPr marL="9525" marR="9525" marT="9525" marB="9525" anchor="ctr"/>
                </a:tc>
              </a:tr>
              <a:tr h="1296123">
                <a:tc>
                  <a:txBody>
                    <a:bodyPr/>
                    <a:lstStyle/>
                    <a:p>
                      <a:pPr>
                        <a:lnSpc>
                          <a:spcPct val="115000"/>
                        </a:lnSpc>
                        <a:spcAft>
                          <a:spcPts val="1000"/>
                        </a:spcAft>
                      </a:pPr>
                      <a:r>
                        <a:rPr lang="en-US" sz="1600">
                          <a:effectLst/>
                        </a:rPr>
                        <a:t>2</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600" dirty="0">
                          <a:effectLst/>
                        </a:rPr>
                        <a:t> </a:t>
                      </a:r>
                      <a:r>
                        <a:rPr lang="en-US" sz="1600" u="sng" dirty="0" smtClean="0">
                          <a:effectLst/>
                        </a:rPr>
                        <a:t>if</a:t>
                      </a:r>
                      <a:r>
                        <a:rPr lang="en-US" sz="1600" u="sng" dirty="0">
                          <a:effectLst/>
                        </a:rPr>
                        <a:t>...else </a:t>
                      </a:r>
                      <a:r>
                        <a:rPr lang="en-US" sz="1600" u="sng" dirty="0" smtClean="0">
                          <a:effectLst/>
                        </a:rPr>
                        <a:t>statements</a:t>
                      </a:r>
                      <a:endParaRPr lang="en-US" sz="1600" dirty="0">
                        <a:effectLst/>
                      </a:endParaRPr>
                    </a:p>
                    <a:p>
                      <a:pPr>
                        <a:lnSpc>
                          <a:spcPct val="115000"/>
                        </a:lnSpc>
                      </a:pPr>
                      <a:r>
                        <a:rPr lang="en-US" sz="1600" dirty="0">
                          <a:effectLst/>
                        </a:rPr>
                        <a:t>An if statement can be followed by an optional else statement, which executes when the </a:t>
                      </a:r>
                      <a:r>
                        <a:rPr lang="en-US" sz="1600" dirty="0" err="1">
                          <a:effectLst/>
                        </a:rPr>
                        <a:t>boolean</a:t>
                      </a:r>
                      <a:r>
                        <a:rPr lang="en-US" sz="1600" dirty="0">
                          <a:effectLst/>
                        </a:rPr>
                        <a:t> expression is FALSE.</a:t>
                      </a:r>
                      <a:endParaRPr lang="en-US" sz="1600" dirty="0">
                        <a:effectLst/>
                        <a:latin typeface="Calibri"/>
                        <a:ea typeface="Times New Roman"/>
                        <a:cs typeface="Times New Roman"/>
                      </a:endParaRPr>
                    </a:p>
                  </a:txBody>
                  <a:tcPr marL="9525" marR="9525" marT="9525" marB="9525" anchor="ctr"/>
                </a:tc>
              </a:tr>
              <a:tr h="1056824">
                <a:tc>
                  <a:txBody>
                    <a:bodyPr/>
                    <a:lstStyle/>
                    <a:p>
                      <a:pPr>
                        <a:lnSpc>
                          <a:spcPct val="115000"/>
                        </a:lnSpc>
                        <a:spcAft>
                          <a:spcPts val="1000"/>
                        </a:spcAft>
                      </a:pPr>
                      <a:r>
                        <a:rPr lang="en-US" sz="1600">
                          <a:effectLst/>
                        </a:rPr>
                        <a:t>3</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600" u="sng" dirty="0" smtClean="0">
                          <a:effectLst/>
                        </a:rPr>
                        <a:t>nested </a:t>
                      </a:r>
                      <a:r>
                        <a:rPr lang="en-US" sz="1600" u="sng" dirty="0">
                          <a:effectLst/>
                        </a:rPr>
                        <a:t>if </a:t>
                      </a:r>
                      <a:r>
                        <a:rPr lang="en-US" sz="1600" u="sng" dirty="0" smtClean="0">
                          <a:effectLst/>
                        </a:rPr>
                        <a:t>statements</a:t>
                      </a:r>
                      <a:endParaRPr lang="en-US" sz="1600" dirty="0">
                        <a:effectLst/>
                      </a:endParaRPr>
                    </a:p>
                    <a:p>
                      <a:pPr>
                        <a:lnSpc>
                          <a:spcPct val="115000"/>
                        </a:lnSpc>
                      </a:pPr>
                      <a:r>
                        <a:rPr lang="en-US" sz="1600" dirty="0">
                          <a:effectLst/>
                        </a:rPr>
                        <a:t>You can use one if or else if statement inside another if or else if statement(s).</a:t>
                      </a:r>
                      <a:endParaRPr lang="en-US" sz="1600" dirty="0">
                        <a:effectLst/>
                        <a:latin typeface="Calibri"/>
                        <a:ea typeface="Times New Roman"/>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14374426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Python </a:t>
            </a:r>
            <a:r>
              <a:rPr lang="en-US" b="1" dirty="0" smtClean="0">
                <a:effectLst/>
              </a:rPr>
              <a:t>- </a:t>
            </a:r>
            <a:r>
              <a:rPr lang="en-US" b="1" dirty="0">
                <a:effectLst/>
              </a:rPr>
              <a:t>IF Statement</a:t>
            </a:r>
            <a:br>
              <a:rPr lang="en-US" b="1" dirty="0">
                <a:effectLst/>
              </a:rPr>
            </a:br>
            <a:endParaRPr lang="en-US" dirty="0"/>
          </a:p>
        </p:txBody>
      </p:sp>
      <p:sp>
        <p:nvSpPr>
          <p:cNvPr id="3" name="Content Placeholder 2"/>
          <p:cNvSpPr>
            <a:spLocks noGrp="1"/>
          </p:cNvSpPr>
          <p:nvPr>
            <p:ph idx="1"/>
          </p:nvPr>
        </p:nvSpPr>
        <p:spPr/>
        <p:txBody>
          <a:bodyPr/>
          <a:lstStyle/>
          <a:p>
            <a:r>
              <a:rPr lang="en-US" dirty="0"/>
              <a:t>The IF statement is similar to that of other languages. </a:t>
            </a:r>
            <a:endParaRPr lang="en-US" dirty="0" smtClean="0"/>
          </a:p>
          <a:p>
            <a:r>
              <a:rPr lang="en-US" dirty="0" smtClean="0"/>
              <a:t>The </a:t>
            </a:r>
            <a:r>
              <a:rPr lang="en-US" b="1" dirty="0"/>
              <a:t>if</a:t>
            </a:r>
            <a:r>
              <a:rPr lang="en-US" dirty="0"/>
              <a:t> statement contains a logical </a:t>
            </a:r>
            <a:r>
              <a:rPr lang="en-US" dirty="0" smtClean="0"/>
              <a:t>expression </a:t>
            </a:r>
            <a:r>
              <a:rPr lang="en-US" dirty="0"/>
              <a:t>where the data is compared and a decision is made based on the result of the comparison.</a:t>
            </a:r>
          </a:p>
          <a:p>
            <a:endParaRPr lang="en-US" dirty="0"/>
          </a:p>
        </p:txBody>
      </p:sp>
    </p:spTree>
    <p:extLst>
      <p:ext uri="{BB962C8B-B14F-4D97-AF65-F5344CB8AC3E}">
        <p14:creationId xmlns:p14="http://schemas.microsoft.com/office/powerpoint/2010/main" val="12670877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Syntax</a:t>
            </a:r>
            <a:br>
              <a:rPr lang="en-US" b="1" dirty="0">
                <a:effectLst/>
              </a:rPr>
            </a:br>
            <a:endParaRPr lang="en-US" dirty="0"/>
          </a:p>
        </p:txBody>
      </p:sp>
      <p:sp>
        <p:nvSpPr>
          <p:cNvPr id="3" name="Content Placeholder 2"/>
          <p:cNvSpPr>
            <a:spLocks noGrp="1"/>
          </p:cNvSpPr>
          <p:nvPr>
            <p:ph idx="1"/>
          </p:nvPr>
        </p:nvSpPr>
        <p:spPr/>
        <p:txBody>
          <a:bodyPr/>
          <a:lstStyle/>
          <a:p>
            <a:r>
              <a:rPr lang="en-US" b="1" dirty="0"/>
              <a:t>if expression:  </a:t>
            </a:r>
            <a:endParaRPr lang="en-US" b="1" dirty="0" smtClean="0"/>
          </a:p>
          <a:p>
            <a:pPr marL="64008" indent="0">
              <a:buNone/>
            </a:pPr>
            <a:r>
              <a:rPr lang="en-US" b="1" dirty="0"/>
              <a:t>	</a:t>
            </a:r>
            <a:r>
              <a:rPr lang="en-US" b="1" dirty="0" smtClean="0"/>
              <a:t>statement(s)</a:t>
            </a:r>
          </a:p>
          <a:p>
            <a:endParaRPr lang="en-US" dirty="0"/>
          </a:p>
          <a:p>
            <a:r>
              <a:rPr lang="en-US" dirty="0"/>
              <a:t>If the </a:t>
            </a:r>
            <a:r>
              <a:rPr lang="en-US" dirty="0" err="1"/>
              <a:t>boolean</a:t>
            </a:r>
            <a:r>
              <a:rPr lang="en-US" dirty="0"/>
              <a:t> expression evaluates to TRUE, then the block of statement(s) inside the if statement is executed. </a:t>
            </a:r>
            <a:endParaRPr lang="en-US" dirty="0" smtClean="0"/>
          </a:p>
          <a:p>
            <a:r>
              <a:rPr lang="en-US" dirty="0"/>
              <a:t>In Python, statements in a block are uniformly indented after the </a:t>
            </a:r>
            <a:r>
              <a:rPr lang="en-US" b="1" dirty="0"/>
              <a:t>: </a:t>
            </a:r>
            <a:r>
              <a:rPr lang="en-US" dirty="0"/>
              <a:t>symbol. </a:t>
            </a:r>
          </a:p>
        </p:txBody>
      </p:sp>
    </p:spTree>
    <p:extLst>
      <p:ext uri="{BB962C8B-B14F-4D97-AF65-F5344CB8AC3E}">
        <p14:creationId xmlns:p14="http://schemas.microsoft.com/office/powerpoint/2010/main" val="30045330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a:t>
            </a:r>
            <a:r>
              <a:rPr lang="en-US" dirty="0" err="1"/>
              <a:t>boolean</a:t>
            </a:r>
            <a:r>
              <a:rPr lang="en-US" dirty="0"/>
              <a:t> expression evaluates to FALSE, then the first set of code after the end of block is executed.</a:t>
            </a:r>
          </a:p>
          <a:p>
            <a:endParaRPr lang="en-US" dirty="0"/>
          </a:p>
        </p:txBody>
      </p:sp>
    </p:spTree>
    <p:extLst>
      <p:ext uri="{BB962C8B-B14F-4D97-AF65-F5344CB8AC3E}">
        <p14:creationId xmlns:p14="http://schemas.microsoft.com/office/powerpoint/2010/main" val="1557667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Diagram</a:t>
            </a:r>
            <a:endParaRPr lang="en-US" dirty="0"/>
          </a:p>
        </p:txBody>
      </p:sp>
      <p:pic>
        <p:nvPicPr>
          <p:cNvPr id="4" name="Content Placeholder 3"/>
          <p:cNvPicPr>
            <a:picLocks noGrp="1"/>
          </p:cNvPicPr>
          <p:nvPr>
            <p:ph idx="1"/>
          </p:nvPr>
        </p:nvPicPr>
        <p:blipFill rotWithShape="1">
          <a:blip r:embed="rId3"/>
          <a:srcRect l="37884" t="38615" r="39102" b="15620"/>
          <a:stretch/>
        </p:blipFill>
        <p:spPr bwMode="auto">
          <a:xfrm>
            <a:off x="971600" y="1988841"/>
            <a:ext cx="5999097" cy="41021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956427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dirty="0"/>
              <a:t>Example</a:t>
            </a:r>
          </a:p>
          <a:p>
            <a:r>
              <a:rPr lang="en-US" sz="2400" dirty="0"/>
              <a:t>var1 = </a:t>
            </a:r>
            <a:r>
              <a:rPr lang="en-US" sz="2400" dirty="0" smtClean="0"/>
              <a:t>100</a:t>
            </a:r>
          </a:p>
          <a:p>
            <a:r>
              <a:rPr lang="en-US" sz="2400" dirty="0"/>
              <a:t>if var1</a:t>
            </a:r>
            <a:r>
              <a:rPr lang="en-US" sz="2400" dirty="0" smtClean="0"/>
              <a:t>:</a:t>
            </a:r>
          </a:p>
          <a:p>
            <a:pPr marL="64008" indent="0">
              <a:buNone/>
            </a:pPr>
            <a:r>
              <a:rPr lang="en-US" sz="2400" dirty="0" smtClean="0"/>
              <a:t>	print </a:t>
            </a:r>
            <a:r>
              <a:rPr lang="en-US" sz="2400" dirty="0"/>
              <a:t>("1 - Got a true expression value</a:t>
            </a:r>
            <a:r>
              <a:rPr lang="en-US" sz="2400" dirty="0" smtClean="0"/>
              <a:t>")</a:t>
            </a:r>
          </a:p>
          <a:p>
            <a:pPr marL="64008" indent="0">
              <a:buNone/>
            </a:pPr>
            <a:r>
              <a:rPr lang="en-US" sz="2400" dirty="0" smtClean="0"/>
              <a:t>	 </a:t>
            </a:r>
            <a:r>
              <a:rPr lang="en-US" sz="2400" dirty="0"/>
              <a:t>print (var1</a:t>
            </a:r>
            <a:r>
              <a:rPr lang="en-US" sz="2400" dirty="0" smtClean="0"/>
              <a:t>)</a:t>
            </a:r>
          </a:p>
          <a:p>
            <a:endParaRPr lang="en-US" sz="2400" dirty="0" smtClean="0"/>
          </a:p>
          <a:p>
            <a:r>
              <a:rPr lang="en-US" sz="2400" dirty="0"/>
              <a:t>var2 = </a:t>
            </a:r>
            <a:r>
              <a:rPr lang="en-US" sz="2400" dirty="0" smtClean="0"/>
              <a:t>0</a:t>
            </a:r>
          </a:p>
          <a:p>
            <a:r>
              <a:rPr lang="en-US" sz="2400" dirty="0"/>
              <a:t>if var2</a:t>
            </a:r>
            <a:r>
              <a:rPr lang="en-US" sz="2400" dirty="0" smtClean="0"/>
              <a:t>:</a:t>
            </a:r>
          </a:p>
          <a:p>
            <a:pPr marL="64008" indent="0">
              <a:buNone/>
            </a:pPr>
            <a:r>
              <a:rPr lang="en-US" sz="2400" dirty="0" smtClean="0"/>
              <a:t>	print </a:t>
            </a:r>
            <a:r>
              <a:rPr lang="en-US" sz="2400" dirty="0"/>
              <a:t>("2 - Got a true expression value</a:t>
            </a:r>
            <a:r>
              <a:rPr lang="en-US" sz="2400" dirty="0" smtClean="0"/>
              <a:t>")</a:t>
            </a:r>
          </a:p>
          <a:p>
            <a:pPr marL="64008" indent="0">
              <a:buNone/>
            </a:pPr>
            <a:r>
              <a:rPr lang="en-US" sz="2400" dirty="0" smtClean="0"/>
              <a:t>	print </a:t>
            </a:r>
            <a:r>
              <a:rPr lang="en-US" sz="2400" dirty="0"/>
              <a:t>(var2</a:t>
            </a:r>
            <a:r>
              <a:rPr lang="en-US" sz="2400" dirty="0" smtClean="0"/>
              <a:t>)</a:t>
            </a:r>
          </a:p>
          <a:p>
            <a:endParaRPr lang="en-US" sz="2400" dirty="0" smtClean="0"/>
          </a:p>
          <a:p>
            <a:r>
              <a:rPr lang="en-US" sz="2400" dirty="0"/>
              <a:t>print ("Good bye!")  </a:t>
            </a:r>
          </a:p>
          <a:p>
            <a:endParaRPr lang="en-US" dirty="0"/>
          </a:p>
        </p:txBody>
      </p:sp>
    </p:spTree>
    <p:extLst>
      <p:ext uri="{BB962C8B-B14F-4D97-AF65-F5344CB8AC3E}">
        <p14:creationId xmlns:p14="http://schemas.microsoft.com/office/powerpoint/2010/main" val="38396241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4008" indent="0">
              <a:buNone/>
            </a:pPr>
            <a:r>
              <a:rPr lang="en-US" b="1" dirty="0" smtClean="0"/>
              <a:t>Output</a:t>
            </a:r>
          </a:p>
          <a:p>
            <a:endParaRPr lang="en-US" b="1" dirty="0"/>
          </a:p>
          <a:p>
            <a:r>
              <a:rPr lang="en-US" sz="2800" dirty="0"/>
              <a:t>1 - Got a true expression </a:t>
            </a:r>
            <a:r>
              <a:rPr lang="en-US" sz="2800" dirty="0" smtClean="0"/>
              <a:t>value</a:t>
            </a:r>
          </a:p>
          <a:p>
            <a:r>
              <a:rPr lang="en-US" sz="2800" dirty="0" smtClean="0"/>
              <a:t>100</a:t>
            </a:r>
          </a:p>
          <a:p>
            <a:r>
              <a:rPr lang="en-US" sz="2800" dirty="0"/>
              <a:t>Good bye!</a:t>
            </a:r>
          </a:p>
        </p:txBody>
      </p:sp>
    </p:spTree>
    <p:extLst>
      <p:ext uri="{BB962C8B-B14F-4D97-AF65-F5344CB8AC3E}">
        <p14:creationId xmlns:p14="http://schemas.microsoft.com/office/powerpoint/2010/main" val="13588175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Python </a:t>
            </a:r>
            <a:r>
              <a:rPr lang="en-US" b="1" dirty="0" smtClean="0">
                <a:effectLst/>
              </a:rPr>
              <a:t> </a:t>
            </a:r>
            <a:r>
              <a:rPr lang="en-US" b="1" dirty="0">
                <a:effectLst/>
              </a:rPr>
              <a:t>- IF...ELIF...ELSE Statements</a:t>
            </a:r>
            <a:br>
              <a:rPr lang="en-US" b="1" dirty="0">
                <a:effectLst/>
              </a:rPr>
            </a:br>
            <a:endParaRPr lang="en-US" dirty="0"/>
          </a:p>
        </p:txBody>
      </p:sp>
      <p:sp>
        <p:nvSpPr>
          <p:cNvPr id="3" name="Content Placeholder 2"/>
          <p:cNvSpPr>
            <a:spLocks noGrp="1"/>
          </p:cNvSpPr>
          <p:nvPr>
            <p:ph idx="1"/>
          </p:nvPr>
        </p:nvSpPr>
        <p:spPr/>
        <p:txBody>
          <a:bodyPr>
            <a:normAutofit/>
          </a:bodyPr>
          <a:lstStyle/>
          <a:p>
            <a:r>
              <a:rPr lang="en-US" dirty="0"/>
              <a:t>An </a:t>
            </a:r>
            <a:r>
              <a:rPr lang="en-US" b="1" dirty="0"/>
              <a:t>else</a:t>
            </a:r>
            <a:r>
              <a:rPr lang="en-US" dirty="0"/>
              <a:t> statement can be combined with an </a:t>
            </a:r>
            <a:r>
              <a:rPr lang="en-US" b="1" dirty="0"/>
              <a:t>if</a:t>
            </a:r>
            <a:r>
              <a:rPr lang="en-US" dirty="0"/>
              <a:t> statement. </a:t>
            </a:r>
            <a:endParaRPr lang="en-US" dirty="0" smtClean="0"/>
          </a:p>
          <a:p>
            <a:r>
              <a:rPr lang="en-US" dirty="0" smtClean="0"/>
              <a:t>An </a:t>
            </a:r>
            <a:r>
              <a:rPr lang="en-US" b="1" dirty="0"/>
              <a:t>else</a:t>
            </a:r>
            <a:r>
              <a:rPr lang="en-US" dirty="0"/>
              <a:t> statement contains a block of code that executes if the conditional expression in the  if statement resolves to </a:t>
            </a:r>
            <a:r>
              <a:rPr lang="en-US" dirty="0">
                <a:solidFill>
                  <a:srgbClr val="FFFF00"/>
                </a:solidFill>
              </a:rPr>
              <a:t>0 </a:t>
            </a:r>
            <a:r>
              <a:rPr lang="en-US" dirty="0"/>
              <a:t>or a </a:t>
            </a:r>
            <a:r>
              <a:rPr lang="en-US" dirty="0">
                <a:solidFill>
                  <a:srgbClr val="FFFF00"/>
                </a:solidFill>
              </a:rPr>
              <a:t>FALSE</a:t>
            </a:r>
            <a:r>
              <a:rPr lang="en-US" dirty="0"/>
              <a:t> value.</a:t>
            </a:r>
          </a:p>
          <a:p>
            <a:r>
              <a:rPr lang="en-US" dirty="0"/>
              <a:t>The else statement is an optional statement and there could be at </a:t>
            </a:r>
            <a:r>
              <a:rPr lang="en-US" dirty="0" smtClean="0"/>
              <a:t>most </a:t>
            </a:r>
            <a:r>
              <a:rPr lang="en-US" dirty="0"/>
              <a:t>only one </a:t>
            </a:r>
            <a:r>
              <a:rPr lang="en-US" b="1" dirty="0"/>
              <a:t>else</a:t>
            </a:r>
            <a:r>
              <a:rPr lang="en-US" dirty="0"/>
              <a:t> statement following </a:t>
            </a:r>
            <a:r>
              <a:rPr lang="en-US" b="1" dirty="0"/>
              <a:t>if</a:t>
            </a:r>
            <a:r>
              <a:rPr lang="en-US" dirty="0"/>
              <a:t>.</a:t>
            </a:r>
          </a:p>
          <a:p>
            <a:endParaRPr lang="en-US" dirty="0"/>
          </a:p>
        </p:txBody>
      </p:sp>
    </p:spTree>
    <p:extLst>
      <p:ext uri="{BB962C8B-B14F-4D97-AF65-F5344CB8AC3E}">
        <p14:creationId xmlns:p14="http://schemas.microsoft.com/office/powerpoint/2010/main" val="9338454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Syntax</a:t>
            </a:r>
            <a:br>
              <a:rPr lang="en-US" b="1" dirty="0">
                <a:effectLst/>
              </a:rPr>
            </a:br>
            <a:endParaRPr lang="en-US" dirty="0"/>
          </a:p>
        </p:txBody>
      </p:sp>
      <p:sp>
        <p:nvSpPr>
          <p:cNvPr id="3" name="Content Placeholder 2"/>
          <p:cNvSpPr>
            <a:spLocks noGrp="1"/>
          </p:cNvSpPr>
          <p:nvPr>
            <p:ph idx="1"/>
          </p:nvPr>
        </p:nvSpPr>
        <p:spPr/>
        <p:txBody>
          <a:bodyPr/>
          <a:lstStyle/>
          <a:p>
            <a:r>
              <a:rPr lang="en-US" dirty="0"/>
              <a:t>The syntax of the </a:t>
            </a:r>
            <a:r>
              <a:rPr lang="en-US" b="1" dirty="0"/>
              <a:t>if...else</a:t>
            </a:r>
            <a:r>
              <a:rPr lang="en-US" dirty="0"/>
              <a:t> statement is </a:t>
            </a:r>
            <a:r>
              <a:rPr lang="en-US" dirty="0" smtClean="0"/>
              <a:t>−</a:t>
            </a:r>
          </a:p>
          <a:p>
            <a:endParaRPr lang="en-US" dirty="0"/>
          </a:p>
          <a:p>
            <a:r>
              <a:rPr lang="en-US" b="1" dirty="0"/>
              <a:t>if expression:   </a:t>
            </a:r>
            <a:endParaRPr lang="en-US" b="1" dirty="0" smtClean="0"/>
          </a:p>
          <a:p>
            <a:pPr marL="64008" indent="0">
              <a:buNone/>
            </a:pPr>
            <a:r>
              <a:rPr lang="en-US" b="1" dirty="0" smtClean="0"/>
              <a:t>	statement(s)</a:t>
            </a:r>
          </a:p>
          <a:p>
            <a:r>
              <a:rPr lang="en-US" b="1" dirty="0"/>
              <a:t>else:   </a:t>
            </a:r>
          </a:p>
          <a:p>
            <a:pPr marL="64008" indent="0">
              <a:buNone/>
            </a:pPr>
            <a:r>
              <a:rPr lang="en-US" b="1" dirty="0" smtClean="0"/>
              <a:t>	statement(s</a:t>
            </a:r>
            <a:r>
              <a:rPr lang="en-US" b="1" dirty="0"/>
              <a:t>)</a:t>
            </a:r>
          </a:p>
        </p:txBody>
      </p:sp>
    </p:spTree>
    <p:extLst>
      <p:ext uri="{BB962C8B-B14F-4D97-AF65-F5344CB8AC3E}">
        <p14:creationId xmlns:p14="http://schemas.microsoft.com/office/powerpoint/2010/main" val="38822280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Flow Diagram</a:t>
            </a:r>
            <a:br>
              <a:rPr lang="en-US" b="1" dirty="0">
                <a:effectLst/>
              </a:rPr>
            </a:br>
            <a:endParaRPr lang="en-US" dirty="0"/>
          </a:p>
        </p:txBody>
      </p:sp>
      <p:pic>
        <p:nvPicPr>
          <p:cNvPr id="4" name="Content Placeholder 3"/>
          <p:cNvPicPr>
            <a:picLocks noGrp="1"/>
          </p:cNvPicPr>
          <p:nvPr>
            <p:ph idx="1"/>
          </p:nvPr>
        </p:nvPicPr>
        <p:blipFill rotWithShape="1">
          <a:blip r:embed="rId2"/>
          <a:srcRect l="37661" t="31072" r="37660" b="22178"/>
          <a:stretch/>
        </p:blipFill>
        <p:spPr bwMode="auto">
          <a:xfrm>
            <a:off x="899592" y="1412776"/>
            <a:ext cx="5277919" cy="44659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068340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The </a:t>
            </a:r>
            <a:r>
              <a:rPr lang="en-US" b="1" dirty="0" err="1">
                <a:effectLst/>
              </a:rPr>
              <a:t>elif</a:t>
            </a:r>
            <a:r>
              <a:rPr lang="en-US" b="1" dirty="0">
                <a:effectLst/>
              </a:rPr>
              <a:t> Statement</a:t>
            </a:r>
            <a:br>
              <a:rPr lang="en-US" b="1" dirty="0">
                <a:effectLst/>
              </a:rPr>
            </a:br>
            <a:endParaRPr lang="en-US" dirty="0"/>
          </a:p>
        </p:txBody>
      </p:sp>
      <p:sp>
        <p:nvSpPr>
          <p:cNvPr id="3" name="Content Placeholder 2"/>
          <p:cNvSpPr>
            <a:spLocks noGrp="1"/>
          </p:cNvSpPr>
          <p:nvPr>
            <p:ph idx="1"/>
          </p:nvPr>
        </p:nvSpPr>
        <p:spPr/>
        <p:txBody>
          <a:bodyPr/>
          <a:lstStyle/>
          <a:p>
            <a:r>
              <a:rPr lang="en-US" dirty="0"/>
              <a:t>The </a:t>
            </a:r>
            <a:r>
              <a:rPr lang="en-US" b="1" dirty="0" err="1"/>
              <a:t>elif</a:t>
            </a:r>
            <a:r>
              <a:rPr lang="en-US" dirty="0"/>
              <a:t> statement allows you to check multiple expressions for </a:t>
            </a:r>
            <a:r>
              <a:rPr lang="en-US" dirty="0">
                <a:solidFill>
                  <a:srgbClr val="FFFF00"/>
                </a:solidFill>
              </a:rPr>
              <a:t>TRUE</a:t>
            </a:r>
            <a:r>
              <a:rPr lang="en-US" dirty="0"/>
              <a:t> and execute a block of code as soon as one of the conditions evaluates to </a:t>
            </a:r>
            <a:r>
              <a:rPr lang="en-US" dirty="0">
                <a:solidFill>
                  <a:srgbClr val="FFFF00"/>
                </a:solidFill>
              </a:rPr>
              <a:t>TRUE</a:t>
            </a:r>
            <a:r>
              <a:rPr lang="en-US" dirty="0"/>
              <a:t>.</a:t>
            </a:r>
          </a:p>
          <a:p>
            <a:endParaRPr lang="en-US" dirty="0"/>
          </a:p>
        </p:txBody>
      </p:sp>
    </p:spTree>
    <p:extLst>
      <p:ext uri="{BB962C8B-B14F-4D97-AF65-F5344CB8AC3E}">
        <p14:creationId xmlns:p14="http://schemas.microsoft.com/office/powerpoint/2010/main" val="25165611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Similar to the </a:t>
            </a:r>
            <a:r>
              <a:rPr lang="en-US" b="1" dirty="0"/>
              <a:t>else</a:t>
            </a:r>
            <a:r>
              <a:rPr lang="en-US" dirty="0"/>
              <a:t>, the </a:t>
            </a:r>
            <a:r>
              <a:rPr lang="en-US" b="1" dirty="0" err="1"/>
              <a:t>elif</a:t>
            </a:r>
            <a:r>
              <a:rPr lang="en-US" dirty="0"/>
              <a:t> statement is optional. </a:t>
            </a:r>
            <a:endParaRPr lang="en-US" dirty="0" smtClean="0"/>
          </a:p>
          <a:p>
            <a:r>
              <a:rPr lang="en-US" dirty="0" smtClean="0"/>
              <a:t>However</a:t>
            </a:r>
            <a:r>
              <a:rPr lang="en-US" dirty="0"/>
              <a:t>, unlike </a:t>
            </a:r>
            <a:r>
              <a:rPr lang="en-US" b="1" dirty="0"/>
              <a:t>else</a:t>
            </a:r>
            <a:r>
              <a:rPr lang="en-US" dirty="0"/>
              <a:t>, for which there can be at </a:t>
            </a:r>
            <a:r>
              <a:rPr lang="en-US" dirty="0" smtClean="0"/>
              <a:t>most </a:t>
            </a:r>
            <a:r>
              <a:rPr lang="en-US" dirty="0"/>
              <a:t>one statement, there can be an arbitrary number of </a:t>
            </a:r>
            <a:r>
              <a:rPr lang="en-US" b="1" dirty="0" err="1"/>
              <a:t>elif</a:t>
            </a:r>
            <a:r>
              <a:rPr lang="en-US" dirty="0"/>
              <a:t> statements following an </a:t>
            </a:r>
            <a:r>
              <a:rPr lang="en-US" b="1" dirty="0"/>
              <a:t>if</a:t>
            </a:r>
            <a:r>
              <a:rPr lang="en-US" dirty="0"/>
              <a:t>.</a:t>
            </a:r>
          </a:p>
          <a:p>
            <a:endParaRPr lang="en-US" dirty="0"/>
          </a:p>
        </p:txBody>
      </p:sp>
    </p:spTree>
    <p:extLst>
      <p:ext uri="{BB962C8B-B14F-4D97-AF65-F5344CB8AC3E}">
        <p14:creationId xmlns:p14="http://schemas.microsoft.com/office/powerpoint/2010/main" val="33048145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syntax</a:t>
            </a:r>
            <a:br>
              <a:rPr lang="en-US" b="1" dirty="0">
                <a:effectLst/>
              </a:rPr>
            </a:br>
            <a:endParaRPr lang="en-US" dirty="0"/>
          </a:p>
        </p:txBody>
      </p:sp>
      <p:sp>
        <p:nvSpPr>
          <p:cNvPr id="3" name="Content Placeholder 2"/>
          <p:cNvSpPr>
            <a:spLocks noGrp="1"/>
          </p:cNvSpPr>
          <p:nvPr>
            <p:ph idx="1"/>
          </p:nvPr>
        </p:nvSpPr>
        <p:spPr/>
        <p:txBody>
          <a:bodyPr>
            <a:normAutofit/>
          </a:bodyPr>
          <a:lstStyle/>
          <a:p>
            <a:r>
              <a:rPr lang="en-US" sz="2800" dirty="0"/>
              <a:t>if expression1</a:t>
            </a:r>
            <a:r>
              <a:rPr lang="en-US" sz="2800" dirty="0" smtClean="0"/>
              <a:t>:</a:t>
            </a:r>
          </a:p>
          <a:p>
            <a:pPr marL="64008" indent="0">
              <a:buNone/>
            </a:pPr>
            <a:r>
              <a:rPr lang="en-US" sz="2800" dirty="0" smtClean="0"/>
              <a:t>	statement(s)</a:t>
            </a:r>
          </a:p>
          <a:p>
            <a:r>
              <a:rPr lang="en-US" sz="2800" dirty="0" err="1"/>
              <a:t>elif</a:t>
            </a:r>
            <a:r>
              <a:rPr lang="en-US" sz="2800" dirty="0"/>
              <a:t> expression2</a:t>
            </a:r>
            <a:r>
              <a:rPr lang="en-US" sz="2800" dirty="0" smtClean="0"/>
              <a:t>:</a:t>
            </a:r>
          </a:p>
          <a:p>
            <a:pPr marL="64008" indent="0">
              <a:buNone/>
            </a:pPr>
            <a:r>
              <a:rPr lang="en-US" sz="2800" dirty="0" smtClean="0"/>
              <a:t>	statement(s)</a:t>
            </a:r>
          </a:p>
          <a:p>
            <a:r>
              <a:rPr lang="en-US" sz="2800" dirty="0" err="1"/>
              <a:t>elif</a:t>
            </a:r>
            <a:r>
              <a:rPr lang="en-US" sz="2800" dirty="0"/>
              <a:t> expression3</a:t>
            </a:r>
            <a:r>
              <a:rPr lang="en-US" sz="2800" dirty="0" smtClean="0"/>
              <a:t>:</a:t>
            </a:r>
          </a:p>
          <a:p>
            <a:pPr marL="64008" indent="0">
              <a:buNone/>
            </a:pPr>
            <a:r>
              <a:rPr lang="en-US" sz="2800" dirty="0" smtClean="0"/>
              <a:t>	statement(s)</a:t>
            </a:r>
          </a:p>
          <a:p>
            <a:r>
              <a:rPr lang="en-US" sz="2800" dirty="0"/>
              <a:t>else</a:t>
            </a:r>
            <a:r>
              <a:rPr lang="en-US" sz="2800" dirty="0" smtClean="0"/>
              <a:t>:</a:t>
            </a:r>
          </a:p>
          <a:p>
            <a:pPr marL="64008" indent="0">
              <a:buNone/>
            </a:pPr>
            <a:r>
              <a:rPr lang="en-US" sz="2800" dirty="0" smtClean="0"/>
              <a:t>	statement(s</a:t>
            </a:r>
            <a:r>
              <a:rPr lang="en-US" sz="2800" dirty="0"/>
              <a:t>)</a:t>
            </a:r>
          </a:p>
        </p:txBody>
      </p:sp>
    </p:spTree>
    <p:extLst>
      <p:ext uri="{BB962C8B-B14F-4D97-AF65-F5344CB8AC3E}">
        <p14:creationId xmlns:p14="http://schemas.microsoft.com/office/powerpoint/2010/main" val="14936011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Core Python does not provide </a:t>
            </a:r>
            <a:r>
              <a:rPr lang="en-US" b="1" dirty="0"/>
              <a:t>switch </a:t>
            </a:r>
            <a:r>
              <a:rPr lang="en-US" dirty="0"/>
              <a:t>or </a:t>
            </a:r>
            <a:r>
              <a:rPr lang="en-US" b="1" dirty="0"/>
              <a:t>case statements </a:t>
            </a:r>
            <a:r>
              <a:rPr lang="en-US" dirty="0"/>
              <a:t>as in other languages, but we can use </a:t>
            </a:r>
            <a:r>
              <a:rPr lang="en-US" b="1" dirty="0"/>
              <a:t>if..</a:t>
            </a:r>
            <a:r>
              <a:rPr lang="en-US" b="1" dirty="0" err="1"/>
              <a:t>elif</a:t>
            </a:r>
            <a:r>
              <a:rPr lang="en-US" b="1" dirty="0" smtClean="0"/>
              <a:t>... </a:t>
            </a:r>
            <a:r>
              <a:rPr lang="en-US" dirty="0" smtClean="0"/>
              <a:t>statements </a:t>
            </a:r>
            <a:r>
              <a:rPr lang="en-US" dirty="0"/>
              <a:t>to simulate </a:t>
            </a:r>
            <a:r>
              <a:rPr lang="en-US" b="1" dirty="0"/>
              <a:t>switch </a:t>
            </a:r>
            <a:r>
              <a:rPr lang="en-US" b="1" dirty="0" smtClean="0"/>
              <a:t>case.</a:t>
            </a:r>
            <a:endParaRPr lang="en-US" b="1" dirty="0"/>
          </a:p>
        </p:txBody>
      </p:sp>
    </p:spTree>
    <p:extLst>
      <p:ext uri="{BB962C8B-B14F-4D97-AF65-F5344CB8AC3E}">
        <p14:creationId xmlns:p14="http://schemas.microsoft.com/office/powerpoint/2010/main" val="36308072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effectLst/>
              </a:rPr>
              <a:t>Python </a:t>
            </a:r>
            <a:r>
              <a:rPr lang="en-US" b="1" dirty="0">
                <a:effectLst/>
              </a:rPr>
              <a:t>- Nested IF Statements</a:t>
            </a:r>
            <a:br>
              <a:rPr lang="en-US" b="1" dirty="0">
                <a:effectLst/>
              </a:rPr>
            </a:br>
            <a:endParaRPr lang="en-US" dirty="0"/>
          </a:p>
        </p:txBody>
      </p:sp>
      <p:sp>
        <p:nvSpPr>
          <p:cNvPr id="3" name="Content Placeholder 2"/>
          <p:cNvSpPr>
            <a:spLocks noGrp="1"/>
          </p:cNvSpPr>
          <p:nvPr>
            <p:ph idx="1"/>
          </p:nvPr>
        </p:nvSpPr>
        <p:spPr/>
        <p:txBody>
          <a:bodyPr/>
          <a:lstStyle/>
          <a:p>
            <a:r>
              <a:rPr lang="en-US" dirty="0"/>
              <a:t>There may be a situation when you want to check for another condition after a condition resolves to </a:t>
            </a:r>
            <a:r>
              <a:rPr lang="en-US" dirty="0" smtClean="0"/>
              <a:t>true then In </a:t>
            </a:r>
            <a:r>
              <a:rPr lang="en-US" dirty="0"/>
              <a:t>such a situation, you can use the </a:t>
            </a:r>
            <a:r>
              <a:rPr lang="en-US" b="1" dirty="0"/>
              <a:t>nested if construct</a:t>
            </a:r>
            <a:r>
              <a:rPr lang="en-US" b="1" dirty="0" smtClean="0"/>
              <a:t>.</a:t>
            </a:r>
          </a:p>
          <a:p>
            <a:endParaRPr lang="en-US" b="1" dirty="0" smtClean="0"/>
          </a:p>
          <a:p>
            <a:endParaRPr lang="en-US" dirty="0"/>
          </a:p>
        </p:txBody>
      </p:sp>
    </p:spTree>
    <p:extLst>
      <p:ext uri="{BB962C8B-B14F-4D97-AF65-F5344CB8AC3E}">
        <p14:creationId xmlns:p14="http://schemas.microsoft.com/office/powerpoint/2010/main" val="20406507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a nested </a:t>
            </a:r>
            <a:r>
              <a:rPr lang="en-US" b="1" dirty="0"/>
              <a:t>if</a:t>
            </a:r>
            <a:r>
              <a:rPr lang="en-US" dirty="0"/>
              <a:t> construct, you can have an </a:t>
            </a:r>
            <a:r>
              <a:rPr lang="en-US" b="1" dirty="0"/>
              <a:t>if...</a:t>
            </a:r>
            <a:r>
              <a:rPr lang="en-US" b="1" dirty="0" err="1"/>
              <a:t>elif</a:t>
            </a:r>
            <a:r>
              <a:rPr lang="en-US" b="1" dirty="0"/>
              <a:t>...else</a:t>
            </a:r>
            <a:r>
              <a:rPr lang="en-US" dirty="0"/>
              <a:t> construct inside another </a:t>
            </a:r>
            <a:r>
              <a:rPr lang="en-US" b="1" dirty="0"/>
              <a:t>if...</a:t>
            </a:r>
            <a:r>
              <a:rPr lang="en-US" b="1" dirty="0" err="1"/>
              <a:t>elif</a:t>
            </a:r>
            <a:r>
              <a:rPr lang="en-US" b="1" dirty="0"/>
              <a:t>...else</a:t>
            </a:r>
            <a:r>
              <a:rPr lang="en-US" dirty="0"/>
              <a:t> construct.</a:t>
            </a:r>
          </a:p>
          <a:p>
            <a:endParaRPr lang="en-US" dirty="0"/>
          </a:p>
        </p:txBody>
      </p:sp>
    </p:spTree>
    <p:extLst>
      <p:ext uri="{BB962C8B-B14F-4D97-AF65-F5344CB8AC3E}">
        <p14:creationId xmlns:p14="http://schemas.microsoft.com/office/powerpoint/2010/main" val="30841123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Syntax</a:t>
            </a:r>
            <a:br>
              <a:rPr lang="en-US" b="1" dirty="0">
                <a:effectLst/>
              </a:rPr>
            </a:br>
            <a:endParaRPr lang="en-US" dirty="0"/>
          </a:p>
        </p:txBody>
      </p:sp>
      <p:sp>
        <p:nvSpPr>
          <p:cNvPr id="3" name="Content Placeholder 2"/>
          <p:cNvSpPr>
            <a:spLocks noGrp="1"/>
          </p:cNvSpPr>
          <p:nvPr>
            <p:ph idx="1"/>
          </p:nvPr>
        </p:nvSpPr>
        <p:spPr/>
        <p:txBody>
          <a:bodyPr>
            <a:normAutofit fontScale="25000" lnSpcReduction="20000"/>
          </a:bodyPr>
          <a:lstStyle/>
          <a:p>
            <a:r>
              <a:rPr lang="en-US" sz="8000" dirty="0"/>
              <a:t>The syntax of the nested </a:t>
            </a:r>
            <a:r>
              <a:rPr lang="en-US" sz="8000" b="1" dirty="0"/>
              <a:t>if...</a:t>
            </a:r>
            <a:r>
              <a:rPr lang="en-US" sz="8000" b="1" dirty="0" err="1"/>
              <a:t>elif</a:t>
            </a:r>
            <a:r>
              <a:rPr lang="en-US" sz="8000" b="1" dirty="0"/>
              <a:t>...else </a:t>
            </a:r>
            <a:r>
              <a:rPr lang="en-US" sz="8000" dirty="0"/>
              <a:t>construct may be </a:t>
            </a:r>
            <a:r>
              <a:rPr lang="en-US" sz="8000" dirty="0" smtClean="0"/>
              <a:t>−</a:t>
            </a:r>
          </a:p>
          <a:p>
            <a:endParaRPr lang="en-US" sz="8000" dirty="0"/>
          </a:p>
          <a:p>
            <a:r>
              <a:rPr lang="en-US" sz="8000" b="1" dirty="0"/>
              <a:t>if expression1</a:t>
            </a:r>
            <a:r>
              <a:rPr lang="en-US" sz="8000" b="1" dirty="0" smtClean="0"/>
              <a:t>:</a:t>
            </a:r>
          </a:p>
          <a:p>
            <a:pPr marL="64008" indent="0">
              <a:buNone/>
            </a:pPr>
            <a:r>
              <a:rPr lang="en-US" sz="8000" dirty="0" smtClean="0"/>
              <a:t>	 </a:t>
            </a:r>
            <a:r>
              <a:rPr lang="en-US" sz="8000" dirty="0"/>
              <a:t>statement(s</a:t>
            </a:r>
            <a:r>
              <a:rPr lang="en-US" sz="8000" dirty="0" smtClean="0"/>
              <a:t>)</a:t>
            </a:r>
          </a:p>
          <a:p>
            <a:r>
              <a:rPr lang="en-US" sz="8000" b="1" dirty="0">
                <a:solidFill>
                  <a:srgbClr val="FFFF00"/>
                </a:solidFill>
              </a:rPr>
              <a:t>if expression2</a:t>
            </a:r>
            <a:r>
              <a:rPr lang="en-US" sz="8000" dirty="0" smtClean="0">
                <a:solidFill>
                  <a:srgbClr val="FFFF00"/>
                </a:solidFill>
              </a:rPr>
              <a:t>:</a:t>
            </a:r>
          </a:p>
          <a:p>
            <a:pPr marL="64008" indent="0">
              <a:buNone/>
            </a:pPr>
            <a:r>
              <a:rPr lang="en-US" sz="8000" dirty="0" smtClean="0">
                <a:solidFill>
                  <a:srgbClr val="FFFF00"/>
                </a:solidFill>
              </a:rPr>
              <a:t>	statement(s)</a:t>
            </a:r>
          </a:p>
          <a:p>
            <a:r>
              <a:rPr lang="en-US" sz="8000" dirty="0">
                <a:solidFill>
                  <a:srgbClr val="FFFF00"/>
                </a:solidFill>
              </a:rPr>
              <a:t> </a:t>
            </a:r>
            <a:r>
              <a:rPr lang="en-US" sz="8000" b="1" dirty="0" err="1">
                <a:solidFill>
                  <a:srgbClr val="FFFF00"/>
                </a:solidFill>
              </a:rPr>
              <a:t>elif</a:t>
            </a:r>
            <a:r>
              <a:rPr lang="en-US" sz="8000" b="1" dirty="0">
                <a:solidFill>
                  <a:srgbClr val="FFFF00"/>
                </a:solidFill>
              </a:rPr>
              <a:t> expression3</a:t>
            </a:r>
            <a:r>
              <a:rPr lang="en-US" sz="8000" b="1" dirty="0" smtClean="0">
                <a:solidFill>
                  <a:srgbClr val="FFFF00"/>
                </a:solidFill>
              </a:rPr>
              <a:t>:</a:t>
            </a:r>
          </a:p>
          <a:p>
            <a:pPr marL="64008" indent="0">
              <a:buNone/>
            </a:pPr>
            <a:r>
              <a:rPr lang="en-US" sz="8000" dirty="0" smtClean="0">
                <a:solidFill>
                  <a:srgbClr val="FFFF00"/>
                </a:solidFill>
              </a:rPr>
              <a:t>	statement(s)</a:t>
            </a:r>
          </a:p>
          <a:p>
            <a:r>
              <a:rPr lang="en-US" sz="8000" dirty="0">
                <a:solidFill>
                  <a:srgbClr val="FFFF00"/>
                </a:solidFill>
              </a:rPr>
              <a:t> </a:t>
            </a:r>
            <a:r>
              <a:rPr lang="en-US" sz="8000" b="1" dirty="0" smtClean="0">
                <a:solidFill>
                  <a:srgbClr val="FFFF00"/>
                </a:solidFill>
              </a:rPr>
              <a:t>else</a:t>
            </a:r>
          </a:p>
          <a:p>
            <a:pPr marL="64008" indent="0">
              <a:buNone/>
            </a:pPr>
            <a:r>
              <a:rPr lang="en-US" sz="8000" dirty="0" smtClean="0">
                <a:solidFill>
                  <a:srgbClr val="FFFF00"/>
                </a:solidFill>
              </a:rPr>
              <a:t>	statement(s)</a:t>
            </a:r>
          </a:p>
          <a:p>
            <a:r>
              <a:rPr lang="en-US" sz="8000" b="1" dirty="0" err="1"/>
              <a:t>elif</a:t>
            </a:r>
            <a:r>
              <a:rPr lang="en-US" sz="8000" b="1" dirty="0"/>
              <a:t> expression4</a:t>
            </a:r>
            <a:r>
              <a:rPr lang="en-US" sz="8000" b="1" dirty="0" smtClean="0"/>
              <a:t>:</a:t>
            </a:r>
          </a:p>
          <a:p>
            <a:pPr marL="64008" indent="0">
              <a:buNone/>
            </a:pPr>
            <a:r>
              <a:rPr lang="en-US" sz="8000" dirty="0" smtClean="0"/>
              <a:t>	statement(s)</a:t>
            </a:r>
          </a:p>
          <a:p>
            <a:r>
              <a:rPr lang="en-US" sz="8000" b="1" dirty="0"/>
              <a:t>else</a:t>
            </a:r>
            <a:r>
              <a:rPr lang="en-US" sz="8000" b="1" dirty="0" smtClean="0"/>
              <a:t>:</a:t>
            </a:r>
          </a:p>
          <a:p>
            <a:pPr marL="64008" indent="0">
              <a:buNone/>
            </a:pPr>
            <a:r>
              <a:rPr lang="en-US" sz="8000" dirty="0" smtClean="0"/>
              <a:t>	statement(s</a:t>
            </a:r>
            <a:r>
              <a:rPr lang="en-US" sz="8000" dirty="0"/>
              <a:t>)</a:t>
            </a:r>
          </a:p>
        </p:txBody>
      </p:sp>
    </p:spTree>
    <p:extLst>
      <p:ext uri="{BB962C8B-B14F-4D97-AF65-F5344CB8AC3E}">
        <p14:creationId xmlns:p14="http://schemas.microsoft.com/office/powerpoint/2010/main" val="17664553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Python </a:t>
            </a:r>
            <a:r>
              <a:rPr lang="en-US" b="1" dirty="0" smtClean="0">
                <a:effectLst/>
              </a:rPr>
              <a:t>- </a:t>
            </a:r>
            <a:r>
              <a:rPr lang="en-US" b="1" dirty="0">
                <a:effectLst/>
              </a:rPr>
              <a:t>Loops</a:t>
            </a:r>
            <a:br>
              <a:rPr lang="en-US" b="1" dirty="0">
                <a:effectLst/>
              </a:rPr>
            </a:br>
            <a:endParaRPr lang="en-US" dirty="0"/>
          </a:p>
        </p:txBody>
      </p:sp>
      <p:sp>
        <p:nvSpPr>
          <p:cNvPr id="3" name="Content Placeholder 2"/>
          <p:cNvSpPr>
            <a:spLocks noGrp="1"/>
          </p:cNvSpPr>
          <p:nvPr>
            <p:ph idx="1"/>
          </p:nvPr>
        </p:nvSpPr>
        <p:spPr/>
        <p:txBody>
          <a:bodyPr/>
          <a:lstStyle/>
          <a:p>
            <a:r>
              <a:rPr lang="en-US" dirty="0"/>
              <a:t>In general, statements are executed sequentially − The first statement in a function is executed first, followed by the second, and so on</a:t>
            </a:r>
            <a:r>
              <a:rPr lang="en-US" dirty="0" smtClean="0"/>
              <a:t>.</a:t>
            </a:r>
          </a:p>
          <a:p>
            <a:r>
              <a:rPr lang="en-US" dirty="0" smtClean="0"/>
              <a:t> </a:t>
            </a:r>
            <a:r>
              <a:rPr lang="en-US" dirty="0"/>
              <a:t>There may be a situation when you need to execute a block of code several number of times.</a:t>
            </a:r>
          </a:p>
          <a:p>
            <a:endParaRPr lang="en-US" dirty="0"/>
          </a:p>
        </p:txBody>
      </p:sp>
    </p:spTree>
    <p:extLst>
      <p:ext uri="{BB962C8B-B14F-4D97-AF65-F5344CB8AC3E}">
        <p14:creationId xmlns:p14="http://schemas.microsoft.com/office/powerpoint/2010/main" val="17693718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loop statement allows us to execute a statement or group of statements multiple times. </a:t>
            </a:r>
          </a:p>
        </p:txBody>
      </p:sp>
    </p:spTree>
    <p:extLst>
      <p:ext uri="{BB962C8B-B14F-4D97-AF65-F5344CB8AC3E}">
        <p14:creationId xmlns:p14="http://schemas.microsoft.com/office/powerpoint/2010/main" val="14821434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loop statement </a:t>
            </a:r>
            <a:r>
              <a:rPr lang="en-US" dirty="0" smtClean="0">
                <a:effectLst/>
              </a:rPr>
              <a:t>diagram</a:t>
            </a:r>
            <a:endParaRPr lang="en-US" dirty="0"/>
          </a:p>
        </p:txBody>
      </p:sp>
      <p:pic>
        <p:nvPicPr>
          <p:cNvPr id="4" name="Content Placeholder 3"/>
          <p:cNvPicPr>
            <a:picLocks noGrp="1"/>
          </p:cNvPicPr>
          <p:nvPr>
            <p:ph idx="1"/>
          </p:nvPr>
        </p:nvPicPr>
        <p:blipFill rotWithShape="1">
          <a:blip r:embed="rId2"/>
          <a:srcRect l="36859" t="17959" r="38301" b="34151"/>
          <a:stretch/>
        </p:blipFill>
        <p:spPr bwMode="auto">
          <a:xfrm>
            <a:off x="1043608" y="1700808"/>
            <a:ext cx="5144377" cy="421959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553055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T</a:t>
            </a:r>
            <a:r>
              <a:rPr lang="en-US" dirty="0" smtClean="0">
                <a:effectLst/>
              </a:rPr>
              <a:t>ypes </a:t>
            </a:r>
            <a:r>
              <a:rPr lang="en-US" dirty="0">
                <a:effectLst/>
              </a:rPr>
              <a:t>of loops </a:t>
            </a:r>
            <a:r>
              <a:rPr lang="en-US" dirty="0" smtClean="0">
                <a:effectLst/>
              </a:rPr>
              <a:t> in python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0465311"/>
              </p:ext>
            </p:extLst>
          </p:nvPr>
        </p:nvGraphicFramePr>
        <p:xfrm>
          <a:off x="467544" y="1700808"/>
          <a:ext cx="7560840" cy="3363167"/>
        </p:xfrm>
        <a:graphic>
          <a:graphicData uri="http://schemas.openxmlformats.org/drawingml/2006/table">
            <a:tbl>
              <a:tblPr firstRow="1" firstCol="1" bandRow="1">
                <a:tableStyleId>{5C22544A-7EE6-4342-B048-85BDC9FD1C3A}</a:tableStyleId>
              </a:tblPr>
              <a:tblGrid>
                <a:gridCol w="840093"/>
                <a:gridCol w="6720747"/>
              </a:tblGrid>
              <a:tr h="341837">
                <a:tc>
                  <a:txBody>
                    <a:bodyPr/>
                    <a:lstStyle/>
                    <a:p>
                      <a:pPr algn="ctr">
                        <a:lnSpc>
                          <a:spcPct val="115000"/>
                        </a:lnSpc>
                        <a:spcAft>
                          <a:spcPts val="1000"/>
                        </a:spcAft>
                      </a:pPr>
                      <a:r>
                        <a:rPr lang="en-US" sz="1800" dirty="0" err="1">
                          <a:effectLst/>
                        </a:rPr>
                        <a:t>Sr.No</a:t>
                      </a:r>
                      <a:r>
                        <a:rPr lang="en-US" sz="1800" dirty="0">
                          <a:effectLst/>
                        </a:rPr>
                        <a:t>.</a:t>
                      </a:r>
                      <a:endParaRPr lang="en-US" sz="1800" dirty="0">
                        <a:effectLst/>
                        <a:latin typeface="Calibri"/>
                        <a:ea typeface="Calibri"/>
                        <a:cs typeface="Times New Roman"/>
                      </a:endParaRPr>
                    </a:p>
                  </a:txBody>
                  <a:tcPr marL="9525" marR="9525" marT="9525" marB="9525" anchor="ctr"/>
                </a:tc>
                <a:tc>
                  <a:txBody>
                    <a:bodyPr/>
                    <a:lstStyle/>
                    <a:p>
                      <a:pPr algn="ctr">
                        <a:lnSpc>
                          <a:spcPct val="115000"/>
                        </a:lnSpc>
                        <a:spcAft>
                          <a:spcPts val="1000"/>
                        </a:spcAft>
                      </a:pPr>
                      <a:r>
                        <a:rPr lang="en-US" sz="1800" dirty="0">
                          <a:effectLst/>
                        </a:rPr>
                        <a:t>Loop Type &amp; Description</a:t>
                      </a:r>
                      <a:endParaRPr lang="en-US" sz="1800" dirty="0">
                        <a:effectLst/>
                        <a:latin typeface="Calibri"/>
                        <a:ea typeface="Calibri"/>
                        <a:cs typeface="Times New Roman"/>
                      </a:endParaRPr>
                    </a:p>
                  </a:txBody>
                  <a:tcPr marL="9525" marR="9525" marT="9525" marB="9525" anchor="ctr"/>
                </a:tc>
              </a:tr>
              <a:tr h="1153518">
                <a:tc>
                  <a:txBody>
                    <a:bodyPr/>
                    <a:lstStyle/>
                    <a:p>
                      <a:pPr>
                        <a:lnSpc>
                          <a:spcPct val="115000"/>
                        </a:lnSpc>
                        <a:spcAft>
                          <a:spcPts val="1000"/>
                        </a:spcAft>
                      </a:pPr>
                      <a:r>
                        <a:rPr lang="en-US" sz="1600" dirty="0">
                          <a:effectLst/>
                        </a:rPr>
                        <a:t>1</a:t>
                      </a:r>
                      <a:endParaRPr lang="en-US" sz="16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600" u="sng" dirty="0">
                          <a:effectLst/>
                        </a:rPr>
                        <a:t>while </a:t>
                      </a:r>
                      <a:r>
                        <a:rPr lang="en-US" sz="1600" u="sng" dirty="0" smtClean="0">
                          <a:effectLst/>
                        </a:rPr>
                        <a:t>loop</a:t>
                      </a:r>
                      <a:endParaRPr lang="en-US" sz="1600" dirty="0">
                        <a:effectLst/>
                      </a:endParaRPr>
                    </a:p>
                    <a:p>
                      <a:pPr>
                        <a:lnSpc>
                          <a:spcPct val="115000"/>
                        </a:lnSpc>
                      </a:pPr>
                      <a:r>
                        <a:rPr lang="en-US" sz="1600" dirty="0">
                          <a:effectLst/>
                        </a:rPr>
                        <a:t>Repeats a statement or group of statements while a given condition is TRUE. It tests the condition before executing the loop body.</a:t>
                      </a:r>
                      <a:endParaRPr lang="en-US" sz="1600" dirty="0">
                        <a:effectLst/>
                        <a:latin typeface="Calibri"/>
                        <a:ea typeface="Times New Roman"/>
                        <a:cs typeface="Times New Roman"/>
                      </a:endParaRPr>
                    </a:p>
                  </a:txBody>
                  <a:tcPr marL="9525" marR="9525" marT="9525" marB="9525" anchor="ctr"/>
                </a:tc>
              </a:tr>
              <a:tr h="1021279">
                <a:tc>
                  <a:txBody>
                    <a:bodyPr/>
                    <a:lstStyle/>
                    <a:p>
                      <a:pPr>
                        <a:lnSpc>
                          <a:spcPct val="115000"/>
                        </a:lnSpc>
                        <a:spcAft>
                          <a:spcPts val="1000"/>
                        </a:spcAft>
                      </a:pPr>
                      <a:r>
                        <a:rPr lang="en-US" sz="1600">
                          <a:effectLst/>
                        </a:rPr>
                        <a:t>2</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600" u="sng" dirty="0">
                          <a:effectLst/>
                        </a:rPr>
                        <a:t>for </a:t>
                      </a:r>
                      <a:r>
                        <a:rPr lang="en-US" sz="1600" u="sng" dirty="0" smtClean="0">
                          <a:effectLst/>
                        </a:rPr>
                        <a:t>loop</a:t>
                      </a:r>
                      <a:endParaRPr lang="en-US" sz="1600" dirty="0">
                        <a:effectLst/>
                      </a:endParaRPr>
                    </a:p>
                    <a:p>
                      <a:pPr>
                        <a:lnSpc>
                          <a:spcPct val="115000"/>
                        </a:lnSpc>
                      </a:pPr>
                      <a:r>
                        <a:rPr lang="en-US" sz="1600" dirty="0">
                          <a:effectLst/>
                        </a:rPr>
                        <a:t>Executes a sequence of statements multiple times and abbreviates the code that manages the loop variable.</a:t>
                      </a:r>
                      <a:endParaRPr lang="en-US" sz="1600" dirty="0">
                        <a:effectLst/>
                        <a:latin typeface="Calibri"/>
                        <a:ea typeface="Times New Roman"/>
                        <a:cs typeface="Times New Roman"/>
                      </a:endParaRPr>
                    </a:p>
                  </a:txBody>
                  <a:tcPr marL="9525" marR="9525" marT="9525" marB="9525" anchor="ctr"/>
                </a:tc>
              </a:tr>
              <a:tr h="846533">
                <a:tc>
                  <a:txBody>
                    <a:bodyPr/>
                    <a:lstStyle/>
                    <a:p>
                      <a:pPr>
                        <a:lnSpc>
                          <a:spcPct val="115000"/>
                        </a:lnSpc>
                        <a:spcAft>
                          <a:spcPts val="1000"/>
                        </a:spcAft>
                      </a:pPr>
                      <a:r>
                        <a:rPr lang="en-US" sz="1600">
                          <a:effectLst/>
                        </a:rPr>
                        <a:t>3</a:t>
                      </a:r>
                      <a:endParaRPr lang="en-US" sz="16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US" sz="1600" u="sng" dirty="0">
                          <a:effectLst/>
                        </a:rPr>
                        <a:t>nested </a:t>
                      </a:r>
                      <a:r>
                        <a:rPr lang="en-US" sz="1600" u="sng" dirty="0" smtClean="0">
                          <a:effectLst/>
                        </a:rPr>
                        <a:t>loops</a:t>
                      </a:r>
                      <a:endParaRPr lang="en-US" sz="1600" dirty="0">
                        <a:effectLst/>
                      </a:endParaRPr>
                    </a:p>
                    <a:p>
                      <a:pPr>
                        <a:lnSpc>
                          <a:spcPct val="115000"/>
                        </a:lnSpc>
                      </a:pPr>
                      <a:r>
                        <a:rPr lang="en-US" sz="1600" dirty="0">
                          <a:effectLst/>
                        </a:rPr>
                        <a:t>You can use one or more loop inside any another while, or for loop.</a:t>
                      </a:r>
                      <a:endParaRPr lang="en-US" sz="1600" dirty="0">
                        <a:effectLst/>
                        <a:latin typeface="Calibri"/>
                        <a:ea typeface="Times New Roman"/>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38851781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Python </a:t>
            </a:r>
            <a:r>
              <a:rPr lang="en-US" b="1" dirty="0" smtClean="0">
                <a:effectLst/>
              </a:rPr>
              <a:t>- </a:t>
            </a:r>
            <a:r>
              <a:rPr lang="en-US" b="1" dirty="0">
                <a:effectLst/>
              </a:rPr>
              <a:t>while Loop Statements</a:t>
            </a:r>
            <a:br>
              <a:rPr lang="en-US" b="1" dirty="0">
                <a:effectLst/>
              </a:rPr>
            </a:br>
            <a:endParaRPr lang="en-US" dirty="0"/>
          </a:p>
        </p:txBody>
      </p:sp>
      <p:sp>
        <p:nvSpPr>
          <p:cNvPr id="3" name="Content Placeholder 2"/>
          <p:cNvSpPr>
            <a:spLocks noGrp="1"/>
          </p:cNvSpPr>
          <p:nvPr>
            <p:ph idx="1"/>
          </p:nvPr>
        </p:nvSpPr>
        <p:spPr/>
        <p:txBody>
          <a:bodyPr/>
          <a:lstStyle/>
          <a:p>
            <a:r>
              <a:rPr lang="en-US" dirty="0"/>
              <a:t>Repeats a statement or group of statements while a given condition is TRUE.  It tests the condition before executing the loop body.</a:t>
            </a:r>
          </a:p>
          <a:p>
            <a:r>
              <a:rPr lang="en-US" dirty="0"/>
              <a:t>A </a:t>
            </a:r>
            <a:r>
              <a:rPr lang="en-US" b="1" dirty="0"/>
              <a:t>while</a:t>
            </a:r>
            <a:r>
              <a:rPr lang="en-US" dirty="0"/>
              <a:t> loop statement in Python programming language repeatedly executes a target statement as long as a given condition is true.</a:t>
            </a:r>
          </a:p>
          <a:p>
            <a:endParaRPr lang="en-US" dirty="0"/>
          </a:p>
        </p:txBody>
      </p:sp>
    </p:spTree>
    <p:extLst>
      <p:ext uri="{BB962C8B-B14F-4D97-AF65-F5344CB8AC3E}">
        <p14:creationId xmlns:p14="http://schemas.microsoft.com/office/powerpoint/2010/main" val="30210023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Syntax</a:t>
            </a:r>
            <a:br>
              <a:rPr lang="en-US" b="1" dirty="0">
                <a:effectLst/>
              </a:rPr>
            </a:br>
            <a:endParaRPr lang="en-US" dirty="0"/>
          </a:p>
        </p:txBody>
      </p:sp>
      <p:sp>
        <p:nvSpPr>
          <p:cNvPr id="3" name="Content Placeholder 2"/>
          <p:cNvSpPr>
            <a:spLocks noGrp="1"/>
          </p:cNvSpPr>
          <p:nvPr>
            <p:ph idx="1"/>
          </p:nvPr>
        </p:nvSpPr>
        <p:spPr/>
        <p:txBody>
          <a:bodyPr/>
          <a:lstStyle/>
          <a:p>
            <a:r>
              <a:rPr lang="en-US" dirty="0"/>
              <a:t>The syntax of a </a:t>
            </a:r>
            <a:r>
              <a:rPr lang="en-US" b="1" dirty="0"/>
              <a:t>while</a:t>
            </a:r>
            <a:r>
              <a:rPr lang="en-US" dirty="0"/>
              <a:t> loop in Python programming language is </a:t>
            </a:r>
            <a:r>
              <a:rPr lang="en-US" dirty="0" smtClean="0"/>
              <a:t>−</a:t>
            </a:r>
          </a:p>
          <a:p>
            <a:endParaRPr lang="en-US" dirty="0"/>
          </a:p>
          <a:p>
            <a:r>
              <a:rPr lang="en-US" dirty="0"/>
              <a:t>while expression</a:t>
            </a:r>
            <a:r>
              <a:rPr lang="en-US" dirty="0" smtClean="0"/>
              <a:t>:</a:t>
            </a:r>
          </a:p>
          <a:p>
            <a:pPr marL="64008" indent="0">
              <a:buNone/>
            </a:pPr>
            <a:r>
              <a:rPr lang="en-US" dirty="0" smtClean="0"/>
              <a:t>	statement(s</a:t>
            </a:r>
            <a:r>
              <a:rPr lang="en-US" dirty="0"/>
              <a:t>)</a:t>
            </a:r>
          </a:p>
        </p:txBody>
      </p:sp>
    </p:spTree>
    <p:extLst>
      <p:ext uri="{BB962C8B-B14F-4D97-AF65-F5344CB8AC3E}">
        <p14:creationId xmlns:p14="http://schemas.microsoft.com/office/powerpoint/2010/main" val="16468579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statement(s)</a:t>
            </a:r>
            <a:r>
              <a:rPr lang="en-US" dirty="0"/>
              <a:t> may be a single statement or a block of statements with uniform indent. </a:t>
            </a:r>
            <a:endParaRPr lang="en-US" dirty="0" smtClean="0"/>
          </a:p>
          <a:p>
            <a:r>
              <a:rPr lang="en-US" dirty="0" smtClean="0"/>
              <a:t>The </a:t>
            </a:r>
            <a:r>
              <a:rPr lang="en-US" b="1" dirty="0"/>
              <a:t>condition</a:t>
            </a:r>
            <a:r>
              <a:rPr lang="en-US" dirty="0"/>
              <a:t> may be any expression, and true is any </a:t>
            </a:r>
            <a:r>
              <a:rPr lang="en-US" b="1" dirty="0"/>
              <a:t>non-zero value.</a:t>
            </a:r>
            <a:r>
              <a:rPr lang="en-US" dirty="0"/>
              <a:t> </a:t>
            </a:r>
            <a:endParaRPr lang="en-US" dirty="0" smtClean="0"/>
          </a:p>
          <a:p>
            <a:r>
              <a:rPr lang="en-US" dirty="0" smtClean="0"/>
              <a:t>The </a:t>
            </a:r>
            <a:r>
              <a:rPr lang="en-US" dirty="0"/>
              <a:t>loop iterates while the condition is true.</a:t>
            </a:r>
          </a:p>
          <a:p>
            <a:endParaRPr lang="en-US" dirty="0"/>
          </a:p>
        </p:txBody>
      </p:sp>
    </p:spTree>
    <p:extLst>
      <p:ext uri="{BB962C8B-B14F-4D97-AF65-F5344CB8AC3E}">
        <p14:creationId xmlns:p14="http://schemas.microsoft.com/office/powerpoint/2010/main" val="41212629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When the condition becomes false, program control passes to the line immediately following the loop.</a:t>
            </a:r>
          </a:p>
          <a:p>
            <a:endParaRPr lang="en-US" dirty="0"/>
          </a:p>
        </p:txBody>
      </p:sp>
    </p:spTree>
    <p:extLst>
      <p:ext uri="{BB962C8B-B14F-4D97-AF65-F5344CB8AC3E}">
        <p14:creationId xmlns:p14="http://schemas.microsoft.com/office/powerpoint/2010/main" val="2050488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Python, all the statements indented by the same number of character spaces after a programming construct are considered to be part of a single block of code</a:t>
            </a:r>
            <a:r>
              <a:rPr lang="en-US" dirty="0" smtClean="0"/>
              <a:t>.</a:t>
            </a:r>
          </a:p>
          <a:p>
            <a:r>
              <a:rPr lang="en-US" dirty="0" smtClean="0"/>
              <a:t> </a:t>
            </a:r>
            <a:r>
              <a:rPr lang="en-US" dirty="0"/>
              <a:t>Python uses indentation as its method of grouping statements.</a:t>
            </a:r>
          </a:p>
          <a:p>
            <a:endParaRPr lang="en-US" dirty="0"/>
          </a:p>
        </p:txBody>
      </p:sp>
    </p:spTree>
    <p:extLst>
      <p:ext uri="{BB962C8B-B14F-4D97-AF65-F5344CB8AC3E}">
        <p14:creationId xmlns:p14="http://schemas.microsoft.com/office/powerpoint/2010/main" val="221904016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721346"/>
          </a:xfrm>
        </p:spPr>
        <p:txBody>
          <a:bodyPr>
            <a:normAutofit fontScale="90000"/>
          </a:bodyPr>
          <a:lstStyle/>
          <a:p>
            <a:r>
              <a:rPr lang="en-US" b="1" dirty="0">
                <a:effectLst/>
              </a:rPr>
              <a:t>Flow Diagram</a:t>
            </a:r>
            <a:br>
              <a:rPr lang="en-US" b="1" dirty="0">
                <a:effectLst/>
              </a:rPr>
            </a:br>
            <a:r>
              <a:rPr lang="en-US" dirty="0">
                <a:effectLst/>
              </a:rPr>
              <a:t> </a:t>
            </a:r>
            <a:br>
              <a:rPr lang="en-US" dirty="0">
                <a:effectLst/>
              </a:rPr>
            </a:br>
            <a:endParaRPr lang="en-US" dirty="0"/>
          </a:p>
        </p:txBody>
      </p:sp>
      <p:pic>
        <p:nvPicPr>
          <p:cNvPr id="4" name="Content Placeholder 3"/>
          <p:cNvPicPr>
            <a:picLocks noGrp="1"/>
          </p:cNvPicPr>
          <p:nvPr>
            <p:ph idx="1"/>
          </p:nvPr>
        </p:nvPicPr>
        <p:blipFill rotWithShape="1">
          <a:blip r:embed="rId2"/>
          <a:srcRect l="38141" t="15964" r="38622" b="29875"/>
          <a:stretch/>
        </p:blipFill>
        <p:spPr bwMode="auto">
          <a:xfrm>
            <a:off x="683569" y="1412776"/>
            <a:ext cx="5400132" cy="473699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2486724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key point of the while loop is that the loop might not ever run</a:t>
            </a:r>
            <a:r>
              <a:rPr lang="en-US" dirty="0" smtClean="0"/>
              <a:t>.</a:t>
            </a:r>
          </a:p>
          <a:p>
            <a:r>
              <a:rPr lang="en-US" dirty="0" smtClean="0"/>
              <a:t> </a:t>
            </a:r>
            <a:r>
              <a:rPr lang="en-US" dirty="0"/>
              <a:t>When the condition is tested and the result is false, the loop body will be skipped and the </a:t>
            </a:r>
            <a:r>
              <a:rPr lang="en-US" b="1" dirty="0"/>
              <a:t>first statement </a:t>
            </a:r>
            <a:r>
              <a:rPr lang="en-US" dirty="0"/>
              <a:t>after the while loop will be executed.</a:t>
            </a:r>
          </a:p>
          <a:p>
            <a:endParaRPr lang="en-US" dirty="0"/>
          </a:p>
        </p:txBody>
      </p:sp>
    </p:spTree>
    <p:extLst>
      <p:ext uri="{BB962C8B-B14F-4D97-AF65-F5344CB8AC3E}">
        <p14:creationId xmlns:p14="http://schemas.microsoft.com/office/powerpoint/2010/main" val="108164521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4008" indent="0">
              <a:buNone/>
            </a:pPr>
            <a:r>
              <a:rPr lang="en-US" b="1" dirty="0"/>
              <a:t>Example</a:t>
            </a:r>
          </a:p>
          <a:p>
            <a:r>
              <a:rPr lang="en-US" sz="2800" dirty="0"/>
              <a:t>count = </a:t>
            </a:r>
            <a:r>
              <a:rPr lang="en-US" sz="2800" dirty="0" smtClean="0"/>
              <a:t>0</a:t>
            </a:r>
          </a:p>
          <a:p>
            <a:r>
              <a:rPr lang="en-US" sz="2800" dirty="0"/>
              <a:t>while (count &lt; 9</a:t>
            </a:r>
            <a:r>
              <a:rPr lang="en-US" sz="2800" dirty="0" smtClean="0"/>
              <a:t>):</a:t>
            </a:r>
          </a:p>
          <a:p>
            <a:pPr marL="64008" indent="0">
              <a:buNone/>
            </a:pPr>
            <a:r>
              <a:rPr lang="en-US" sz="2800" dirty="0" smtClean="0"/>
              <a:t>	print </a:t>
            </a:r>
            <a:r>
              <a:rPr lang="en-US" sz="2800" dirty="0"/>
              <a:t>('The count is:', count</a:t>
            </a:r>
            <a:r>
              <a:rPr lang="en-US" sz="2800" dirty="0" smtClean="0"/>
              <a:t>)</a:t>
            </a:r>
          </a:p>
          <a:p>
            <a:pPr marL="64008" indent="0">
              <a:buNone/>
            </a:pPr>
            <a:r>
              <a:rPr lang="en-US" sz="2800" dirty="0" smtClean="0"/>
              <a:t>	count </a:t>
            </a:r>
            <a:r>
              <a:rPr lang="en-US" sz="2800" dirty="0"/>
              <a:t>= count + </a:t>
            </a:r>
            <a:r>
              <a:rPr lang="en-US" sz="2800" dirty="0" smtClean="0"/>
              <a:t>1</a:t>
            </a:r>
          </a:p>
          <a:p>
            <a:r>
              <a:rPr lang="en-US" sz="2800" dirty="0"/>
              <a:t>print ("Good bye!")  </a:t>
            </a:r>
          </a:p>
          <a:p>
            <a:endParaRPr lang="en-US" sz="2800" dirty="0"/>
          </a:p>
        </p:txBody>
      </p:sp>
    </p:spTree>
    <p:extLst>
      <p:ext uri="{BB962C8B-B14F-4D97-AF65-F5344CB8AC3E}">
        <p14:creationId xmlns:p14="http://schemas.microsoft.com/office/powerpoint/2010/main" val="336557098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dirty="0"/>
              <a:t>Output</a:t>
            </a:r>
          </a:p>
          <a:p>
            <a:r>
              <a:rPr lang="en-US" sz="2800" dirty="0"/>
              <a:t>The count is: </a:t>
            </a:r>
            <a:r>
              <a:rPr lang="en-US" sz="2800" dirty="0" smtClean="0"/>
              <a:t>0</a:t>
            </a:r>
          </a:p>
          <a:p>
            <a:r>
              <a:rPr lang="en-US" sz="2800" dirty="0" smtClean="0"/>
              <a:t>The </a:t>
            </a:r>
            <a:r>
              <a:rPr lang="en-US" sz="2800" dirty="0"/>
              <a:t>count is: </a:t>
            </a:r>
            <a:r>
              <a:rPr lang="en-US" sz="2800" dirty="0" smtClean="0"/>
              <a:t>1</a:t>
            </a:r>
          </a:p>
          <a:p>
            <a:r>
              <a:rPr lang="en-US" sz="2800" dirty="0" smtClean="0"/>
              <a:t>The </a:t>
            </a:r>
            <a:r>
              <a:rPr lang="en-US" sz="2800" dirty="0"/>
              <a:t>count is: </a:t>
            </a:r>
            <a:r>
              <a:rPr lang="en-US" sz="2800" dirty="0" smtClean="0"/>
              <a:t>2</a:t>
            </a:r>
          </a:p>
          <a:p>
            <a:r>
              <a:rPr lang="en-US" sz="2800" dirty="0" smtClean="0"/>
              <a:t>The </a:t>
            </a:r>
            <a:r>
              <a:rPr lang="en-US" sz="2800" dirty="0"/>
              <a:t>count is: </a:t>
            </a:r>
            <a:r>
              <a:rPr lang="en-US" sz="2800" dirty="0" smtClean="0"/>
              <a:t>3</a:t>
            </a:r>
          </a:p>
          <a:p>
            <a:r>
              <a:rPr lang="en-US" sz="2800" dirty="0" smtClean="0"/>
              <a:t>The </a:t>
            </a:r>
            <a:r>
              <a:rPr lang="en-US" sz="2800" dirty="0"/>
              <a:t>count is: </a:t>
            </a:r>
            <a:r>
              <a:rPr lang="en-US" sz="2800" dirty="0" smtClean="0"/>
              <a:t>4</a:t>
            </a:r>
          </a:p>
          <a:p>
            <a:r>
              <a:rPr lang="en-US" sz="2800" dirty="0" smtClean="0"/>
              <a:t>The </a:t>
            </a:r>
            <a:r>
              <a:rPr lang="en-US" sz="2800" dirty="0"/>
              <a:t>count is: </a:t>
            </a:r>
            <a:r>
              <a:rPr lang="en-US" sz="2800" dirty="0" smtClean="0"/>
              <a:t>5</a:t>
            </a:r>
          </a:p>
          <a:p>
            <a:r>
              <a:rPr lang="en-US" sz="2800" dirty="0" smtClean="0"/>
              <a:t>The </a:t>
            </a:r>
            <a:r>
              <a:rPr lang="en-US" sz="2800" dirty="0"/>
              <a:t>count is: </a:t>
            </a:r>
            <a:r>
              <a:rPr lang="en-US" sz="2800" dirty="0" smtClean="0"/>
              <a:t>6</a:t>
            </a:r>
          </a:p>
          <a:p>
            <a:r>
              <a:rPr lang="en-US" sz="2800" dirty="0" smtClean="0"/>
              <a:t>The </a:t>
            </a:r>
            <a:r>
              <a:rPr lang="en-US" sz="2800" dirty="0"/>
              <a:t>count is: </a:t>
            </a:r>
            <a:r>
              <a:rPr lang="en-US" sz="2800" dirty="0" smtClean="0"/>
              <a:t>7</a:t>
            </a:r>
          </a:p>
          <a:p>
            <a:r>
              <a:rPr lang="en-US" sz="2800" dirty="0" smtClean="0"/>
              <a:t>The </a:t>
            </a:r>
            <a:r>
              <a:rPr lang="en-US" sz="2800" dirty="0"/>
              <a:t>count is: </a:t>
            </a:r>
            <a:r>
              <a:rPr lang="en-US" sz="2800" dirty="0" smtClean="0"/>
              <a:t>8</a:t>
            </a:r>
          </a:p>
          <a:p>
            <a:endParaRPr lang="en-US" sz="2800" dirty="0" smtClean="0"/>
          </a:p>
          <a:p>
            <a:r>
              <a:rPr lang="en-US" sz="2800" dirty="0" smtClean="0"/>
              <a:t>Good </a:t>
            </a:r>
            <a:r>
              <a:rPr lang="en-US" sz="2800" dirty="0"/>
              <a:t>bye!</a:t>
            </a:r>
          </a:p>
        </p:txBody>
      </p:sp>
    </p:spTree>
    <p:extLst>
      <p:ext uri="{BB962C8B-B14F-4D97-AF65-F5344CB8AC3E}">
        <p14:creationId xmlns:p14="http://schemas.microsoft.com/office/powerpoint/2010/main" val="129372157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block here, consisting of the print and increment statements, is executed repeatedly until count is no longer less than 9. </a:t>
            </a:r>
            <a:endParaRPr lang="en-US" dirty="0" smtClean="0"/>
          </a:p>
          <a:p>
            <a:r>
              <a:rPr lang="en-US" dirty="0" smtClean="0"/>
              <a:t>With </a:t>
            </a:r>
            <a:r>
              <a:rPr lang="en-US" dirty="0"/>
              <a:t>each iteration, the current value of the index count is displayed and then increased by 1.</a:t>
            </a:r>
          </a:p>
          <a:p>
            <a:endParaRPr lang="en-US" dirty="0"/>
          </a:p>
        </p:txBody>
      </p:sp>
    </p:spTree>
    <p:extLst>
      <p:ext uri="{BB962C8B-B14F-4D97-AF65-F5344CB8AC3E}">
        <p14:creationId xmlns:p14="http://schemas.microsoft.com/office/powerpoint/2010/main" val="7938012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The Infinite Loop</a:t>
            </a:r>
            <a:br>
              <a:rPr lang="en-US" b="1" dirty="0">
                <a:effectLst/>
              </a:rPr>
            </a:br>
            <a:endParaRPr lang="en-US" dirty="0"/>
          </a:p>
        </p:txBody>
      </p:sp>
      <p:sp>
        <p:nvSpPr>
          <p:cNvPr id="3" name="Content Placeholder 2"/>
          <p:cNvSpPr>
            <a:spLocks noGrp="1"/>
          </p:cNvSpPr>
          <p:nvPr>
            <p:ph idx="1"/>
          </p:nvPr>
        </p:nvSpPr>
        <p:spPr/>
        <p:txBody>
          <a:bodyPr/>
          <a:lstStyle/>
          <a:p>
            <a:r>
              <a:rPr lang="en-US" dirty="0"/>
              <a:t>A loop becomes infinite loop if a condition never becomes </a:t>
            </a:r>
            <a:r>
              <a:rPr lang="en-US" dirty="0" smtClean="0"/>
              <a:t>FALSE.</a:t>
            </a:r>
          </a:p>
          <a:p>
            <a:r>
              <a:rPr lang="en-US" dirty="0" smtClean="0"/>
              <a:t>Cautious must be taken  </a:t>
            </a:r>
            <a:r>
              <a:rPr lang="en-US" dirty="0"/>
              <a:t>when using while loops because of the possibility that this condition </a:t>
            </a:r>
            <a:r>
              <a:rPr lang="en-US" dirty="0" smtClean="0"/>
              <a:t>may never </a:t>
            </a:r>
            <a:r>
              <a:rPr lang="en-US" dirty="0"/>
              <a:t>resolves to a FALSE value. </a:t>
            </a:r>
          </a:p>
        </p:txBody>
      </p:sp>
    </p:spTree>
    <p:extLst>
      <p:ext uri="{BB962C8B-B14F-4D97-AF65-F5344CB8AC3E}">
        <p14:creationId xmlns:p14="http://schemas.microsoft.com/office/powerpoint/2010/main" val="15791112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This results in a loop that never </a:t>
            </a:r>
            <a:r>
              <a:rPr lang="en-US" dirty="0" smtClean="0"/>
              <a:t>ends and  </a:t>
            </a:r>
            <a:r>
              <a:rPr lang="en-US" dirty="0"/>
              <a:t>s</a:t>
            </a:r>
            <a:r>
              <a:rPr lang="en-US" dirty="0" smtClean="0"/>
              <a:t>uch </a:t>
            </a:r>
            <a:r>
              <a:rPr lang="en-US" dirty="0"/>
              <a:t>a loop is called an </a:t>
            </a:r>
            <a:r>
              <a:rPr lang="en-US" dirty="0">
                <a:solidFill>
                  <a:srgbClr val="FFFF00"/>
                </a:solidFill>
              </a:rPr>
              <a:t>infinite loop</a:t>
            </a:r>
            <a:r>
              <a:rPr lang="en-US" dirty="0"/>
              <a:t>.</a:t>
            </a:r>
          </a:p>
          <a:p>
            <a:endParaRPr lang="en-US" dirty="0"/>
          </a:p>
        </p:txBody>
      </p:sp>
    </p:spTree>
    <p:extLst>
      <p:ext uri="{BB962C8B-B14F-4D97-AF65-F5344CB8AC3E}">
        <p14:creationId xmlns:p14="http://schemas.microsoft.com/office/powerpoint/2010/main" val="17223913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An </a:t>
            </a:r>
            <a:r>
              <a:rPr lang="en-US" b="1" dirty="0"/>
              <a:t>infinite loop </a:t>
            </a:r>
            <a:r>
              <a:rPr lang="en-US" dirty="0"/>
              <a:t>might be useful in client/server programming where the server needs to run continuously so that client programs can communicate with it </a:t>
            </a:r>
            <a:r>
              <a:rPr lang="en-US" dirty="0" smtClean="0"/>
              <a:t> </a:t>
            </a:r>
            <a:r>
              <a:rPr lang="en-US" dirty="0"/>
              <a:t>and when required.</a:t>
            </a:r>
          </a:p>
          <a:p>
            <a:endParaRPr lang="en-US" dirty="0"/>
          </a:p>
        </p:txBody>
      </p:sp>
    </p:spTree>
    <p:extLst>
      <p:ext uri="{BB962C8B-B14F-4D97-AF65-F5344CB8AC3E}">
        <p14:creationId xmlns:p14="http://schemas.microsoft.com/office/powerpoint/2010/main" val="2033186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Example</a:t>
            </a:r>
          </a:p>
          <a:p>
            <a:r>
              <a:rPr lang="en-US" sz="2400" dirty="0" err="1"/>
              <a:t>var</a:t>
            </a:r>
            <a:r>
              <a:rPr lang="en-US" sz="2400" dirty="0"/>
              <a:t> = </a:t>
            </a:r>
            <a:r>
              <a:rPr lang="en-US" sz="2400" dirty="0" smtClean="0"/>
              <a:t>1</a:t>
            </a:r>
          </a:p>
          <a:p>
            <a:r>
              <a:rPr lang="en-US" sz="2400" dirty="0"/>
              <a:t>while </a:t>
            </a:r>
            <a:r>
              <a:rPr lang="en-US" sz="2400" dirty="0" err="1"/>
              <a:t>var</a:t>
            </a:r>
            <a:r>
              <a:rPr lang="en-US" sz="2400" dirty="0"/>
              <a:t> == 1 :  </a:t>
            </a:r>
            <a:r>
              <a:rPr lang="en-US" sz="2400" dirty="0">
                <a:solidFill>
                  <a:srgbClr val="FFFF00"/>
                </a:solidFill>
              </a:rPr>
              <a:t># This constructs an infinite </a:t>
            </a:r>
            <a:r>
              <a:rPr lang="en-US" sz="2400" dirty="0" smtClean="0">
                <a:solidFill>
                  <a:srgbClr val="FFFF00"/>
                </a:solidFill>
              </a:rPr>
              <a:t>loop</a:t>
            </a:r>
          </a:p>
          <a:p>
            <a:r>
              <a:rPr lang="en-US" sz="2400" dirty="0"/>
              <a:t> </a:t>
            </a:r>
            <a:r>
              <a:rPr lang="en-US" sz="2400" dirty="0" err="1"/>
              <a:t>num</a:t>
            </a:r>
            <a:r>
              <a:rPr lang="en-US" sz="2400" dirty="0"/>
              <a:t> = </a:t>
            </a:r>
            <a:r>
              <a:rPr lang="en-US" sz="2400" dirty="0" err="1"/>
              <a:t>int</a:t>
            </a:r>
            <a:r>
              <a:rPr lang="en-US" sz="2400" dirty="0"/>
              <a:t>(input</a:t>
            </a:r>
            <a:r>
              <a:rPr lang="en-US" sz="2400" dirty="0">
                <a:solidFill>
                  <a:srgbClr val="FFFF00"/>
                </a:solidFill>
              </a:rPr>
              <a:t>("Enter a number  </a:t>
            </a:r>
            <a:r>
              <a:rPr lang="en-US" sz="2400" dirty="0" smtClean="0">
                <a:solidFill>
                  <a:srgbClr val="FFFF00"/>
                </a:solidFill>
              </a:rPr>
              <a:t>:"))</a:t>
            </a:r>
          </a:p>
          <a:p>
            <a:endParaRPr lang="en-US" sz="2400" dirty="0" smtClean="0"/>
          </a:p>
          <a:p>
            <a:r>
              <a:rPr lang="en-US" sz="2400" dirty="0"/>
              <a:t>print ("You entered: ", </a:t>
            </a:r>
            <a:r>
              <a:rPr lang="en-US" sz="2400" dirty="0" err="1"/>
              <a:t>num</a:t>
            </a:r>
            <a:r>
              <a:rPr lang="en-US" sz="2400" dirty="0" smtClean="0"/>
              <a:t>)</a:t>
            </a:r>
          </a:p>
          <a:p>
            <a:r>
              <a:rPr lang="en-US" sz="2400" dirty="0"/>
              <a:t>print ("Good bye!")</a:t>
            </a:r>
          </a:p>
        </p:txBody>
      </p:sp>
    </p:spTree>
    <p:extLst>
      <p:ext uri="{BB962C8B-B14F-4D97-AF65-F5344CB8AC3E}">
        <p14:creationId xmlns:p14="http://schemas.microsoft.com/office/powerpoint/2010/main" val="378799383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result </a:t>
            </a:r>
            <a:r>
              <a:rPr lang="en-US" dirty="0" smtClean="0"/>
              <a:t>/output</a:t>
            </a:r>
          </a:p>
          <a:p>
            <a:endParaRPr lang="en-US" dirty="0" smtClean="0"/>
          </a:p>
          <a:p>
            <a:r>
              <a:rPr lang="en-US" sz="2200" dirty="0"/>
              <a:t>Enter a number  :</a:t>
            </a:r>
            <a:r>
              <a:rPr lang="en-US" sz="2200" dirty="0" smtClean="0"/>
              <a:t>20</a:t>
            </a:r>
          </a:p>
          <a:p>
            <a:r>
              <a:rPr lang="en-US" sz="2200" dirty="0" smtClean="0"/>
              <a:t>You </a:t>
            </a:r>
            <a:r>
              <a:rPr lang="en-US" sz="2200" dirty="0"/>
              <a:t>entered:  </a:t>
            </a:r>
            <a:r>
              <a:rPr lang="en-US" sz="2200" dirty="0" smtClean="0"/>
              <a:t>20</a:t>
            </a:r>
          </a:p>
          <a:p>
            <a:r>
              <a:rPr lang="en-US" sz="2200" dirty="0"/>
              <a:t>Enter a number  :</a:t>
            </a:r>
            <a:r>
              <a:rPr lang="en-US" sz="2200" dirty="0" smtClean="0"/>
              <a:t>29</a:t>
            </a:r>
          </a:p>
          <a:p>
            <a:r>
              <a:rPr lang="en-US" sz="2200" dirty="0" smtClean="0"/>
              <a:t>You </a:t>
            </a:r>
            <a:r>
              <a:rPr lang="en-US" sz="2200" dirty="0"/>
              <a:t>entered:  </a:t>
            </a:r>
            <a:r>
              <a:rPr lang="en-US" sz="2200" dirty="0" smtClean="0"/>
              <a:t>29</a:t>
            </a:r>
          </a:p>
          <a:p>
            <a:r>
              <a:rPr lang="en-US" sz="2200" dirty="0"/>
              <a:t>Enter a number  :</a:t>
            </a:r>
            <a:r>
              <a:rPr lang="en-US" sz="2200" dirty="0" smtClean="0"/>
              <a:t>3</a:t>
            </a:r>
          </a:p>
          <a:p>
            <a:r>
              <a:rPr lang="en-US" sz="2200" dirty="0" smtClean="0"/>
              <a:t>You </a:t>
            </a:r>
            <a:r>
              <a:rPr lang="en-US" sz="2200" dirty="0"/>
              <a:t>entered:  </a:t>
            </a:r>
            <a:r>
              <a:rPr lang="en-US" sz="2200" dirty="0" smtClean="0"/>
              <a:t>3</a:t>
            </a:r>
          </a:p>
          <a:p>
            <a:r>
              <a:rPr lang="en-US" sz="2200" dirty="0"/>
              <a:t>Enter a number  :</a:t>
            </a:r>
            <a:r>
              <a:rPr lang="en-US" sz="2200" dirty="0" smtClean="0"/>
              <a:t>11</a:t>
            </a:r>
          </a:p>
          <a:p>
            <a:r>
              <a:rPr lang="en-US" sz="2200" dirty="0" smtClean="0"/>
              <a:t>You </a:t>
            </a:r>
            <a:r>
              <a:rPr lang="en-US" sz="2200" dirty="0"/>
              <a:t>entered:  </a:t>
            </a:r>
            <a:r>
              <a:rPr lang="en-US" sz="2200" dirty="0" smtClean="0"/>
              <a:t>11</a:t>
            </a:r>
          </a:p>
          <a:p>
            <a:endParaRPr lang="en-US" sz="2200" dirty="0" smtClean="0"/>
          </a:p>
          <a:p>
            <a:endParaRPr lang="en-US" dirty="0" smtClean="0"/>
          </a:p>
          <a:p>
            <a:endParaRPr lang="en-US" dirty="0"/>
          </a:p>
        </p:txBody>
      </p:sp>
    </p:spTree>
    <p:extLst>
      <p:ext uri="{BB962C8B-B14F-4D97-AF65-F5344CB8AC3E}">
        <p14:creationId xmlns:p14="http://schemas.microsoft.com/office/powerpoint/2010/main" val="358172941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above example goes in an infinite loop and you need to use </a:t>
            </a:r>
            <a:r>
              <a:rPr lang="en-US" dirty="0">
                <a:solidFill>
                  <a:srgbClr val="FFFF00"/>
                </a:solidFill>
              </a:rPr>
              <a:t>CTRL+C</a:t>
            </a:r>
            <a:r>
              <a:rPr lang="en-US" dirty="0"/>
              <a:t> to exit the program.</a:t>
            </a:r>
          </a:p>
          <a:p>
            <a:endParaRPr lang="en-US" dirty="0"/>
          </a:p>
        </p:txBody>
      </p:sp>
    </p:spTree>
    <p:extLst>
      <p:ext uri="{BB962C8B-B14F-4D97-AF65-F5344CB8AC3E}">
        <p14:creationId xmlns:p14="http://schemas.microsoft.com/office/powerpoint/2010/main" val="26909489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Using else Statement with Loops</a:t>
            </a:r>
            <a:br>
              <a:rPr lang="en-US" b="1" dirty="0">
                <a:effectLst/>
              </a:rPr>
            </a:br>
            <a:endParaRPr lang="en-US" dirty="0"/>
          </a:p>
        </p:txBody>
      </p:sp>
      <p:sp>
        <p:nvSpPr>
          <p:cNvPr id="3" name="Content Placeholder 2"/>
          <p:cNvSpPr>
            <a:spLocks noGrp="1"/>
          </p:cNvSpPr>
          <p:nvPr>
            <p:ph idx="1"/>
          </p:nvPr>
        </p:nvSpPr>
        <p:spPr/>
        <p:txBody>
          <a:bodyPr/>
          <a:lstStyle/>
          <a:p>
            <a:pPr lvl="0"/>
            <a:r>
              <a:rPr lang="en-US" dirty="0"/>
              <a:t>If the </a:t>
            </a:r>
            <a:r>
              <a:rPr lang="en-US" b="1" dirty="0"/>
              <a:t>else</a:t>
            </a:r>
            <a:r>
              <a:rPr lang="en-US" dirty="0"/>
              <a:t> statement is used with a </a:t>
            </a:r>
            <a:r>
              <a:rPr lang="en-US" b="1" dirty="0"/>
              <a:t>for</a:t>
            </a:r>
            <a:r>
              <a:rPr lang="en-US" dirty="0"/>
              <a:t> loop, the </a:t>
            </a:r>
            <a:r>
              <a:rPr lang="en-US" b="1" dirty="0"/>
              <a:t>else</a:t>
            </a:r>
            <a:r>
              <a:rPr lang="en-US" dirty="0"/>
              <a:t> statement is executed when the loop has exhausted iterating the list.</a:t>
            </a:r>
          </a:p>
          <a:p>
            <a:pPr lvl="0"/>
            <a:r>
              <a:rPr lang="en-US" dirty="0"/>
              <a:t>If the </a:t>
            </a:r>
            <a:r>
              <a:rPr lang="en-US" b="1" dirty="0"/>
              <a:t>else</a:t>
            </a:r>
            <a:r>
              <a:rPr lang="en-US" dirty="0"/>
              <a:t> statement is used with a </a:t>
            </a:r>
            <a:r>
              <a:rPr lang="en-US" b="1" dirty="0"/>
              <a:t>while</a:t>
            </a:r>
            <a:r>
              <a:rPr lang="en-US" dirty="0"/>
              <a:t> loop, the </a:t>
            </a:r>
            <a:r>
              <a:rPr lang="en-US" b="1" dirty="0"/>
              <a:t>else</a:t>
            </a:r>
            <a:r>
              <a:rPr lang="en-US" dirty="0"/>
              <a:t> statement is executed when the condition becomes false.</a:t>
            </a:r>
          </a:p>
          <a:p>
            <a:endParaRPr lang="en-US" dirty="0"/>
          </a:p>
        </p:txBody>
      </p:sp>
    </p:spTree>
    <p:extLst>
      <p:ext uri="{BB962C8B-B14F-4D97-AF65-F5344CB8AC3E}">
        <p14:creationId xmlns:p14="http://schemas.microsoft.com/office/powerpoint/2010/main" val="413157704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Example </a:t>
            </a:r>
            <a:r>
              <a:rPr lang="en-US" dirty="0" smtClean="0"/>
              <a:t>an </a:t>
            </a:r>
            <a:r>
              <a:rPr lang="en-US" dirty="0"/>
              <a:t>else statement with a while statement that prints a number as long as it is less than 5, otherwise the else statement gets executed.</a:t>
            </a:r>
          </a:p>
        </p:txBody>
      </p:sp>
    </p:spTree>
    <p:extLst>
      <p:ext uri="{BB962C8B-B14F-4D97-AF65-F5344CB8AC3E}">
        <p14:creationId xmlns:p14="http://schemas.microsoft.com/office/powerpoint/2010/main" val="294352419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count = </a:t>
            </a:r>
            <a:r>
              <a:rPr lang="en-US" sz="2800" dirty="0" smtClean="0"/>
              <a:t>0</a:t>
            </a:r>
          </a:p>
          <a:p>
            <a:r>
              <a:rPr lang="en-US" sz="2800" dirty="0"/>
              <a:t>while count &lt; 5</a:t>
            </a:r>
            <a:r>
              <a:rPr lang="en-US" sz="2800" dirty="0" smtClean="0"/>
              <a:t>:</a:t>
            </a:r>
          </a:p>
          <a:p>
            <a:pPr marL="64008" indent="0">
              <a:buNone/>
            </a:pPr>
            <a:r>
              <a:rPr lang="en-US" sz="2800" dirty="0" smtClean="0"/>
              <a:t>	print </a:t>
            </a:r>
            <a:r>
              <a:rPr lang="en-US" sz="2800" dirty="0"/>
              <a:t>(count, " is  less than 5</a:t>
            </a:r>
            <a:r>
              <a:rPr lang="en-US" sz="2800" dirty="0" smtClean="0"/>
              <a:t>")</a:t>
            </a:r>
          </a:p>
          <a:p>
            <a:pPr marL="64008" indent="0">
              <a:buNone/>
            </a:pPr>
            <a:r>
              <a:rPr lang="en-US" sz="2800" dirty="0" smtClean="0"/>
              <a:t>	count </a:t>
            </a:r>
            <a:r>
              <a:rPr lang="en-US" sz="2800" dirty="0"/>
              <a:t>= count + </a:t>
            </a:r>
            <a:r>
              <a:rPr lang="en-US" sz="2800" dirty="0" smtClean="0"/>
              <a:t>1</a:t>
            </a:r>
          </a:p>
          <a:p>
            <a:r>
              <a:rPr lang="en-US" sz="2800" dirty="0"/>
              <a:t>else</a:t>
            </a:r>
            <a:r>
              <a:rPr lang="en-US" sz="2800" dirty="0" smtClean="0"/>
              <a:t>:</a:t>
            </a:r>
          </a:p>
          <a:p>
            <a:pPr marL="64008" indent="0">
              <a:buNone/>
            </a:pPr>
            <a:r>
              <a:rPr lang="en-US" sz="2800" dirty="0" smtClean="0"/>
              <a:t>	 </a:t>
            </a:r>
            <a:r>
              <a:rPr lang="en-US" sz="2800" dirty="0"/>
              <a:t>print (count, " is not less than 5")</a:t>
            </a:r>
          </a:p>
        </p:txBody>
      </p:sp>
    </p:spTree>
    <p:extLst>
      <p:ext uri="{BB962C8B-B14F-4D97-AF65-F5344CB8AC3E}">
        <p14:creationId xmlns:p14="http://schemas.microsoft.com/office/powerpoint/2010/main" val="380930029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Output</a:t>
            </a:r>
          </a:p>
          <a:p>
            <a:r>
              <a:rPr lang="en-US" sz="2800" dirty="0"/>
              <a:t>0 is less than </a:t>
            </a:r>
            <a:r>
              <a:rPr lang="en-US" sz="2800" dirty="0" smtClean="0"/>
              <a:t>5</a:t>
            </a:r>
          </a:p>
          <a:p>
            <a:r>
              <a:rPr lang="en-US" sz="2800" dirty="0" smtClean="0"/>
              <a:t>1 </a:t>
            </a:r>
            <a:r>
              <a:rPr lang="en-US" sz="2800" dirty="0"/>
              <a:t>is less than </a:t>
            </a:r>
            <a:r>
              <a:rPr lang="en-US" sz="2800" dirty="0" smtClean="0"/>
              <a:t>5</a:t>
            </a:r>
          </a:p>
          <a:p>
            <a:r>
              <a:rPr lang="en-US" sz="2800" dirty="0" smtClean="0"/>
              <a:t>2 </a:t>
            </a:r>
            <a:r>
              <a:rPr lang="en-US" sz="2800" dirty="0"/>
              <a:t>is less than </a:t>
            </a:r>
            <a:r>
              <a:rPr lang="en-US" sz="2800" dirty="0" smtClean="0"/>
              <a:t>5</a:t>
            </a:r>
          </a:p>
          <a:p>
            <a:r>
              <a:rPr lang="en-US" sz="2800" dirty="0" smtClean="0"/>
              <a:t>3 </a:t>
            </a:r>
            <a:r>
              <a:rPr lang="en-US" sz="2800" dirty="0"/>
              <a:t>is less than </a:t>
            </a:r>
            <a:r>
              <a:rPr lang="en-US" sz="2800" dirty="0" smtClean="0"/>
              <a:t>5</a:t>
            </a:r>
          </a:p>
          <a:p>
            <a:r>
              <a:rPr lang="en-US" sz="2800" dirty="0" smtClean="0"/>
              <a:t>4 </a:t>
            </a:r>
            <a:r>
              <a:rPr lang="en-US" sz="2800" dirty="0"/>
              <a:t>is less than </a:t>
            </a:r>
            <a:r>
              <a:rPr lang="en-US" sz="2800" dirty="0" smtClean="0"/>
              <a:t>5</a:t>
            </a:r>
          </a:p>
          <a:p>
            <a:r>
              <a:rPr lang="en-US" sz="2800" dirty="0"/>
              <a:t>5 is not less than 5</a:t>
            </a:r>
          </a:p>
        </p:txBody>
      </p:sp>
    </p:spTree>
    <p:extLst>
      <p:ext uri="{BB962C8B-B14F-4D97-AF65-F5344CB8AC3E}">
        <p14:creationId xmlns:p14="http://schemas.microsoft.com/office/powerpoint/2010/main" val="362410093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effectLst/>
              </a:rPr>
              <a:t>Python </a:t>
            </a:r>
            <a:r>
              <a:rPr lang="en-US" b="1" dirty="0" smtClean="0">
                <a:effectLst/>
              </a:rPr>
              <a:t> </a:t>
            </a:r>
            <a:r>
              <a:rPr lang="en-US" b="1" dirty="0">
                <a:effectLst/>
              </a:rPr>
              <a:t>- for Loop Statements</a:t>
            </a:r>
            <a:br>
              <a:rPr lang="en-US" b="1" dirty="0">
                <a:effectLst/>
              </a:rPr>
            </a:br>
            <a:endParaRPr lang="en-US" dirty="0"/>
          </a:p>
        </p:txBody>
      </p:sp>
      <p:sp>
        <p:nvSpPr>
          <p:cNvPr id="3" name="Content Placeholder 2"/>
          <p:cNvSpPr>
            <a:spLocks noGrp="1"/>
          </p:cNvSpPr>
          <p:nvPr>
            <p:ph idx="1"/>
          </p:nvPr>
        </p:nvSpPr>
        <p:spPr/>
        <p:txBody>
          <a:bodyPr/>
          <a:lstStyle/>
          <a:p>
            <a:r>
              <a:rPr lang="en-US" dirty="0"/>
              <a:t>Executes a sequence of statements multiple times and abbreviates the code that manages the loop variable.</a:t>
            </a:r>
          </a:p>
          <a:p>
            <a:r>
              <a:rPr lang="en-US" dirty="0"/>
              <a:t>The for statement in Python has the ability to iterate over the items of any sequence, such as </a:t>
            </a:r>
            <a:r>
              <a:rPr lang="en-US" dirty="0">
                <a:solidFill>
                  <a:srgbClr val="FFFF00"/>
                </a:solidFill>
              </a:rPr>
              <a:t>a list </a:t>
            </a:r>
            <a:r>
              <a:rPr lang="en-US" dirty="0"/>
              <a:t>or </a:t>
            </a:r>
            <a:r>
              <a:rPr lang="en-US" dirty="0">
                <a:solidFill>
                  <a:srgbClr val="FFFF00"/>
                </a:solidFill>
              </a:rPr>
              <a:t>a string.</a:t>
            </a:r>
          </a:p>
          <a:p>
            <a:endParaRPr lang="en-US" dirty="0"/>
          </a:p>
        </p:txBody>
      </p:sp>
    </p:spTree>
    <p:extLst>
      <p:ext uri="{BB962C8B-B14F-4D97-AF65-F5344CB8AC3E}">
        <p14:creationId xmlns:p14="http://schemas.microsoft.com/office/powerpoint/2010/main" val="136444447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Syntax</a:t>
            </a:r>
            <a:br>
              <a:rPr lang="en-US" b="1" dirty="0">
                <a:effectLst/>
              </a:rPr>
            </a:br>
            <a:endParaRPr lang="en-US" dirty="0"/>
          </a:p>
        </p:txBody>
      </p:sp>
      <p:sp>
        <p:nvSpPr>
          <p:cNvPr id="3" name="Content Placeholder 2"/>
          <p:cNvSpPr>
            <a:spLocks noGrp="1"/>
          </p:cNvSpPr>
          <p:nvPr>
            <p:ph idx="1"/>
          </p:nvPr>
        </p:nvSpPr>
        <p:spPr/>
        <p:txBody>
          <a:bodyPr/>
          <a:lstStyle/>
          <a:p>
            <a:r>
              <a:rPr lang="en-US" b="1" dirty="0"/>
              <a:t>for</a:t>
            </a:r>
            <a:r>
              <a:rPr lang="en-US" dirty="0"/>
              <a:t> </a:t>
            </a:r>
            <a:r>
              <a:rPr lang="en-US" dirty="0" err="1"/>
              <a:t>iterating_var</a:t>
            </a:r>
            <a:r>
              <a:rPr lang="en-US" dirty="0"/>
              <a:t> </a:t>
            </a:r>
            <a:r>
              <a:rPr lang="en-US" b="1" dirty="0"/>
              <a:t>in</a:t>
            </a:r>
            <a:r>
              <a:rPr lang="en-US" dirty="0"/>
              <a:t> sequence</a:t>
            </a:r>
            <a:r>
              <a:rPr lang="en-US" dirty="0" smtClean="0"/>
              <a:t>:</a:t>
            </a:r>
          </a:p>
          <a:p>
            <a:pPr marL="64008" indent="0">
              <a:buNone/>
            </a:pPr>
            <a:r>
              <a:rPr lang="en-US" dirty="0" smtClean="0"/>
              <a:t>	statements(s)</a:t>
            </a:r>
          </a:p>
          <a:p>
            <a:pPr marL="64008" indent="0">
              <a:buNone/>
            </a:pPr>
            <a:endParaRPr lang="en-US" dirty="0" smtClean="0"/>
          </a:p>
          <a:p>
            <a:r>
              <a:rPr lang="en-US" dirty="0"/>
              <a:t>If a sequence contains an expression list, it is evaluated </a:t>
            </a:r>
            <a:r>
              <a:rPr lang="en-US" b="1" dirty="0"/>
              <a:t>first.</a:t>
            </a:r>
            <a:r>
              <a:rPr lang="en-US" dirty="0"/>
              <a:t> </a:t>
            </a:r>
            <a:endParaRPr lang="en-US" dirty="0" smtClean="0"/>
          </a:p>
          <a:p>
            <a:r>
              <a:rPr lang="en-US" dirty="0" smtClean="0"/>
              <a:t>Then</a:t>
            </a:r>
            <a:r>
              <a:rPr lang="en-US" dirty="0"/>
              <a:t>, the first item in the sequence is assigned to the iterating variable </a:t>
            </a:r>
            <a:r>
              <a:rPr lang="en-US" b="1" i="1" dirty="0" err="1"/>
              <a:t>iterating_var</a:t>
            </a:r>
            <a:r>
              <a:rPr lang="en-US" b="1" dirty="0"/>
              <a:t>. </a:t>
            </a:r>
          </a:p>
        </p:txBody>
      </p:sp>
    </p:spTree>
    <p:extLst>
      <p:ext uri="{BB962C8B-B14F-4D97-AF65-F5344CB8AC3E}">
        <p14:creationId xmlns:p14="http://schemas.microsoft.com/office/powerpoint/2010/main" val="232045712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Next, the statements block is executed. Each item in the list is assigned to </a:t>
            </a:r>
            <a:r>
              <a:rPr lang="en-US" b="1" i="1" dirty="0" err="1"/>
              <a:t>iterating_var</a:t>
            </a:r>
            <a:r>
              <a:rPr lang="en-US" b="1" dirty="0"/>
              <a:t>, </a:t>
            </a:r>
            <a:r>
              <a:rPr lang="en-US" dirty="0"/>
              <a:t>and the statement(s) block is executed until the entire sequence is exhausted.</a:t>
            </a:r>
          </a:p>
          <a:p>
            <a:endParaRPr lang="en-US" dirty="0"/>
          </a:p>
        </p:txBody>
      </p:sp>
    </p:spTree>
    <p:extLst>
      <p:ext uri="{BB962C8B-B14F-4D97-AF65-F5344CB8AC3E}">
        <p14:creationId xmlns:p14="http://schemas.microsoft.com/office/powerpoint/2010/main" val="396440443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2153394"/>
          </a:xfrm>
        </p:spPr>
        <p:txBody>
          <a:bodyPr>
            <a:normAutofit/>
          </a:bodyPr>
          <a:lstStyle/>
          <a:p>
            <a:r>
              <a:rPr lang="en-US" b="1" dirty="0">
                <a:effectLst/>
              </a:rPr>
              <a:t>Flow Diagram</a:t>
            </a:r>
            <a:br>
              <a:rPr lang="en-US" b="1" dirty="0">
                <a:effectLst/>
              </a:rPr>
            </a:br>
            <a:r>
              <a:rPr lang="en-US" dirty="0">
                <a:effectLst/>
              </a:rPr>
              <a:t> </a:t>
            </a:r>
            <a:br>
              <a:rPr lang="en-US" dirty="0">
                <a:effectLst/>
              </a:rPr>
            </a:br>
            <a:endParaRPr lang="en-US" dirty="0"/>
          </a:p>
        </p:txBody>
      </p:sp>
      <p:pic>
        <p:nvPicPr>
          <p:cNvPr id="4" name="Content Placeholder 3"/>
          <p:cNvPicPr>
            <a:picLocks noGrp="1"/>
          </p:cNvPicPr>
          <p:nvPr>
            <p:ph idx="1"/>
          </p:nvPr>
        </p:nvPicPr>
        <p:blipFill rotWithShape="1">
          <a:blip r:embed="rId2"/>
          <a:srcRect l="33814" t="23945" r="36378" b="27879"/>
          <a:stretch/>
        </p:blipFill>
        <p:spPr bwMode="auto">
          <a:xfrm>
            <a:off x="755576" y="1556793"/>
            <a:ext cx="5755606" cy="43740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6643798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The range() function</a:t>
            </a:r>
            <a:br>
              <a:rPr lang="en-US" b="1" dirty="0">
                <a:effectLst/>
              </a:rPr>
            </a:br>
            <a:endParaRPr lang="en-US" dirty="0"/>
          </a:p>
        </p:txBody>
      </p:sp>
      <p:sp>
        <p:nvSpPr>
          <p:cNvPr id="3" name="Content Placeholder 2"/>
          <p:cNvSpPr>
            <a:spLocks noGrp="1"/>
          </p:cNvSpPr>
          <p:nvPr>
            <p:ph idx="1"/>
          </p:nvPr>
        </p:nvSpPr>
        <p:spPr/>
        <p:txBody>
          <a:bodyPr/>
          <a:lstStyle/>
          <a:p>
            <a:r>
              <a:rPr lang="en-US" dirty="0"/>
              <a:t>The built-in function </a:t>
            </a:r>
            <a:r>
              <a:rPr lang="en-US" b="1" dirty="0"/>
              <a:t>range() </a:t>
            </a:r>
            <a:r>
              <a:rPr lang="en-US" dirty="0"/>
              <a:t>is the right function to iterate over a sequence of numbers. </a:t>
            </a:r>
            <a:endParaRPr lang="en-US" dirty="0" smtClean="0"/>
          </a:p>
          <a:p>
            <a:r>
              <a:rPr lang="en-US" dirty="0" smtClean="0"/>
              <a:t>It </a:t>
            </a:r>
            <a:r>
              <a:rPr lang="en-US" dirty="0"/>
              <a:t>generates an iterator of arithmetic progressions</a:t>
            </a:r>
            <a:r>
              <a:rPr lang="en-US" dirty="0" smtClean="0"/>
              <a:t>.</a:t>
            </a:r>
          </a:p>
          <a:p>
            <a:endParaRPr lang="en-US" dirty="0"/>
          </a:p>
          <a:p>
            <a:endParaRPr lang="en-US" dirty="0"/>
          </a:p>
        </p:txBody>
      </p:sp>
    </p:spTree>
    <p:extLst>
      <p:ext uri="{BB962C8B-B14F-4D97-AF65-F5344CB8AC3E}">
        <p14:creationId xmlns:p14="http://schemas.microsoft.com/office/powerpoint/2010/main" val="123291974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Example</a:t>
            </a:r>
          </a:p>
          <a:p>
            <a:pPr marL="64008" indent="0">
              <a:buNone/>
            </a:pPr>
            <a:r>
              <a:rPr lang="en-US" sz="2400" dirty="0" smtClean="0"/>
              <a:t>	range(5)</a:t>
            </a:r>
          </a:p>
          <a:p>
            <a:r>
              <a:rPr lang="en-US" sz="2400" dirty="0" smtClean="0"/>
              <a:t>range(0</a:t>
            </a:r>
            <a:r>
              <a:rPr lang="en-US" sz="2400" dirty="0"/>
              <a:t>, 5</a:t>
            </a:r>
            <a:r>
              <a:rPr lang="en-US" sz="2400" dirty="0" smtClean="0"/>
              <a:t>)</a:t>
            </a:r>
          </a:p>
          <a:p>
            <a:pPr marL="64008" indent="0">
              <a:buNone/>
            </a:pPr>
            <a:r>
              <a:rPr lang="en-US" sz="2400" dirty="0" smtClean="0"/>
              <a:t>	list(range(5))</a:t>
            </a:r>
          </a:p>
          <a:p>
            <a:r>
              <a:rPr lang="en-US" sz="2400" dirty="0"/>
              <a:t>[0, 1, 2, 3, 4]</a:t>
            </a:r>
          </a:p>
        </p:txBody>
      </p:sp>
    </p:spTree>
    <p:extLst>
      <p:ext uri="{BB962C8B-B14F-4D97-AF65-F5344CB8AC3E}">
        <p14:creationId xmlns:p14="http://schemas.microsoft.com/office/powerpoint/2010/main" val="9656053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Example</a:t>
            </a:r>
          </a:p>
          <a:p>
            <a:r>
              <a:rPr lang="en-US" dirty="0"/>
              <a:t>range() generates an iterator to progress integers starting with </a:t>
            </a:r>
            <a:r>
              <a:rPr lang="en-US" b="1" dirty="0"/>
              <a:t>0 </a:t>
            </a:r>
            <a:r>
              <a:rPr lang="en-US" b="1" dirty="0" smtClean="0"/>
              <a:t>up to </a:t>
            </a:r>
            <a:r>
              <a:rPr lang="en-US" b="1" dirty="0"/>
              <a:t>n-1</a:t>
            </a:r>
            <a:r>
              <a:rPr lang="en-US" dirty="0"/>
              <a:t>. </a:t>
            </a:r>
            <a:endParaRPr lang="en-US" dirty="0" smtClean="0"/>
          </a:p>
          <a:p>
            <a:r>
              <a:rPr lang="en-US" dirty="0" smtClean="0"/>
              <a:t>To </a:t>
            </a:r>
            <a:r>
              <a:rPr lang="en-US" dirty="0"/>
              <a:t>obtain a list object of the sequence, it is </a:t>
            </a:r>
            <a:r>
              <a:rPr lang="en-US" dirty="0" smtClean="0"/>
              <a:t>type casted </a:t>
            </a:r>
            <a:r>
              <a:rPr lang="en-US" dirty="0"/>
              <a:t>to </a:t>
            </a:r>
            <a:r>
              <a:rPr lang="en-US" b="1" dirty="0"/>
              <a:t>list(). </a:t>
            </a:r>
            <a:endParaRPr lang="en-US" b="1" dirty="0" smtClean="0"/>
          </a:p>
          <a:p>
            <a:r>
              <a:rPr lang="en-US" dirty="0"/>
              <a:t>Now this list can be iterated using the </a:t>
            </a:r>
            <a:r>
              <a:rPr lang="en-US" b="1" dirty="0"/>
              <a:t>for statement.</a:t>
            </a:r>
          </a:p>
        </p:txBody>
      </p:sp>
    </p:spTree>
    <p:extLst>
      <p:ext uri="{BB962C8B-B14F-4D97-AF65-F5344CB8AC3E}">
        <p14:creationId xmlns:p14="http://schemas.microsoft.com/office/powerpoint/2010/main" val="29147051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64008" indent="0">
              <a:buNone/>
            </a:pPr>
            <a:r>
              <a:rPr lang="en-US" dirty="0" smtClean="0"/>
              <a:t>	</a:t>
            </a:r>
            <a:r>
              <a:rPr lang="en-US" b="1" dirty="0" smtClean="0"/>
              <a:t>for</a:t>
            </a:r>
            <a:r>
              <a:rPr lang="en-US" dirty="0" smtClean="0"/>
              <a:t> </a:t>
            </a:r>
            <a:r>
              <a:rPr lang="en-US" dirty="0" err="1"/>
              <a:t>var</a:t>
            </a:r>
            <a:r>
              <a:rPr lang="en-US" dirty="0"/>
              <a:t> in list(range(5</a:t>
            </a:r>
            <a:r>
              <a:rPr lang="en-US" dirty="0" smtClean="0"/>
              <a:t>)):</a:t>
            </a:r>
          </a:p>
          <a:p>
            <a:r>
              <a:rPr lang="en-US" dirty="0"/>
              <a:t>print (</a:t>
            </a:r>
            <a:r>
              <a:rPr lang="en-US" dirty="0" err="1"/>
              <a:t>var</a:t>
            </a:r>
            <a:r>
              <a:rPr lang="en-US" dirty="0" smtClean="0"/>
              <a:t>)</a:t>
            </a:r>
          </a:p>
          <a:p>
            <a:endParaRPr lang="en-US" dirty="0" smtClean="0"/>
          </a:p>
          <a:p>
            <a:pPr marL="64008" indent="0">
              <a:buNone/>
            </a:pPr>
            <a:r>
              <a:rPr lang="en-US" sz="2800" b="1" dirty="0"/>
              <a:t>Output</a:t>
            </a:r>
          </a:p>
          <a:p>
            <a:r>
              <a:rPr lang="en-US" sz="2800" dirty="0" smtClean="0"/>
              <a:t>0</a:t>
            </a:r>
          </a:p>
          <a:p>
            <a:r>
              <a:rPr lang="en-US" sz="2800" dirty="0" smtClean="0"/>
              <a:t>1</a:t>
            </a:r>
          </a:p>
          <a:p>
            <a:r>
              <a:rPr lang="en-US" sz="2800" dirty="0" smtClean="0"/>
              <a:t>2</a:t>
            </a:r>
          </a:p>
          <a:p>
            <a:r>
              <a:rPr lang="en-US" sz="2800" dirty="0" smtClean="0"/>
              <a:t>3</a:t>
            </a:r>
          </a:p>
          <a:p>
            <a:r>
              <a:rPr lang="en-US" sz="2800" dirty="0" smtClean="0"/>
              <a:t>4</a:t>
            </a:r>
            <a:endParaRPr lang="en-US" sz="2800" dirty="0"/>
          </a:p>
        </p:txBody>
      </p:sp>
    </p:spTree>
    <p:extLst>
      <p:ext uri="{BB962C8B-B14F-4D97-AF65-F5344CB8AC3E}">
        <p14:creationId xmlns:p14="http://schemas.microsoft.com/office/powerpoint/2010/main" val="363303984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Example</a:t>
            </a:r>
          </a:p>
          <a:p>
            <a:r>
              <a:rPr lang="en-US" sz="2400" b="1" dirty="0"/>
              <a:t>for</a:t>
            </a:r>
            <a:r>
              <a:rPr lang="en-US" sz="2400" dirty="0"/>
              <a:t> letter in 'Python': </a:t>
            </a:r>
            <a:r>
              <a:rPr lang="en-US" sz="2400" dirty="0" smtClean="0"/>
              <a:t>    </a:t>
            </a:r>
            <a:r>
              <a:rPr lang="en-US" sz="2400" dirty="0" smtClean="0">
                <a:solidFill>
                  <a:srgbClr val="FFFF00"/>
                </a:solidFill>
              </a:rPr>
              <a:t># </a:t>
            </a:r>
            <a:r>
              <a:rPr lang="en-US" sz="2400" dirty="0">
                <a:solidFill>
                  <a:srgbClr val="FFFF00"/>
                </a:solidFill>
              </a:rPr>
              <a:t>traversal of a string </a:t>
            </a:r>
            <a:r>
              <a:rPr lang="en-US" sz="2400" dirty="0" smtClean="0">
                <a:solidFill>
                  <a:srgbClr val="FFFF00"/>
                </a:solidFill>
              </a:rPr>
              <a:t>sequence</a:t>
            </a:r>
          </a:p>
          <a:p>
            <a:pPr marL="64008" indent="0">
              <a:buNone/>
            </a:pPr>
            <a:r>
              <a:rPr lang="en-US" sz="2400" dirty="0" smtClean="0"/>
              <a:t>	print </a:t>
            </a:r>
            <a:r>
              <a:rPr lang="en-US" sz="2400" dirty="0"/>
              <a:t>('Current Letter :', letter</a:t>
            </a:r>
            <a:r>
              <a:rPr lang="en-US" sz="2400" dirty="0" smtClean="0"/>
              <a:t>)</a:t>
            </a:r>
          </a:p>
          <a:p>
            <a:r>
              <a:rPr lang="en-US" sz="2400" dirty="0"/>
              <a:t>print</a:t>
            </a:r>
            <a:r>
              <a:rPr lang="en-US" sz="2400" dirty="0" smtClean="0"/>
              <a:t>()</a:t>
            </a:r>
          </a:p>
          <a:p>
            <a:endParaRPr lang="en-US" sz="2400" dirty="0" smtClean="0"/>
          </a:p>
          <a:p>
            <a:r>
              <a:rPr lang="en-US" sz="2400" dirty="0"/>
              <a:t>fruits = ['banana', 'apple',  'mango</a:t>
            </a:r>
            <a:r>
              <a:rPr lang="en-US" sz="2400" dirty="0" smtClean="0"/>
              <a:t>']</a:t>
            </a:r>
          </a:p>
          <a:p>
            <a:r>
              <a:rPr lang="en-US" sz="2400" b="1" dirty="0"/>
              <a:t>for</a:t>
            </a:r>
            <a:r>
              <a:rPr lang="en-US" sz="2400" dirty="0"/>
              <a:t> fruit in </a:t>
            </a:r>
            <a:r>
              <a:rPr lang="en-US" sz="2400" b="1" dirty="0"/>
              <a:t>fruits</a:t>
            </a:r>
            <a:r>
              <a:rPr lang="en-US" sz="2400" dirty="0"/>
              <a:t>:        </a:t>
            </a:r>
            <a:r>
              <a:rPr lang="en-US" sz="2400" dirty="0">
                <a:solidFill>
                  <a:srgbClr val="FFFF00"/>
                </a:solidFill>
              </a:rPr>
              <a:t># traversal of List </a:t>
            </a:r>
            <a:r>
              <a:rPr lang="en-US" sz="2400" dirty="0" smtClean="0">
                <a:solidFill>
                  <a:srgbClr val="FFFF00"/>
                </a:solidFill>
              </a:rPr>
              <a:t>sequence</a:t>
            </a:r>
          </a:p>
          <a:p>
            <a:pPr marL="64008" indent="0">
              <a:buNone/>
            </a:pPr>
            <a:r>
              <a:rPr lang="en-US" sz="2400" dirty="0" smtClean="0"/>
              <a:t>	print </a:t>
            </a:r>
            <a:r>
              <a:rPr lang="en-US" sz="2400" dirty="0"/>
              <a:t>('Current fruit :', fruit</a:t>
            </a:r>
            <a:r>
              <a:rPr lang="en-US" sz="2400" dirty="0" smtClean="0"/>
              <a:t>)</a:t>
            </a:r>
          </a:p>
          <a:p>
            <a:r>
              <a:rPr lang="en-US" sz="2400" dirty="0"/>
              <a:t>print ("Good bye!")</a:t>
            </a:r>
          </a:p>
        </p:txBody>
      </p:sp>
    </p:spTree>
    <p:extLst>
      <p:ext uri="{BB962C8B-B14F-4D97-AF65-F5344CB8AC3E}">
        <p14:creationId xmlns:p14="http://schemas.microsoft.com/office/powerpoint/2010/main" val="385233599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Output</a:t>
            </a:r>
          </a:p>
          <a:p>
            <a:r>
              <a:rPr lang="en-US" sz="2800" dirty="0"/>
              <a:t>Current Letter : </a:t>
            </a:r>
            <a:r>
              <a:rPr lang="en-US" sz="2800" dirty="0" smtClean="0"/>
              <a:t>P</a:t>
            </a:r>
          </a:p>
          <a:p>
            <a:r>
              <a:rPr lang="en-US" sz="2800" dirty="0" smtClean="0"/>
              <a:t>Current </a:t>
            </a:r>
            <a:r>
              <a:rPr lang="en-US" sz="2800" dirty="0"/>
              <a:t>Letter : </a:t>
            </a:r>
            <a:r>
              <a:rPr lang="en-US" sz="2800" dirty="0" smtClean="0"/>
              <a:t>y</a:t>
            </a:r>
          </a:p>
          <a:p>
            <a:r>
              <a:rPr lang="en-US" sz="2800" dirty="0" smtClean="0"/>
              <a:t>Current </a:t>
            </a:r>
            <a:r>
              <a:rPr lang="en-US" sz="2800" dirty="0"/>
              <a:t>Letter : </a:t>
            </a:r>
            <a:r>
              <a:rPr lang="en-US" sz="2800" dirty="0" smtClean="0"/>
              <a:t>t</a:t>
            </a:r>
          </a:p>
          <a:p>
            <a:r>
              <a:rPr lang="en-US" sz="2800" dirty="0" smtClean="0"/>
              <a:t>Current </a:t>
            </a:r>
            <a:r>
              <a:rPr lang="en-US" sz="2800" dirty="0"/>
              <a:t>Letter : </a:t>
            </a:r>
            <a:r>
              <a:rPr lang="en-US" sz="2800" dirty="0" smtClean="0"/>
              <a:t>h</a:t>
            </a:r>
          </a:p>
          <a:p>
            <a:r>
              <a:rPr lang="en-US" sz="2800" dirty="0" smtClean="0"/>
              <a:t>Current </a:t>
            </a:r>
            <a:r>
              <a:rPr lang="en-US" sz="2800" dirty="0"/>
              <a:t>Letter : </a:t>
            </a:r>
            <a:r>
              <a:rPr lang="en-US" sz="2800" dirty="0" smtClean="0"/>
              <a:t>o</a:t>
            </a:r>
          </a:p>
          <a:p>
            <a:r>
              <a:rPr lang="en-US" sz="2800" dirty="0" smtClean="0"/>
              <a:t>Current </a:t>
            </a:r>
            <a:r>
              <a:rPr lang="en-US" sz="2800" dirty="0"/>
              <a:t>Letter : n</a:t>
            </a:r>
          </a:p>
        </p:txBody>
      </p:sp>
    </p:spTree>
    <p:extLst>
      <p:ext uri="{BB962C8B-B14F-4D97-AF65-F5344CB8AC3E}">
        <p14:creationId xmlns:p14="http://schemas.microsoft.com/office/powerpoint/2010/main" val="319642720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b="1" dirty="0"/>
              <a:t>Current fruit </a:t>
            </a:r>
            <a:r>
              <a:rPr lang="en-US" sz="2400" dirty="0"/>
              <a:t>: </a:t>
            </a:r>
            <a:r>
              <a:rPr lang="en-US" sz="2400" dirty="0" smtClean="0"/>
              <a:t>banana</a:t>
            </a:r>
          </a:p>
          <a:p>
            <a:r>
              <a:rPr lang="en-US" sz="2400" b="1" dirty="0" smtClean="0"/>
              <a:t>Current </a:t>
            </a:r>
            <a:r>
              <a:rPr lang="en-US" sz="2400" b="1" dirty="0"/>
              <a:t>fruit </a:t>
            </a:r>
            <a:r>
              <a:rPr lang="en-US" sz="2400" dirty="0"/>
              <a:t>: </a:t>
            </a:r>
            <a:r>
              <a:rPr lang="en-US" sz="2400" dirty="0" smtClean="0"/>
              <a:t>apple</a:t>
            </a:r>
          </a:p>
          <a:p>
            <a:r>
              <a:rPr lang="en-US" sz="2400" b="1" dirty="0" smtClean="0"/>
              <a:t>Current </a:t>
            </a:r>
            <a:r>
              <a:rPr lang="en-US" sz="2400" b="1" dirty="0"/>
              <a:t>fruit </a:t>
            </a:r>
            <a:r>
              <a:rPr lang="en-US" sz="2400" dirty="0"/>
              <a:t>: </a:t>
            </a:r>
            <a:r>
              <a:rPr lang="en-US" sz="2400" dirty="0" smtClean="0"/>
              <a:t>mango</a:t>
            </a:r>
          </a:p>
          <a:p>
            <a:r>
              <a:rPr lang="en-US" sz="2400" dirty="0" smtClean="0"/>
              <a:t>Good </a:t>
            </a:r>
            <a:r>
              <a:rPr lang="en-US" sz="2400" dirty="0"/>
              <a:t>bye!</a:t>
            </a:r>
          </a:p>
        </p:txBody>
      </p:sp>
    </p:spTree>
    <p:extLst>
      <p:ext uri="{BB962C8B-B14F-4D97-AF65-F5344CB8AC3E}">
        <p14:creationId xmlns:p14="http://schemas.microsoft.com/office/powerpoint/2010/main" val="220428508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Iterating by Sequence Index</a:t>
            </a:r>
            <a:br>
              <a:rPr lang="en-US" b="1" dirty="0">
                <a:effectLst/>
              </a:rPr>
            </a:br>
            <a:endParaRPr lang="en-US" dirty="0"/>
          </a:p>
        </p:txBody>
      </p:sp>
      <p:sp>
        <p:nvSpPr>
          <p:cNvPr id="3" name="Content Placeholder 2"/>
          <p:cNvSpPr>
            <a:spLocks noGrp="1"/>
          </p:cNvSpPr>
          <p:nvPr>
            <p:ph idx="1"/>
          </p:nvPr>
        </p:nvSpPr>
        <p:spPr/>
        <p:txBody>
          <a:bodyPr>
            <a:normAutofit lnSpcReduction="10000"/>
          </a:bodyPr>
          <a:lstStyle/>
          <a:p>
            <a:r>
              <a:rPr lang="en-US" dirty="0"/>
              <a:t>An alternative way of iterating through each item is by index offset into the sequence itself. </a:t>
            </a:r>
            <a:endParaRPr lang="en-US" dirty="0" smtClean="0"/>
          </a:p>
          <a:p>
            <a:pPr marL="64008" indent="0">
              <a:buNone/>
            </a:pPr>
            <a:r>
              <a:rPr lang="en-US" b="1" dirty="0"/>
              <a:t>example </a:t>
            </a:r>
            <a:r>
              <a:rPr lang="en-US" dirty="0" smtClean="0"/>
              <a:t>−</a:t>
            </a:r>
          </a:p>
          <a:p>
            <a:endParaRPr lang="en-US" dirty="0"/>
          </a:p>
          <a:p>
            <a:r>
              <a:rPr lang="en-US" sz="2800" dirty="0"/>
              <a:t>fruits = ['banana', 'apple',  'mango</a:t>
            </a:r>
            <a:r>
              <a:rPr lang="en-US" sz="2800" dirty="0" smtClean="0"/>
              <a:t>']</a:t>
            </a:r>
          </a:p>
          <a:p>
            <a:r>
              <a:rPr lang="en-US" sz="2800" dirty="0"/>
              <a:t>for index in range(</a:t>
            </a:r>
            <a:r>
              <a:rPr lang="en-US" sz="2800" dirty="0" err="1"/>
              <a:t>len</a:t>
            </a:r>
            <a:r>
              <a:rPr lang="en-US" sz="2800" dirty="0"/>
              <a:t>(fruits</a:t>
            </a:r>
            <a:r>
              <a:rPr lang="en-US" sz="2800" dirty="0" smtClean="0"/>
              <a:t>)):</a:t>
            </a:r>
          </a:p>
          <a:p>
            <a:pPr marL="64008" indent="0">
              <a:buNone/>
            </a:pPr>
            <a:r>
              <a:rPr lang="en-US" sz="2800" dirty="0" smtClean="0"/>
              <a:t>	print </a:t>
            </a:r>
            <a:r>
              <a:rPr lang="en-US" sz="2800" dirty="0"/>
              <a:t>('Current fruit :', fruits[index</a:t>
            </a:r>
            <a:r>
              <a:rPr lang="en-US" sz="2800" dirty="0" smtClean="0"/>
              <a:t>])</a:t>
            </a:r>
          </a:p>
          <a:p>
            <a:r>
              <a:rPr lang="en-US" sz="2800" dirty="0"/>
              <a:t>print ("Good bye!")</a:t>
            </a:r>
          </a:p>
        </p:txBody>
      </p:sp>
    </p:spTree>
    <p:extLst>
      <p:ext uri="{BB962C8B-B14F-4D97-AF65-F5344CB8AC3E}">
        <p14:creationId xmlns:p14="http://schemas.microsoft.com/office/powerpoint/2010/main" val="349680055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Output</a:t>
            </a:r>
          </a:p>
          <a:p>
            <a:r>
              <a:rPr lang="en-US" sz="2800" dirty="0"/>
              <a:t>Current fruit : </a:t>
            </a:r>
            <a:r>
              <a:rPr lang="en-US" sz="2800" dirty="0" smtClean="0"/>
              <a:t>banana</a:t>
            </a:r>
          </a:p>
          <a:p>
            <a:r>
              <a:rPr lang="en-US" sz="2800" dirty="0" smtClean="0"/>
              <a:t>Current </a:t>
            </a:r>
            <a:r>
              <a:rPr lang="en-US" sz="2800" dirty="0"/>
              <a:t>fruit : </a:t>
            </a:r>
            <a:r>
              <a:rPr lang="en-US" sz="2800" dirty="0" smtClean="0"/>
              <a:t>apple</a:t>
            </a:r>
          </a:p>
          <a:p>
            <a:r>
              <a:rPr lang="en-US" sz="2800" dirty="0" smtClean="0"/>
              <a:t>Current </a:t>
            </a:r>
            <a:r>
              <a:rPr lang="en-US" sz="2800" dirty="0"/>
              <a:t>fruit : </a:t>
            </a:r>
            <a:r>
              <a:rPr lang="en-US" sz="2800" dirty="0" smtClean="0"/>
              <a:t>mango</a:t>
            </a:r>
          </a:p>
          <a:p>
            <a:r>
              <a:rPr lang="en-US" sz="2800" dirty="0" smtClean="0"/>
              <a:t>Good </a:t>
            </a:r>
            <a:r>
              <a:rPr lang="en-US" sz="2800" dirty="0"/>
              <a:t>bye!</a:t>
            </a:r>
          </a:p>
        </p:txBody>
      </p:sp>
    </p:spTree>
    <p:extLst>
      <p:ext uri="{BB962C8B-B14F-4D97-AF65-F5344CB8AC3E}">
        <p14:creationId xmlns:p14="http://schemas.microsoft.com/office/powerpoint/2010/main" val="366967593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a:t>
            </a:r>
            <a:r>
              <a:rPr lang="en-US" b="1" dirty="0" err="1"/>
              <a:t>len</a:t>
            </a:r>
            <a:r>
              <a:rPr lang="en-US" b="1" dirty="0"/>
              <a:t>() </a:t>
            </a:r>
            <a:r>
              <a:rPr lang="en-US" dirty="0"/>
              <a:t>built-in function, </a:t>
            </a:r>
            <a:r>
              <a:rPr lang="en-US" dirty="0" smtClean="0"/>
              <a:t> </a:t>
            </a:r>
            <a:r>
              <a:rPr lang="en-US" dirty="0"/>
              <a:t>provides the total number of elements in the </a:t>
            </a:r>
            <a:r>
              <a:rPr lang="en-US" b="1" dirty="0"/>
              <a:t>tuple </a:t>
            </a:r>
            <a:r>
              <a:rPr lang="en-US" dirty="0"/>
              <a:t>as well as the </a:t>
            </a:r>
            <a:r>
              <a:rPr lang="en-US" b="1" dirty="0"/>
              <a:t>range() </a:t>
            </a:r>
            <a:r>
              <a:rPr lang="en-US" dirty="0"/>
              <a:t>built-in function to give us the actual sequence to iterate over. </a:t>
            </a:r>
          </a:p>
        </p:txBody>
      </p:sp>
    </p:spTree>
    <p:extLst>
      <p:ext uri="{BB962C8B-B14F-4D97-AF65-F5344CB8AC3E}">
        <p14:creationId xmlns:p14="http://schemas.microsoft.com/office/powerpoint/2010/main" val="123771240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Using else Statement with Loops</a:t>
            </a:r>
            <a:br>
              <a:rPr lang="en-US" b="1" dirty="0">
                <a:effectLst/>
              </a:rPr>
            </a:br>
            <a:endParaRPr lang="en-US" dirty="0"/>
          </a:p>
        </p:txBody>
      </p:sp>
      <p:sp>
        <p:nvSpPr>
          <p:cNvPr id="3" name="Content Placeholder 2"/>
          <p:cNvSpPr>
            <a:spLocks noGrp="1"/>
          </p:cNvSpPr>
          <p:nvPr>
            <p:ph idx="1"/>
          </p:nvPr>
        </p:nvSpPr>
        <p:spPr/>
        <p:txBody>
          <a:bodyPr/>
          <a:lstStyle/>
          <a:p>
            <a:pPr lvl="0"/>
            <a:r>
              <a:rPr lang="en-US" dirty="0"/>
              <a:t>If the </a:t>
            </a:r>
            <a:r>
              <a:rPr lang="en-US" b="1" dirty="0"/>
              <a:t>else</a:t>
            </a:r>
            <a:r>
              <a:rPr lang="en-US" dirty="0"/>
              <a:t> statement is used with a </a:t>
            </a:r>
            <a:r>
              <a:rPr lang="en-US" b="1" dirty="0"/>
              <a:t>for</a:t>
            </a:r>
            <a:r>
              <a:rPr lang="en-US" dirty="0"/>
              <a:t> loop, the </a:t>
            </a:r>
            <a:r>
              <a:rPr lang="en-US" b="1" dirty="0"/>
              <a:t>else</a:t>
            </a:r>
            <a:r>
              <a:rPr lang="en-US" dirty="0"/>
              <a:t> block is executed only if </a:t>
            </a:r>
            <a:r>
              <a:rPr lang="en-US" b="1" dirty="0"/>
              <a:t>for loops </a:t>
            </a:r>
            <a:r>
              <a:rPr lang="en-US" dirty="0"/>
              <a:t>terminates normally (and not by encountering break statement).</a:t>
            </a:r>
          </a:p>
          <a:p>
            <a:pPr lvl="0"/>
            <a:r>
              <a:rPr lang="en-US" dirty="0"/>
              <a:t>If the </a:t>
            </a:r>
            <a:r>
              <a:rPr lang="en-US" b="1" dirty="0"/>
              <a:t>else</a:t>
            </a:r>
            <a:r>
              <a:rPr lang="en-US" dirty="0"/>
              <a:t> statement is used with a </a:t>
            </a:r>
            <a:r>
              <a:rPr lang="en-US" b="1" dirty="0"/>
              <a:t>while</a:t>
            </a:r>
            <a:r>
              <a:rPr lang="en-US" dirty="0"/>
              <a:t> loop, the </a:t>
            </a:r>
            <a:r>
              <a:rPr lang="en-US" b="1" dirty="0"/>
              <a:t>else</a:t>
            </a:r>
            <a:r>
              <a:rPr lang="en-US" dirty="0"/>
              <a:t> statement is executed when the condition </a:t>
            </a:r>
            <a:r>
              <a:rPr lang="en-US" b="1" dirty="0"/>
              <a:t>becomes false.</a:t>
            </a:r>
          </a:p>
          <a:p>
            <a:endParaRPr lang="en-US" dirty="0"/>
          </a:p>
        </p:txBody>
      </p:sp>
    </p:spTree>
    <p:extLst>
      <p:ext uri="{BB962C8B-B14F-4D97-AF65-F5344CB8AC3E}">
        <p14:creationId xmlns:p14="http://schemas.microsoft.com/office/powerpoint/2010/main" val="285079921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Python </a:t>
            </a:r>
            <a:r>
              <a:rPr lang="en-US" b="1" dirty="0" smtClean="0">
                <a:effectLst/>
              </a:rPr>
              <a:t>- </a:t>
            </a:r>
            <a:r>
              <a:rPr lang="en-US" b="1" dirty="0">
                <a:effectLst/>
              </a:rPr>
              <a:t>Nested loops</a:t>
            </a:r>
            <a:br>
              <a:rPr lang="en-US" b="1" dirty="0">
                <a:effectLst/>
              </a:rPr>
            </a:br>
            <a:endParaRPr lang="en-US" dirty="0"/>
          </a:p>
        </p:txBody>
      </p:sp>
      <p:sp>
        <p:nvSpPr>
          <p:cNvPr id="3" name="Content Placeholder 2"/>
          <p:cNvSpPr>
            <a:spLocks noGrp="1"/>
          </p:cNvSpPr>
          <p:nvPr>
            <p:ph idx="1"/>
          </p:nvPr>
        </p:nvSpPr>
        <p:spPr/>
        <p:txBody>
          <a:bodyPr/>
          <a:lstStyle/>
          <a:p>
            <a:endParaRPr lang="en-US" b="1" dirty="0"/>
          </a:p>
          <a:p>
            <a:r>
              <a:rPr lang="en-US" dirty="0"/>
              <a:t>one or more </a:t>
            </a:r>
            <a:r>
              <a:rPr lang="en-US" dirty="0" smtClean="0"/>
              <a:t>loops can be used inside </a:t>
            </a:r>
            <a:r>
              <a:rPr lang="en-US" dirty="0"/>
              <a:t>any </a:t>
            </a:r>
            <a:r>
              <a:rPr lang="en-US" dirty="0" smtClean="0"/>
              <a:t>other </a:t>
            </a:r>
            <a:r>
              <a:rPr lang="en-US" b="1" dirty="0"/>
              <a:t>while</a:t>
            </a:r>
            <a:r>
              <a:rPr lang="en-US" dirty="0"/>
              <a:t>, or </a:t>
            </a:r>
            <a:r>
              <a:rPr lang="en-US" b="1" dirty="0"/>
              <a:t>for l</a:t>
            </a:r>
            <a:r>
              <a:rPr lang="en-US" dirty="0"/>
              <a:t>oop.</a:t>
            </a:r>
          </a:p>
          <a:p>
            <a:r>
              <a:rPr lang="en-US" dirty="0"/>
              <a:t>Python </a:t>
            </a:r>
            <a:r>
              <a:rPr lang="en-US" dirty="0" smtClean="0"/>
              <a:t>allows </a:t>
            </a:r>
            <a:r>
              <a:rPr lang="en-US" dirty="0"/>
              <a:t>the usage of one loop inside another loop. </a:t>
            </a:r>
            <a:endParaRPr lang="en-US" dirty="0" smtClean="0"/>
          </a:p>
          <a:p>
            <a:endParaRPr lang="en-US" dirty="0"/>
          </a:p>
        </p:txBody>
      </p:sp>
    </p:spTree>
    <p:extLst>
      <p:ext uri="{BB962C8B-B14F-4D97-AF65-F5344CB8AC3E}">
        <p14:creationId xmlns:p14="http://schemas.microsoft.com/office/powerpoint/2010/main" val="202642594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Syntax</a:t>
            </a:r>
            <a:br>
              <a:rPr lang="en-US" b="1" dirty="0">
                <a:effectLst/>
              </a:rPr>
            </a:br>
            <a:endParaRPr lang="en-US" dirty="0"/>
          </a:p>
        </p:txBody>
      </p:sp>
      <p:sp>
        <p:nvSpPr>
          <p:cNvPr id="3" name="Content Placeholder 2"/>
          <p:cNvSpPr>
            <a:spLocks noGrp="1"/>
          </p:cNvSpPr>
          <p:nvPr>
            <p:ph idx="1"/>
          </p:nvPr>
        </p:nvSpPr>
        <p:spPr/>
        <p:txBody>
          <a:bodyPr>
            <a:normAutofit/>
          </a:bodyPr>
          <a:lstStyle/>
          <a:p>
            <a:r>
              <a:rPr lang="en-US" sz="2800" dirty="0"/>
              <a:t>for </a:t>
            </a:r>
            <a:r>
              <a:rPr lang="en-US" sz="2800" dirty="0" err="1"/>
              <a:t>iterating_var</a:t>
            </a:r>
            <a:r>
              <a:rPr lang="en-US" sz="2800" dirty="0"/>
              <a:t> in sequence</a:t>
            </a:r>
            <a:r>
              <a:rPr lang="en-US" sz="2800" dirty="0" smtClean="0"/>
              <a:t>:</a:t>
            </a:r>
          </a:p>
          <a:p>
            <a:pPr marL="64008" indent="0">
              <a:buNone/>
            </a:pPr>
            <a:r>
              <a:rPr lang="en-US" sz="2800" dirty="0" smtClean="0"/>
              <a:t>	for </a:t>
            </a:r>
            <a:r>
              <a:rPr lang="en-US" sz="2800" dirty="0" err="1"/>
              <a:t>iterating_var</a:t>
            </a:r>
            <a:r>
              <a:rPr lang="en-US" sz="2800" dirty="0"/>
              <a:t> in sequence</a:t>
            </a:r>
            <a:r>
              <a:rPr lang="en-US" sz="2800" dirty="0" smtClean="0"/>
              <a:t>:</a:t>
            </a:r>
          </a:p>
          <a:p>
            <a:pPr marL="64008" indent="0">
              <a:buNone/>
            </a:pPr>
            <a:r>
              <a:rPr lang="en-US" sz="2800" dirty="0" smtClean="0"/>
              <a:t>		statements(s)</a:t>
            </a:r>
          </a:p>
          <a:p>
            <a:pPr marL="64008" indent="0">
              <a:buNone/>
            </a:pPr>
            <a:r>
              <a:rPr lang="en-US" sz="2800" dirty="0" smtClean="0"/>
              <a:t>	statements(s</a:t>
            </a:r>
            <a:r>
              <a:rPr lang="en-US" sz="2800" dirty="0"/>
              <a:t>)</a:t>
            </a:r>
          </a:p>
        </p:txBody>
      </p:sp>
    </p:spTree>
    <p:extLst>
      <p:ext uri="{BB962C8B-B14F-4D97-AF65-F5344CB8AC3E}">
        <p14:creationId xmlns:p14="http://schemas.microsoft.com/office/powerpoint/2010/main" val="241669288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The syntax for a nested while loop statement in Python </a:t>
            </a:r>
            <a:endParaRPr lang="en-US" dirty="0"/>
          </a:p>
        </p:txBody>
      </p:sp>
      <p:sp>
        <p:nvSpPr>
          <p:cNvPr id="3" name="Content Placeholder 2"/>
          <p:cNvSpPr>
            <a:spLocks noGrp="1"/>
          </p:cNvSpPr>
          <p:nvPr>
            <p:ph idx="1"/>
          </p:nvPr>
        </p:nvSpPr>
        <p:spPr/>
        <p:txBody>
          <a:bodyPr/>
          <a:lstStyle/>
          <a:p>
            <a:r>
              <a:rPr lang="en-US" dirty="0"/>
              <a:t>while expression:</a:t>
            </a:r>
          </a:p>
          <a:p>
            <a:pPr marL="64008" indent="0">
              <a:buNone/>
            </a:pPr>
            <a:r>
              <a:rPr lang="en-US" dirty="0" smtClean="0"/>
              <a:t>	while </a:t>
            </a:r>
            <a:r>
              <a:rPr lang="en-US" dirty="0"/>
              <a:t>expression:</a:t>
            </a:r>
          </a:p>
          <a:p>
            <a:pPr marL="64008" indent="0">
              <a:buNone/>
            </a:pPr>
            <a:r>
              <a:rPr lang="en-US" dirty="0" smtClean="0"/>
              <a:t>		statement(s</a:t>
            </a:r>
            <a:r>
              <a:rPr lang="en-US" dirty="0"/>
              <a:t>)</a:t>
            </a:r>
          </a:p>
          <a:p>
            <a:pPr marL="64008" indent="0">
              <a:buNone/>
            </a:pPr>
            <a:r>
              <a:rPr lang="en-US" dirty="0" smtClean="0"/>
              <a:t>	statement(s</a:t>
            </a:r>
            <a:r>
              <a:rPr lang="en-US" dirty="0"/>
              <a:t>)</a:t>
            </a:r>
          </a:p>
          <a:p>
            <a:endParaRPr lang="en-US" dirty="0"/>
          </a:p>
        </p:txBody>
      </p:sp>
    </p:spTree>
    <p:extLst>
      <p:ext uri="{BB962C8B-B14F-4D97-AF65-F5344CB8AC3E}">
        <p14:creationId xmlns:p14="http://schemas.microsoft.com/office/powerpoint/2010/main" val="45864198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final note on loop nesting is that you can put any type of loop inside any other type of loop. </a:t>
            </a:r>
            <a:endParaRPr lang="en-US" dirty="0" smtClean="0"/>
          </a:p>
          <a:p>
            <a:r>
              <a:rPr lang="en-US" dirty="0" smtClean="0"/>
              <a:t>For </a:t>
            </a:r>
            <a:r>
              <a:rPr lang="en-US" dirty="0"/>
              <a:t>example a </a:t>
            </a:r>
            <a:r>
              <a:rPr lang="en-US" b="1" dirty="0"/>
              <a:t>for</a:t>
            </a:r>
            <a:r>
              <a:rPr lang="en-US" dirty="0"/>
              <a:t> loop can be inside a </a:t>
            </a:r>
            <a:r>
              <a:rPr lang="en-US" b="1" dirty="0"/>
              <a:t>while loop or vice versa.</a:t>
            </a:r>
          </a:p>
          <a:p>
            <a:endParaRPr lang="en-US" dirty="0"/>
          </a:p>
        </p:txBody>
      </p:sp>
    </p:spTree>
    <p:extLst>
      <p:ext uri="{BB962C8B-B14F-4D97-AF65-F5344CB8AC3E}">
        <p14:creationId xmlns:p14="http://schemas.microsoft.com/office/powerpoint/2010/main" val="103377359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Loop Control Statements</a:t>
            </a:r>
            <a:br>
              <a:rPr lang="en-US" b="1" dirty="0">
                <a:effectLst/>
              </a:rPr>
            </a:br>
            <a:endParaRPr lang="en-US" dirty="0"/>
          </a:p>
        </p:txBody>
      </p:sp>
      <p:sp>
        <p:nvSpPr>
          <p:cNvPr id="3" name="Content Placeholder 2"/>
          <p:cNvSpPr>
            <a:spLocks noGrp="1"/>
          </p:cNvSpPr>
          <p:nvPr>
            <p:ph idx="1"/>
          </p:nvPr>
        </p:nvSpPr>
        <p:spPr/>
        <p:txBody>
          <a:bodyPr/>
          <a:lstStyle/>
          <a:p>
            <a:r>
              <a:rPr lang="en-US" dirty="0"/>
              <a:t>The Loop control statements change the execution from its normal sequence. </a:t>
            </a:r>
            <a:endParaRPr lang="en-US" dirty="0" smtClean="0"/>
          </a:p>
          <a:p>
            <a:r>
              <a:rPr lang="en-US" dirty="0" smtClean="0"/>
              <a:t>When </a:t>
            </a:r>
            <a:r>
              <a:rPr lang="en-US" dirty="0"/>
              <a:t>the execution leaves a scope, all automatic objects that were created in that scope are destroyed.</a:t>
            </a:r>
          </a:p>
          <a:p>
            <a:endParaRPr lang="en-US" dirty="0"/>
          </a:p>
        </p:txBody>
      </p:sp>
    </p:spTree>
    <p:extLst>
      <p:ext uri="{BB962C8B-B14F-4D97-AF65-F5344CB8AC3E}">
        <p14:creationId xmlns:p14="http://schemas.microsoft.com/office/powerpoint/2010/main" val="357595583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Python </a:t>
            </a:r>
            <a:r>
              <a:rPr lang="en-US" dirty="0" smtClean="0"/>
              <a:t>control </a:t>
            </a:r>
            <a:r>
              <a:rPr lang="en-US" dirty="0"/>
              <a:t>statements.</a:t>
            </a:r>
          </a:p>
        </p:txBody>
      </p:sp>
      <p:sp>
        <p:nvSpPr>
          <p:cNvPr id="3" name="Content Placeholder 2"/>
          <p:cNvSpPr>
            <a:spLocks noGrp="1"/>
          </p:cNvSpPr>
          <p:nvPr>
            <p:ph idx="1"/>
          </p:nvPr>
        </p:nvSpPr>
        <p:spPr/>
        <p:txBody>
          <a:bodyPr/>
          <a:lstStyle/>
          <a:p>
            <a:r>
              <a:rPr lang="en-US" dirty="0" smtClean="0"/>
              <a:t>1. break statement</a:t>
            </a:r>
          </a:p>
          <a:p>
            <a:r>
              <a:rPr lang="en-US" dirty="0" smtClean="0"/>
              <a:t>2. </a:t>
            </a:r>
            <a:r>
              <a:rPr lang="en-US" dirty="0"/>
              <a:t>continue </a:t>
            </a:r>
            <a:r>
              <a:rPr lang="en-US" dirty="0" smtClean="0"/>
              <a:t>statement</a:t>
            </a:r>
          </a:p>
          <a:p>
            <a:r>
              <a:rPr lang="en-US" dirty="0" smtClean="0"/>
              <a:t>3. </a:t>
            </a:r>
            <a:r>
              <a:rPr lang="en-US" dirty="0"/>
              <a:t>pass statement</a:t>
            </a:r>
          </a:p>
        </p:txBody>
      </p:sp>
    </p:spTree>
    <p:extLst>
      <p:ext uri="{BB962C8B-B14F-4D97-AF65-F5344CB8AC3E}">
        <p14:creationId xmlns:p14="http://schemas.microsoft.com/office/powerpoint/2010/main" val="180749884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 statement</a:t>
            </a:r>
            <a:br>
              <a:rPr lang="en-US" dirty="0"/>
            </a:br>
            <a:endParaRPr lang="en-US" dirty="0"/>
          </a:p>
        </p:txBody>
      </p:sp>
      <p:sp>
        <p:nvSpPr>
          <p:cNvPr id="3" name="Content Placeholder 2"/>
          <p:cNvSpPr>
            <a:spLocks noGrp="1"/>
          </p:cNvSpPr>
          <p:nvPr>
            <p:ph idx="1"/>
          </p:nvPr>
        </p:nvSpPr>
        <p:spPr/>
        <p:txBody>
          <a:bodyPr/>
          <a:lstStyle/>
          <a:p>
            <a:r>
              <a:rPr lang="en-US" dirty="0"/>
              <a:t>Terminates the loop statement and transfers execution to the statement immediately following the loop</a:t>
            </a:r>
            <a:r>
              <a:rPr lang="en-US" dirty="0" smtClean="0"/>
              <a:t>.</a:t>
            </a:r>
          </a:p>
          <a:p>
            <a:r>
              <a:rPr lang="en-US" dirty="0"/>
              <a:t>The </a:t>
            </a:r>
            <a:r>
              <a:rPr lang="en-US" b="1" dirty="0"/>
              <a:t>break</a:t>
            </a:r>
            <a:r>
              <a:rPr lang="en-US" dirty="0"/>
              <a:t> statement is used for premature termination of the current loop. </a:t>
            </a:r>
            <a:r>
              <a:rPr lang="en-US" dirty="0" smtClean="0"/>
              <a:t>After </a:t>
            </a:r>
            <a:r>
              <a:rPr lang="en-US" dirty="0"/>
              <a:t>abandoning the loop, execution at the next statement is </a:t>
            </a:r>
            <a:r>
              <a:rPr lang="en-US" dirty="0" smtClean="0"/>
              <a:t>resumed.</a:t>
            </a:r>
            <a:endParaRPr lang="en-US" dirty="0"/>
          </a:p>
        </p:txBody>
      </p:sp>
    </p:spTree>
    <p:extLst>
      <p:ext uri="{BB962C8B-B14F-4D97-AF65-F5344CB8AC3E}">
        <p14:creationId xmlns:p14="http://schemas.microsoft.com/office/powerpoint/2010/main" val="162030441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a:t>
            </a:r>
            <a:r>
              <a:rPr lang="en-US" b="1" dirty="0"/>
              <a:t>break</a:t>
            </a:r>
            <a:r>
              <a:rPr lang="en-US" dirty="0"/>
              <a:t> statement can be used in both </a:t>
            </a:r>
            <a:r>
              <a:rPr lang="en-US" b="1" i="1" dirty="0"/>
              <a:t>while</a:t>
            </a:r>
            <a:r>
              <a:rPr lang="en-US" b="1" dirty="0"/>
              <a:t> </a:t>
            </a:r>
            <a:r>
              <a:rPr lang="en-US" dirty="0"/>
              <a:t>and </a:t>
            </a:r>
            <a:r>
              <a:rPr lang="en-US" b="1" i="1" dirty="0"/>
              <a:t>for</a:t>
            </a:r>
            <a:r>
              <a:rPr lang="en-US" dirty="0"/>
              <a:t> loops</a:t>
            </a:r>
            <a:r>
              <a:rPr lang="en-US" dirty="0" smtClean="0"/>
              <a:t>.</a:t>
            </a:r>
          </a:p>
          <a:p>
            <a:r>
              <a:rPr lang="en-US" dirty="0" smtClean="0"/>
              <a:t>When </a:t>
            </a:r>
            <a:r>
              <a:rPr lang="en-US" dirty="0"/>
              <a:t>using nested loops, the </a:t>
            </a:r>
            <a:r>
              <a:rPr lang="en-US" b="1" dirty="0"/>
              <a:t>break statement</a:t>
            </a:r>
            <a:r>
              <a:rPr lang="en-US" dirty="0"/>
              <a:t> stops the execution of the innermost loop and starts executing the next line of the code after the block.</a:t>
            </a:r>
          </a:p>
          <a:p>
            <a:endParaRPr lang="en-US" dirty="0"/>
          </a:p>
          <a:p>
            <a:endParaRPr lang="en-US" dirty="0"/>
          </a:p>
        </p:txBody>
      </p:sp>
    </p:spTree>
    <p:extLst>
      <p:ext uri="{BB962C8B-B14F-4D97-AF65-F5344CB8AC3E}">
        <p14:creationId xmlns:p14="http://schemas.microsoft.com/office/powerpoint/2010/main" val="18819212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Syntax</a:t>
            </a:r>
            <a:br>
              <a:rPr lang="en-US" b="1" dirty="0">
                <a:effectLst/>
              </a:rPr>
            </a:br>
            <a:endParaRPr lang="en-US" dirty="0"/>
          </a:p>
        </p:txBody>
      </p:sp>
      <p:sp>
        <p:nvSpPr>
          <p:cNvPr id="3" name="Content Placeholder 2"/>
          <p:cNvSpPr>
            <a:spLocks noGrp="1"/>
          </p:cNvSpPr>
          <p:nvPr>
            <p:ph idx="1"/>
          </p:nvPr>
        </p:nvSpPr>
        <p:spPr/>
        <p:txBody>
          <a:bodyPr/>
          <a:lstStyle/>
          <a:p>
            <a:pPr marL="64008" indent="0">
              <a:buNone/>
            </a:pPr>
            <a:r>
              <a:rPr lang="en-US" dirty="0"/>
              <a:t>The syntax for a </a:t>
            </a:r>
            <a:r>
              <a:rPr lang="en-US" b="1" dirty="0"/>
              <a:t>break</a:t>
            </a:r>
            <a:r>
              <a:rPr lang="en-US" dirty="0"/>
              <a:t> statement in Python is as follows −</a:t>
            </a:r>
          </a:p>
          <a:p>
            <a:r>
              <a:rPr lang="en-US" dirty="0"/>
              <a:t>break</a:t>
            </a:r>
          </a:p>
        </p:txBody>
      </p:sp>
    </p:spTree>
    <p:extLst>
      <p:ext uri="{BB962C8B-B14F-4D97-AF65-F5344CB8AC3E}">
        <p14:creationId xmlns:p14="http://schemas.microsoft.com/office/powerpoint/2010/main" val="366052265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Flow Diagram</a:t>
            </a:r>
            <a:br>
              <a:rPr lang="en-US" b="1" dirty="0">
                <a:effectLst/>
              </a:rPr>
            </a:br>
            <a:endParaRPr lang="en-US" dirty="0"/>
          </a:p>
        </p:txBody>
      </p:sp>
      <p:pic>
        <p:nvPicPr>
          <p:cNvPr id="4" name="Content Placeholder 3" descr="Python break statement"/>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3" y="1484785"/>
            <a:ext cx="5029720" cy="4260378"/>
          </a:xfrm>
          <a:prstGeom prst="rect">
            <a:avLst/>
          </a:prstGeom>
          <a:noFill/>
          <a:ln>
            <a:noFill/>
          </a:ln>
        </p:spPr>
      </p:pic>
    </p:spTree>
    <p:extLst>
      <p:ext uri="{BB962C8B-B14F-4D97-AF65-F5344CB8AC3E}">
        <p14:creationId xmlns:p14="http://schemas.microsoft.com/office/powerpoint/2010/main" val="177803158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a:t>Example</a:t>
            </a:r>
          </a:p>
          <a:p>
            <a:r>
              <a:rPr lang="en-US" sz="3100" dirty="0"/>
              <a:t>for letter in 'Python':     </a:t>
            </a:r>
            <a:r>
              <a:rPr lang="en-US" sz="3100" dirty="0">
                <a:solidFill>
                  <a:srgbClr val="FFFF00"/>
                </a:solidFill>
              </a:rPr>
              <a:t># First </a:t>
            </a:r>
            <a:r>
              <a:rPr lang="en-US" sz="3100" dirty="0" smtClean="0">
                <a:solidFill>
                  <a:srgbClr val="FFFF00"/>
                </a:solidFill>
              </a:rPr>
              <a:t>Example</a:t>
            </a:r>
          </a:p>
          <a:p>
            <a:pPr marL="64008" indent="0">
              <a:buNone/>
            </a:pPr>
            <a:r>
              <a:rPr lang="en-US" sz="3100" dirty="0" smtClean="0"/>
              <a:t>	if </a:t>
            </a:r>
            <a:r>
              <a:rPr lang="en-US" sz="3100" dirty="0"/>
              <a:t>letter == 'h</a:t>
            </a:r>
            <a:r>
              <a:rPr lang="en-US" sz="3100" dirty="0" smtClean="0"/>
              <a:t>':</a:t>
            </a:r>
          </a:p>
          <a:p>
            <a:pPr marL="64008" indent="0">
              <a:buNone/>
            </a:pPr>
            <a:r>
              <a:rPr lang="en-US" sz="3100" dirty="0" smtClean="0"/>
              <a:t>		Break</a:t>
            </a:r>
          </a:p>
          <a:p>
            <a:pPr marL="64008" indent="0">
              <a:buNone/>
            </a:pPr>
            <a:r>
              <a:rPr lang="en-US" sz="3100" dirty="0" smtClean="0"/>
              <a:t>	print </a:t>
            </a:r>
            <a:r>
              <a:rPr lang="en-US" sz="3100" dirty="0"/>
              <a:t>('Current Letter :', letter</a:t>
            </a:r>
            <a:r>
              <a:rPr lang="en-US" sz="3100" dirty="0" smtClean="0"/>
              <a:t>)</a:t>
            </a:r>
          </a:p>
          <a:p>
            <a:r>
              <a:rPr lang="en-US" sz="3100" dirty="0" err="1"/>
              <a:t>var</a:t>
            </a:r>
            <a:r>
              <a:rPr lang="en-US" sz="3100" dirty="0"/>
              <a:t> = 10                    </a:t>
            </a:r>
            <a:r>
              <a:rPr lang="en-US" sz="3100" dirty="0">
                <a:solidFill>
                  <a:srgbClr val="FFFF00"/>
                </a:solidFill>
              </a:rPr>
              <a:t># Second </a:t>
            </a:r>
            <a:r>
              <a:rPr lang="en-US" sz="3100" dirty="0" smtClean="0">
                <a:solidFill>
                  <a:srgbClr val="FFFF00"/>
                </a:solidFill>
              </a:rPr>
              <a:t>Example</a:t>
            </a:r>
          </a:p>
          <a:p>
            <a:r>
              <a:rPr lang="en-US" sz="3100" dirty="0"/>
              <a:t>while </a:t>
            </a:r>
            <a:r>
              <a:rPr lang="en-US" sz="3100" dirty="0" err="1"/>
              <a:t>var</a:t>
            </a:r>
            <a:r>
              <a:rPr lang="en-US" sz="3100" dirty="0"/>
              <a:t> &gt; 0: </a:t>
            </a:r>
            <a:endParaRPr lang="en-US" sz="3100" dirty="0" smtClean="0"/>
          </a:p>
          <a:p>
            <a:pPr marL="64008" indent="0">
              <a:buNone/>
            </a:pPr>
            <a:r>
              <a:rPr lang="en-US" sz="3100" dirty="0" smtClean="0"/>
              <a:t>	print </a:t>
            </a:r>
            <a:r>
              <a:rPr lang="en-US" sz="3100" dirty="0"/>
              <a:t>('Current variable value :', </a:t>
            </a:r>
            <a:r>
              <a:rPr lang="en-US" sz="3100" dirty="0" err="1"/>
              <a:t>var</a:t>
            </a:r>
            <a:r>
              <a:rPr lang="en-US" sz="3100" dirty="0" smtClean="0"/>
              <a:t>)</a:t>
            </a:r>
          </a:p>
          <a:p>
            <a:pPr marL="64008" indent="0">
              <a:buNone/>
            </a:pPr>
            <a:r>
              <a:rPr lang="en-US" sz="3100" dirty="0"/>
              <a:t>	</a:t>
            </a:r>
            <a:r>
              <a:rPr lang="en-US" sz="3100" dirty="0" err="1" smtClean="0"/>
              <a:t>var</a:t>
            </a:r>
            <a:r>
              <a:rPr lang="en-US" sz="3100" dirty="0" smtClean="0"/>
              <a:t> </a:t>
            </a:r>
            <a:r>
              <a:rPr lang="en-US" sz="3100" dirty="0"/>
              <a:t>= </a:t>
            </a:r>
            <a:r>
              <a:rPr lang="en-US" sz="3100" dirty="0" err="1"/>
              <a:t>var</a:t>
            </a:r>
            <a:r>
              <a:rPr lang="en-US" sz="3100" dirty="0"/>
              <a:t> -</a:t>
            </a:r>
            <a:r>
              <a:rPr lang="en-US" sz="3100" dirty="0" smtClean="0"/>
              <a:t>1</a:t>
            </a:r>
          </a:p>
          <a:p>
            <a:pPr marL="64008" indent="0">
              <a:buNone/>
            </a:pPr>
            <a:r>
              <a:rPr lang="en-US" sz="3100" dirty="0" smtClean="0"/>
              <a:t>	if </a:t>
            </a:r>
            <a:r>
              <a:rPr lang="en-US" sz="3100" dirty="0" err="1"/>
              <a:t>var</a:t>
            </a:r>
            <a:r>
              <a:rPr lang="en-US" sz="3100" dirty="0"/>
              <a:t> == 5</a:t>
            </a:r>
            <a:r>
              <a:rPr lang="en-US" sz="3100" dirty="0" smtClean="0"/>
              <a:t>:</a:t>
            </a:r>
          </a:p>
          <a:p>
            <a:pPr marL="64008" indent="0">
              <a:buNone/>
            </a:pPr>
            <a:r>
              <a:rPr lang="en-US" sz="3100" dirty="0" smtClean="0"/>
              <a:t>		Break</a:t>
            </a:r>
          </a:p>
          <a:p>
            <a:r>
              <a:rPr lang="en-US" sz="3100" dirty="0"/>
              <a:t>print ("Good bye!")</a:t>
            </a:r>
          </a:p>
        </p:txBody>
      </p:sp>
    </p:spTree>
    <p:extLst>
      <p:ext uri="{BB962C8B-B14F-4D97-AF65-F5344CB8AC3E}">
        <p14:creationId xmlns:p14="http://schemas.microsoft.com/office/powerpoint/2010/main" val="390823819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a:t>Output</a:t>
            </a:r>
          </a:p>
          <a:p>
            <a:r>
              <a:rPr lang="en-US" sz="2600" dirty="0"/>
              <a:t>Current Letter : </a:t>
            </a:r>
            <a:r>
              <a:rPr lang="en-US" sz="2600" dirty="0" smtClean="0"/>
              <a:t>P</a:t>
            </a:r>
          </a:p>
          <a:p>
            <a:r>
              <a:rPr lang="en-US" sz="2600" dirty="0" smtClean="0"/>
              <a:t>Current </a:t>
            </a:r>
            <a:r>
              <a:rPr lang="en-US" sz="2600" dirty="0"/>
              <a:t>Letter : </a:t>
            </a:r>
            <a:r>
              <a:rPr lang="en-US" sz="2600" dirty="0" smtClean="0"/>
              <a:t>y</a:t>
            </a:r>
          </a:p>
          <a:p>
            <a:r>
              <a:rPr lang="en-US" sz="2600" dirty="0" smtClean="0"/>
              <a:t>Current </a:t>
            </a:r>
            <a:r>
              <a:rPr lang="en-US" sz="2600" dirty="0"/>
              <a:t>Letter : </a:t>
            </a:r>
            <a:r>
              <a:rPr lang="en-US" sz="2600" dirty="0" smtClean="0"/>
              <a:t>t</a:t>
            </a:r>
          </a:p>
          <a:p>
            <a:r>
              <a:rPr lang="en-US" sz="2600" dirty="0" smtClean="0"/>
              <a:t>Current </a:t>
            </a:r>
            <a:r>
              <a:rPr lang="en-US" sz="2600" dirty="0"/>
              <a:t>variable value : </a:t>
            </a:r>
            <a:r>
              <a:rPr lang="en-US" sz="2600" dirty="0" smtClean="0"/>
              <a:t>10</a:t>
            </a:r>
          </a:p>
          <a:p>
            <a:r>
              <a:rPr lang="en-US" sz="2600" dirty="0" smtClean="0"/>
              <a:t>Current </a:t>
            </a:r>
            <a:r>
              <a:rPr lang="en-US" sz="2600" dirty="0"/>
              <a:t>variable value : </a:t>
            </a:r>
            <a:r>
              <a:rPr lang="en-US" sz="2600" dirty="0" smtClean="0"/>
              <a:t>9</a:t>
            </a:r>
          </a:p>
          <a:p>
            <a:r>
              <a:rPr lang="en-US" sz="2600" dirty="0" smtClean="0"/>
              <a:t>Current </a:t>
            </a:r>
            <a:r>
              <a:rPr lang="en-US" sz="2600" dirty="0"/>
              <a:t>variable value : </a:t>
            </a:r>
            <a:r>
              <a:rPr lang="en-US" sz="2600" dirty="0" smtClean="0"/>
              <a:t>8</a:t>
            </a:r>
          </a:p>
          <a:p>
            <a:r>
              <a:rPr lang="en-US" sz="2600" dirty="0" smtClean="0"/>
              <a:t>Current </a:t>
            </a:r>
            <a:r>
              <a:rPr lang="en-US" sz="2600" dirty="0"/>
              <a:t>variable value : </a:t>
            </a:r>
            <a:r>
              <a:rPr lang="en-US" sz="2600" dirty="0" smtClean="0"/>
              <a:t>7</a:t>
            </a:r>
          </a:p>
          <a:p>
            <a:r>
              <a:rPr lang="en-US" sz="2600" dirty="0" smtClean="0"/>
              <a:t>Current </a:t>
            </a:r>
            <a:r>
              <a:rPr lang="en-US" sz="2600" dirty="0"/>
              <a:t>variable value : </a:t>
            </a:r>
            <a:r>
              <a:rPr lang="en-US" sz="2600" dirty="0" smtClean="0"/>
              <a:t>6</a:t>
            </a:r>
          </a:p>
          <a:p>
            <a:r>
              <a:rPr lang="en-US" sz="2600" dirty="0" smtClean="0"/>
              <a:t>Good </a:t>
            </a:r>
            <a:r>
              <a:rPr lang="en-US" sz="2600" dirty="0"/>
              <a:t>bye!</a:t>
            </a:r>
          </a:p>
        </p:txBody>
      </p:sp>
    </p:spTree>
    <p:extLst>
      <p:ext uri="{BB962C8B-B14F-4D97-AF65-F5344CB8AC3E}">
        <p14:creationId xmlns:p14="http://schemas.microsoft.com/office/powerpoint/2010/main" val="34871255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effectLst/>
              </a:rPr>
              <a:t>Python </a:t>
            </a:r>
            <a:r>
              <a:rPr lang="en-US" b="1" dirty="0" smtClean="0">
                <a:effectLst/>
              </a:rPr>
              <a:t>- </a:t>
            </a:r>
            <a:r>
              <a:rPr lang="en-US" b="1" dirty="0">
                <a:effectLst/>
              </a:rPr>
              <a:t>continue statement</a:t>
            </a:r>
            <a:br>
              <a:rPr lang="en-US" b="1" dirty="0">
                <a:effectLst/>
              </a:rPr>
            </a:br>
            <a:endParaRPr lang="en-US" dirty="0"/>
          </a:p>
        </p:txBody>
      </p:sp>
      <p:sp>
        <p:nvSpPr>
          <p:cNvPr id="3" name="Content Placeholder 2"/>
          <p:cNvSpPr>
            <a:spLocks noGrp="1"/>
          </p:cNvSpPr>
          <p:nvPr>
            <p:ph idx="1"/>
          </p:nvPr>
        </p:nvSpPr>
        <p:spPr/>
        <p:txBody>
          <a:bodyPr/>
          <a:lstStyle/>
          <a:p>
            <a:r>
              <a:rPr lang="en-US" dirty="0"/>
              <a:t>Causes the loop to skip the remainder of its body and immediately retest its condition prior to reiterating.</a:t>
            </a:r>
          </a:p>
          <a:p>
            <a:endParaRPr lang="en-US" dirty="0"/>
          </a:p>
        </p:txBody>
      </p:sp>
    </p:spTree>
    <p:extLst>
      <p:ext uri="{BB962C8B-B14F-4D97-AF65-F5344CB8AC3E}">
        <p14:creationId xmlns:p14="http://schemas.microsoft.com/office/powerpoint/2010/main" val="124912152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a:t>
            </a:r>
            <a:r>
              <a:rPr lang="en-US" b="1" dirty="0"/>
              <a:t>continue</a:t>
            </a:r>
            <a:r>
              <a:rPr lang="en-US" dirty="0"/>
              <a:t> statement in Python returns the control to the beginning of the current loop. </a:t>
            </a:r>
            <a:endParaRPr lang="en-US" dirty="0" smtClean="0"/>
          </a:p>
          <a:p>
            <a:r>
              <a:rPr lang="en-US" dirty="0" smtClean="0"/>
              <a:t>When </a:t>
            </a:r>
            <a:r>
              <a:rPr lang="en-US" dirty="0"/>
              <a:t>encountered, the loop starts next iteration without executing the remaining statements in the current iteration.</a:t>
            </a:r>
          </a:p>
          <a:p>
            <a:endParaRPr lang="en-US" dirty="0"/>
          </a:p>
        </p:txBody>
      </p:sp>
    </p:spTree>
    <p:extLst>
      <p:ext uri="{BB962C8B-B14F-4D97-AF65-F5344CB8AC3E}">
        <p14:creationId xmlns:p14="http://schemas.microsoft.com/office/powerpoint/2010/main" val="142117769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a:t>
            </a:r>
            <a:r>
              <a:rPr lang="en-US" b="1" dirty="0"/>
              <a:t>continue</a:t>
            </a:r>
            <a:r>
              <a:rPr lang="en-US" dirty="0"/>
              <a:t> statement can be used in both </a:t>
            </a:r>
            <a:r>
              <a:rPr lang="en-US" b="1" i="1" dirty="0"/>
              <a:t>while</a:t>
            </a:r>
            <a:r>
              <a:rPr lang="en-US" dirty="0"/>
              <a:t> and </a:t>
            </a:r>
            <a:r>
              <a:rPr lang="en-US" b="1" i="1" dirty="0"/>
              <a:t>for</a:t>
            </a:r>
            <a:r>
              <a:rPr lang="en-US" dirty="0"/>
              <a:t> loops</a:t>
            </a:r>
            <a:r>
              <a:rPr lang="en-US" dirty="0" smtClean="0"/>
              <a:t>.</a:t>
            </a:r>
          </a:p>
          <a:p>
            <a:endParaRPr lang="en-US" dirty="0"/>
          </a:p>
          <a:p>
            <a:endParaRPr lang="en-US" dirty="0"/>
          </a:p>
        </p:txBody>
      </p:sp>
    </p:spTree>
    <p:extLst>
      <p:ext uri="{BB962C8B-B14F-4D97-AF65-F5344CB8AC3E}">
        <p14:creationId xmlns:p14="http://schemas.microsoft.com/office/powerpoint/2010/main" val="342865072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Syntax</a:t>
            </a:r>
            <a:br>
              <a:rPr lang="en-US" b="1" dirty="0">
                <a:effectLst/>
              </a:rPr>
            </a:br>
            <a:endParaRPr lang="en-US" dirty="0"/>
          </a:p>
        </p:txBody>
      </p:sp>
      <p:sp>
        <p:nvSpPr>
          <p:cNvPr id="3" name="Content Placeholder 2"/>
          <p:cNvSpPr>
            <a:spLocks noGrp="1"/>
          </p:cNvSpPr>
          <p:nvPr>
            <p:ph idx="1"/>
          </p:nvPr>
        </p:nvSpPr>
        <p:spPr/>
        <p:txBody>
          <a:bodyPr/>
          <a:lstStyle/>
          <a:p>
            <a:r>
              <a:rPr lang="en-US" dirty="0" smtClean="0"/>
              <a:t>Continue</a:t>
            </a:r>
          </a:p>
          <a:p>
            <a:endParaRPr lang="en-US" dirty="0"/>
          </a:p>
        </p:txBody>
      </p:sp>
    </p:spTree>
    <p:extLst>
      <p:ext uri="{BB962C8B-B14F-4D97-AF65-F5344CB8AC3E}">
        <p14:creationId xmlns:p14="http://schemas.microsoft.com/office/powerpoint/2010/main" val="418230612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Flow Diagram</a:t>
            </a:r>
            <a:br>
              <a:rPr lang="en-US" b="1" dirty="0"/>
            </a:br>
            <a:endParaRPr lang="en-US" dirty="0"/>
          </a:p>
        </p:txBody>
      </p:sp>
      <p:pic>
        <p:nvPicPr>
          <p:cNvPr id="4" name="Content Placeholder 3" descr="Python continue statement"/>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484784"/>
            <a:ext cx="5760639" cy="4260379"/>
          </a:xfrm>
          <a:prstGeom prst="rect">
            <a:avLst/>
          </a:prstGeom>
          <a:noFill/>
          <a:ln>
            <a:noFill/>
          </a:ln>
        </p:spPr>
      </p:pic>
    </p:spTree>
    <p:extLst>
      <p:ext uri="{BB962C8B-B14F-4D97-AF65-F5344CB8AC3E}">
        <p14:creationId xmlns:p14="http://schemas.microsoft.com/office/powerpoint/2010/main" val="291816889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a:t>Example</a:t>
            </a:r>
          </a:p>
          <a:p>
            <a:r>
              <a:rPr lang="en-US" sz="2200" dirty="0"/>
              <a:t>for letter in 'Python':     </a:t>
            </a:r>
            <a:r>
              <a:rPr lang="en-US" sz="2200" dirty="0">
                <a:solidFill>
                  <a:srgbClr val="FFFF00"/>
                </a:solidFill>
              </a:rPr>
              <a:t># First </a:t>
            </a:r>
            <a:r>
              <a:rPr lang="en-US" sz="2200" dirty="0" smtClean="0">
                <a:solidFill>
                  <a:srgbClr val="FFFF00"/>
                </a:solidFill>
              </a:rPr>
              <a:t>Example</a:t>
            </a:r>
          </a:p>
          <a:p>
            <a:pPr marL="64008" indent="0">
              <a:buNone/>
            </a:pPr>
            <a:r>
              <a:rPr lang="en-US" sz="2200" dirty="0" smtClean="0"/>
              <a:t>	if </a:t>
            </a:r>
            <a:r>
              <a:rPr lang="en-US" sz="2200" dirty="0"/>
              <a:t>letter == 'h</a:t>
            </a:r>
            <a:r>
              <a:rPr lang="en-US" sz="2200" dirty="0" smtClean="0"/>
              <a:t>':</a:t>
            </a:r>
          </a:p>
          <a:p>
            <a:pPr marL="64008" indent="0">
              <a:buNone/>
            </a:pPr>
            <a:r>
              <a:rPr lang="en-US" sz="2200" dirty="0" smtClean="0"/>
              <a:t>		Continue</a:t>
            </a:r>
          </a:p>
          <a:p>
            <a:pPr marL="64008" indent="0">
              <a:buNone/>
            </a:pPr>
            <a:r>
              <a:rPr lang="en-US" sz="2200" dirty="0" smtClean="0"/>
              <a:t>	print </a:t>
            </a:r>
            <a:r>
              <a:rPr lang="en-US" sz="2200" dirty="0"/>
              <a:t>('Current Letter :', letter</a:t>
            </a:r>
            <a:r>
              <a:rPr lang="en-US" sz="2200" dirty="0" smtClean="0"/>
              <a:t>)</a:t>
            </a:r>
          </a:p>
          <a:p>
            <a:r>
              <a:rPr lang="en-US" sz="2200" dirty="0" err="1"/>
              <a:t>var</a:t>
            </a:r>
            <a:r>
              <a:rPr lang="en-US" sz="2200" dirty="0"/>
              <a:t> = 10                    </a:t>
            </a:r>
            <a:r>
              <a:rPr lang="en-US" sz="2200" dirty="0">
                <a:solidFill>
                  <a:srgbClr val="FFFF00"/>
                </a:solidFill>
              </a:rPr>
              <a:t># Second </a:t>
            </a:r>
            <a:r>
              <a:rPr lang="en-US" sz="2200" dirty="0" smtClean="0">
                <a:solidFill>
                  <a:srgbClr val="FFFF00"/>
                </a:solidFill>
              </a:rPr>
              <a:t>Example</a:t>
            </a:r>
          </a:p>
          <a:p>
            <a:r>
              <a:rPr lang="en-US" sz="2200" dirty="0"/>
              <a:t>while </a:t>
            </a:r>
            <a:r>
              <a:rPr lang="en-US" sz="2200" dirty="0" err="1"/>
              <a:t>var</a:t>
            </a:r>
            <a:r>
              <a:rPr lang="en-US" sz="2200" dirty="0"/>
              <a:t> &gt; 0: </a:t>
            </a:r>
            <a:endParaRPr lang="en-US" sz="2200" dirty="0" smtClean="0"/>
          </a:p>
          <a:p>
            <a:pPr marL="64008" indent="0">
              <a:buNone/>
            </a:pPr>
            <a:r>
              <a:rPr lang="en-US" sz="2200" dirty="0" smtClean="0"/>
              <a:t>	</a:t>
            </a:r>
            <a:r>
              <a:rPr lang="en-US" sz="2200" dirty="0" err="1" smtClean="0"/>
              <a:t>var</a:t>
            </a:r>
            <a:r>
              <a:rPr lang="en-US" sz="2200" dirty="0" smtClean="0"/>
              <a:t> </a:t>
            </a:r>
            <a:r>
              <a:rPr lang="en-US" sz="2200" dirty="0"/>
              <a:t>= </a:t>
            </a:r>
            <a:r>
              <a:rPr lang="en-US" sz="2200" dirty="0" err="1"/>
              <a:t>var</a:t>
            </a:r>
            <a:r>
              <a:rPr lang="en-US" sz="2200" dirty="0"/>
              <a:t> -</a:t>
            </a:r>
            <a:r>
              <a:rPr lang="en-US" sz="2200" dirty="0" smtClean="0"/>
              <a:t>1</a:t>
            </a:r>
          </a:p>
          <a:p>
            <a:pPr marL="64008" indent="0">
              <a:buNone/>
            </a:pPr>
            <a:r>
              <a:rPr lang="en-US" sz="2200" dirty="0" smtClean="0"/>
              <a:t>	 </a:t>
            </a:r>
            <a:r>
              <a:rPr lang="en-US" sz="2200" dirty="0"/>
              <a:t>if </a:t>
            </a:r>
            <a:r>
              <a:rPr lang="en-US" sz="2200" dirty="0" err="1"/>
              <a:t>var</a:t>
            </a:r>
            <a:r>
              <a:rPr lang="en-US" sz="2200" dirty="0"/>
              <a:t> == 5</a:t>
            </a:r>
            <a:r>
              <a:rPr lang="en-US" sz="2200" dirty="0" smtClean="0"/>
              <a:t>:</a:t>
            </a:r>
          </a:p>
          <a:p>
            <a:pPr marL="64008" indent="0">
              <a:buNone/>
            </a:pPr>
            <a:r>
              <a:rPr lang="en-US" sz="2200" dirty="0" smtClean="0"/>
              <a:t>		Continue</a:t>
            </a:r>
          </a:p>
          <a:p>
            <a:pPr marL="64008" indent="0">
              <a:buNone/>
            </a:pPr>
            <a:r>
              <a:rPr lang="en-US" sz="2200" dirty="0" smtClean="0"/>
              <a:t>	print </a:t>
            </a:r>
            <a:r>
              <a:rPr lang="en-US" sz="2200" dirty="0"/>
              <a:t>('Current variable value :', </a:t>
            </a:r>
            <a:r>
              <a:rPr lang="en-US" sz="2200" dirty="0" err="1"/>
              <a:t>var</a:t>
            </a:r>
            <a:r>
              <a:rPr lang="en-US" sz="2200" dirty="0" smtClean="0"/>
              <a:t>)</a:t>
            </a:r>
          </a:p>
          <a:p>
            <a:r>
              <a:rPr lang="en-US" sz="2200" dirty="0"/>
              <a:t>print ("Good bye!")</a:t>
            </a:r>
          </a:p>
        </p:txBody>
      </p:sp>
    </p:spTree>
    <p:extLst>
      <p:ext uri="{BB962C8B-B14F-4D97-AF65-F5344CB8AC3E}">
        <p14:creationId xmlns:p14="http://schemas.microsoft.com/office/powerpoint/2010/main" val="151811227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0000" lnSpcReduction="20000"/>
          </a:bodyPr>
          <a:lstStyle/>
          <a:p>
            <a:r>
              <a:rPr lang="en-US" sz="5000" b="1" dirty="0"/>
              <a:t>Output</a:t>
            </a:r>
          </a:p>
          <a:p>
            <a:r>
              <a:rPr lang="en-US" sz="4200" dirty="0"/>
              <a:t>Current Letter : </a:t>
            </a:r>
            <a:r>
              <a:rPr lang="en-US" sz="4200" dirty="0" smtClean="0"/>
              <a:t>P</a:t>
            </a:r>
          </a:p>
          <a:p>
            <a:r>
              <a:rPr lang="en-US" sz="4200" dirty="0" smtClean="0"/>
              <a:t>Current </a:t>
            </a:r>
            <a:r>
              <a:rPr lang="en-US" sz="4200" dirty="0"/>
              <a:t>Letter : </a:t>
            </a:r>
            <a:r>
              <a:rPr lang="en-US" sz="4200" dirty="0" smtClean="0"/>
              <a:t>y</a:t>
            </a:r>
          </a:p>
          <a:p>
            <a:r>
              <a:rPr lang="en-US" sz="4200" dirty="0" smtClean="0"/>
              <a:t>Current </a:t>
            </a:r>
            <a:r>
              <a:rPr lang="en-US" sz="4200" dirty="0"/>
              <a:t>Letter : </a:t>
            </a:r>
            <a:r>
              <a:rPr lang="en-US" sz="4200" dirty="0" smtClean="0"/>
              <a:t>t</a:t>
            </a:r>
          </a:p>
          <a:p>
            <a:r>
              <a:rPr lang="en-US" sz="4200" dirty="0" smtClean="0"/>
              <a:t>Current </a:t>
            </a:r>
            <a:r>
              <a:rPr lang="en-US" sz="4200" dirty="0"/>
              <a:t>Letter : </a:t>
            </a:r>
            <a:r>
              <a:rPr lang="en-US" sz="4200" dirty="0" smtClean="0"/>
              <a:t>o</a:t>
            </a:r>
          </a:p>
          <a:p>
            <a:r>
              <a:rPr lang="en-US" sz="4200" dirty="0" smtClean="0"/>
              <a:t>Current </a:t>
            </a:r>
            <a:r>
              <a:rPr lang="en-US" sz="4200" dirty="0"/>
              <a:t>Letter : </a:t>
            </a:r>
            <a:r>
              <a:rPr lang="en-US" sz="4200" dirty="0" smtClean="0"/>
              <a:t>n</a:t>
            </a:r>
          </a:p>
          <a:p>
            <a:r>
              <a:rPr lang="en-US" sz="4200" dirty="0" smtClean="0"/>
              <a:t>Current </a:t>
            </a:r>
            <a:r>
              <a:rPr lang="en-US" sz="4200" dirty="0"/>
              <a:t>variable value : </a:t>
            </a:r>
            <a:r>
              <a:rPr lang="en-US" sz="4200" dirty="0" smtClean="0"/>
              <a:t>9</a:t>
            </a:r>
          </a:p>
          <a:p>
            <a:r>
              <a:rPr lang="en-US" sz="4200" dirty="0"/>
              <a:t>Current variable value : </a:t>
            </a:r>
            <a:r>
              <a:rPr lang="en-US" sz="4200" dirty="0" smtClean="0"/>
              <a:t>8</a:t>
            </a:r>
          </a:p>
          <a:p>
            <a:r>
              <a:rPr lang="en-US" sz="4200" dirty="0" smtClean="0"/>
              <a:t>Current </a:t>
            </a:r>
            <a:r>
              <a:rPr lang="en-US" sz="4200" dirty="0"/>
              <a:t>variable value : </a:t>
            </a:r>
            <a:r>
              <a:rPr lang="en-US" sz="4200" dirty="0" smtClean="0"/>
              <a:t>7</a:t>
            </a:r>
          </a:p>
          <a:p>
            <a:r>
              <a:rPr lang="en-US" sz="4200" dirty="0" smtClean="0"/>
              <a:t>Current </a:t>
            </a:r>
            <a:r>
              <a:rPr lang="en-US" sz="4200" dirty="0"/>
              <a:t>variable value : </a:t>
            </a:r>
            <a:r>
              <a:rPr lang="en-US" sz="4200" dirty="0" smtClean="0"/>
              <a:t>6</a:t>
            </a:r>
          </a:p>
          <a:p>
            <a:r>
              <a:rPr lang="en-US" sz="4200" dirty="0" smtClean="0"/>
              <a:t>Current </a:t>
            </a:r>
            <a:r>
              <a:rPr lang="en-US" sz="4200" dirty="0"/>
              <a:t>variable value : </a:t>
            </a:r>
            <a:r>
              <a:rPr lang="en-US" sz="4200" dirty="0" smtClean="0"/>
              <a:t>4</a:t>
            </a:r>
          </a:p>
          <a:p>
            <a:r>
              <a:rPr lang="en-US" sz="4200" dirty="0" smtClean="0"/>
              <a:t>Current </a:t>
            </a:r>
            <a:r>
              <a:rPr lang="en-US" sz="4200" dirty="0"/>
              <a:t>variable value : </a:t>
            </a:r>
            <a:r>
              <a:rPr lang="en-US" sz="4200" dirty="0" smtClean="0"/>
              <a:t>3</a:t>
            </a:r>
          </a:p>
          <a:p>
            <a:r>
              <a:rPr lang="en-US" sz="4200" dirty="0" smtClean="0"/>
              <a:t>Current </a:t>
            </a:r>
            <a:r>
              <a:rPr lang="en-US" sz="4200" dirty="0"/>
              <a:t>variable value : </a:t>
            </a:r>
            <a:r>
              <a:rPr lang="en-US" sz="4200" dirty="0" smtClean="0"/>
              <a:t>2</a:t>
            </a:r>
          </a:p>
          <a:p>
            <a:r>
              <a:rPr lang="en-US" sz="4200" dirty="0" smtClean="0"/>
              <a:t>Current </a:t>
            </a:r>
            <a:r>
              <a:rPr lang="en-US" sz="4200" dirty="0"/>
              <a:t>variable value : </a:t>
            </a:r>
            <a:r>
              <a:rPr lang="en-US" sz="4200" dirty="0" smtClean="0"/>
              <a:t>1</a:t>
            </a:r>
          </a:p>
          <a:p>
            <a:r>
              <a:rPr lang="en-US" sz="4200" dirty="0" smtClean="0"/>
              <a:t>Current </a:t>
            </a:r>
            <a:r>
              <a:rPr lang="en-US" sz="4200" dirty="0"/>
              <a:t>variable value : </a:t>
            </a:r>
            <a:r>
              <a:rPr lang="en-US" sz="4200" dirty="0" smtClean="0"/>
              <a:t>0</a:t>
            </a:r>
          </a:p>
          <a:p>
            <a:endParaRPr lang="en-US" sz="4200" dirty="0" smtClean="0"/>
          </a:p>
          <a:p>
            <a:r>
              <a:rPr lang="en-US" sz="4200" dirty="0" smtClean="0"/>
              <a:t>Good </a:t>
            </a:r>
            <a:r>
              <a:rPr lang="en-US" sz="4200" dirty="0"/>
              <a:t>bye!</a:t>
            </a:r>
          </a:p>
        </p:txBody>
      </p:sp>
    </p:spTree>
    <p:extLst>
      <p:ext uri="{BB962C8B-B14F-4D97-AF65-F5344CB8AC3E}">
        <p14:creationId xmlns:p14="http://schemas.microsoft.com/office/powerpoint/2010/main" val="12514916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Python </a:t>
            </a:r>
            <a:r>
              <a:rPr lang="en-US" b="1" dirty="0" smtClean="0">
                <a:effectLst/>
              </a:rPr>
              <a:t> </a:t>
            </a:r>
            <a:r>
              <a:rPr lang="en-US" b="1" dirty="0">
                <a:effectLst/>
              </a:rPr>
              <a:t>- pass Statement</a:t>
            </a:r>
            <a:br>
              <a:rPr lang="en-US" b="1" dirty="0">
                <a:effectLst/>
              </a:rPr>
            </a:br>
            <a:endParaRPr lang="en-US" dirty="0"/>
          </a:p>
        </p:txBody>
      </p:sp>
      <p:sp>
        <p:nvSpPr>
          <p:cNvPr id="3" name="Content Placeholder 2"/>
          <p:cNvSpPr>
            <a:spLocks noGrp="1"/>
          </p:cNvSpPr>
          <p:nvPr>
            <p:ph idx="1"/>
          </p:nvPr>
        </p:nvSpPr>
        <p:spPr/>
        <p:txBody>
          <a:bodyPr/>
          <a:lstStyle/>
          <a:p>
            <a:r>
              <a:rPr lang="en-US" dirty="0"/>
              <a:t>The pass statement in Python is used when a statement is required syntactically but you do not want any command or code to execute.</a:t>
            </a:r>
          </a:p>
          <a:p>
            <a:r>
              <a:rPr lang="en-US" dirty="0"/>
              <a:t>The </a:t>
            </a:r>
            <a:r>
              <a:rPr lang="en-US" b="1" dirty="0"/>
              <a:t>pass</a:t>
            </a:r>
            <a:r>
              <a:rPr lang="en-US" dirty="0"/>
              <a:t> statement is a </a:t>
            </a:r>
            <a:r>
              <a:rPr lang="en-US" i="1" dirty="0"/>
              <a:t>null</a:t>
            </a:r>
            <a:r>
              <a:rPr lang="en-US" dirty="0"/>
              <a:t> operation; nothing happens when it executes. </a:t>
            </a:r>
          </a:p>
        </p:txBody>
      </p:sp>
    </p:spTree>
    <p:extLst>
      <p:ext uri="{BB962C8B-B14F-4D97-AF65-F5344CB8AC3E}">
        <p14:creationId xmlns:p14="http://schemas.microsoft.com/office/powerpoint/2010/main" val="334439382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Syntax</a:t>
            </a:r>
            <a:br>
              <a:rPr lang="en-US" b="1" dirty="0">
                <a:effectLst/>
              </a:rPr>
            </a:br>
            <a:endParaRPr lang="en-US" dirty="0"/>
          </a:p>
        </p:txBody>
      </p:sp>
      <p:sp>
        <p:nvSpPr>
          <p:cNvPr id="3" name="Content Placeholder 2"/>
          <p:cNvSpPr>
            <a:spLocks noGrp="1"/>
          </p:cNvSpPr>
          <p:nvPr>
            <p:ph idx="1"/>
          </p:nvPr>
        </p:nvSpPr>
        <p:spPr/>
        <p:txBody>
          <a:bodyPr>
            <a:normAutofit lnSpcReduction="10000"/>
          </a:bodyPr>
          <a:lstStyle/>
          <a:p>
            <a:r>
              <a:rPr lang="en-US" dirty="0" smtClean="0"/>
              <a:t>Pass</a:t>
            </a:r>
          </a:p>
          <a:p>
            <a:endParaRPr lang="en-US" dirty="0" smtClean="0"/>
          </a:p>
          <a:p>
            <a:pPr marL="64008" indent="0">
              <a:buNone/>
            </a:pPr>
            <a:r>
              <a:rPr lang="en-US" b="1" dirty="0" smtClean="0"/>
              <a:t>Example</a:t>
            </a:r>
            <a:endParaRPr lang="en-US" b="1" dirty="0"/>
          </a:p>
          <a:p>
            <a:r>
              <a:rPr lang="en-US" sz="2800" dirty="0"/>
              <a:t>for letter in 'Python': </a:t>
            </a:r>
            <a:endParaRPr lang="en-US" sz="2800" dirty="0" smtClean="0"/>
          </a:p>
          <a:p>
            <a:pPr marL="64008" indent="0">
              <a:buNone/>
            </a:pPr>
            <a:r>
              <a:rPr lang="en-US" sz="2800" dirty="0"/>
              <a:t>	</a:t>
            </a:r>
            <a:r>
              <a:rPr lang="en-US" sz="2800" dirty="0" smtClean="0"/>
              <a:t>if </a:t>
            </a:r>
            <a:r>
              <a:rPr lang="en-US" sz="2800" dirty="0"/>
              <a:t>letter == 'h</a:t>
            </a:r>
            <a:r>
              <a:rPr lang="en-US" sz="2800" dirty="0" smtClean="0"/>
              <a:t>':</a:t>
            </a:r>
          </a:p>
          <a:p>
            <a:pPr marL="64008" indent="0">
              <a:buNone/>
            </a:pPr>
            <a:r>
              <a:rPr lang="en-US" sz="2800" dirty="0" smtClean="0"/>
              <a:t>		Pass</a:t>
            </a:r>
          </a:p>
          <a:p>
            <a:pPr marL="64008" indent="0">
              <a:buNone/>
            </a:pPr>
            <a:r>
              <a:rPr lang="en-US" sz="2800" dirty="0" smtClean="0"/>
              <a:t>		print </a:t>
            </a:r>
            <a:r>
              <a:rPr lang="en-US" sz="2800" dirty="0"/>
              <a:t>('This is pass block</a:t>
            </a:r>
            <a:r>
              <a:rPr lang="en-US" sz="2800" dirty="0" smtClean="0"/>
              <a:t>')</a:t>
            </a:r>
          </a:p>
          <a:p>
            <a:pPr marL="64008" indent="0">
              <a:buNone/>
            </a:pPr>
            <a:r>
              <a:rPr lang="en-US" sz="2800" dirty="0" smtClean="0"/>
              <a:t>	print </a:t>
            </a:r>
            <a:r>
              <a:rPr lang="en-US" sz="2800" dirty="0"/>
              <a:t>('Current Letter :', letter</a:t>
            </a:r>
            <a:r>
              <a:rPr lang="en-US" sz="2800" dirty="0" smtClean="0"/>
              <a:t>)</a:t>
            </a:r>
          </a:p>
          <a:p>
            <a:r>
              <a:rPr lang="en-US" sz="2800" dirty="0"/>
              <a:t>print ("Good bye!")</a:t>
            </a:r>
          </a:p>
        </p:txBody>
      </p:sp>
    </p:spTree>
    <p:extLst>
      <p:ext uri="{BB962C8B-B14F-4D97-AF65-F5344CB8AC3E}">
        <p14:creationId xmlns:p14="http://schemas.microsoft.com/office/powerpoint/2010/main" val="28173810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smtClean="0"/>
              <a:t>Output</a:t>
            </a:r>
          </a:p>
          <a:p>
            <a:endParaRPr lang="en-US" b="1" dirty="0"/>
          </a:p>
          <a:p>
            <a:r>
              <a:rPr lang="en-US" sz="2400" dirty="0"/>
              <a:t>Current Letter : </a:t>
            </a:r>
            <a:r>
              <a:rPr lang="en-US" sz="2400" dirty="0" smtClean="0"/>
              <a:t>P</a:t>
            </a:r>
          </a:p>
          <a:p>
            <a:r>
              <a:rPr lang="en-US" sz="2400" dirty="0" smtClean="0"/>
              <a:t>Current </a:t>
            </a:r>
            <a:r>
              <a:rPr lang="en-US" sz="2400" dirty="0"/>
              <a:t>Letter : </a:t>
            </a:r>
            <a:r>
              <a:rPr lang="en-US" sz="2400" dirty="0" smtClean="0"/>
              <a:t>y</a:t>
            </a:r>
          </a:p>
          <a:p>
            <a:r>
              <a:rPr lang="en-US" sz="2400" dirty="0" smtClean="0"/>
              <a:t>Current </a:t>
            </a:r>
            <a:r>
              <a:rPr lang="en-US" sz="2400" dirty="0"/>
              <a:t>Letter : </a:t>
            </a:r>
            <a:r>
              <a:rPr lang="en-US" sz="2400" dirty="0" smtClean="0"/>
              <a:t>t</a:t>
            </a:r>
          </a:p>
          <a:p>
            <a:r>
              <a:rPr lang="en-US" sz="2400" dirty="0"/>
              <a:t>This is pass </a:t>
            </a:r>
            <a:r>
              <a:rPr lang="en-US" sz="2400" dirty="0" smtClean="0"/>
              <a:t>block</a:t>
            </a:r>
          </a:p>
          <a:p>
            <a:r>
              <a:rPr lang="en-US" sz="2400" dirty="0"/>
              <a:t>Current Letter : </a:t>
            </a:r>
            <a:r>
              <a:rPr lang="en-US" sz="2400" dirty="0" smtClean="0"/>
              <a:t>h</a:t>
            </a:r>
          </a:p>
          <a:p>
            <a:r>
              <a:rPr lang="en-US" sz="2400" dirty="0" smtClean="0"/>
              <a:t>Current </a:t>
            </a:r>
            <a:r>
              <a:rPr lang="en-US" sz="2400" dirty="0"/>
              <a:t>Letter : </a:t>
            </a:r>
            <a:r>
              <a:rPr lang="en-US" sz="2400" dirty="0" smtClean="0"/>
              <a:t>o</a:t>
            </a:r>
          </a:p>
          <a:p>
            <a:r>
              <a:rPr lang="en-US" sz="2400" dirty="0" smtClean="0"/>
              <a:t>Current </a:t>
            </a:r>
            <a:r>
              <a:rPr lang="en-US" sz="2400" dirty="0"/>
              <a:t>Letter : </a:t>
            </a:r>
            <a:r>
              <a:rPr lang="en-US" sz="2400" dirty="0" smtClean="0"/>
              <a:t>n</a:t>
            </a:r>
          </a:p>
          <a:p>
            <a:r>
              <a:rPr lang="en-US" sz="2400" dirty="0" smtClean="0"/>
              <a:t>Good </a:t>
            </a:r>
            <a:r>
              <a:rPr lang="en-US" sz="2400" dirty="0"/>
              <a:t>bye!</a:t>
            </a:r>
          </a:p>
        </p:txBody>
      </p:sp>
    </p:spTree>
    <p:extLst>
      <p:ext uri="{BB962C8B-B14F-4D97-AF65-F5344CB8AC3E}">
        <p14:creationId xmlns:p14="http://schemas.microsoft.com/office/powerpoint/2010/main" val="42018598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156</TotalTime>
  <Words>3452</Words>
  <Application>Microsoft Office PowerPoint</Application>
  <PresentationFormat>On-screen Show (4:3)</PresentationFormat>
  <Paragraphs>573</Paragraphs>
  <Slides>103</Slides>
  <Notes>1</Notes>
  <HiddenSlides>0</HiddenSlides>
  <MMClips>0</MMClips>
  <ScaleCrop>false</ScaleCrop>
  <HeadingPairs>
    <vt:vector size="4" baseType="variant">
      <vt:variant>
        <vt:lpstr>Theme</vt:lpstr>
      </vt:variant>
      <vt:variant>
        <vt:i4>1</vt:i4>
      </vt:variant>
      <vt:variant>
        <vt:lpstr>Slide Titles</vt:lpstr>
      </vt:variant>
      <vt:variant>
        <vt:i4>103</vt:i4>
      </vt:variant>
    </vt:vector>
  </HeadingPairs>
  <TitlesOfParts>
    <vt:vector size="104" baseType="lpstr">
      <vt:lpstr>Default Theme</vt:lpstr>
      <vt:lpstr>Python  - Basic Operators </vt:lpstr>
      <vt:lpstr>Basic Operators </vt:lpstr>
      <vt:lpstr>Types of Operators in Python </vt:lpstr>
      <vt:lpstr>Python Arithmetic Operators </vt:lpstr>
      <vt:lpstr>PowerPoint Presentation</vt:lpstr>
      <vt:lpstr>Python Comparison Operators </vt:lpstr>
      <vt:lpstr>PowerPoint Presentation</vt:lpstr>
      <vt:lpstr>PowerPoint Presentation</vt:lpstr>
      <vt:lpstr>Python Assignment Operators </vt:lpstr>
      <vt:lpstr>PowerPoint Presentation</vt:lpstr>
      <vt:lpstr>Python Bitwise Operators </vt:lpstr>
      <vt:lpstr>PowerPoint Presentation</vt:lpstr>
      <vt:lpstr>PowerPoint Presentation</vt:lpstr>
      <vt:lpstr>PowerPoint Presentation</vt:lpstr>
      <vt:lpstr>Python Logical Operators </vt:lpstr>
      <vt:lpstr>Python Membership Operators </vt:lpstr>
      <vt:lpstr>PowerPoint Presentation</vt:lpstr>
      <vt:lpstr>Python Identity Operators </vt:lpstr>
      <vt:lpstr>Python Operators Precedence </vt:lpstr>
      <vt:lpstr>PowerPoint Presentation</vt:lpstr>
      <vt:lpstr>PowerPoint Presentation</vt:lpstr>
      <vt:lpstr>Python - Decision Making </vt:lpstr>
      <vt:lpstr>PowerPoint Presentation</vt:lpstr>
      <vt:lpstr>General decision making structure </vt:lpstr>
      <vt:lpstr>PowerPoint Presentation</vt:lpstr>
      <vt:lpstr>Types of decision-making statements.</vt:lpstr>
      <vt:lpstr>Python - IF Statement </vt:lpstr>
      <vt:lpstr>Syntax </vt:lpstr>
      <vt:lpstr>PowerPoint Presentation</vt:lpstr>
      <vt:lpstr>Flow Diagram</vt:lpstr>
      <vt:lpstr>PowerPoint Presentation</vt:lpstr>
      <vt:lpstr>PowerPoint Presentation</vt:lpstr>
      <vt:lpstr>Python  - IF...ELIF...ELSE Statements </vt:lpstr>
      <vt:lpstr>Syntax </vt:lpstr>
      <vt:lpstr>Flow Diagram </vt:lpstr>
      <vt:lpstr>The elif Statement </vt:lpstr>
      <vt:lpstr>PowerPoint Presentation</vt:lpstr>
      <vt:lpstr>syntax </vt:lpstr>
      <vt:lpstr>PowerPoint Presentation</vt:lpstr>
      <vt:lpstr>Python - Nested IF Statements </vt:lpstr>
      <vt:lpstr>PowerPoint Presentation</vt:lpstr>
      <vt:lpstr>Syntax </vt:lpstr>
      <vt:lpstr>Python - Loops </vt:lpstr>
      <vt:lpstr>PowerPoint Presentation</vt:lpstr>
      <vt:lpstr>loop statement diagram</vt:lpstr>
      <vt:lpstr>Types of loops  in python</vt:lpstr>
      <vt:lpstr>Python - while Loop Statements </vt:lpstr>
      <vt:lpstr>Syntax </vt:lpstr>
      <vt:lpstr>PowerPoint Presentation</vt:lpstr>
      <vt:lpstr>PowerPoint Presentation</vt:lpstr>
      <vt:lpstr>PowerPoint Presentation</vt:lpstr>
      <vt:lpstr>Flow Diagram   </vt:lpstr>
      <vt:lpstr>PowerPoint Presentation</vt:lpstr>
      <vt:lpstr>PowerPoint Presentation</vt:lpstr>
      <vt:lpstr>PowerPoint Presentation</vt:lpstr>
      <vt:lpstr>PowerPoint Presentation</vt:lpstr>
      <vt:lpstr>The Infinite Loop </vt:lpstr>
      <vt:lpstr>PowerPoint Presentation</vt:lpstr>
      <vt:lpstr>PowerPoint Presentation</vt:lpstr>
      <vt:lpstr>PowerPoint Presentation</vt:lpstr>
      <vt:lpstr>PowerPoint Presentation</vt:lpstr>
      <vt:lpstr>PowerPoint Presentation</vt:lpstr>
      <vt:lpstr>Using else Statement with Loops </vt:lpstr>
      <vt:lpstr>PowerPoint Presentation</vt:lpstr>
      <vt:lpstr>PowerPoint Presentation</vt:lpstr>
      <vt:lpstr>PowerPoint Presentation</vt:lpstr>
      <vt:lpstr>Python  - for Loop Statements </vt:lpstr>
      <vt:lpstr>Syntax </vt:lpstr>
      <vt:lpstr>PowerPoint Presentation</vt:lpstr>
      <vt:lpstr>Flow Diagram   </vt:lpstr>
      <vt:lpstr>The range() function </vt:lpstr>
      <vt:lpstr>PowerPoint Presentation</vt:lpstr>
      <vt:lpstr>PowerPoint Presentation</vt:lpstr>
      <vt:lpstr>PowerPoint Presentation</vt:lpstr>
      <vt:lpstr>PowerPoint Presentation</vt:lpstr>
      <vt:lpstr>PowerPoint Presentation</vt:lpstr>
      <vt:lpstr>PowerPoint Presentation</vt:lpstr>
      <vt:lpstr>Iterating by Sequence Index </vt:lpstr>
      <vt:lpstr>PowerPoint Presentation</vt:lpstr>
      <vt:lpstr>PowerPoint Presentation</vt:lpstr>
      <vt:lpstr>Using else Statement with Loops </vt:lpstr>
      <vt:lpstr>Python - Nested loops </vt:lpstr>
      <vt:lpstr>Syntax </vt:lpstr>
      <vt:lpstr>The syntax for a nested while loop statement in Python </vt:lpstr>
      <vt:lpstr>PowerPoint Presentation</vt:lpstr>
      <vt:lpstr>Loop Control Statements </vt:lpstr>
      <vt:lpstr>Python control statements.</vt:lpstr>
      <vt:lpstr>break statement </vt:lpstr>
      <vt:lpstr>PowerPoint Presentation</vt:lpstr>
      <vt:lpstr>Syntax </vt:lpstr>
      <vt:lpstr>Flow Diagram </vt:lpstr>
      <vt:lpstr>PowerPoint Presentation</vt:lpstr>
      <vt:lpstr>PowerPoint Presentation</vt:lpstr>
      <vt:lpstr>Python - continue statement </vt:lpstr>
      <vt:lpstr>PowerPoint Presentation</vt:lpstr>
      <vt:lpstr>PowerPoint Presentation</vt:lpstr>
      <vt:lpstr>Syntax </vt:lpstr>
      <vt:lpstr>Flow Diagram </vt:lpstr>
      <vt:lpstr>PowerPoint Presentation</vt:lpstr>
      <vt:lpstr>PowerPoint Presentation</vt:lpstr>
      <vt:lpstr>Python  - pass Statement </vt:lpstr>
      <vt:lpstr>Syntax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5</cp:revision>
  <dcterms:created xsi:type="dcterms:W3CDTF">2021-05-10T14:08:03Z</dcterms:created>
  <dcterms:modified xsi:type="dcterms:W3CDTF">2021-05-17T14:28:40Z</dcterms:modified>
</cp:coreProperties>
</file>