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4"/>
  </p:notesMasterIdLst>
  <p:sldIdLst>
    <p:sldId id="256" r:id="rId2"/>
    <p:sldId id="358" r:id="rId3"/>
    <p:sldId id="360" r:id="rId4"/>
    <p:sldId id="361" r:id="rId5"/>
    <p:sldId id="363" r:id="rId6"/>
    <p:sldId id="364" r:id="rId7"/>
    <p:sldId id="365" r:id="rId8"/>
    <p:sldId id="362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377" r:id="rId17"/>
    <p:sldId id="378" r:id="rId18"/>
    <p:sldId id="323" r:id="rId19"/>
    <p:sldId id="324" r:id="rId20"/>
    <p:sldId id="264" r:id="rId21"/>
    <p:sldId id="265" r:id="rId22"/>
    <p:sldId id="267" r:id="rId23"/>
    <p:sldId id="270" r:id="rId24"/>
    <p:sldId id="385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49" r:id="rId48"/>
    <p:sldId id="350" r:id="rId49"/>
    <p:sldId id="352" r:id="rId50"/>
    <p:sldId id="353" r:id="rId51"/>
    <p:sldId id="354" r:id="rId52"/>
    <p:sldId id="355" r:id="rId53"/>
    <p:sldId id="357" r:id="rId54"/>
    <p:sldId id="285" r:id="rId55"/>
    <p:sldId id="286" r:id="rId56"/>
    <p:sldId id="287" r:id="rId57"/>
    <p:sldId id="288" r:id="rId58"/>
    <p:sldId id="289" r:id="rId59"/>
    <p:sldId id="290" r:id="rId60"/>
    <p:sldId id="293" r:id="rId61"/>
    <p:sldId id="295" r:id="rId62"/>
    <p:sldId id="380" r:id="rId63"/>
    <p:sldId id="382" r:id="rId64"/>
    <p:sldId id="384" r:id="rId65"/>
    <p:sldId id="296" r:id="rId66"/>
    <p:sldId id="297" r:id="rId67"/>
    <p:sldId id="325" r:id="rId68"/>
    <p:sldId id="327" r:id="rId69"/>
    <p:sldId id="328" r:id="rId70"/>
    <p:sldId id="329" r:id="rId71"/>
    <p:sldId id="330" r:id="rId72"/>
    <p:sldId id="331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66" d="100"/>
          <a:sy n="66" d="100"/>
        </p:scale>
        <p:origin x="1284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C1E44-C0DE-4F3D-B4D7-5DEF4A997E50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ABDB8-0E1B-4425-9DFA-0A63C6E14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 contains the BIOS which is the firmware for the motherboard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BDB8-0E1B-4425-9DFA-0A63C6E1483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2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2021/2022 lecture notes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Intro. to Computing &amp; I.S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77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omputing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Computing</a:t>
            </a:r>
            <a:r>
              <a:rPr lang="en-US" dirty="0"/>
              <a:t> is the process of using computer technology to complete a given goal-oriented task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/>
              <a:t>M</a:t>
            </a:r>
            <a:r>
              <a:rPr lang="en-US" dirty="0" smtClean="0"/>
              <a:t>ay </a:t>
            </a:r>
            <a:r>
              <a:rPr lang="en-US" dirty="0"/>
              <a:t>encompass the design and development of software and hardware systems </a:t>
            </a:r>
            <a:r>
              <a:rPr lang="en-US" dirty="0" smtClean="0"/>
              <a:t>for </a:t>
            </a:r>
            <a:r>
              <a:rPr lang="en-US" dirty="0"/>
              <a:t>a broad range of purposes - often processing and managing any kind of information - to aid in the pursuit of scientific studies, making intelligent systems, and creating and using different media for entertainment and communication.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96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Information System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 </a:t>
            </a:r>
            <a:r>
              <a:rPr lang="en-US" b="1" i="1" dirty="0"/>
              <a:t>information system </a:t>
            </a:r>
            <a:r>
              <a:rPr lang="en-US" dirty="0"/>
              <a:t>(IS) can be any organized combination of </a:t>
            </a:r>
          </a:p>
          <a:p>
            <a:r>
              <a:rPr lang="en-US" dirty="0"/>
              <a:t>P</a:t>
            </a:r>
            <a:r>
              <a:rPr lang="en-US" dirty="0" smtClean="0"/>
              <a:t>eople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Hardware</a:t>
            </a:r>
            <a:endParaRPr lang="en-US" dirty="0"/>
          </a:p>
          <a:p>
            <a:r>
              <a:rPr lang="en-US" dirty="0"/>
              <a:t>S</a:t>
            </a:r>
            <a:r>
              <a:rPr lang="en-US" dirty="0" smtClean="0"/>
              <a:t>oftware</a:t>
            </a:r>
            <a:endParaRPr lang="en-US" dirty="0"/>
          </a:p>
          <a:p>
            <a:r>
              <a:rPr lang="en-US" dirty="0"/>
              <a:t>Communications networks</a:t>
            </a:r>
          </a:p>
          <a:p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resources and </a:t>
            </a:r>
          </a:p>
          <a:p>
            <a:r>
              <a:rPr lang="en-US" dirty="0"/>
              <a:t>policies and procedures that stores, retrieves, transforms, and disseminates information in an organization.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1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The  5 key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elements/components 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of information systems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5000" t="26441" r="26689" b="10159"/>
          <a:stretch/>
        </p:blipFill>
        <p:spPr bwMode="auto">
          <a:xfrm>
            <a:off x="1455451" y="1527175"/>
            <a:ext cx="6196585" cy="4572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832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COMPONENTS OF INFORMATION SYSTEMS</a:t>
            </a:r>
            <a:endParaRPr lang="en-U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People: </a:t>
            </a:r>
            <a:r>
              <a:rPr lang="en-US" dirty="0"/>
              <a:t>are individuals/users that use information systems or the information it produces. They develop and operate information systems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Hardware: </a:t>
            </a:r>
            <a:r>
              <a:rPr lang="en-US" dirty="0"/>
              <a:t>is the physical parts/components like the keyboard, printer, central processing unit, monitor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5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4002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COMPONENTS OF INFORMATION SYSTEMS cont.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Software: </a:t>
            </a:r>
            <a:r>
              <a:rPr lang="en-US" dirty="0"/>
              <a:t>is a series of related instructions, organized for a common purpose, that tells the computer what task(s) to perform and how to perform them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Network: </a:t>
            </a:r>
            <a:r>
              <a:rPr lang="en-US" dirty="0"/>
              <a:t>A group of interconnected (via cable and/ wireless) computers and peripherals that is capable of sharing software and hardware resources between many users.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559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D1634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COMPONENTS OF INFORMATION SYSTEMS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Data: </a:t>
            </a:r>
            <a:r>
              <a:rPr lang="en-US" dirty="0"/>
              <a:t>is a collection of unprocessed items or raw facts, which can include text, numbers, images, audio, and video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Procedure: </a:t>
            </a:r>
            <a:r>
              <a:rPr lang="en-US" dirty="0"/>
              <a:t>which are operating instructions for the people who will use an information system or are the policies and methods to be followed in using, operating, and maintaining an information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84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The basic physical/ Hardware components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of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the Personal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Computer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84784"/>
            <a:ext cx="8503920" cy="4614264"/>
          </a:xfrm>
        </p:spPr>
        <p:txBody>
          <a:bodyPr/>
          <a:lstStyle/>
          <a:p>
            <a:r>
              <a:rPr lang="en-US" dirty="0"/>
              <a:t>INPUT DEVICES</a:t>
            </a:r>
          </a:p>
          <a:p>
            <a:r>
              <a:rPr lang="en-US" dirty="0"/>
              <a:t>OUTPUT DEVICES</a:t>
            </a:r>
          </a:p>
          <a:p>
            <a:r>
              <a:rPr lang="en-US" dirty="0"/>
              <a:t>THE MOTHERBOARD</a:t>
            </a:r>
          </a:p>
          <a:p>
            <a:r>
              <a:rPr lang="en-US" dirty="0"/>
              <a:t>THE PROCESSOR</a:t>
            </a:r>
          </a:p>
          <a:p>
            <a:r>
              <a:rPr lang="en-US" dirty="0"/>
              <a:t>MAIN MEMORY</a:t>
            </a:r>
          </a:p>
          <a:p>
            <a:r>
              <a:rPr lang="en-US" dirty="0"/>
              <a:t>POWER SUPPLY</a:t>
            </a:r>
          </a:p>
          <a:p>
            <a:r>
              <a:rPr lang="en-US" dirty="0"/>
              <a:t>STORAGE DEVICES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35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MOTHERBOARD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/>
              <a:t>motherboard</a:t>
            </a:r>
            <a:r>
              <a:rPr lang="en-US" dirty="0"/>
              <a:t> which is sometimes called a </a:t>
            </a:r>
            <a:r>
              <a:rPr lang="en-US" b="1" dirty="0"/>
              <a:t>system board/main board</a:t>
            </a:r>
            <a:r>
              <a:rPr lang="en-US" dirty="0"/>
              <a:t> is the main circuit board of the system unit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smtClean="0"/>
              <a:t>motherboard </a:t>
            </a:r>
            <a:r>
              <a:rPr lang="en-US" dirty="0"/>
              <a:t>connect all of the parts of a computer together.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746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motherboard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CPU</a:t>
            </a:r>
            <a:r>
              <a:rPr lang="en-US" sz="2400" dirty="0"/>
              <a:t>, memory, hard drive, videos cards, sound cards, power supply, fans, heat </a:t>
            </a:r>
            <a:r>
              <a:rPr lang="en-US" sz="2400" dirty="0" smtClean="0"/>
              <a:t>sinks etc.  </a:t>
            </a:r>
            <a:r>
              <a:rPr lang="en-US" sz="2400" dirty="0"/>
              <a:t>all connect to the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motherboard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b="1" dirty="0"/>
              <a:t>E</a:t>
            </a:r>
            <a:r>
              <a:rPr lang="en-US" sz="2400" b="1" dirty="0" smtClean="0"/>
              <a:t>xpansion </a:t>
            </a:r>
            <a:r>
              <a:rPr lang="en-US" sz="2400" b="1" dirty="0"/>
              <a:t>slot </a:t>
            </a:r>
            <a:r>
              <a:rPr lang="en-US" sz="2400" dirty="0"/>
              <a:t>is a socket on the motherboard that can hold an adapter card.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149080"/>
            <a:ext cx="35052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898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motherboard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video card: </a:t>
            </a:r>
            <a:r>
              <a:rPr lang="en-US" dirty="0" smtClean="0"/>
              <a:t>converts </a:t>
            </a:r>
            <a:r>
              <a:rPr lang="en-US" dirty="0"/>
              <a:t>computer output into a video signal that travels through a</a:t>
            </a:r>
            <a:r>
              <a:rPr lang="en-US" b="1" dirty="0"/>
              <a:t> </a:t>
            </a:r>
            <a:r>
              <a:rPr lang="en-US" dirty="0"/>
              <a:t>cable to the monitor, which displays an image on the screen.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3501008"/>
            <a:ext cx="3648075" cy="2343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04" y="3717031"/>
            <a:ext cx="2521668" cy="203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04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39208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motherboard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980728"/>
            <a:ext cx="8503920" cy="5118320"/>
          </a:xfrm>
        </p:spPr>
        <p:txBody>
          <a:bodyPr>
            <a:normAutofit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dapter </a:t>
            </a:r>
            <a:r>
              <a:rPr lang="en-US" b="1" dirty="0"/>
              <a:t>card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sometimes called an </a:t>
            </a:r>
            <a:r>
              <a:rPr lang="en-US" b="1" dirty="0"/>
              <a:t>expansion card, </a:t>
            </a:r>
            <a:r>
              <a:rPr lang="en-US" dirty="0"/>
              <a:t>is a circuit board that enhances the functions of a component of</a:t>
            </a:r>
            <a:r>
              <a:rPr lang="en-US" b="1" dirty="0"/>
              <a:t> </a:t>
            </a:r>
            <a:r>
              <a:rPr lang="en-US" dirty="0"/>
              <a:t>the system unit and/or provides connections to peripherals.</a:t>
            </a:r>
          </a:p>
          <a:p>
            <a:r>
              <a:rPr lang="en-US" b="1" dirty="0" smtClean="0"/>
              <a:t>peripheral: </a:t>
            </a:r>
            <a:r>
              <a:rPr lang="en-US" dirty="0"/>
              <a:t>D</a:t>
            </a:r>
            <a:r>
              <a:rPr lang="en-US" dirty="0" smtClean="0"/>
              <a:t>evice </a:t>
            </a:r>
            <a:r>
              <a:rPr lang="en-US" dirty="0"/>
              <a:t>that connects</a:t>
            </a:r>
            <a:r>
              <a:rPr lang="en-US" b="1" dirty="0"/>
              <a:t> </a:t>
            </a:r>
            <a:r>
              <a:rPr lang="en-US" dirty="0"/>
              <a:t>to the system unit and is controlled by the processor in the computer. </a:t>
            </a:r>
          </a:p>
          <a:p>
            <a:r>
              <a:rPr lang="en-US" dirty="0"/>
              <a:t>Examples of peripherals are printers, scanners, and keyboards.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712" y="4509120"/>
            <a:ext cx="32194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80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17290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chemeClr val="accent1">
                    <a:lumMod val="75000"/>
                  </a:schemeClr>
                </a:solidFill>
              </a:rPr>
              <a:t>Two main components on the motherboard are the processor and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</a:rPr>
              <a:t>memory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 descr="CFig4-03.gif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988840"/>
            <a:ext cx="7271570" cy="4110335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82902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PROCESSOR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rocessor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microprocessor the </a:t>
            </a:r>
            <a:r>
              <a:rPr lang="en-US" dirty="0"/>
              <a:t>electronic component that interprets and carries out the basic instructions that operate the computer.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720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PROCESSOR CONT.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processing power </a:t>
            </a:r>
            <a:r>
              <a:rPr lang="en-US" dirty="0"/>
              <a:t>of a computer is measured in terms of its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speed of operation</a:t>
            </a:r>
            <a:r>
              <a:rPr lang="en-US" dirty="0"/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amount of memory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it has and the number of input/output devices it can </a:t>
            </a:r>
            <a:r>
              <a:rPr lang="en-US" dirty="0" smtClean="0"/>
              <a:t>handle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All computer operations are under the control of the CPU.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68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 Cycle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For every instruction, a processor repeats a set of four basic operations, which comprise a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 cycle .</a:t>
            </a:r>
          </a:p>
          <a:p>
            <a:pPr marL="114300" lv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Fetching</a:t>
            </a:r>
          </a:p>
          <a:p>
            <a:pPr marL="114300" lv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Decoding</a:t>
            </a:r>
          </a:p>
          <a:p>
            <a:pPr marL="114300" lv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Executing and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necessary </a:t>
            </a:r>
          </a:p>
          <a:p>
            <a:pPr marL="114300" lv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Storing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378" y="4264783"/>
            <a:ext cx="6408712" cy="218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42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 Cycle Cont.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Fetching</a:t>
            </a:r>
            <a:r>
              <a:rPr lang="en-US" dirty="0"/>
              <a:t> is the process of obtaining a program instruction or data item from memory. </a:t>
            </a:r>
          </a:p>
          <a:p>
            <a:r>
              <a:rPr lang="en-US" b="1" dirty="0"/>
              <a:t>Decoding</a:t>
            </a:r>
            <a:r>
              <a:rPr lang="en-US" dirty="0"/>
              <a:t> refers to the process of translating the instruction into signals the computer can execute.</a:t>
            </a:r>
          </a:p>
          <a:p>
            <a:r>
              <a:rPr lang="en-US" b="1" dirty="0"/>
              <a:t>Executing</a:t>
            </a:r>
            <a:r>
              <a:rPr lang="en-US" dirty="0"/>
              <a:t> is the process of carrying out the commands.</a:t>
            </a:r>
          </a:p>
          <a:p>
            <a:r>
              <a:rPr lang="en-US" b="1" dirty="0"/>
              <a:t>Storing,</a:t>
            </a:r>
            <a:r>
              <a:rPr lang="en-US" dirty="0"/>
              <a:t> in this context, means writing the result to memory (not to a storage medium).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123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 Cycle Cont.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Processors contain a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unit </a:t>
            </a:r>
            <a:r>
              <a:rPr lang="en-US" dirty="0"/>
              <a:t>and an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arithmetic logic unit (ALU).</a:t>
            </a:r>
          </a:p>
          <a:p>
            <a:r>
              <a:rPr lang="en-US" dirty="0"/>
              <a:t>The </a:t>
            </a:r>
            <a:r>
              <a:rPr lang="en-US" b="1" dirty="0"/>
              <a:t>control unit </a:t>
            </a:r>
            <a:r>
              <a:rPr lang="en-US" dirty="0"/>
              <a:t>is the component of the processor that directs and coordinates most of the operations in the computer.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904641"/>
            <a:ext cx="6408712" cy="218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22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 Cycle Cont.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A</a:t>
            </a:r>
            <a:r>
              <a:rPr lang="en-US" b="1" dirty="0" smtClean="0"/>
              <a:t>rithmetic </a:t>
            </a:r>
            <a:r>
              <a:rPr lang="en-US" b="1" dirty="0"/>
              <a:t>logic unit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ALU):</a:t>
            </a:r>
            <a:r>
              <a:rPr lang="en-US" dirty="0" smtClean="0"/>
              <a:t>component </a:t>
            </a:r>
            <a:r>
              <a:rPr lang="en-US" dirty="0"/>
              <a:t>of the </a:t>
            </a:r>
            <a:r>
              <a:rPr lang="en-US" dirty="0" smtClean="0"/>
              <a:t>processor that </a:t>
            </a:r>
            <a:r>
              <a:rPr lang="en-US" dirty="0"/>
              <a:t>performs arithmetic, comparison, and other operations.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944231"/>
            <a:ext cx="6408712" cy="218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15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PROCESSOR </a:t>
            </a: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600" dirty="0"/>
              <a:t>C</a:t>
            </a:r>
            <a:r>
              <a:rPr lang="en-US" sz="2600" dirty="0" smtClean="0"/>
              <a:t>ontrols </a:t>
            </a:r>
            <a:r>
              <a:rPr lang="en-US" sz="2600" dirty="0"/>
              <a:t>the transmission of data from input devices to memory.</a:t>
            </a:r>
          </a:p>
          <a:p>
            <a:pPr lvl="0"/>
            <a:r>
              <a:rPr lang="en-US" sz="2600" dirty="0"/>
              <a:t>P</a:t>
            </a:r>
            <a:r>
              <a:rPr lang="en-US" sz="2600" dirty="0" smtClean="0"/>
              <a:t>rocess </a:t>
            </a:r>
            <a:r>
              <a:rPr lang="en-US" sz="2600" dirty="0"/>
              <a:t>the data held in the main memory.</a:t>
            </a:r>
          </a:p>
          <a:p>
            <a:pPr lvl="0"/>
            <a:r>
              <a:rPr lang="en-US" sz="2600" dirty="0"/>
              <a:t>C</a:t>
            </a:r>
            <a:r>
              <a:rPr lang="en-US" sz="2600" dirty="0" smtClean="0"/>
              <a:t>ontrols </a:t>
            </a:r>
            <a:r>
              <a:rPr lang="en-US" sz="2600" dirty="0"/>
              <a:t>the transmission of information from main memory to output devices.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645024"/>
            <a:ext cx="30384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0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MEMORY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Memory </a:t>
            </a:r>
            <a:r>
              <a:rPr lang="en-US" dirty="0"/>
              <a:t>consists of electronic components that store instructions waiting to be executed by the processor, data needed by those instructions, and the results of processing the data (information). </a:t>
            </a:r>
            <a:endParaRPr lang="en-US" dirty="0" smtClean="0"/>
          </a:p>
          <a:p>
            <a:endParaRPr lang="en-US" dirty="0"/>
          </a:p>
          <a:p>
            <a:pPr lvl="0"/>
            <a:r>
              <a:rPr lang="en-US" dirty="0"/>
              <a:t>It is volatile </a:t>
            </a:r>
          </a:p>
          <a:p>
            <a:pPr lvl="0"/>
            <a:r>
              <a:rPr lang="en-US" dirty="0"/>
              <a:t>It is only for temporal storage of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50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000" b="1" dirty="0">
                <a:solidFill>
                  <a:srgbClr val="D1634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MEMORY CONT.</a:t>
            </a:r>
            <a:br>
              <a:rPr lang="en-US" sz="3000" b="1" dirty="0">
                <a:solidFill>
                  <a:srgbClr val="D1634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bit </a:t>
            </a:r>
            <a:r>
              <a:rPr lang="en-US" dirty="0"/>
              <a:t>(short for binary digit) is the smallest unit of data the computer can process. </a:t>
            </a:r>
          </a:p>
          <a:p>
            <a:r>
              <a:rPr lang="en-US" dirty="0"/>
              <a:t>1 kilobyte (Kb) = 1,000 bytes (or to be exact, 1024 bytes</a:t>
            </a:r>
            <a:r>
              <a:rPr lang="en-US" dirty="0" smtClean="0"/>
              <a:t>)</a:t>
            </a:r>
          </a:p>
          <a:p>
            <a:r>
              <a:rPr lang="en-US" dirty="0"/>
              <a:t>1 Megabyte (Mb) = 1,000,000 (1 million) bytes</a:t>
            </a:r>
          </a:p>
          <a:p>
            <a:r>
              <a:rPr lang="en-US" dirty="0"/>
              <a:t>1 Gigabytes (Gb) =1,000,000,000 (1 billion) bytes</a:t>
            </a:r>
          </a:p>
          <a:p>
            <a:r>
              <a:rPr lang="en-US" dirty="0"/>
              <a:t>1 Terabytes (Tb) = 1,000,000,000,000 (1 trillion) bytes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783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RAM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b="1" dirty="0"/>
              <a:t>Dynamic RAM</a:t>
            </a:r>
            <a:endParaRPr lang="en-US" dirty="0"/>
          </a:p>
          <a:p>
            <a:pPr lvl="0"/>
            <a:r>
              <a:rPr lang="en-US" b="1" dirty="0"/>
              <a:t> Static RAM </a:t>
            </a:r>
            <a:endParaRPr lang="en-US" dirty="0"/>
          </a:p>
          <a:p>
            <a:pPr lvl="0"/>
            <a:r>
              <a:rPr lang="en-US" b="1" dirty="0"/>
              <a:t> Magnetoresistive </a:t>
            </a:r>
            <a:r>
              <a:rPr lang="en-US" b="1" dirty="0" smtClean="0"/>
              <a:t>RAM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813048"/>
            <a:ext cx="2630755" cy="955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573016"/>
            <a:ext cx="381952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8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39471679"/>
              </p:ext>
            </p:extLst>
          </p:nvPr>
        </p:nvGraphicFramePr>
        <p:xfrm>
          <a:off x="301625" y="1527175"/>
          <a:ext cx="8504238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Static RAM (SRAM)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Dynamic RAM (DRAM)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Contains fewer memory cells per unit area (low density) (lesser storage capacity).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More memory cells or compared to static RAM per unit area (high density) (Higher storage capacity)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Access time is less and hence faster memories. (higher speed of operation).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Access time is greater than static RAM. (Lower speed of operation).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The storage elements used in the static memory are latches or flip-flops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In dynamic memory, information is stored in the form of a charge on a capacitor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Refreshing circuitry is not essential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Refreshing circuitry is essential to maintain the charge on the capacitor after every few milliseconds.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Hardware required is less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Extra hardware required for refreshing so the design is complicated.</a:t>
                      </a:r>
                      <a:endParaRPr lang="en-US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Used as cache memory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Used as the main memory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134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 Only Memory (ROM)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on-volatile</a:t>
            </a:r>
            <a:r>
              <a:rPr lang="en-US" dirty="0"/>
              <a:t>, with its contents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permanently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fixed </a:t>
            </a:r>
            <a:r>
              <a:rPr lang="en-US" dirty="0"/>
              <a:t>into the memory chip at the manufacturing stage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 The data on most ROM chips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cannot be modified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67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 Only Memory (ROM)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These ROM chips, called </a:t>
            </a:r>
            <a:r>
              <a:rPr lang="en-US" sz="2400" b="1" dirty="0"/>
              <a:t>firmware</a:t>
            </a:r>
            <a:r>
              <a:rPr lang="en-US" sz="2400" dirty="0"/>
              <a:t>, contain permanently written data, instructions, or information. </a:t>
            </a:r>
          </a:p>
          <a:p>
            <a:pPr marL="114300" indent="0">
              <a:buNone/>
            </a:pPr>
            <a:r>
              <a:rPr lang="en-US" sz="2400" dirty="0"/>
              <a:t>Example: ROM, flash memory, and CMOS</a:t>
            </a:r>
            <a:r>
              <a:rPr lang="en-US" sz="2400" dirty="0" smtClean="0"/>
              <a:t>.</a:t>
            </a:r>
            <a:endParaRPr lang="en-US" sz="2400" dirty="0"/>
          </a:p>
          <a:p>
            <a:pPr marL="571500" indent="-457200"/>
            <a:r>
              <a:rPr lang="en-US" sz="2400" dirty="0" smtClean="0"/>
              <a:t>CMOS (complementary </a:t>
            </a:r>
            <a:r>
              <a:rPr lang="en-US" sz="2400" dirty="0"/>
              <a:t>metal oxide </a:t>
            </a:r>
            <a:r>
              <a:rPr lang="en-US" sz="2400" dirty="0" smtClean="0"/>
              <a:t>semiconductor)</a:t>
            </a:r>
          </a:p>
          <a:p>
            <a:pPr marL="845820" lvl="1" indent="-457200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attery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powered semiconductor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chip</a:t>
            </a:r>
          </a:p>
          <a:p>
            <a:pPr marL="845820" lvl="1" indent="-457200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Stores 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system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time, date and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hardware settings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4293096"/>
            <a:ext cx="1944216" cy="15752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226312"/>
            <a:ext cx="1440160" cy="185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3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 TYPES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(PROM)</a:t>
            </a:r>
          </a:p>
          <a:p>
            <a:pPr lvl="0"/>
            <a:r>
              <a:rPr lang="en-US" dirty="0"/>
              <a:t>Erasable (EPROM) and</a:t>
            </a:r>
          </a:p>
          <a:p>
            <a:pPr lvl="0"/>
            <a:r>
              <a:rPr lang="en-US" dirty="0" smtClean="0"/>
              <a:t>Electrically </a:t>
            </a:r>
            <a:r>
              <a:rPr lang="en-US" dirty="0"/>
              <a:t>erasable (EEPROM).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359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rogrammable Read-Only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emory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(PROM)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PROM</a:t>
            </a:r>
            <a:r>
              <a:rPr lang="en-US" b="1" dirty="0"/>
              <a:t> </a:t>
            </a:r>
            <a:r>
              <a:rPr lang="en-US" b="1" dirty="0" smtClean="0"/>
              <a:t>: </a:t>
            </a:r>
            <a:r>
              <a:rPr lang="en-US" dirty="0"/>
              <a:t>M</a:t>
            </a:r>
            <a:r>
              <a:rPr lang="en-US" dirty="0" smtClean="0"/>
              <a:t>emory </a:t>
            </a:r>
            <a:r>
              <a:rPr lang="en-US" dirty="0"/>
              <a:t>chip on which data can be written only </a:t>
            </a:r>
            <a:r>
              <a:rPr lang="en-US" dirty="0" smtClean="0"/>
              <a:t>once</a:t>
            </a:r>
          </a:p>
          <a:p>
            <a:r>
              <a:rPr lang="en-US" dirty="0" smtClean="0"/>
              <a:t>Once </a:t>
            </a:r>
            <a:r>
              <a:rPr lang="en-US" dirty="0"/>
              <a:t>a program has been written onto a PROM, it remains there forever.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Used in Implantable </a:t>
            </a:r>
            <a:r>
              <a:rPr lang="en-US" dirty="0">
                <a:solidFill>
                  <a:schemeClr val="tx1"/>
                </a:solidFill>
              </a:rPr>
              <a:t>Medical </a:t>
            </a:r>
            <a:r>
              <a:rPr lang="en-US" dirty="0" smtClean="0">
                <a:solidFill>
                  <a:schemeClr val="tx1"/>
                </a:solidFill>
              </a:rPr>
              <a:t>devices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Used </a:t>
            </a:r>
            <a:r>
              <a:rPr lang="en-US" dirty="0" smtClean="0">
                <a:solidFill>
                  <a:schemeClr val="tx1"/>
                </a:solidFill>
              </a:rPr>
              <a:t>in Radio-Frequency </a:t>
            </a:r>
            <a:r>
              <a:rPr lang="en-US" dirty="0">
                <a:solidFill>
                  <a:schemeClr val="tx1"/>
                </a:solidFill>
              </a:rPr>
              <a:t>Identification (RFID)tags.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Used in High </a:t>
            </a:r>
            <a:r>
              <a:rPr lang="en-US" dirty="0">
                <a:solidFill>
                  <a:schemeClr val="tx1"/>
                </a:solidFill>
              </a:rPr>
              <a:t>definition Multimedia Interfaces(HDMI)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066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Programmable Read-Only Memory (PROM)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PROM is manufactured as a blank </a:t>
            </a:r>
            <a:r>
              <a:rPr lang="en-US" dirty="0" smtClean="0"/>
              <a:t>memory</a:t>
            </a:r>
          </a:p>
          <a:p>
            <a:r>
              <a:rPr lang="en-US" dirty="0"/>
              <a:t>N</a:t>
            </a:r>
            <a:r>
              <a:rPr lang="en-US" dirty="0" smtClean="0"/>
              <a:t>eed a special device called a PROM programmer or PROM burner to write data to PROM. 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called one- time programming device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174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rasable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rogrammable Read-Only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emory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(EPROM)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EPROM</a:t>
            </a:r>
            <a:r>
              <a:rPr lang="en-US" dirty="0" smtClean="0"/>
              <a:t>: </a:t>
            </a:r>
            <a:r>
              <a:rPr lang="en-US" dirty="0"/>
              <a:t>is a special type of memory that retains its contents until it is exposed to ultraviolet </a:t>
            </a:r>
            <a:r>
              <a:rPr lang="en-US" dirty="0" smtClean="0"/>
              <a:t>light</a:t>
            </a:r>
            <a:r>
              <a:rPr lang="en-US" dirty="0"/>
              <a:t> using an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EPROM eraser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as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storage chip in Micro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as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BIOS chip in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computers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program storage chip in modem, video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 etc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0993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Erasable Programmable Read-Only Memory (EPROM)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600" dirty="0"/>
              <a:t>The ultraviolet light clears its contents, making it possible to reprogram the memory. </a:t>
            </a:r>
          </a:p>
          <a:p>
            <a:r>
              <a:rPr lang="en-US" sz="2600" dirty="0"/>
              <a:t>To write to and erase an EPROM, you need a special device called a PROM programmer or PROM burner.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3501008"/>
            <a:ext cx="5098996" cy="28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85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lectrically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rasable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rogrammable Read-Only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emory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(EEPROM)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EEPROM </a:t>
            </a:r>
            <a:r>
              <a:rPr lang="en-US" sz="2600" b="1" dirty="0" smtClean="0"/>
              <a:t>:</a:t>
            </a:r>
            <a:r>
              <a:rPr lang="en-US" sz="2600" dirty="0"/>
              <a:t> </a:t>
            </a:r>
            <a:r>
              <a:rPr lang="en-US" sz="2600" dirty="0" smtClean="0"/>
              <a:t>is </a:t>
            </a:r>
            <a:r>
              <a:rPr lang="en-US" sz="2600" dirty="0"/>
              <a:t>a special type of PROM that can be erased by exposing it to an electrical </a:t>
            </a:r>
            <a:r>
              <a:rPr lang="en-US" sz="2600" dirty="0" smtClean="0"/>
              <a:t>charge</a:t>
            </a:r>
            <a:r>
              <a:rPr lang="en-US" sz="2600" dirty="0"/>
              <a:t> instead of ultra violet </a:t>
            </a:r>
            <a:r>
              <a:rPr lang="en-US" sz="2600" dirty="0" smtClean="0"/>
              <a:t>rays</a:t>
            </a:r>
          </a:p>
          <a:p>
            <a:r>
              <a:rPr lang="en-US" sz="2600" dirty="0"/>
              <a:t>Any byte can be erased at a time instead of the entire </a:t>
            </a:r>
            <a:r>
              <a:rPr lang="en-US" sz="2600" dirty="0" smtClean="0"/>
              <a:t>chip</a:t>
            </a:r>
          </a:p>
          <a:p>
            <a:r>
              <a:rPr lang="en-US" sz="2600" dirty="0"/>
              <a:t>C</a:t>
            </a:r>
            <a:r>
              <a:rPr lang="en-US" sz="2600" dirty="0" smtClean="0"/>
              <a:t>an </a:t>
            </a:r>
            <a:r>
              <a:rPr lang="en-US" sz="2600" dirty="0"/>
              <a:t>be erased and re programmed for around ten thousand </a:t>
            </a:r>
            <a:r>
              <a:rPr lang="en-US" sz="2600" dirty="0" smtClean="0"/>
              <a:t>times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BIOS chip in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for re-programmable calibration information in test-equipment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5282372"/>
            <a:ext cx="3960440" cy="163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66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Complementary metal-oxide semiconductor (CMOS)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CMOS technology provides </a:t>
            </a:r>
            <a:r>
              <a:rPr lang="en-US" dirty="0"/>
              <a:t>high speeds and consumes little power. </a:t>
            </a:r>
          </a:p>
          <a:p>
            <a:r>
              <a:rPr lang="en-US" dirty="0"/>
              <a:t>They can keep the calendar, date, and time current even when the computer is off.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568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0608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Devices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The hard disk is used for storing software including the operating system, other systems software, application programs and data.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H</a:t>
            </a:r>
            <a:r>
              <a:rPr lang="en-US" dirty="0" smtClean="0"/>
              <a:t>olds </a:t>
            </a:r>
            <a:r>
              <a:rPr lang="en-US" dirty="0"/>
              <a:t>data, instructions, and information for future use.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H</a:t>
            </a:r>
            <a:r>
              <a:rPr lang="en-US" dirty="0" smtClean="0"/>
              <a:t>olds data </a:t>
            </a:r>
            <a:r>
              <a:rPr lang="en-US" dirty="0"/>
              <a:t>items permanently.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547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S</a:t>
            </a:r>
            <a:r>
              <a:rPr lang="en-US" b="1" dirty="0" smtClean="0"/>
              <a:t>torage device: </a:t>
            </a:r>
            <a:r>
              <a:rPr lang="en-US" dirty="0"/>
              <a:t>records (writes) and/or retrieves (reads) items to and from storage media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S</a:t>
            </a:r>
            <a:r>
              <a:rPr lang="en-US" b="1" dirty="0" smtClean="0"/>
              <a:t>torage medium: </a:t>
            </a:r>
            <a:r>
              <a:rPr lang="en-US" dirty="0"/>
              <a:t>also called </a:t>
            </a:r>
            <a:r>
              <a:rPr lang="en-US" b="1" dirty="0"/>
              <a:t>secondary storage</a:t>
            </a:r>
            <a:r>
              <a:rPr lang="en-US" dirty="0"/>
              <a:t>, is the physical material on which a computer keeps data, instructions, and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643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0608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Output Devices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ny </a:t>
            </a:r>
            <a:r>
              <a:rPr lang="en-US" dirty="0"/>
              <a:t>hardware component that conveys information to one or more people.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Example: printer, speakers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38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Input Devices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ny </a:t>
            </a:r>
            <a:r>
              <a:rPr lang="en-US" dirty="0"/>
              <a:t>hardware component that allows you to enter data and instructions into a computer. </a:t>
            </a:r>
          </a:p>
          <a:p>
            <a:r>
              <a:rPr lang="en-US" dirty="0"/>
              <a:t>Five widely used input devices are the keyboard, mouse, microphone, scanner, and Webcam.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19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0608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SUPPLY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The </a:t>
            </a:r>
            <a:r>
              <a:rPr lang="en-US" sz="2600" b="1" dirty="0"/>
              <a:t>power supply </a:t>
            </a:r>
            <a:r>
              <a:rPr lang="en-US" sz="2600" dirty="0"/>
              <a:t>is the component of the system unit that converts the wall </a:t>
            </a:r>
            <a:r>
              <a:rPr lang="en-US" sz="2600" dirty="0" smtClean="0"/>
              <a:t>outlet alternating current (AC) </a:t>
            </a:r>
            <a:r>
              <a:rPr lang="en-US" sz="2600" dirty="0"/>
              <a:t>power into </a:t>
            </a:r>
            <a:r>
              <a:rPr lang="en-US" sz="2600" dirty="0" smtClean="0"/>
              <a:t>direct current (DC) </a:t>
            </a:r>
            <a:r>
              <a:rPr lang="en-US" sz="2600" dirty="0"/>
              <a:t>power</a:t>
            </a:r>
            <a:r>
              <a:rPr lang="en-US" sz="2600" dirty="0" smtClean="0"/>
              <a:t>.</a:t>
            </a:r>
          </a:p>
          <a:p>
            <a:endParaRPr lang="en-US" sz="2600" dirty="0"/>
          </a:p>
          <a:p>
            <a:r>
              <a:rPr lang="en-US" sz="2600" dirty="0"/>
              <a:t>Built into the power supply is a 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fan</a:t>
            </a:r>
            <a:r>
              <a:rPr lang="en-US" sz="2600" dirty="0"/>
              <a:t> that keeps the power supply cool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562" y="3783399"/>
            <a:ext cx="238125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63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 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H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ard disk: </a:t>
            </a:r>
            <a:r>
              <a:rPr lang="en-US" dirty="0" smtClean="0"/>
              <a:t>a </a:t>
            </a:r>
            <a:r>
              <a:rPr lang="en-US" dirty="0"/>
              <a:t>storage device that contains one or more inflexible, circular platters that use magnetic particles to store data, instructions, and information.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140968"/>
            <a:ext cx="2808312" cy="27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620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Hard Disks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21208" indent="-457200"/>
            <a:r>
              <a:rPr lang="en-US" dirty="0"/>
              <a:t>Hard disks can store data using </a:t>
            </a:r>
          </a:p>
          <a:p>
            <a:pPr lvl="2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longitudinal recording </a:t>
            </a:r>
          </a:p>
          <a:p>
            <a:pPr lvl="2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perpendicular recording</a:t>
            </a: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917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longitudinal recording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ligned </a:t>
            </a:r>
            <a:r>
              <a:rPr lang="en-US" dirty="0"/>
              <a:t>the magnetic particles horizontally around the surface of the disk.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2638534"/>
            <a:ext cx="4115718" cy="1142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4005064"/>
            <a:ext cx="4320825" cy="189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98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Perpendicular recording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lign </a:t>
            </a:r>
            <a:r>
              <a:rPr lang="en-US" dirty="0"/>
              <a:t>the magnetic particles vertically, or perpendicular to the disk’s surface, making much greater storage capacities possible.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140968"/>
            <a:ext cx="3672408" cy="1514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72" y="3166704"/>
            <a:ext cx="4004481" cy="200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654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Perpendicular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recording cont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Experts estimate that hard disks using perpendicular recording provide storage capacities about 10 times greater than disks that use longitudinal recording.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4058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Hard Disks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8470" y="1527175"/>
            <a:ext cx="4590548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14409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a Hard Disk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Capacity </a:t>
            </a:r>
            <a:endParaRPr lang="en-US" sz="2400" dirty="0"/>
          </a:p>
          <a:p>
            <a:r>
              <a:rPr lang="en-US" sz="2400" dirty="0" smtClean="0"/>
              <a:t>Platters</a:t>
            </a:r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smtClean="0"/>
              <a:t>Read/write heads</a:t>
            </a:r>
            <a:endParaRPr lang="en-US" sz="2400" dirty="0"/>
          </a:p>
          <a:p>
            <a:r>
              <a:rPr lang="en-US" sz="2400" dirty="0" smtClean="0"/>
              <a:t>Cylinders</a:t>
            </a:r>
            <a:endParaRPr lang="en-US" sz="2400" dirty="0"/>
          </a:p>
          <a:p>
            <a:r>
              <a:rPr lang="en-US" sz="2400" dirty="0"/>
              <a:t>S</a:t>
            </a:r>
            <a:r>
              <a:rPr lang="en-US" sz="2400" dirty="0" smtClean="0"/>
              <a:t>ectors </a:t>
            </a:r>
            <a:r>
              <a:rPr lang="en-US" sz="2400" dirty="0"/>
              <a:t>and </a:t>
            </a:r>
            <a:r>
              <a:rPr lang="en-US" sz="2400" dirty="0" smtClean="0"/>
              <a:t>tracks</a:t>
            </a:r>
            <a:endParaRPr lang="en-US" sz="2400" dirty="0"/>
          </a:p>
          <a:p>
            <a:r>
              <a:rPr lang="en-US" sz="2400" dirty="0"/>
              <a:t>R</a:t>
            </a:r>
            <a:r>
              <a:rPr lang="en-US" sz="2400" dirty="0" smtClean="0"/>
              <a:t>evolutions </a:t>
            </a:r>
            <a:r>
              <a:rPr lang="en-US" sz="2400" dirty="0"/>
              <a:t>per </a:t>
            </a:r>
            <a:r>
              <a:rPr lang="en-US" sz="2400" dirty="0" smtClean="0"/>
              <a:t>minute</a:t>
            </a:r>
            <a:endParaRPr lang="en-US" sz="2400" dirty="0"/>
          </a:p>
          <a:p>
            <a:r>
              <a:rPr lang="en-US" sz="2400" dirty="0" smtClean="0"/>
              <a:t> Transfer rate</a:t>
            </a:r>
            <a:endParaRPr lang="en-US" sz="2400" dirty="0"/>
          </a:p>
          <a:p>
            <a:r>
              <a:rPr lang="en-US" sz="2400" dirty="0"/>
              <a:t>A</a:t>
            </a:r>
            <a:r>
              <a:rPr lang="en-US" sz="2400" dirty="0" smtClean="0"/>
              <a:t>ccess time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189" y="4149080"/>
            <a:ext cx="2376264" cy="21310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122" y="1441610"/>
            <a:ext cx="4241875" cy="25264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341" y="4012676"/>
            <a:ext cx="22860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098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a Hard Disk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storage device </a:t>
            </a:r>
            <a:r>
              <a:rPr lang="en-US" dirty="0"/>
              <a:t>is the computer hardware that records and/or retrieves items to and from storage media.</a:t>
            </a:r>
          </a:p>
          <a:p>
            <a:r>
              <a:rPr lang="en-US" dirty="0"/>
              <a:t> </a:t>
            </a:r>
            <a:r>
              <a:rPr lang="en-US" b="1" dirty="0"/>
              <a:t>Writing </a:t>
            </a:r>
            <a:r>
              <a:rPr lang="en-US" dirty="0"/>
              <a:t>is the process of transferring data, instructions, and information from memory to a storage medium. </a:t>
            </a:r>
          </a:p>
          <a:p>
            <a:r>
              <a:rPr lang="en-US" b="1" dirty="0"/>
              <a:t>Reading </a:t>
            </a:r>
            <a:r>
              <a:rPr lang="en-US" dirty="0"/>
              <a:t>is the process of transferring these items from a storage medium into memory.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5546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 time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93304"/>
            <a:ext cx="8503920" cy="4572000"/>
          </a:xfrm>
        </p:spPr>
        <p:txBody>
          <a:bodyPr/>
          <a:lstStyle/>
          <a:p>
            <a:r>
              <a:rPr lang="en-US" dirty="0"/>
              <a:t>The speed of storage devices is defined by access time. </a:t>
            </a:r>
          </a:p>
          <a:p>
            <a:r>
              <a:rPr lang="en-US" b="1" dirty="0"/>
              <a:t>Access time </a:t>
            </a:r>
            <a:r>
              <a:rPr lang="en-US" dirty="0"/>
              <a:t>measures the amount of time it takes a storage device to locate an item on a storage medium.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34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capacity of a hard disk is determined from whether it uses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longitudinal or perpendicular </a:t>
            </a:r>
            <a:r>
              <a:rPr lang="en-US" dirty="0"/>
              <a:t>recording, the number of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platters</a:t>
            </a:r>
            <a:r>
              <a:rPr lang="en-US" dirty="0"/>
              <a:t> it contains, and the composition of the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magnetic coating </a:t>
            </a:r>
            <a:r>
              <a:rPr lang="en-US" dirty="0"/>
              <a:t>on the platters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Capacity </a:t>
            </a:r>
            <a:r>
              <a:rPr lang="en-US" dirty="0"/>
              <a:t>is the number of bytes (characters) a storage medium can hold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2000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A </a:t>
            </a:r>
            <a:r>
              <a:rPr lang="en-US" sz="2400" b="1" dirty="0"/>
              <a:t>platter</a:t>
            </a:r>
            <a:r>
              <a:rPr lang="en-US" sz="2400" dirty="0"/>
              <a:t> is made of aluminum, glass, or ceramic and is coated with an </a:t>
            </a:r>
            <a:r>
              <a:rPr lang="en-US" sz="2400" dirty="0" smtClean="0"/>
              <a:t>mixture </a:t>
            </a:r>
            <a:r>
              <a:rPr lang="en-US" sz="2400" dirty="0"/>
              <a:t>material that allows items to be recorded magnetically on its surface.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599" y="3573016"/>
            <a:ext cx="33242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840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272" y="2606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Sectors and tracks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Magnetic disks </a:t>
            </a:r>
            <a:r>
              <a:rPr lang="en-US" dirty="0"/>
              <a:t>store data and instructions in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tracks</a:t>
            </a:r>
            <a:r>
              <a:rPr lang="en-US" dirty="0"/>
              <a:t> and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712" y="3279865"/>
            <a:ext cx="2826600" cy="20534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2924944"/>
            <a:ext cx="22860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518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sectors and tracks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Track:</a:t>
            </a:r>
            <a:r>
              <a:rPr lang="en-US" dirty="0" smtClean="0"/>
              <a:t> a </a:t>
            </a:r>
            <a:r>
              <a:rPr lang="en-US" dirty="0"/>
              <a:t>narrow recording band that forms a </a:t>
            </a:r>
            <a:r>
              <a:rPr lang="en-US" dirty="0" smtClean="0"/>
              <a:t>full circle </a:t>
            </a:r>
            <a:r>
              <a:rPr lang="en-US" dirty="0"/>
              <a:t>on the surface of the disk.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996952"/>
            <a:ext cx="22860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93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Cylinder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C</a:t>
            </a:r>
            <a:r>
              <a:rPr lang="en-US" b="1" dirty="0" smtClean="0"/>
              <a:t>ylinder</a:t>
            </a:r>
            <a:r>
              <a:rPr lang="en-US" dirty="0" smtClean="0"/>
              <a:t> </a:t>
            </a:r>
            <a:r>
              <a:rPr lang="en-US" dirty="0"/>
              <a:t>is the vertical section of a track that passes through all platters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2852936"/>
            <a:ext cx="2808312" cy="271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120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 drive cont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Physical Hard Disk can be grouped to form one or more logical unit for data redundancy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group of two or more integrated hard disks is called a </a:t>
            </a:r>
            <a:r>
              <a:rPr lang="en-US" b="1" dirty="0"/>
              <a:t>RAID </a:t>
            </a:r>
            <a:r>
              <a:rPr lang="en-US" dirty="0"/>
              <a:t>(redundant array of independent disks).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576" y="4045659"/>
            <a:ext cx="2448272" cy="205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892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Software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Software: </a:t>
            </a:r>
            <a:r>
              <a:rPr lang="en-US" dirty="0" smtClean="0"/>
              <a:t>series </a:t>
            </a:r>
            <a:r>
              <a:rPr lang="en-US" dirty="0"/>
              <a:t>of related instructions, organized for a common purpose, that tells the computer what task(s) to perform and how to perform them.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0537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TWO CATERGORIES OF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System software </a:t>
            </a:r>
            <a:r>
              <a:rPr lang="en-US" dirty="0"/>
              <a:t>consists of the programs that control or maintain the operations of the computer and its devices. </a:t>
            </a:r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erves </a:t>
            </a:r>
            <a:r>
              <a:rPr lang="en-US" dirty="0"/>
              <a:t>as the interface between the users, the application software, and the computer’s hardware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2448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TWO CATERGORIES OF SOFTWARE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b="1" dirty="0"/>
              <a:t>Application software </a:t>
            </a:r>
            <a:r>
              <a:rPr lang="en-US" dirty="0"/>
              <a:t>consists of programs designed to make users more productive and/or assist them with personal tasks.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4529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TWO TYPES OF SYSTEM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O</a:t>
            </a:r>
            <a:r>
              <a:rPr lang="en-US" dirty="0" smtClean="0"/>
              <a:t>perating </a:t>
            </a:r>
            <a:r>
              <a:rPr lang="en-US" dirty="0"/>
              <a:t>system </a:t>
            </a:r>
          </a:p>
          <a:p>
            <a:pPr lvl="0"/>
            <a:r>
              <a:rPr lang="en-US" dirty="0"/>
              <a:t>Utility </a:t>
            </a:r>
            <a:r>
              <a:rPr lang="en-US" dirty="0" smtClean="0"/>
              <a:t>programs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026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operating system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set </a:t>
            </a:r>
            <a:r>
              <a:rPr lang="en-US" dirty="0"/>
              <a:t>of programs that coordinates all the activities among computer hardware devices.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7003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System Functions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400" dirty="0" smtClean="0"/>
              <a:t>Starting and shutting down a computer</a:t>
            </a:r>
          </a:p>
          <a:p>
            <a:pPr lvl="0"/>
            <a:r>
              <a:rPr lang="en-US" sz="2400" dirty="0" smtClean="0"/>
              <a:t>Providing a user interface</a:t>
            </a:r>
          </a:p>
          <a:p>
            <a:pPr lvl="0"/>
            <a:r>
              <a:rPr lang="en-US" sz="2400" dirty="0" smtClean="0"/>
              <a:t>Managing programs </a:t>
            </a:r>
          </a:p>
          <a:p>
            <a:pPr lvl="0"/>
            <a:r>
              <a:rPr lang="en-US" sz="2400" dirty="0" smtClean="0"/>
              <a:t>Managing memory</a:t>
            </a:r>
          </a:p>
          <a:p>
            <a:pPr lvl="0"/>
            <a:r>
              <a:rPr lang="en-US" sz="2400" dirty="0" smtClean="0"/>
              <a:t> Coordinating tasks</a:t>
            </a:r>
          </a:p>
          <a:p>
            <a:pPr lvl="0"/>
            <a:r>
              <a:rPr lang="en-US" sz="2400" dirty="0" smtClean="0"/>
              <a:t> Configuring devices</a:t>
            </a:r>
          </a:p>
          <a:p>
            <a:pPr lvl="0"/>
            <a:r>
              <a:rPr lang="en-US" sz="2400" dirty="0" smtClean="0"/>
              <a:t>Establishing an Internet connection </a:t>
            </a:r>
          </a:p>
          <a:p>
            <a:pPr lvl="0"/>
            <a:r>
              <a:rPr lang="en-US" sz="2400" dirty="0" smtClean="0"/>
              <a:t>Monitoring performance </a:t>
            </a:r>
          </a:p>
          <a:p>
            <a:pPr lvl="0"/>
            <a:r>
              <a:rPr lang="en-US" sz="2400" dirty="0" smtClean="0"/>
              <a:t>Providing file management and other utilities</a:t>
            </a:r>
          </a:p>
          <a:p>
            <a:pPr lvl="0"/>
            <a:r>
              <a:rPr lang="en-US" sz="2400" dirty="0" smtClean="0"/>
              <a:t>Automatically updating</a:t>
            </a:r>
          </a:p>
          <a:p>
            <a:pPr lvl="0"/>
            <a:r>
              <a:rPr lang="en-US" sz="2400" dirty="0" smtClean="0"/>
              <a:t>Control </a:t>
            </a:r>
            <a:r>
              <a:rPr lang="en-US" sz="2400" dirty="0"/>
              <a:t>a network and administer security</a:t>
            </a:r>
            <a:endParaRPr lang="en-US" sz="2400" dirty="0" smtClean="0"/>
          </a:p>
          <a:p>
            <a:pPr lvl="0"/>
            <a:endParaRPr lang="en-US" sz="2400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807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The kernel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71500" indent="-457200"/>
            <a:r>
              <a:rPr lang="en-US" dirty="0"/>
              <a:t>T</a:t>
            </a:r>
            <a:r>
              <a:rPr lang="en-US" dirty="0" smtClean="0"/>
              <a:t>he core of an operating system that manages 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M</a:t>
            </a:r>
            <a:r>
              <a:rPr lang="en-US" dirty="0" smtClean="0">
                <a:solidFill>
                  <a:schemeClr val="tx1"/>
                </a:solidFill>
              </a:rPr>
              <a:t>emory and devices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 Maintains the computer’s clock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 Starts programs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 Allocates </a:t>
            </a:r>
            <a:r>
              <a:rPr lang="en-US" dirty="0">
                <a:solidFill>
                  <a:schemeClr val="tx1"/>
                </a:solidFill>
              </a:rPr>
              <a:t>r</a:t>
            </a:r>
            <a:r>
              <a:rPr lang="en-US" dirty="0" smtClean="0">
                <a:solidFill>
                  <a:schemeClr val="tx1"/>
                </a:solidFill>
              </a:rPr>
              <a:t>esources, such as devices, programs, data, processes and information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232" y="3645024"/>
            <a:ext cx="3960440" cy="26422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792" y="4087048"/>
            <a:ext cx="245745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623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64008" indent="0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three basic categories of operating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b="1" dirty="0"/>
              <a:t>S</a:t>
            </a:r>
            <a:r>
              <a:rPr lang="en-US" b="1" dirty="0" smtClean="0"/>
              <a:t>tand-alone </a:t>
            </a:r>
            <a:r>
              <a:rPr lang="en-US" b="1" dirty="0"/>
              <a:t>operating system</a:t>
            </a:r>
            <a:endParaRPr lang="en-US" dirty="0"/>
          </a:p>
          <a:p>
            <a:r>
              <a:rPr lang="en-US" b="1" dirty="0"/>
              <a:t>S</a:t>
            </a:r>
            <a:r>
              <a:rPr lang="en-US" b="1" dirty="0" smtClean="0"/>
              <a:t>erver </a:t>
            </a:r>
            <a:r>
              <a:rPr lang="en-US" b="1" dirty="0"/>
              <a:t>operating </a:t>
            </a:r>
            <a:r>
              <a:rPr lang="en-US" b="1" dirty="0" smtClean="0"/>
              <a:t>system</a:t>
            </a:r>
          </a:p>
          <a:p>
            <a:r>
              <a:rPr lang="en-US" b="1" dirty="0"/>
              <a:t>Embedded operating system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417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1. Stand-alone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operating system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perating </a:t>
            </a:r>
            <a:r>
              <a:rPr lang="en-US" dirty="0"/>
              <a:t>system that works on a desktop</a:t>
            </a:r>
            <a:r>
              <a:rPr lang="en-US" b="1" dirty="0"/>
              <a:t> </a:t>
            </a:r>
            <a:r>
              <a:rPr lang="en-US" dirty="0"/>
              <a:t>computer, notebook computer, or mobile computing device.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Sometimes called </a:t>
            </a:r>
            <a:r>
              <a:rPr lang="en-US" dirty="0"/>
              <a:t>client operating systems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Example: Windows 10, 7,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vista, XP, 2000, Mac OS X, UNIX, and Linux.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0867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server operating system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n </a:t>
            </a:r>
            <a:r>
              <a:rPr lang="en-US" dirty="0"/>
              <a:t>operating system that is designed specifically to support a network.</a:t>
            </a:r>
          </a:p>
          <a:p>
            <a:pPr marL="114300" indent="0">
              <a:buNone/>
            </a:pPr>
            <a:r>
              <a:rPr lang="en-US" dirty="0"/>
              <a:t>Examples: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Windows Server 2008 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UNIX and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Linux: Multipurpose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operating systems because they are both stand-alone and server operating systems.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Solaris: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proprietary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Unix by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Sun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Microsystems use by Oracle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Novell’s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NetWare: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developed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by 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Novell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Inc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322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3.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Embedded operating system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</a:t>
            </a:r>
            <a:r>
              <a:rPr lang="en-US" dirty="0" smtClean="0"/>
              <a:t>perating </a:t>
            </a:r>
            <a:r>
              <a:rPr lang="en-US" dirty="0"/>
              <a:t>system on most mobile devices and many consumer electronics.</a:t>
            </a:r>
          </a:p>
          <a:p>
            <a:r>
              <a:rPr lang="en-US" dirty="0"/>
              <a:t>Popular embedded operating systems </a:t>
            </a:r>
            <a:r>
              <a:rPr lang="en-US" dirty="0" smtClean="0"/>
              <a:t>include: </a:t>
            </a:r>
            <a:endParaRPr lang="en-US" dirty="0"/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Windows Embedded CE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Windows Phone 7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Palm OS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iPhone OS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BlackBerry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Google Android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embedded Linux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7344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Utility Programs 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utility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program: </a:t>
            </a:r>
            <a:r>
              <a:rPr lang="en-US" dirty="0" smtClean="0"/>
              <a:t>a </a:t>
            </a:r>
            <a:r>
              <a:rPr lang="en-US" dirty="0"/>
              <a:t>type of system software that assists users with controlling or maintaining the operation of a computer, its devices, or its software.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9363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 of utility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Securing </a:t>
            </a:r>
            <a:r>
              <a:rPr lang="en-US" sz="2400" dirty="0"/>
              <a:t>a computer </a:t>
            </a:r>
            <a:r>
              <a:rPr lang="en-US" sz="2400" dirty="0" smtClean="0"/>
              <a:t>from </a:t>
            </a:r>
            <a:r>
              <a:rPr lang="en-US" sz="2400" dirty="0"/>
              <a:t>unauthorized </a:t>
            </a:r>
            <a:r>
              <a:rPr lang="en-US" sz="2400" dirty="0" smtClean="0"/>
              <a:t>access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-e.g 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windows firewall</a:t>
            </a:r>
            <a:endParaRPr lang="en-US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US" sz="2400" dirty="0"/>
              <a:t>P</a:t>
            </a:r>
            <a:r>
              <a:rPr lang="en-US" sz="2400" dirty="0" smtClean="0"/>
              <a:t>rotecting </a:t>
            </a:r>
            <a:r>
              <a:rPr lang="en-US" sz="2400" dirty="0"/>
              <a:t>against </a:t>
            </a:r>
            <a:r>
              <a:rPr lang="en-US" sz="2400" dirty="0" smtClean="0"/>
              <a:t>viruses-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e.g. Antivirus</a:t>
            </a:r>
            <a:endParaRPr lang="en-US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US" sz="2400" dirty="0"/>
              <a:t>R</a:t>
            </a:r>
            <a:r>
              <a:rPr lang="en-US" sz="2400" dirty="0" smtClean="0"/>
              <a:t>emoving </a:t>
            </a:r>
            <a:r>
              <a:rPr lang="en-US" sz="2400" dirty="0"/>
              <a:t>spyware and </a:t>
            </a:r>
            <a:r>
              <a:rPr lang="en-US" sz="2400" dirty="0" smtClean="0"/>
              <a:t>adware-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e.g Windows defender</a:t>
            </a:r>
            <a:endParaRPr lang="en-US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US" sz="2400" dirty="0"/>
              <a:t>F</a:t>
            </a:r>
            <a:r>
              <a:rPr lang="en-US" sz="2400" dirty="0" smtClean="0"/>
              <a:t>iltering </a:t>
            </a:r>
            <a:r>
              <a:rPr lang="en-US" sz="2400" dirty="0"/>
              <a:t>Internet </a:t>
            </a:r>
            <a:r>
              <a:rPr lang="en-US" sz="2400" dirty="0" smtClean="0"/>
              <a:t>content-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e.g. windows Firewall</a:t>
            </a:r>
          </a:p>
          <a:p>
            <a:pPr lvl="0">
              <a:buClr>
                <a:srgbClr val="D16349"/>
              </a:buClr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prstClr val="black"/>
                </a:solidFill>
              </a:rPr>
              <a:t>Compressing files-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e.g WinZip</a:t>
            </a:r>
            <a:endParaRPr lang="en-US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Clr>
                <a:srgbClr val="D16349"/>
              </a:buClr>
            </a:pPr>
            <a:r>
              <a:rPr lang="en-US" sz="2400" dirty="0" smtClean="0">
                <a:solidFill>
                  <a:prstClr val="black"/>
                </a:solidFill>
              </a:rPr>
              <a:t>Playing </a:t>
            </a:r>
            <a:r>
              <a:rPr lang="en-US" sz="2400" dirty="0">
                <a:solidFill>
                  <a:prstClr val="black"/>
                </a:solidFill>
              </a:rPr>
              <a:t>media </a:t>
            </a:r>
            <a:r>
              <a:rPr lang="en-US" sz="2400" dirty="0" smtClean="0">
                <a:solidFill>
                  <a:prstClr val="black"/>
                </a:solidFill>
              </a:rPr>
              <a:t>files-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e.g Windows media player</a:t>
            </a:r>
            <a:endParaRPr lang="en-US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Clr>
                <a:srgbClr val="D16349"/>
              </a:buClr>
            </a:pPr>
            <a:r>
              <a:rPr lang="en-US" sz="2400" dirty="0" smtClean="0">
                <a:solidFill>
                  <a:prstClr val="black"/>
                </a:solidFill>
              </a:rPr>
              <a:t>Burning </a:t>
            </a:r>
            <a:r>
              <a:rPr lang="en-US" sz="2400" dirty="0">
                <a:solidFill>
                  <a:prstClr val="black"/>
                </a:solidFill>
              </a:rPr>
              <a:t>optical </a:t>
            </a:r>
            <a:r>
              <a:rPr lang="en-US" sz="2400" dirty="0" smtClean="0">
                <a:solidFill>
                  <a:prstClr val="black"/>
                </a:solidFill>
              </a:rPr>
              <a:t>discs-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e.g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Windows Media Player</a:t>
            </a:r>
          </a:p>
          <a:p>
            <a:pPr lvl="0">
              <a:buClr>
                <a:srgbClr val="D16349"/>
              </a:buClr>
            </a:pPr>
            <a:r>
              <a:rPr lang="en-US" sz="2400" dirty="0">
                <a:solidFill>
                  <a:prstClr val="black"/>
                </a:solidFill>
              </a:rPr>
              <a:t>Maintaining a </a:t>
            </a:r>
            <a:r>
              <a:rPr lang="en-US" sz="2400" dirty="0" smtClean="0">
                <a:solidFill>
                  <a:prstClr val="black"/>
                </a:solidFill>
              </a:rPr>
              <a:t>computer-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e.g Disk cleanup</a:t>
            </a:r>
            <a:endParaRPr lang="en-US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9617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software varieties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Packaged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software: </a:t>
            </a:r>
            <a:r>
              <a:rPr lang="en-US" sz="2000" dirty="0" smtClean="0"/>
              <a:t>mass-produced</a:t>
            </a:r>
            <a:r>
              <a:rPr lang="en-US" sz="2000" dirty="0"/>
              <a:t>, copyrighted retail software that meets the needs of a wide variety of users, not just a single user or company. </a:t>
            </a:r>
            <a:endParaRPr lang="en-US" sz="2000" b="1" dirty="0">
              <a:solidFill>
                <a:srgbClr val="67588E"/>
              </a:solidFill>
            </a:endParaRPr>
          </a:p>
          <a:p>
            <a:pPr lvl="1"/>
            <a:r>
              <a:rPr lang="en-US" sz="1600" dirty="0"/>
              <a:t>Example: Microsoft </a:t>
            </a:r>
            <a:r>
              <a:rPr lang="en-US" sz="1600" dirty="0" smtClean="0"/>
              <a:t>Office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Custom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software</a:t>
            </a:r>
            <a:r>
              <a:rPr lang="en-US" sz="2000" b="1" dirty="0" smtClean="0">
                <a:solidFill>
                  <a:srgbClr val="67588E"/>
                </a:solidFill>
              </a:rPr>
              <a:t>: </a:t>
            </a:r>
            <a:r>
              <a:rPr lang="en-US" sz="2000" dirty="0" smtClean="0">
                <a:solidFill>
                  <a:prstClr val="black"/>
                </a:solidFill>
              </a:rPr>
              <a:t>Performs </a:t>
            </a:r>
            <a:r>
              <a:rPr lang="en-US" sz="2000" dirty="0">
                <a:solidFill>
                  <a:prstClr val="black"/>
                </a:solidFill>
              </a:rPr>
              <a:t>functions specific to a business or </a:t>
            </a:r>
            <a:r>
              <a:rPr lang="en-US" sz="2000" dirty="0" smtClean="0">
                <a:solidFill>
                  <a:prstClr val="black"/>
                </a:solidFill>
              </a:rPr>
              <a:t>industry</a:t>
            </a:r>
          </a:p>
          <a:p>
            <a:pPr lvl="0">
              <a:buClr>
                <a:srgbClr val="D16349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 Used when company </a:t>
            </a:r>
            <a:r>
              <a:rPr lang="en-US" sz="2000" dirty="0">
                <a:solidFill>
                  <a:prstClr val="black"/>
                </a:solidFill>
              </a:rPr>
              <a:t>cannot find </a:t>
            </a:r>
            <a:r>
              <a:rPr lang="en-US" sz="2000" dirty="0" smtClean="0">
                <a:solidFill>
                  <a:prstClr val="black"/>
                </a:solidFill>
              </a:rPr>
              <a:t>packaged software </a:t>
            </a:r>
            <a:r>
              <a:rPr lang="en-US" sz="2000" dirty="0">
                <a:solidFill>
                  <a:prstClr val="black"/>
                </a:solidFill>
              </a:rPr>
              <a:t>that meets its unique </a:t>
            </a:r>
            <a:r>
              <a:rPr lang="en-US" sz="2000" dirty="0" smtClean="0">
                <a:solidFill>
                  <a:prstClr val="black"/>
                </a:solidFill>
              </a:rPr>
              <a:t>requirements </a:t>
            </a:r>
          </a:p>
          <a:p>
            <a:pPr lvl="0">
              <a:buClr>
                <a:srgbClr val="D16349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Company </a:t>
            </a:r>
            <a:r>
              <a:rPr lang="en-US" sz="2000" dirty="0">
                <a:solidFill>
                  <a:prstClr val="black"/>
                </a:solidFill>
              </a:rPr>
              <a:t>may use programmers to develop tailor-made custom software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455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 application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Web site that allows users to access and interact with software from any computer or device that is connected to the Internet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Apps </a:t>
            </a:r>
            <a:r>
              <a:rPr lang="en-US" dirty="0"/>
              <a:t>like gmail, yahoo, email, word processing, and game programs.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978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Open source software</a:t>
            </a:r>
            <a:r>
              <a:rPr lang="en-US" b="1" dirty="0">
                <a:solidFill>
                  <a:srgbClr val="67588E"/>
                </a:solidFill>
              </a:rPr>
              <a:t/>
            </a:r>
            <a:br>
              <a:rPr lang="en-US" b="1" dirty="0">
                <a:solidFill>
                  <a:srgbClr val="67588E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S</a:t>
            </a:r>
            <a:r>
              <a:rPr lang="en-US" sz="2400" dirty="0" smtClean="0"/>
              <a:t>oftware </a:t>
            </a:r>
            <a:r>
              <a:rPr lang="en-US" sz="2400" dirty="0"/>
              <a:t>provided for use, modification, and redistribution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400" dirty="0"/>
              <a:t>H</a:t>
            </a:r>
            <a:r>
              <a:rPr lang="en-US" sz="2400" dirty="0" smtClean="0"/>
              <a:t>as </a:t>
            </a:r>
            <a:r>
              <a:rPr lang="en-US" sz="2400" dirty="0"/>
              <a:t>no restrictions from the copyright holder regarding modification of the software’s internal instructions and its redistribution. </a:t>
            </a:r>
          </a:p>
          <a:p>
            <a:pPr lvl="1"/>
            <a:r>
              <a:rPr lang="en-US" dirty="0"/>
              <a:t>Example: Apache Web Server, Mozilla Firefox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6949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Shareware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202124"/>
                </a:solidFill>
              </a:rPr>
              <a:t>Software </a:t>
            </a:r>
            <a:r>
              <a:rPr lang="en-US" dirty="0">
                <a:solidFill>
                  <a:srgbClr val="202124"/>
                </a:solidFill>
              </a:rPr>
              <a:t>that is distributed free on a trial basis with the understanding that the user may need or want to pay for it later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Copyrighted </a:t>
            </a:r>
            <a:r>
              <a:rPr lang="en-US" dirty="0"/>
              <a:t>software that is distributed at no cost for a trial period. </a:t>
            </a:r>
          </a:p>
          <a:p>
            <a:r>
              <a:rPr lang="en-US" dirty="0"/>
              <a:t>To use a shareware program beyond that period, you send payment to the program developer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lvl="1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Eg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Adobe Acrobat 8 Professional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, Getright, PHP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Debugger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693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Freeware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opyrighted </a:t>
            </a:r>
            <a:r>
              <a:rPr lang="en-US" dirty="0"/>
              <a:t>software provided at no cost to a user by an individual or a company that retains all rights to the software.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Example: Adobe Reader, Skype, Team Viewer, Yahoo Messenger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5950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Public-domain software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software </a:t>
            </a:r>
            <a:r>
              <a:rPr lang="en-US" dirty="0" smtClean="0"/>
              <a:t>been </a:t>
            </a:r>
            <a:r>
              <a:rPr lang="en-US" dirty="0"/>
              <a:t>donated for public use and has no copyright restrictions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Can </a:t>
            </a:r>
            <a:r>
              <a:rPr lang="en-US" dirty="0"/>
              <a:t>be publicly modified, distributed or sold without any </a:t>
            </a:r>
            <a:r>
              <a:rPr lang="en-US" dirty="0" smtClean="0"/>
              <a:t>restrictions and at no cost</a:t>
            </a:r>
          </a:p>
          <a:p>
            <a:pPr lvl="1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E.g LINUX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Apache, SQLite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494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3160</TotalTime>
  <Words>2768</Words>
  <Application>Microsoft Office PowerPoint</Application>
  <PresentationFormat>On-screen Show (4:3)</PresentationFormat>
  <Paragraphs>319</Paragraphs>
  <Slides>72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Arial</vt:lpstr>
      <vt:lpstr>Calibri</vt:lpstr>
      <vt:lpstr>Georgia</vt:lpstr>
      <vt:lpstr>Wingdings</vt:lpstr>
      <vt:lpstr>Wingdings 2</vt:lpstr>
      <vt:lpstr>Civic</vt:lpstr>
      <vt:lpstr>Intro. to Computing &amp; I.S</vt:lpstr>
      <vt:lpstr>Computing</vt:lpstr>
      <vt:lpstr>Information System</vt:lpstr>
      <vt:lpstr>The  5 key elements/components  of information systems</vt:lpstr>
      <vt:lpstr>THE COMPONENTS OF INFORMATION SYSTEMS</vt:lpstr>
      <vt:lpstr>THE COMPONENTS OF INFORMATION SYSTEMS cont. </vt:lpstr>
      <vt:lpstr>THE COMPONENTS OF INFORMATION SYSTEMS cont</vt:lpstr>
      <vt:lpstr>The basic physical/ Hardware components of the Personal Computer</vt:lpstr>
      <vt:lpstr>THE MOTHERBOARD</vt:lpstr>
      <vt:lpstr>The motherboard cont.</vt:lpstr>
      <vt:lpstr>The motherboard cont.</vt:lpstr>
      <vt:lpstr>The motherboard cont.</vt:lpstr>
      <vt:lpstr>Two main components on the motherboard are the processor and memory </vt:lpstr>
      <vt:lpstr>THE PROCESSOR </vt:lpstr>
      <vt:lpstr>THE PROCESSOR CONT. </vt:lpstr>
      <vt:lpstr>Machine Cycle </vt:lpstr>
      <vt:lpstr>     Machine Cycle Cont. </vt:lpstr>
      <vt:lpstr>Machine Cycle Cont. </vt:lpstr>
      <vt:lpstr>Machine Cycle Cont. </vt:lpstr>
      <vt:lpstr>THE PROCESSOR FUNCTIONS  </vt:lpstr>
      <vt:lpstr>MAIN MEMORY </vt:lpstr>
      <vt:lpstr>MAIN MEMORY CONT. </vt:lpstr>
      <vt:lpstr>Types of RAM chips</vt:lpstr>
      <vt:lpstr>PowerPoint Presentation</vt:lpstr>
      <vt:lpstr>Read Only Memory (ROM) </vt:lpstr>
      <vt:lpstr>Read Only Memory (ROM) </vt:lpstr>
      <vt:lpstr>ROM TYPES</vt:lpstr>
      <vt:lpstr>Programmable Read-Only Memory (PROM)</vt:lpstr>
      <vt:lpstr>Programmable Read-Only Memory (PROM)</vt:lpstr>
      <vt:lpstr>Erasable Programmable Read-Only Memory (EPROM)</vt:lpstr>
      <vt:lpstr>Erasable Programmable Read-Only Memory (EPROM)</vt:lpstr>
      <vt:lpstr>Electrically Erasable Programmable Read-Only Memory (EEPROM)</vt:lpstr>
      <vt:lpstr>Complementary metal-oxide semiconductor (CMOS) </vt:lpstr>
      <vt:lpstr>Storage Devices </vt:lpstr>
      <vt:lpstr>Storage Devices</vt:lpstr>
      <vt:lpstr>Output Devices </vt:lpstr>
      <vt:lpstr>Input Devices</vt:lpstr>
      <vt:lpstr>POWER SUPPLY </vt:lpstr>
      <vt:lpstr>Hard Drive</vt:lpstr>
      <vt:lpstr>Hard Disks</vt:lpstr>
      <vt:lpstr>longitudinal recording</vt:lpstr>
      <vt:lpstr>Perpendicular recording </vt:lpstr>
      <vt:lpstr>Perpendicular recording cont. </vt:lpstr>
      <vt:lpstr>Hard Disks</vt:lpstr>
      <vt:lpstr>Characteristics of a Hard Disk </vt:lpstr>
      <vt:lpstr>Characteristics of a Hard Disk</vt:lpstr>
      <vt:lpstr>Access time</vt:lpstr>
      <vt:lpstr>Capacity</vt:lpstr>
      <vt:lpstr>Platter</vt:lpstr>
      <vt:lpstr>Sectors and tracks </vt:lpstr>
      <vt:lpstr>sectors and tracks</vt:lpstr>
      <vt:lpstr>Cylinder</vt:lpstr>
      <vt:lpstr>Hard drive cont</vt:lpstr>
      <vt:lpstr>Computer Software</vt:lpstr>
      <vt:lpstr>THE TWO CATERGORIES OF SOFTWARE</vt:lpstr>
      <vt:lpstr>THE TWO CATERGORIES OF SOFTWARE</vt:lpstr>
      <vt:lpstr>THE TWO TYPES OF SYSTEM SOFTWARE</vt:lpstr>
      <vt:lpstr>The operating system </vt:lpstr>
      <vt:lpstr>Operating System Functions</vt:lpstr>
      <vt:lpstr>The kernel </vt:lpstr>
      <vt:lpstr>The three basic categories of operating systems</vt:lpstr>
      <vt:lpstr>1. Stand-alone operating system</vt:lpstr>
      <vt:lpstr>2. server operating system</vt:lpstr>
      <vt:lpstr>3. Embedded operating system </vt:lpstr>
      <vt:lpstr>Utility Programs </vt:lpstr>
      <vt:lpstr>Functions of utility programs</vt:lpstr>
      <vt:lpstr>Application software varieties</vt:lpstr>
      <vt:lpstr>Web application </vt:lpstr>
      <vt:lpstr>Open source software </vt:lpstr>
      <vt:lpstr>Shareware </vt:lpstr>
      <vt:lpstr>Freeware </vt:lpstr>
      <vt:lpstr>Public-domain software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Microsoft account</cp:lastModifiedBy>
  <cp:revision>215</cp:revision>
  <dcterms:created xsi:type="dcterms:W3CDTF">2021-03-20T23:31:10Z</dcterms:created>
  <dcterms:modified xsi:type="dcterms:W3CDTF">2022-04-08T06:53:46Z</dcterms:modified>
</cp:coreProperties>
</file>