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415" r:id="rId4"/>
    <p:sldId id="258" r:id="rId5"/>
    <p:sldId id="259" r:id="rId6"/>
    <p:sldId id="260" r:id="rId7"/>
    <p:sldId id="261" r:id="rId8"/>
    <p:sldId id="262" r:id="rId9"/>
    <p:sldId id="263" r:id="rId10"/>
    <p:sldId id="264" r:id="rId11"/>
    <p:sldId id="265" r:id="rId12"/>
    <p:sldId id="524" r:id="rId13"/>
    <p:sldId id="267" r:id="rId14"/>
    <p:sldId id="525" r:id="rId15"/>
    <p:sldId id="423" r:id="rId16"/>
    <p:sldId id="431" r:id="rId17"/>
    <p:sldId id="432" r:id="rId18"/>
    <p:sldId id="433" r:id="rId19"/>
    <p:sldId id="434" r:id="rId20"/>
    <p:sldId id="435" r:id="rId21"/>
    <p:sldId id="436" r:id="rId22"/>
    <p:sldId id="437" r:id="rId23"/>
    <p:sldId id="438" r:id="rId24"/>
    <p:sldId id="439" r:id="rId25"/>
    <p:sldId id="268" r:id="rId26"/>
    <p:sldId id="269" r:id="rId27"/>
    <p:sldId id="270" r:id="rId28"/>
    <p:sldId id="416" r:id="rId29"/>
    <p:sldId id="417" r:id="rId30"/>
    <p:sldId id="418" r:id="rId31"/>
    <p:sldId id="272" r:id="rId32"/>
    <p:sldId id="273" r:id="rId33"/>
    <p:sldId id="274" r:id="rId34"/>
    <p:sldId id="275" r:id="rId35"/>
    <p:sldId id="277" r:id="rId36"/>
    <p:sldId id="280" r:id="rId37"/>
    <p:sldId id="281" r:id="rId38"/>
    <p:sldId id="282" r:id="rId39"/>
    <p:sldId id="283" r:id="rId40"/>
    <p:sldId id="284" r:id="rId41"/>
    <p:sldId id="286" r:id="rId42"/>
    <p:sldId id="288" r:id="rId43"/>
    <p:sldId id="290" r:id="rId44"/>
    <p:sldId id="291" r:id="rId45"/>
    <p:sldId id="292" r:id="rId46"/>
    <p:sldId id="293" r:id="rId47"/>
    <p:sldId id="294" r:id="rId48"/>
    <p:sldId id="295" r:id="rId49"/>
    <p:sldId id="296" r:id="rId50"/>
    <p:sldId id="298" r:id="rId51"/>
    <p:sldId id="299" r:id="rId52"/>
    <p:sldId id="302" r:id="rId53"/>
    <p:sldId id="303" r:id="rId54"/>
    <p:sldId id="304" r:id="rId55"/>
    <p:sldId id="306" r:id="rId56"/>
    <p:sldId id="317" r:id="rId57"/>
    <p:sldId id="318" r:id="rId58"/>
    <p:sldId id="319" r:id="rId59"/>
    <p:sldId id="320" r:id="rId60"/>
    <p:sldId id="321" r:id="rId61"/>
    <p:sldId id="322" r:id="rId62"/>
    <p:sldId id="425" r:id="rId63"/>
    <p:sldId id="426" r:id="rId64"/>
    <p:sldId id="427" r:id="rId65"/>
    <p:sldId id="428" r:id="rId66"/>
    <p:sldId id="429" r:id="rId67"/>
    <p:sldId id="430" r:id="rId68"/>
    <p:sldId id="442" r:id="rId69"/>
    <p:sldId id="443" r:id="rId70"/>
    <p:sldId id="444" r:id="rId71"/>
    <p:sldId id="445" r:id="rId72"/>
    <p:sldId id="446" r:id="rId73"/>
    <p:sldId id="526" r:id="rId74"/>
    <p:sldId id="447" r:id="rId75"/>
    <p:sldId id="448" r:id="rId76"/>
    <p:sldId id="449" r:id="rId77"/>
    <p:sldId id="451" r:id="rId78"/>
    <p:sldId id="452"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80"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0106B4A3-4212-4E39-93DE-E053E8F69C28}" type="datetimeFigureOut">
              <a:rPr lang="en-US" smtClean="0"/>
              <a:t>4/20/2022</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kumimoji="0"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A3DCDF73-85D2-4237-9B32-053DBDB0C312}" type="slidenum">
              <a:rPr kumimoji="0" lang="en-US" smtClean="0"/>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0106B4A3-4212-4E39-93DE-E053E8F69C28}" type="datetimeFigureOut">
              <a:rPr lang="en-US" smtClean="0"/>
              <a:t>4/20/2022</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0106B4A3-4212-4E39-93DE-E053E8F69C28}" type="datetimeFigureOut">
              <a:rPr lang="en-US" smtClean="0"/>
              <a:t>4/20/2022</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kumimoji="0" lang="en-US"/>
          </a:p>
        </p:txBody>
      </p:sp>
      <p:sp>
        <p:nvSpPr>
          <p:cNvPr id="6" name="Slide Number Placeholder 5"/>
          <p:cNvSpPr>
            <a:spLocks noGrp="1"/>
          </p:cNvSpPr>
          <p:nvPr>
            <p:ph type="sldNum" sz="quarter" idx="12"/>
          </p:nvPr>
        </p:nvSpPr>
        <p:spPr>
          <a:xfrm>
            <a:off x="8451056" y="809624"/>
            <a:ext cx="502920" cy="300831"/>
          </a:xfrm>
        </p:spPr>
        <p:txBody>
          <a:bodyPr/>
          <a:lstStyle/>
          <a:p>
            <a:fld id="{A3DCDF73-85D2-4237-9B32-053DBDB0C312}" type="slidenum">
              <a:rPr kumimoji="0" lang="en-US" smtClean="0"/>
              <a:t>‹#›</a:t>
            </a:fld>
            <a:endParaRPr kumimoji="0"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0106B4A3-4212-4E39-93DE-E053E8F69C28}" type="datetimeFigureOut">
              <a:rPr lang="en-US" smtClean="0"/>
              <a:t>4/20/2022</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kumimoji="0" lang="en-US"/>
          </a:p>
        </p:txBody>
      </p:sp>
      <p:sp>
        <p:nvSpPr>
          <p:cNvPr id="7" name="Slide Number Placeholder 6"/>
          <p:cNvSpPr>
            <a:spLocks noGrp="1"/>
          </p:cNvSpPr>
          <p:nvPr>
            <p:ph type="sldNum" sz="quarter" idx="12"/>
          </p:nvPr>
        </p:nvSpPr>
        <p:spPr>
          <a:xfrm>
            <a:off x="7589520" y="6480969"/>
            <a:ext cx="502920" cy="301752"/>
          </a:xfrm>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0106B4A3-4212-4E39-93DE-E053E8F69C28}" type="datetimeFigureOut">
              <a:rPr lang="en-US" smtClean="0"/>
              <a:t>4/20/2022</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kumimoji="0"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A3DCDF73-85D2-4237-9B32-053DBDB0C312}"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106B4A3-4212-4E39-93DE-E053E8F69C28}" type="datetimeFigureOut">
              <a:rPr lang="en-US" smtClean="0"/>
              <a:t>4/20/2022</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0106B4A3-4212-4E39-93DE-E053E8F69C28}" type="datetimeFigureOut">
              <a:rPr lang="en-US" smtClean="0"/>
              <a:t>4/20/2022</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kumimoji="0" lang="en-US"/>
          </a:p>
        </p:txBody>
      </p:sp>
      <p:sp>
        <p:nvSpPr>
          <p:cNvPr id="4" name="Slide Number Placeholder 3"/>
          <p:cNvSpPr>
            <a:spLocks noGrp="1"/>
          </p:cNvSpPr>
          <p:nvPr>
            <p:ph type="sldNum" sz="quarter" idx="12"/>
          </p:nvPr>
        </p:nvSpPr>
        <p:spPr>
          <a:xfrm>
            <a:off x="7589520" y="6480969"/>
            <a:ext cx="502920" cy="301752"/>
          </a:xfrm>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0106B4A3-4212-4E39-93DE-E053E8F69C28}" type="datetimeFigureOut">
              <a:rPr lang="en-US" smtClean="0"/>
              <a:t>4/20/2022</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kumimoji="0"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A3DCDF73-85D2-4237-9B32-053DBDB0C312}"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0106B4A3-4212-4E39-93DE-E053E8F69C28}" type="datetimeFigureOut">
              <a:rPr lang="en-US" smtClean="0"/>
              <a:t>4/20/2022</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kumimoji="0"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A3DCDF73-85D2-4237-9B32-053DBDB0C312}"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t>4/20/2022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t>4/20/2022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106B4A3-4212-4E39-93DE-E053E8F69C28}" type="datetimeFigureOut">
              <a:rPr lang="en-US" smtClean="0"/>
              <a:t>4/20/2022</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kumimoji="0"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A3DCDF73-85D2-4237-9B32-053DBDB0C312}" type="slidenum">
              <a:rPr kumimoji="0" lang="en-US" smtClean="0"/>
              <a:t>‹#›</a:t>
            </a:fld>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776288"/>
            <a:ext cx="8061325" cy="1470025"/>
          </a:xfrm>
        </p:spPr>
        <p:txBody>
          <a:bodyPr/>
          <a:lstStyle/>
          <a:p>
            <a:r>
              <a:rPr lang="en-US" dirty="0" smtClean="0"/>
              <a:t>Computer Security</a:t>
            </a:r>
            <a:endParaRPr lang="en-US" dirty="0"/>
          </a:p>
        </p:txBody>
      </p:sp>
    </p:spTree>
    <p:extLst>
      <p:ext uri="{BB962C8B-B14F-4D97-AF65-F5344CB8AC3E}">
        <p14:creationId xmlns:p14="http://schemas.microsoft.com/office/powerpoint/2010/main" val="3866224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50000"/>
                  </a:schemeClr>
                </a:solidFill>
                <a:latin typeface="Calibri" panose="020F0502020204030204" pitchFamily="34" charset="0"/>
                <a:cs typeface="Calibri" panose="020F0502020204030204" pitchFamily="34" charset="0"/>
              </a:rPr>
              <a:t>Computer security</a:t>
            </a:r>
            <a:endParaRPr lang="en-US" dirty="0">
              <a:solidFill>
                <a:schemeClr val="accent2">
                  <a:lumMod val="50000"/>
                </a:schemeClr>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lstStyle/>
          <a:p>
            <a:r>
              <a:rPr lang="en-US" sz="2800" dirty="0"/>
              <a:t>T</a:t>
            </a:r>
            <a:r>
              <a:rPr lang="en-US" sz="2800" dirty="0" smtClean="0"/>
              <a:t>he </a:t>
            </a:r>
            <a:r>
              <a:rPr lang="en-US" sz="2800" dirty="0"/>
              <a:t>protection of information systems from theft or damage to the hardware, the software, and to the information on them, as well as from disruption or misdirection of the services they provide</a:t>
            </a:r>
            <a:r>
              <a:rPr lang="en-US" dirty="0"/>
              <a:t>. </a:t>
            </a:r>
          </a:p>
        </p:txBody>
      </p:sp>
    </p:spTree>
    <p:extLst>
      <p:ext uri="{BB962C8B-B14F-4D97-AF65-F5344CB8AC3E}">
        <p14:creationId xmlns:p14="http://schemas.microsoft.com/office/powerpoint/2010/main" val="1697934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Cybersecurity</a:t>
            </a:r>
          </a:p>
        </p:txBody>
      </p:sp>
      <p:sp>
        <p:nvSpPr>
          <p:cNvPr id="3" name="Content Placeholder 2"/>
          <p:cNvSpPr>
            <a:spLocks noGrp="1"/>
          </p:cNvSpPr>
          <p:nvPr>
            <p:ph idx="1"/>
          </p:nvPr>
        </p:nvSpPr>
        <p:spPr/>
        <p:txBody>
          <a:bodyPr/>
          <a:lstStyle/>
          <a:p>
            <a:r>
              <a:rPr lang="en-US" sz="2800" dirty="0"/>
              <a:t>R</a:t>
            </a:r>
            <a:r>
              <a:rPr lang="en-US" sz="2800" dirty="0" smtClean="0"/>
              <a:t>efers </a:t>
            </a:r>
            <a:r>
              <a:rPr lang="en-US" sz="2800" dirty="0"/>
              <a:t>to the technologies, processes, and practices designed to protect networks, computers, programs, and data from vulnerabilities, attacks, or unauthorized access by cybercriminals over the </a:t>
            </a:r>
            <a:r>
              <a:rPr lang="en-US" sz="2800" dirty="0" smtClean="0"/>
              <a:t>Internet.</a:t>
            </a:r>
          </a:p>
          <a:p>
            <a:endParaRPr lang="en-US" dirty="0"/>
          </a:p>
        </p:txBody>
      </p:sp>
    </p:spTree>
    <p:extLst>
      <p:ext uri="{BB962C8B-B14F-4D97-AF65-F5344CB8AC3E}">
        <p14:creationId xmlns:p14="http://schemas.microsoft.com/office/powerpoint/2010/main" val="2445924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Cybersecurity</a:t>
            </a:r>
          </a:p>
        </p:txBody>
      </p:sp>
      <p:sp>
        <p:nvSpPr>
          <p:cNvPr id="3" name="Content Placeholder 2"/>
          <p:cNvSpPr>
            <a:spLocks noGrp="1"/>
          </p:cNvSpPr>
          <p:nvPr>
            <p:ph idx="1"/>
          </p:nvPr>
        </p:nvSpPr>
        <p:spPr>
          <a:xfrm>
            <a:off x="395536" y="1916832"/>
            <a:ext cx="8229600" cy="4572000"/>
          </a:xfrm>
        </p:spPr>
        <p:txBody>
          <a:bodyPr>
            <a:normAutofit/>
          </a:bodyPr>
          <a:lstStyle/>
          <a:p>
            <a:r>
              <a:rPr lang="en-US" sz="2400" dirty="0">
                <a:effectLst>
                  <a:outerShdw blurRad="38100" dist="38100" dir="2700000" algn="tl">
                    <a:srgbClr val="000000">
                      <a:alpha val="43137"/>
                    </a:srgbClr>
                  </a:outerShdw>
                </a:effectLst>
              </a:rPr>
              <a:t>I</a:t>
            </a:r>
            <a:r>
              <a:rPr lang="en-US" sz="2400" dirty="0" smtClean="0">
                <a:effectLst>
                  <a:outerShdw blurRad="38100" dist="38100" dir="2700000" algn="tl">
                    <a:srgbClr val="000000">
                      <a:alpha val="43137"/>
                    </a:srgbClr>
                  </a:outerShdw>
                </a:effectLst>
              </a:rPr>
              <a:t>ncludes </a:t>
            </a:r>
            <a:r>
              <a:rPr lang="en-US" sz="2400" dirty="0">
                <a:effectLst>
                  <a:outerShdw blurRad="38100" dist="38100" dir="2700000" algn="tl">
                    <a:srgbClr val="000000">
                      <a:alpha val="43137"/>
                    </a:srgbClr>
                  </a:outerShdw>
                </a:effectLst>
              </a:rPr>
              <a:t>controlling physical access to the </a:t>
            </a:r>
            <a:r>
              <a:rPr lang="en-US" sz="2400" dirty="0" smtClean="0">
                <a:effectLst>
                  <a:outerShdw blurRad="38100" dist="38100" dir="2700000" algn="tl">
                    <a:srgbClr val="000000">
                      <a:alpha val="43137"/>
                    </a:srgbClr>
                  </a:outerShdw>
                </a:effectLst>
              </a:rPr>
              <a:t>hardware</a:t>
            </a:r>
          </a:p>
          <a:p>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P</a:t>
            </a:r>
            <a:r>
              <a:rPr lang="en-US" sz="2400" dirty="0" smtClean="0">
                <a:effectLst>
                  <a:outerShdw blurRad="38100" dist="38100" dir="2700000" algn="tl">
                    <a:srgbClr val="000000">
                      <a:alpha val="43137"/>
                    </a:srgbClr>
                  </a:outerShdw>
                </a:effectLst>
              </a:rPr>
              <a:t>rotecting </a:t>
            </a:r>
            <a:r>
              <a:rPr lang="en-US" sz="2400" dirty="0">
                <a:effectLst>
                  <a:outerShdw blurRad="38100" dist="38100" dir="2700000" algn="tl">
                    <a:srgbClr val="000000">
                      <a:alpha val="43137"/>
                    </a:srgbClr>
                  </a:outerShdw>
                </a:effectLst>
              </a:rPr>
              <a:t>against harm that may come via network access, data and code </a:t>
            </a:r>
            <a:r>
              <a:rPr lang="en-US" sz="2400" dirty="0" smtClean="0">
                <a:effectLst>
                  <a:outerShdw blurRad="38100" dist="38100" dir="2700000" algn="tl">
                    <a:srgbClr val="000000">
                      <a:alpha val="43137"/>
                    </a:srgbClr>
                  </a:outerShdw>
                </a:effectLst>
              </a:rPr>
              <a:t>injection</a:t>
            </a:r>
          </a:p>
          <a:p>
            <a:endParaRPr lang="en-US" sz="2400" dirty="0" smtClean="0">
              <a:effectLst>
                <a:outerShdw blurRad="38100" dist="38100" dir="2700000" algn="tl">
                  <a:srgbClr val="000000">
                    <a:alpha val="43137"/>
                  </a:srgbClr>
                </a:outerShdw>
              </a:effectLst>
            </a:endParaRPr>
          </a:p>
          <a:p>
            <a:r>
              <a:rPr lang="en-US" sz="2400" dirty="0" smtClean="0">
                <a:solidFill>
                  <a:prstClr val="white"/>
                </a:solidFill>
                <a:effectLst>
                  <a:outerShdw blurRad="38100" dist="38100" dir="2700000" algn="tl">
                    <a:srgbClr val="000000">
                      <a:alpha val="43137"/>
                    </a:srgbClr>
                  </a:outerShdw>
                </a:effectLst>
              </a:rPr>
              <a:t>Protecting </a:t>
            </a:r>
            <a:r>
              <a:rPr lang="en-US" sz="2400" dirty="0">
                <a:solidFill>
                  <a:prstClr val="white"/>
                </a:solidFill>
                <a:effectLst>
                  <a:outerShdw blurRad="38100" dist="38100" dir="2700000" algn="tl">
                    <a:srgbClr val="000000">
                      <a:alpha val="43137"/>
                    </a:srgbClr>
                  </a:outerShdw>
                </a:effectLst>
              </a:rPr>
              <a:t>against </a:t>
            </a:r>
            <a:r>
              <a:rPr lang="en-US" sz="2400" dirty="0" smtClean="0">
                <a:effectLst>
                  <a:outerShdw blurRad="38100" dist="38100" dir="2700000" algn="tl">
                    <a:srgbClr val="000000">
                      <a:alpha val="43137"/>
                    </a:srgbClr>
                  </a:outerShdw>
                </a:effectLst>
              </a:rPr>
              <a:t>malpractice </a:t>
            </a:r>
            <a:r>
              <a:rPr lang="en-US" sz="2400" dirty="0">
                <a:effectLst>
                  <a:outerShdw blurRad="38100" dist="38100" dir="2700000" algn="tl">
                    <a:srgbClr val="000000">
                      <a:alpha val="43137"/>
                    </a:srgbClr>
                  </a:outerShdw>
                </a:effectLst>
              </a:rPr>
              <a:t>by operators, whether intentional, accidental, or due to them being tricked into deviating from secure procedures.</a:t>
            </a:r>
          </a:p>
        </p:txBody>
      </p:sp>
    </p:spTree>
    <p:extLst>
      <p:ext uri="{BB962C8B-B14F-4D97-AF65-F5344CB8AC3E}">
        <p14:creationId xmlns:p14="http://schemas.microsoft.com/office/powerpoint/2010/main" val="3543175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Cyber Security</a:t>
            </a:r>
            <a:endParaRPr lang="en-US" sz="4000" dirty="0"/>
          </a:p>
        </p:txBody>
      </p:sp>
      <p:sp>
        <p:nvSpPr>
          <p:cNvPr id="3" name="Content Placeholder 2"/>
          <p:cNvSpPr>
            <a:spLocks noGrp="1"/>
          </p:cNvSpPr>
          <p:nvPr>
            <p:ph idx="1"/>
          </p:nvPr>
        </p:nvSpPr>
        <p:spPr/>
        <p:txBody>
          <a:bodyPr>
            <a:normAutofit/>
          </a:bodyPr>
          <a:lstStyle/>
          <a:p>
            <a:pPr marL="64008" indent="0">
              <a:buNone/>
            </a:pPr>
            <a:r>
              <a:rPr lang="en-US" sz="2400" dirty="0"/>
              <a:t>S</a:t>
            </a:r>
            <a:r>
              <a:rPr lang="en-US" sz="2400" dirty="0" smtClean="0"/>
              <a:t>ecurity properties </a:t>
            </a:r>
            <a:r>
              <a:rPr lang="en-US" sz="2400" dirty="0"/>
              <a:t>include one or more of the following</a:t>
            </a:r>
            <a:r>
              <a:rPr lang="en-US" sz="2400" dirty="0" smtClean="0"/>
              <a:t>:</a:t>
            </a:r>
          </a:p>
          <a:p>
            <a:pPr marL="64008" indent="0">
              <a:buNone/>
            </a:pPr>
            <a:endParaRPr lang="en-US" sz="2800" dirty="0" smtClean="0"/>
          </a:p>
          <a:p>
            <a:r>
              <a:rPr lang="en-US" sz="2400" dirty="0" smtClean="0"/>
              <a:t>Availability</a:t>
            </a:r>
          </a:p>
          <a:p>
            <a:r>
              <a:rPr lang="en-US" sz="2400" dirty="0" smtClean="0"/>
              <a:t>Integrity</a:t>
            </a:r>
          </a:p>
          <a:p>
            <a:r>
              <a:rPr lang="en-US" sz="2400" dirty="0" smtClean="0"/>
              <a:t>confidentiality </a:t>
            </a:r>
          </a:p>
          <a:p>
            <a:pPr marL="64008" indent="0">
              <a:buNone/>
            </a:pPr>
            <a:r>
              <a:rPr lang="en-US" sz="2400" dirty="0" smtClean="0"/>
              <a:t>They are the core principles of cybersecurity</a:t>
            </a:r>
            <a:endParaRPr lang="en-US" sz="2400" dirty="0"/>
          </a:p>
        </p:txBody>
      </p:sp>
    </p:spTree>
    <p:extLst>
      <p:ext uri="{BB962C8B-B14F-4D97-AF65-F5344CB8AC3E}">
        <p14:creationId xmlns:p14="http://schemas.microsoft.com/office/powerpoint/2010/main" val="371397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Pr>
              <a:t>1. Availability</a:t>
            </a:r>
            <a:endParaRPr lang="en-US" dirty="0"/>
          </a:p>
        </p:txBody>
      </p:sp>
      <p:sp>
        <p:nvSpPr>
          <p:cNvPr id="3" name="Content Placeholder 2"/>
          <p:cNvSpPr>
            <a:spLocks noGrp="1"/>
          </p:cNvSpPr>
          <p:nvPr>
            <p:ph idx="1"/>
          </p:nvPr>
        </p:nvSpPr>
        <p:spPr/>
        <p:txBody>
          <a:bodyPr>
            <a:normAutofit/>
          </a:bodyPr>
          <a:lstStyle/>
          <a:p>
            <a:r>
              <a:rPr lang="en-US" sz="2800" dirty="0"/>
              <a:t>M</a:t>
            </a:r>
            <a:r>
              <a:rPr lang="en-US" sz="2800" dirty="0" smtClean="0"/>
              <a:t>eans </a:t>
            </a:r>
            <a:r>
              <a:rPr lang="en-US" sz="2800" dirty="0"/>
              <a:t>that the information and systems must be available to </a:t>
            </a:r>
            <a:r>
              <a:rPr lang="en-US" sz="2800" dirty="0" smtClean="0"/>
              <a:t>those who </a:t>
            </a:r>
            <a:r>
              <a:rPr lang="en-US" sz="2800" dirty="0"/>
              <a:t>need it. </a:t>
            </a:r>
          </a:p>
        </p:txBody>
      </p:sp>
    </p:spTree>
    <p:extLst>
      <p:ext uri="{BB962C8B-B14F-4D97-AF65-F5344CB8AC3E}">
        <p14:creationId xmlns:p14="http://schemas.microsoft.com/office/powerpoint/2010/main" val="62150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Integrity</a:t>
            </a:r>
            <a:endParaRPr lang="en-US" dirty="0"/>
          </a:p>
        </p:txBody>
      </p:sp>
      <p:sp>
        <p:nvSpPr>
          <p:cNvPr id="3" name="Content Placeholder 2"/>
          <p:cNvSpPr>
            <a:spLocks noGrp="1"/>
          </p:cNvSpPr>
          <p:nvPr>
            <p:ph idx="1"/>
          </p:nvPr>
        </p:nvSpPr>
        <p:spPr/>
        <p:txBody>
          <a:bodyPr/>
          <a:lstStyle/>
          <a:p>
            <a:r>
              <a:rPr lang="en-US" dirty="0"/>
              <a:t>I</a:t>
            </a:r>
            <a:r>
              <a:rPr lang="en-US" dirty="0" smtClean="0"/>
              <a:t>nformation </a:t>
            </a:r>
            <a:r>
              <a:rPr lang="en-US" dirty="0"/>
              <a:t>must retain its reliability </a:t>
            </a:r>
            <a:r>
              <a:rPr lang="en-US" dirty="0" smtClean="0"/>
              <a:t>and not </a:t>
            </a:r>
            <a:r>
              <a:rPr lang="en-US" dirty="0"/>
              <a:t>be altered from its original state. </a:t>
            </a:r>
          </a:p>
        </p:txBody>
      </p:sp>
    </p:spTree>
    <p:extLst>
      <p:ext uri="{BB962C8B-B14F-4D97-AF65-F5344CB8AC3E}">
        <p14:creationId xmlns:p14="http://schemas.microsoft.com/office/powerpoint/2010/main" val="943170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t>
            </a:r>
            <a:r>
              <a:rPr lang="en-US" dirty="0"/>
              <a:t>confidentiality </a:t>
            </a:r>
          </a:p>
        </p:txBody>
      </p:sp>
      <p:sp>
        <p:nvSpPr>
          <p:cNvPr id="3" name="Content Placeholder 2"/>
          <p:cNvSpPr>
            <a:spLocks noGrp="1"/>
          </p:cNvSpPr>
          <p:nvPr>
            <p:ph idx="1"/>
          </p:nvPr>
        </p:nvSpPr>
        <p:spPr/>
        <p:txBody>
          <a:bodyPr/>
          <a:lstStyle/>
          <a:p>
            <a:r>
              <a:rPr lang="en-US" sz="2800" dirty="0"/>
              <a:t>I</a:t>
            </a:r>
            <a:r>
              <a:rPr lang="en-US" sz="2800" dirty="0" smtClean="0"/>
              <a:t>nformation </a:t>
            </a:r>
            <a:r>
              <a:rPr lang="en-US" sz="2800" dirty="0" smtClean="0"/>
              <a:t>that </a:t>
            </a:r>
            <a:r>
              <a:rPr lang="en-US" sz="2800" dirty="0"/>
              <a:t>is sensitive or confidential must remain so and be shared only with </a:t>
            </a:r>
            <a:r>
              <a:rPr lang="en-US" sz="2800" dirty="0" smtClean="0"/>
              <a:t>appropriate users</a:t>
            </a:r>
            <a:r>
              <a:rPr lang="en-US" sz="2800" dirty="0"/>
              <a:t>.</a:t>
            </a:r>
          </a:p>
          <a:p>
            <a:endParaRPr lang="en-US" dirty="0"/>
          </a:p>
        </p:txBody>
      </p:sp>
    </p:spTree>
    <p:extLst>
      <p:ext uri="{BB962C8B-B14F-4D97-AF65-F5344CB8AC3E}">
        <p14:creationId xmlns:p14="http://schemas.microsoft.com/office/powerpoint/2010/main" val="556203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a:ln w="6350">
                  <a:solidFill>
                    <a:srgbClr val="FF388C">
                      <a:shade val="43000"/>
                    </a:srgbClr>
                  </a:solidFill>
                </a:ln>
                <a:solidFill>
                  <a:srgbClr val="FF388C">
                    <a:tint val="83000"/>
                    <a:satMod val="150000"/>
                  </a:srgbClr>
                </a:solidFill>
              </a:rPr>
              <a:t>Cybersecurity</a:t>
            </a:r>
            <a:endParaRPr lang="en-US" sz="3600" dirty="0"/>
          </a:p>
        </p:txBody>
      </p:sp>
      <p:sp>
        <p:nvSpPr>
          <p:cNvPr id="3" name="Content Placeholder 2"/>
          <p:cNvSpPr>
            <a:spLocks noGrp="1"/>
          </p:cNvSpPr>
          <p:nvPr>
            <p:ph idx="1"/>
          </p:nvPr>
        </p:nvSpPr>
        <p:spPr/>
        <p:txBody>
          <a:bodyPr>
            <a:normAutofit/>
          </a:bodyPr>
          <a:lstStyle/>
          <a:p>
            <a:r>
              <a:rPr lang="en-US" sz="2800" dirty="0"/>
              <a:t>Cybersecurity includes different elements such </a:t>
            </a:r>
            <a:r>
              <a:rPr lang="en-US" sz="2800" dirty="0" smtClean="0"/>
              <a:t>as: </a:t>
            </a:r>
          </a:p>
          <a:p>
            <a:pPr lvl="1"/>
            <a:r>
              <a:rPr lang="en-US" sz="2400" b="1" dirty="0" smtClean="0"/>
              <a:t>application security</a:t>
            </a:r>
          </a:p>
          <a:p>
            <a:pPr lvl="1"/>
            <a:r>
              <a:rPr lang="en-US" sz="2400" b="1" dirty="0" smtClean="0"/>
              <a:t> </a:t>
            </a:r>
            <a:r>
              <a:rPr lang="en-US" sz="2400" b="1" dirty="0"/>
              <a:t>information </a:t>
            </a:r>
            <a:r>
              <a:rPr lang="en-US" sz="2400" b="1" dirty="0" smtClean="0"/>
              <a:t>security</a:t>
            </a:r>
          </a:p>
          <a:p>
            <a:pPr lvl="1"/>
            <a:r>
              <a:rPr lang="en-US" sz="2400" b="1" dirty="0" smtClean="0"/>
              <a:t> </a:t>
            </a:r>
            <a:r>
              <a:rPr lang="en-US" sz="2400" b="1" dirty="0"/>
              <a:t>network </a:t>
            </a:r>
            <a:r>
              <a:rPr lang="en-US" sz="2400" b="1" dirty="0" smtClean="0"/>
              <a:t>security</a:t>
            </a:r>
          </a:p>
          <a:p>
            <a:pPr lvl="1"/>
            <a:r>
              <a:rPr lang="en-US" sz="2400" b="1" dirty="0" smtClean="0"/>
              <a:t>and </a:t>
            </a:r>
            <a:r>
              <a:rPr lang="en-US" sz="2400" b="1" dirty="0"/>
              <a:t>disaster recovery</a:t>
            </a:r>
          </a:p>
        </p:txBody>
      </p:sp>
    </p:spTree>
    <p:extLst>
      <p:ext uri="{BB962C8B-B14F-4D97-AF65-F5344CB8AC3E}">
        <p14:creationId xmlns:p14="http://schemas.microsoft.com/office/powerpoint/2010/main" val="326845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A</a:t>
            </a:r>
            <a:r>
              <a:rPr lang="en-US" sz="2800" dirty="0" smtClean="0"/>
              <a:t>pplication </a:t>
            </a:r>
            <a:r>
              <a:rPr lang="en-US" sz="2800" dirty="0"/>
              <a:t>security</a:t>
            </a:r>
          </a:p>
        </p:txBody>
      </p:sp>
      <p:sp>
        <p:nvSpPr>
          <p:cNvPr id="3" name="Content Placeholder 2"/>
          <p:cNvSpPr>
            <a:spLocks noGrp="1"/>
          </p:cNvSpPr>
          <p:nvPr>
            <p:ph idx="1"/>
          </p:nvPr>
        </p:nvSpPr>
        <p:spPr/>
        <p:txBody>
          <a:bodyPr>
            <a:normAutofit/>
          </a:bodyPr>
          <a:lstStyle/>
          <a:p>
            <a:r>
              <a:rPr lang="en-US" sz="2400" b="1" dirty="0"/>
              <a:t>Application security </a:t>
            </a:r>
            <a:r>
              <a:rPr lang="en-US" sz="2400" dirty="0"/>
              <a:t>is the </a:t>
            </a:r>
            <a:r>
              <a:rPr lang="en-US" sz="2400" dirty="0" smtClean="0"/>
              <a:t>type </a:t>
            </a:r>
            <a:r>
              <a:rPr lang="en-US" sz="2400" dirty="0"/>
              <a:t>of cyber security which is developing application by adding security features within applications to prevent </a:t>
            </a:r>
            <a:r>
              <a:rPr lang="en-US" sz="2400" dirty="0" smtClean="0"/>
              <a:t>it from </a:t>
            </a:r>
            <a:r>
              <a:rPr lang="en-US" sz="2400" dirty="0"/>
              <a:t>cyber threats. </a:t>
            </a:r>
          </a:p>
        </p:txBody>
      </p:sp>
    </p:spTree>
    <p:extLst>
      <p:ext uri="{BB962C8B-B14F-4D97-AF65-F5344CB8AC3E}">
        <p14:creationId xmlns:p14="http://schemas.microsoft.com/office/powerpoint/2010/main" val="3936566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I</a:t>
            </a:r>
            <a:r>
              <a:rPr lang="en-US" sz="3600" dirty="0" smtClean="0"/>
              <a:t>nformation security</a:t>
            </a:r>
            <a:endParaRPr lang="en-US" sz="3600" dirty="0"/>
          </a:p>
        </p:txBody>
      </p:sp>
      <p:sp>
        <p:nvSpPr>
          <p:cNvPr id="3" name="Content Placeholder 2"/>
          <p:cNvSpPr>
            <a:spLocks noGrp="1"/>
          </p:cNvSpPr>
          <p:nvPr>
            <p:ph idx="1"/>
          </p:nvPr>
        </p:nvSpPr>
        <p:spPr/>
        <p:txBody>
          <a:bodyPr/>
          <a:lstStyle/>
          <a:p>
            <a:r>
              <a:rPr lang="en-US" sz="2400" dirty="0"/>
              <a:t>Preservation of confidentiality, integrity and </a:t>
            </a:r>
            <a:r>
              <a:rPr lang="en-US" sz="2400" dirty="0" smtClean="0"/>
              <a:t>availability of </a:t>
            </a:r>
            <a:r>
              <a:rPr lang="en-US" sz="2400" dirty="0"/>
              <a:t>information</a:t>
            </a:r>
            <a:r>
              <a:rPr lang="en-US" sz="2400" dirty="0" smtClean="0"/>
              <a:t>.</a:t>
            </a:r>
          </a:p>
          <a:p>
            <a:endParaRPr lang="en-US" sz="2400" dirty="0" smtClean="0"/>
          </a:p>
          <a:p>
            <a:r>
              <a:rPr lang="en-US" sz="2400" dirty="0"/>
              <a:t>P</a:t>
            </a:r>
            <a:r>
              <a:rPr lang="en-US" sz="2400" dirty="0" smtClean="0"/>
              <a:t>rocess </a:t>
            </a:r>
            <a:r>
              <a:rPr lang="en-US" sz="2400" dirty="0"/>
              <a:t>and methodology to </a:t>
            </a:r>
            <a:r>
              <a:rPr lang="en-US" sz="2400" dirty="0" smtClean="0"/>
              <a:t>protect </a:t>
            </a:r>
            <a:r>
              <a:rPr lang="en-US" sz="2400" dirty="0">
                <a:solidFill>
                  <a:prstClr val="white"/>
                </a:solidFill>
              </a:rPr>
              <a:t>information</a:t>
            </a:r>
            <a:r>
              <a:rPr lang="en-US" sz="2400" dirty="0" smtClean="0"/>
              <a:t> from </a:t>
            </a:r>
            <a:r>
              <a:rPr lang="en-US" sz="2400" dirty="0"/>
              <a:t>unauthorized access, use, modification and destruction.</a:t>
            </a:r>
          </a:p>
          <a:p>
            <a:endParaRPr lang="en-US" sz="2800" dirty="0"/>
          </a:p>
        </p:txBody>
      </p:sp>
    </p:spTree>
    <p:extLst>
      <p:ext uri="{BB962C8B-B14F-4D97-AF65-F5344CB8AC3E}">
        <p14:creationId xmlns:p14="http://schemas.microsoft.com/office/powerpoint/2010/main" val="498551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effectLst/>
              </a:rPr>
              <a:t>Network Security</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sz="2800" dirty="0"/>
              <a:t>T</a:t>
            </a:r>
            <a:r>
              <a:rPr lang="en-US" sz="2800" dirty="0" smtClean="0"/>
              <a:t>he </a:t>
            </a:r>
            <a:r>
              <a:rPr lang="en-US" sz="2800" dirty="0"/>
              <a:t>process of preventing and protecting against unauthorized intrusion into computer networks.</a:t>
            </a:r>
          </a:p>
          <a:p>
            <a:endParaRPr lang="en-US" dirty="0"/>
          </a:p>
        </p:txBody>
      </p:sp>
    </p:spTree>
    <p:extLst>
      <p:ext uri="{BB962C8B-B14F-4D97-AF65-F5344CB8AC3E}">
        <p14:creationId xmlns:p14="http://schemas.microsoft.com/office/powerpoint/2010/main" val="3324287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D</a:t>
            </a:r>
            <a:r>
              <a:rPr lang="en-US" sz="2800" dirty="0" smtClean="0"/>
              <a:t>isaster </a:t>
            </a:r>
            <a:r>
              <a:rPr lang="en-US" sz="2800" dirty="0"/>
              <a:t>recovery</a:t>
            </a:r>
            <a:br>
              <a:rPr lang="en-US" sz="2800" dirty="0"/>
            </a:br>
            <a:endParaRPr lang="en-US" sz="2800" dirty="0"/>
          </a:p>
        </p:txBody>
      </p:sp>
      <p:sp>
        <p:nvSpPr>
          <p:cNvPr id="3" name="Content Placeholder 2"/>
          <p:cNvSpPr>
            <a:spLocks noGrp="1"/>
          </p:cNvSpPr>
          <p:nvPr>
            <p:ph idx="1"/>
          </p:nvPr>
        </p:nvSpPr>
        <p:spPr/>
        <p:txBody>
          <a:bodyPr>
            <a:normAutofit/>
          </a:bodyPr>
          <a:lstStyle/>
          <a:p>
            <a:r>
              <a:rPr lang="en-US" sz="2400" dirty="0"/>
              <a:t>P</a:t>
            </a:r>
            <a:r>
              <a:rPr lang="en-US" sz="2400" dirty="0" smtClean="0"/>
              <a:t>lanning </a:t>
            </a:r>
            <a:r>
              <a:rPr lang="en-US" sz="2400" dirty="0"/>
              <a:t>that aims to protect an organization from the effects of significant negative events. </a:t>
            </a:r>
            <a:endParaRPr lang="en-US" sz="2400" dirty="0" smtClean="0"/>
          </a:p>
          <a:p>
            <a:endParaRPr lang="en-US" sz="2400" dirty="0" smtClean="0"/>
          </a:p>
          <a:p>
            <a:r>
              <a:rPr lang="en-US" sz="2400" dirty="0" smtClean="0"/>
              <a:t>Having </a:t>
            </a:r>
            <a:r>
              <a:rPr lang="en-US" sz="2400" dirty="0"/>
              <a:t>a disaster recovery strategy in place enables an organization to maintain or quickly resume mission-critical </a:t>
            </a:r>
            <a:r>
              <a:rPr lang="en-US" sz="2400" dirty="0" smtClean="0"/>
              <a:t>functions</a:t>
            </a:r>
            <a:r>
              <a:rPr lang="en-US" sz="2400" dirty="0"/>
              <a:t> </a:t>
            </a:r>
            <a:r>
              <a:rPr lang="en-US" sz="2400" dirty="0" smtClean="0"/>
              <a:t>following </a:t>
            </a:r>
            <a:r>
              <a:rPr lang="en-US" sz="2400" dirty="0"/>
              <a:t>a disruption.</a:t>
            </a:r>
          </a:p>
          <a:p>
            <a:endParaRPr lang="en-US" sz="2400" dirty="0"/>
          </a:p>
        </p:txBody>
      </p:sp>
    </p:spTree>
    <p:extLst>
      <p:ext uri="{BB962C8B-B14F-4D97-AF65-F5344CB8AC3E}">
        <p14:creationId xmlns:p14="http://schemas.microsoft.com/office/powerpoint/2010/main" val="3209276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n w="6350">
                  <a:solidFill>
                    <a:srgbClr val="FF388C">
                      <a:shade val="43000"/>
                    </a:srgbClr>
                  </a:solidFill>
                </a:ln>
                <a:solidFill>
                  <a:srgbClr val="FF388C">
                    <a:tint val="83000"/>
                    <a:satMod val="150000"/>
                  </a:srgbClr>
                </a:solidFill>
              </a:rPr>
              <a:t>Disaster recovery</a:t>
            </a:r>
            <a:endParaRPr lang="en-US" dirty="0"/>
          </a:p>
        </p:txBody>
      </p:sp>
      <p:sp>
        <p:nvSpPr>
          <p:cNvPr id="3" name="Content Placeholder 2"/>
          <p:cNvSpPr>
            <a:spLocks noGrp="1"/>
          </p:cNvSpPr>
          <p:nvPr>
            <p:ph idx="1"/>
          </p:nvPr>
        </p:nvSpPr>
        <p:spPr>
          <a:xfrm>
            <a:off x="457200" y="1556792"/>
            <a:ext cx="8229600" cy="4898016"/>
          </a:xfrm>
        </p:spPr>
        <p:txBody>
          <a:bodyPr>
            <a:normAutofit/>
          </a:bodyPr>
          <a:lstStyle/>
          <a:p>
            <a:r>
              <a:rPr lang="en-US" sz="2800" dirty="0" smtClean="0"/>
              <a:t> </a:t>
            </a:r>
            <a:r>
              <a:rPr lang="en-US" sz="2400" dirty="0"/>
              <a:t>A</a:t>
            </a:r>
            <a:r>
              <a:rPr lang="en-US" sz="2400" dirty="0" smtClean="0"/>
              <a:t> </a:t>
            </a:r>
            <a:r>
              <a:rPr lang="en-US" sz="2400" dirty="0"/>
              <a:t>formal document created by an organization that contains detailed instructions on how to respond to unplanned incidents such as natural disasters, power outages, cyber attacks and any other disruptive events</a:t>
            </a:r>
            <a:r>
              <a:rPr lang="en-US" sz="2400" dirty="0" smtClean="0"/>
              <a:t>.</a:t>
            </a:r>
          </a:p>
          <a:p>
            <a:pPr marL="64008" indent="0">
              <a:buNone/>
            </a:pPr>
            <a:r>
              <a:rPr lang="en-US" sz="2800" dirty="0" smtClean="0"/>
              <a:t> </a:t>
            </a:r>
          </a:p>
          <a:p>
            <a:r>
              <a:rPr lang="en-US" sz="2400" dirty="0" smtClean="0"/>
              <a:t>The </a:t>
            </a:r>
            <a:r>
              <a:rPr lang="en-US" sz="2400" dirty="0"/>
              <a:t>plan contains strategies on minimizing the effects of a disaster, so an organization will continue to operate – or quickly resume key operations.</a:t>
            </a:r>
          </a:p>
        </p:txBody>
      </p:sp>
    </p:spTree>
    <p:extLst>
      <p:ext uri="{BB962C8B-B14F-4D97-AF65-F5344CB8AC3E}">
        <p14:creationId xmlns:p14="http://schemas.microsoft.com/office/powerpoint/2010/main" val="568858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Techniques </a:t>
            </a:r>
            <a:r>
              <a:rPr lang="en-US" sz="3200" dirty="0"/>
              <a:t>to secure computers</a:t>
            </a:r>
          </a:p>
        </p:txBody>
      </p:sp>
      <p:sp>
        <p:nvSpPr>
          <p:cNvPr id="3" name="Content Placeholder 2"/>
          <p:cNvSpPr>
            <a:spLocks noGrp="1"/>
          </p:cNvSpPr>
          <p:nvPr>
            <p:ph idx="1"/>
          </p:nvPr>
        </p:nvSpPr>
        <p:spPr>
          <a:xfrm>
            <a:off x="457200" y="1556792"/>
            <a:ext cx="8229600" cy="4898016"/>
          </a:xfrm>
        </p:spPr>
        <p:txBody>
          <a:bodyPr>
            <a:normAutofit/>
          </a:bodyPr>
          <a:lstStyle/>
          <a:p>
            <a:r>
              <a:rPr lang="en-US" sz="2400" dirty="0"/>
              <a:t>Updating the operating system regularly</a:t>
            </a:r>
            <a:endParaRPr lang="en-US" sz="2400" dirty="0" smtClean="0"/>
          </a:p>
          <a:p>
            <a:r>
              <a:rPr lang="en-US" sz="2400" dirty="0" smtClean="0"/>
              <a:t>Backup data</a:t>
            </a:r>
          </a:p>
          <a:p>
            <a:r>
              <a:rPr lang="en-US" sz="2400" dirty="0" smtClean="0"/>
              <a:t>Using strong password</a:t>
            </a:r>
          </a:p>
          <a:p>
            <a:r>
              <a:rPr lang="en-US" sz="2400" dirty="0" smtClean="0"/>
              <a:t>Access control software</a:t>
            </a:r>
          </a:p>
          <a:p>
            <a:r>
              <a:rPr lang="en-US" sz="2400" dirty="0"/>
              <a:t>Use licensed </a:t>
            </a:r>
            <a:r>
              <a:rPr lang="en-US" sz="2400" dirty="0" smtClean="0"/>
              <a:t>Anti-virus</a:t>
            </a:r>
          </a:p>
          <a:p>
            <a:r>
              <a:rPr lang="en-US" sz="2400" dirty="0" smtClean="0"/>
              <a:t>Biometrics</a:t>
            </a:r>
          </a:p>
          <a:p>
            <a:r>
              <a:rPr lang="en-US" sz="2400" dirty="0" smtClean="0"/>
              <a:t>Hiring trustworthy employees</a:t>
            </a:r>
          </a:p>
          <a:p>
            <a:r>
              <a:rPr lang="en-US" sz="2400" dirty="0" smtClean="0"/>
              <a:t>Encryption</a:t>
            </a:r>
          </a:p>
          <a:p>
            <a:r>
              <a:rPr lang="en-US" sz="2400" dirty="0" smtClean="0"/>
              <a:t>Using firewalls</a:t>
            </a:r>
          </a:p>
          <a:p>
            <a:r>
              <a:rPr lang="en-US" sz="2400" dirty="0"/>
              <a:t>Using VPN</a:t>
            </a:r>
          </a:p>
          <a:p>
            <a:endParaRPr lang="en-US" dirty="0"/>
          </a:p>
          <a:p>
            <a:endParaRPr lang="en-US" dirty="0"/>
          </a:p>
        </p:txBody>
      </p:sp>
    </p:spTree>
    <p:extLst>
      <p:ext uri="{BB962C8B-B14F-4D97-AF65-F5344CB8AC3E}">
        <p14:creationId xmlns:p14="http://schemas.microsoft.com/office/powerpoint/2010/main" val="3591577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Access-control </a:t>
            </a:r>
            <a:r>
              <a:rPr lang="en-US" sz="3200" b="1" dirty="0" smtClean="0"/>
              <a:t>software</a:t>
            </a:r>
            <a:endParaRPr lang="en-US" sz="3200" dirty="0"/>
          </a:p>
        </p:txBody>
      </p:sp>
      <p:sp>
        <p:nvSpPr>
          <p:cNvPr id="3" name="Content Placeholder 2"/>
          <p:cNvSpPr>
            <a:spLocks noGrp="1"/>
          </p:cNvSpPr>
          <p:nvPr>
            <p:ph idx="1"/>
          </p:nvPr>
        </p:nvSpPr>
        <p:spPr/>
        <p:txBody>
          <a:bodyPr/>
          <a:lstStyle/>
          <a:p>
            <a:r>
              <a:rPr lang="en-US" sz="2400" dirty="0"/>
              <a:t>M</a:t>
            </a:r>
            <a:r>
              <a:rPr lang="en-US" sz="2400" dirty="0" smtClean="0"/>
              <a:t>ay </a:t>
            </a:r>
            <a:r>
              <a:rPr lang="en-US" sz="2400" dirty="0"/>
              <a:t>allow computers users access only to those files related to their </a:t>
            </a:r>
            <a:r>
              <a:rPr lang="en-US" sz="2400" dirty="0" smtClean="0"/>
              <a:t>work</a:t>
            </a:r>
            <a:endParaRPr lang="en-US" sz="2400" dirty="0"/>
          </a:p>
          <a:p>
            <a:endParaRPr lang="en-US" sz="2400" dirty="0" smtClean="0"/>
          </a:p>
          <a:p>
            <a:r>
              <a:rPr lang="en-US" sz="2400" dirty="0" smtClean="0"/>
              <a:t> </a:t>
            </a:r>
            <a:r>
              <a:rPr lang="en-US" sz="2400" dirty="0"/>
              <a:t>M</a:t>
            </a:r>
            <a:r>
              <a:rPr lang="en-US" sz="2400" dirty="0" smtClean="0"/>
              <a:t>ay </a:t>
            </a:r>
            <a:r>
              <a:rPr lang="en-US" sz="2400" dirty="0"/>
              <a:t>allow read- only- access which means the user can read files, but cannot change them.</a:t>
            </a:r>
          </a:p>
          <a:p>
            <a:endParaRPr lang="en-US" dirty="0"/>
          </a:p>
        </p:txBody>
      </p:sp>
    </p:spTree>
    <p:extLst>
      <p:ext uri="{BB962C8B-B14F-4D97-AF65-F5344CB8AC3E}">
        <p14:creationId xmlns:p14="http://schemas.microsoft.com/office/powerpoint/2010/main" val="1623320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57250"/>
          </a:xfrm>
        </p:spPr>
        <p:txBody>
          <a:bodyPr>
            <a:normAutofit/>
          </a:bodyPr>
          <a:lstStyle/>
          <a:p>
            <a:r>
              <a:rPr lang="en-US" sz="3200" b="1" dirty="0"/>
              <a:t>Anti- virus </a:t>
            </a:r>
            <a:r>
              <a:rPr lang="en-US" sz="3200" b="1" dirty="0" smtClean="0"/>
              <a:t>software</a:t>
            </a:r>
            <a:endParaRPr lang="en-US" sz="3200" dirty="0"/>
          </a:p>
        </p:txBody>
      </p:sp>
      <p:sp>
        <p:nvSpPr>
          <p:cNvPr id="3" name="Content Placeholder 2"/>
          <p:cNvSpPr>
            <a:spLocks noGrp="1"/>
          </p:cNvSpPr>
          <p:nvPr>
            <p:ph idx="1"/>
          </p:nvPr>
        </p:nvSpPr>
        <p:spPr/>
        <p:txBody>
          <a:bodyPr/>
          <a:lstStyle/>
          <a:p>
            <a:r>
              <a:rPr lang="en-US" sz="2400" dirty="0" smtClean="0"/>
              <a:t>It </a:t>
            </a:r>
            <a:r>
              <a:rPr lang="en-US" sz="2400" dirty="0"/>
              <a:t>does not restrict a user’s access, but scans files for virus and in many cases, eradicate them</a:t>
            </a:r>
          </a:p>
          <a:p>
            <a:endParaRPr lang="en-US" dirty="0"/>
          </a:p>
        </p:txBody>
      </p:sp>
      <p:pic>
        <p:nvPicPr>
          <p:cNvPr id="4" name="Picture 3"/>
          <p:cNvPicPr>
            <a:picLocks noChangeAspect="1"/>
          </p:cNvPicPr>
          <p:nvPr/>
        </p:nvPicPr>
        <p:blipFill>
          <a:blip r:embed="rId2"/>
          <a:stretch>
            <a:fillRect/>
          </a:stretch>
        </p:blipFill>
        <p:spPr>
          <a:xfrm>
            <a:off x="4694387" y="2780928"/>
            <a:ext cx="1943100" cy="1685925"/>
          </a:xfrm>
          <a:prstGeom prst="rect">
            <a:avLst/>
          </a:prstGeom>
        </p:spPr>
      </p:pic>
      <p:pic>
        <p:nvPicPr>
          <p:cNvPr id="5" name="Picture 4"/>
          <p:cNvPicPr>
            <a:picLocks noChangeAspect="1"/>
          </p:cNvPicPr>
          <p:nvPr/>
        </p:nvPicPr>
        <p:blipFill>
          <a:blip r:embed="rId3"/>
          <a:stretch>
            <a:fillRect/>
          </a:stretch>
        </p:blipFill>
        <p:spPr>
          <a:xfrm>
            <a:off x="1455404" y="2810458"/>
            <a:ext cx="2200275" cy="1657350"/>
          </a:xfrm>
          <a:prstGeom prst="rect">
            <a:avLst/>
          </a:prstGeom>
        </p:spPr>
      </p:pic>
      <p:pic>
        <p:nvPicPr>
          <p:cNvPr id="6" name="Picture 5"/>
          <p:cNvPicPr>
            <a:picLocks noChangeAspect="1"/>
          </p:cNvPicPr>
          <p:nvPr/>
        </p:nvPicPr>
        <p:blipFill>
          <a:blip r:embed="rId4"/>
          <a:stretch>
            <a:fillRect/>
          </a:stretch>
        </p:blipFill>
        <p:spPr>
          <a:xfrm>
            <a:off x="3295650" y="4941168"/>
            <a:ext cx="2552700" cy="1714500"/>
          </a:xfrm>
          <a:prstGeom prst="rect">
            <a:avLst/>
          </a:prstGeom>
        </p:spPr>
      </p:pic>
    </p:spTree>
    <p:extLst>
      <p:ext uri="{BB962C8B-B14F-4D97-AF65-F5344CB8AC3E}">
        <p14:creationId xmlns:p14="http://schemas.microsoft.com/office/powerpoint/2010/main" val="4113217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45282"/>
          </a:xfrm>
        </p:spPr>
        <p:txBody>
          <a:bodyPr>
            <a:normAutofit/>
          </a:bodyPr>
          <a:lstStyle/>
          <a:p>
            <a:r>
              <a:rPr lang="en-US" sz="3200" b="1" dirty="0"/>
              <a:t>Biometrics</a:t>
            </a:r>
            <a:endParaRPr lang="en-US" sz="3200" dirty="0"/>
          </a:p>
        </p:txBody>
      </p:sp>
      <p:sp>
        <p:nvSpPr>
          <p:cNvPr id="3" name="Content Placeholder 2"/>
          <p:cNvSpPr>
            <a:spLocks noGrp="1"/>
          </p:cNvSpPr>
          <p:nvPr>
            <p:ph idx="1"/>
          </p:nvPr>
        </p:nvSpPr>
        <p:spPr>
          <a:xfrm>
            <a:off x="457200" y="1268760"/>
            <a:ext cx="8229600" cy="5186048"/>
          </a:xfrm>
        </p:spPr>
        <p:txBody>
          <a:bodyPr/>
          <a:lstStyle/>
          <a:p>
            <a:r>
              <a:rPr lang="en-US" sz="2400" dirty="0"/>
              <a:t>U</a:t>
            </a:r>
            <a:r>
              <a:rPr lang="en-US" sz="2400" dirty="0" smtClean="0"/>
              <a:t>sed </a:t>
            </a:r>
            <a:r>
              <a:rPr lang="en-US" sz="2400" dirty="0"/>
              <a:t>to grant or deny access to computers systems</a:t>
            </a:r>
            <a:r>
              <a:rPr lang="en-US" sz="2400" dirty="0" smtClean="0"/>
              <a:t>.</a:t>
            </a:r>
          </a:p>
          <a:p>
            <a:pPr marL="64008" indent="0">
              <a:buNone/>
            </a:pPr>
            <a:r>
              <a:rPr lang="en-US" sz="2400" dirty="0" smtClean="0"/>
              <a:t> </a:t>
            </a:r>
          </a:p>
          <a:p>
            <a:r>
              <a:rPr lang="en-US" sz="2400" dirty="0"/>
              <a:t>W</a:t>
            </a:r>
            <a:r>
              <a:rPr lang="en-US" sz="2400" dirty="0" smtClean="0"/>
              <a:t>hen </a:t>
            </a:r>
            <a:r>
              <a:rPr lang="en-US" sz="2400" dirty="0"/>
              <a:t>this type of security is used, employees may be identified by finger prints, retinal  patterns in the eye, </a:t>
            </a:r>
            <a:r>
              <a:rPr lang="en-US" sz="2400" dirty="0" smtClean="0"/>
              <a:t>etc. </a:t>
            </a:r>
            <a:r>
              <a:rPr lang="en-US" sz="2400" dirty="0"/>
              <a:t>before being granted access to use a computer.</a:t>
            </a:r>
          </a:p>
          <a:p>
            <a:endParaRPr lang="en-US" dirty="0"/>
          </a:p>
        </p:txBody>
      </p:sp>
    </p:spTree>
    <p:extLst>
      <p:ext uri="{BB962C8B-B14F-4D97-AF65-F5344CB8AC3E}">
        <p14:creationId xmlns:p14="http://schemas.microsoft.com/office/powerpoint/2010/main" val="3014069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rPr>
              <a:t>H</a:t>
            </a:r>
            <a:r>
              <a:rPr lang="en-US" sz="3200" b="1" dirty="0" smtClean="0">
                <a:effectLst/>
              </a:rPr>
              <a:t>iring </a:t>
            </a:r>
            <a:r>
              <a:rPr lang="en-US" sz="3200" b="1" dirty="0">
                <a:effectLst/>
              </a:rPr>
              <a:t>trustworthy employees</a:t>
            </a:r>
            <a:endParaRPr lang="en-US" sz="3200" dirty="0"/>
          </a:p>
        </p:txBody>
      </p:sp>
      <p:sp>
        <p:nvSpPr>
          <p:cNvPr id="3" name="Content Placeholder 2"/>
          <p:cNvSpPr>
            <a:spLocks noGrp="1"/>
          </p:cNvSpPr>
          <p:nvPr>
            <p:ph idx="1"/>
          </p:nvPr>
        </p:nvSpPr>
        <p:spPr/>
        <p:txBody>
          <a:bodyPr/>
          <a:lstStyle/>
          <a:p>
            <a:r>
              <a:rPr lang="en-US" sz="2400" dirty="0" smtClean="0"/>
              <a:t>Another </a:t>
            </a:r>
            <a:r>
              <a:rPr lang="en-US" sz="2400" dirty="0"/>
              <a:t>way or means for organizations to ensure computer security is to make every effort to </a:t>
            </a:r>
            <a:r>
              <a:rPr lang="en-US" sz="2400" b="1" dirty="0"/>
              <a:t>hire trustworthy employees.</a:t>
            </a:r>
            <a:r>
              <a:rPr lang="en-US" sz="2400" dirty="0"/>
              <a:t> </a:t>
            </a:r>
            <a:endParaRPr lang="en-US" sz="2400" dirty="0" smtClean="0"/>
          </a:p>
          <a:p>
            <a:endParaRPr lang="en-US" sz="2400" dirty="0" smtClean="0"/>
          </a:p>
          <a:p>
            <a:r>
              <a:rPr lang="en-US" sz="2400" dirty="0" smtClean="0"/>
              <a:t>Trustworthy </a:t>
            </a:r>
            <a:r>
              <a:rPr lang="en-US" sz="2400" dirty="0"/>
              <a:t>employees are less likely to commit offences associated with unauthorized access.</a:t>
            </a:r>
          </a:p>
          <a:p>
            <a:endParaRPr lang="en-US" dirty="0"/>
          </a:p>
        </p:txBody>
      </p:sp>
    </p:spTree>
    <p:extLst>
      <p:ext uri="{BB962C8B-B14F-4D97-AF65-F5344CB8AC3E}">
        <p14:creationId xmlns:p14="http://schemas.microsoft.com/office/powerpoint/2010/main" val="388624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Encryption</a:t>
            </a:r>
            <a:endParaRPr lang="en-US" sz="3200" dirty="0"/>
          </a:p>
        </p:txBody>
      </p:sp>
      <p:sp>
        <p:nvSpPr>
          <p:cNvPr id="3" name="Content Placeholder 2"/>
          <p:cNvSpPr>
            <a:spLocks noGrp="1"/>
          </p:cNvSpPr>
          <p:nvPr>
            <p:ph idx="1"/>
          </p:nvPr>
        </p:nvSpPr>
        <p:spPr/>
        <p:txBody>
          <a:bodyPr>
            <a:normAutofit/>
          </a:bodyPr>
          <a:lstStyle/>
          <a:p>
            <a:r>
              <a:rPr lang="en-US" sz="2400" dirty="0"/>
              <a:t>T</a:t>
            </a:r>
            <a:r>
              <a:rPr lang="en-US" sz="2400" dirty="0" smtClean="0"/>
              <a:t>he </a:t>
            </a:r>
            <a:r>
              <a:rPr lang="en-US" sz="2400" dirty="0"/>
              <a:t>process of encoding messages before they enter the network or airwaves, then decoding them at the receiving end of the transfer, so that recipients can read or hear them.</a:t>
            </a:r>
          </a:p>
          <a:p>
            <a:endParaRPr lang="en-US" sz="2800" dirty="0"/>
          </a:p>
        </p:txBody>
      </p:sp>
    </p:spTree>
    <p:extLst>
      <p:ext uri="{BB962C8B-B14F-4D97-AF65-F5344CB8AC3E}">
        <p14:creationId xmlns:p14="http://schemas.microsoft.com/office/powerpoint/2010/main" val="26372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Firewalls</a:t>
            </a:r>
            <a:endParaRPr lang="en-US" sz="3200" dirty="0"/>
          </a:p>
        </p:txBody>
      </p:sp>
      <p:sp>
        <p:nvSpPr>
          <p:cNvPr id="3" name="Content Placeholder 2"/>
          <p:cNvSpPr>
            <a:spLocks noGrp="1"/>
          </p:cNvSpPr>
          <p:nvPr>
            <p:ph idx="1"/>
          </p:nvPr>
        </p:nvSpPr>
        <p:spPr/>
        <p:txBody>
          <a:bodyPr>
            <a:normAutofit/>
          </a:bodyPr>
          <a:lstStyle/>
          <a:p>
            <a:r>
              <a:rPr lang="en-US" sz="2400" dirty="0" smtClean="0"/>
              <a:t>Can be </a:t>
            </a:r>
            <a:r>
              <a:rPr lang="en-US" sz="2400" dirty="0"/>
              <a:t>hardware or software designed to keep unauthorized users out of network system. </a:t>
            </a:r>
            <a:endParaRPr lang="en-US" sz="2400" dirty="0" smtClean="0"/>
          </a:p>
          <a:p>
            <a:endParaRPr lang="en-US" sz="2400" dirty="0" smtClean="0"/>
          </a:p>
          <a:p>
            <a:r>
              <a:rPr lang="en-US" sz="2400" dirty="0"/>
              <a:t>F</a:t>
            </a:r>
            <a:r>
              <a:rPr lang="en-US" sz="2400" dirty="0" smtClean="0"/>
              <a:t>ilter </a:t>
            </a:r>
            <a:r>
              <a:rPr lang="en-US" sz="2400" dirty="0"/>
              <a:t>incoming and outgoing information and block unauthorized users.</a:t>
            </a:r>
          </a:p>
          <a:p>
            <a:endParaRPr lang="en-US" sz="2800" dirty="0"/>
          </a:p>
        </p:txBody>
      </p:sp>
    </p:spTree>
    <p:extLst>
      <p:ext uri="{BB962C8B-B14F-4D97-AF65-F5344CB8AC3E}">
        <p14:creationId xmlns:p14="http://schemas.microsoft.com/office/powerpoint/2010/main" val="2739647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Virtual private network</a:t>
            </a:r>
            <a:endParaRPr lang="en-US" sz="3200" b="1" dirty="0"/>
          </a:p>
        </p:txBody>
      </p:sp>
      <p:sp>
        <p:nvSpPr>
          <p:cNvPr id="3" name="Content Placeholder 2"/>
          <p:cNvSpPr>
            <a:spLocks noGrp="1"/>
          </p:cNvSpPr>
          <p:nvPr>
            <p:ph idx="1"/>
          </p:nvPr>
        </p:nvSpPr>
        <p:spPr/>
        <p:txBody>
          <a:bodyPr>
            <a:normAutofit/>
          </a:bodyPr>
          <a:lstStyle/>
          <a:p>
            <a:r>
              <a:rPr lang="en-US" sz="2400" dirty="0"/>
              <a:t>A</a:t>
            </a:r>
            <a:r>
              <a:rPr lang="en-US" sz="2400" dirty="0" smtClean="0"/>
              <a:t> </a:t>
            </a:r>
            <a:r>
              <a:rPr lang="en-US" sz="2400" dirty="0"/>
              <a:t>mobile user, remote office, vendor, or customer connects to a company’s network using </a:t>
            </a:r>
            <a:r>
              <a:rPr lang="en-US" sz="2400" dirty="0" smtClean="0"/>
              <a:t>the Internet</a:t>
            </a:r>
            <a:r>
              <a:rPr lang="en-US" sz="2400" dirty="0"/>
              <a:t>, a </a:t>
            </a:r>
            <a:r>
              <a:rPr lang="en-US" sz="2400" b="1" dirty="0"/>
              <a:t>virtual private network </a:t>
            </a:r>
            <a:r>
              <a:rPr lang="en-US" sz="2400" dirty="0"/>
              <a:t>(</a:t>
            </a:r>
            <a:r>
              <a:rPr lang="en-US" sz="2400" b="1" dirty="0"/>
              <a:t>VPN</a:t>
            </a:r>
            <a:r>
              <a:rPr lang="en-US" sz="2400" dirty="0" smtClean="0"/>
              <a:t>)</a:t>
            </a:r>
          </a:p>
          <a:p>
            <a:endParaRPr lang="en-US" sz="2400" dirty="0" smtClean="0"/>
          </a:p>
          <a:p>
            <a:r>
              <a:rPr lang="en-US" sz="2400" dirty="0" smtClean="0"/>
              <a:t>Provides </a:t>
            </a:r>
            <a:r>
              <a:rPr lang="en-US" sz="2400" dirty="0"/>
              <a:t>a secure connection to the </a:t>
            </a:r>
            <a:r>
              <a:rPr lang="en-US" sz="2400" dirty="0" smtClean="0"/>
              <a:t>company network server</a:t>
            </a:r>
            <a:endParaRPr lang="en-US" sz="2400" dirty="0"/>
          </a:p>
        </p:txBody>
      </p:sp>
    </p:spTree>
    <p:extLst>
      <p:ext uri="{BB962C8B-B14F-4D97-AF65-F5344CB8AC3E}">
        <p14:creationId xmlns:p14="http://schemas.microsoft.com/office/powerpoint/2010/main" val="3016775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n w="6350">
                  <a:solidFill>
                    <a:srgbClr val="FF388C">
                      <a:shade val="43000"/>
                    </a:srgbClr>
                  </a:solidFill>
                </a:ln>
                <a:solidFill>
                  <a:srgbClr val="FF388C">
                    <a:tint val="83000"/>
                    <a:satMod val="150000"/>
                  </a:srgbClr>
                </a:solidFill>
              </a:rPr>
              <a:t>Virtual private network</a:t>
            </a:r>
            <a:endParaRPr lang="en-US" dirty="0"/>
          </a:p>
        </p:txBody>
      </p:sp>
      <p:sp>
        <p:nvSpPr>
          <p:cNvPr id="3" name="Content Placeholder 2"/>
          <p:cNvSpPr>
            <a:spLocks noGrp="1"/>
          </p:cNvSpPr>
          <p:nvPr>
            <p:ph idx="1"/>
          </p:nvPr>
        </p:nvSpPr>
        <p:spPr/>
        <p:txBody>
          <a:bodyPr>
            <a:normAutofit/>
          </a:bodyPr>
          <a:lstStyle/>
          <a:p>
            <a:r>
              <a:rPr lang="en-US" sz="2400" dirty="0"/>
              <a:t>VPNs help to ensure that transmitted data is safe </a:t>
            </a:r>
            <a:r>
              <a:rPr lang="en-US" sz="2400" dirty="0" smtClean="0"/>
              <a:t>from being </a:t>
            </a:r>
            <a:r>
              <a:rPr lang="en-US" sz="2400" dirty="0"/>
              <a:t>intercepted by unauthorized people </a:t>
            </a:r>
            <a:endParaRPr lang="en-US" sz="2400" dirty="0" smtClean="0"/>
          </a:p>
          <a:p>
            <a:endParaRPr lang="en-US" sz="2400" dirty="0"/>
          </a:p>
          <a:p>
            <a:r>
              <a:rPr lang="en-US" sz="2400" dirty="0" smtClean="0"/>
              <a:t>VPNs </a:t>
            </a:r>
            <a:r>
              <a:rPr lang="en-US" sz="2400" dirty="0"/>
              <a:t>securely extend the company’s </a:t>
            </a:r>
            <a:r>
              <a:rPr lang="en-US" sz="2400" dirty="0" smtClean="0"/>
              <a:t>internal network </a:t>
            </a:r>
            <a:r>
              <a:rPr lang="en-US" sz="2400" dirty="0"/>
              <a:t>beyond the physical boundaries of the company. </a:t>
            </a:r>
          </a:p>
        </p:txBody>
      </p:sp>
    </p:spTree>
    <p:extLst>
      <p:ext uri="{BB962C8B-B14F-4D97-AF65-F5344CB8AC3E}">
        <p14:creationId xmlns:p14="http://schemas.microsoft.com/office/powerpoint/2010/main" val="2436004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n w="6350">
                  <a:solidFill>
                    <a:srgbClr val="FF388C">
                      <a:shade val="43000"/>
                    </a:srgbClr>
                  </a:solidFill>
                </a:ln>
                <a:solidFill>
                  <a:srgbClr val="FF388C">
                    <a:tint val="83000"/>
                    <a:satMod val="150000"/>
                  </a:srgbClr>
                </a:solidFill>
              </a:rPr>
              <a:t>Virtual private network</a:t>
            </a:r>
            <a:endParaRPr lang="en-US" dirty="0"/>
          </a:p>
        </p:txBody>
      </p:sp>
      <p:sp>
        <p:nvSpPr>
          <p:cNvPr id="3" name="Content Placeholder 2"/>
          <p:cNvSpPr>
            <a:spLocks noGrp="1"/>
          </p:cNvSpPr>
          <p:nvPr>
            <p:ph idx="1"/>
          </p:nvPr>
        </p:nvSpPr>
        <p:spPr/>
        <p:txBody>
          <a:bodyPr>
            <a:normAutofit/>
          </a:bodyPr>
          <a:lstStyle/>
          <a:p>
            <a:r>
              <a:rPr lang="en-US" sz="2400" dirty="0"/>
              <a:t>The secure connection created </a:t>
            </a:r>
            <a:r>
              <a:rPr lang="en-US" sz="2400" dirty="0" smtClean="0"/>
              <a:t>over the </a:t>
            </a:r>
            <a:r>
              <a:rPr lang="en-US" sz="2400" dirty="0"/>
              <a:t>Internet between the user’s computer and the company’s network is called a VPN tunnel</a:t>
            </a:r>
          </a:p>
        </p:txBody>
      </p:sp>
      <p:pic>
        <p:nvPicPr>
          <p:cNvPr id="4" name="Picture 3"/>
          <p:cNvPicPr>
            <a:picLocks noChangeAspect="1"/>
          </p:cNvPicPr>
          <p:nvPr/>
        </p:nvPicPr>
        <p:blipFill>
          <a:blip r:embed="rId2"/>
          <a:stretch>
            <a:fillRect/>
          </a:stretch>
        </p:blipFill>
        <p:spPr>
          <a:xfrm>
            <a:off x="1691680" y="3321082"/>
            <a:ext cx="5472608" cy="2324879"/>
          </a:xfrm>
          <a:prstGeom prst="rect">
            <a:avLst/>
          </a:prstGeom>
        </p:spPr>
      </p:pic>
    </p:spTree>
    <p:extLst>
      <p:ext uri="{BB962C8B-B14F-4D97-AF65-F5344CB8AC3E}">
        <p14:creationId xmlns:p14="http://schemas.microsoft.com/office/powerpoint/2010/main" val="274954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effectLst/>
              </a:rPr>
              <a:t>Why </a:t>
            </a:r>
            <a:r>
              <a:rPr lang="en-US" sz="3200" b="1" dirty="0">
                <a:effectLst/>
              </a:rPr>
              <a:t>Computer Security?</a:t>
            </a:r>
            <a:r>
              <a:rPr lang="en-US" sz="3200" dirty="0">
                <a:effectLst/>
              </a:rPr>
              <a:t/>
            </a:r>
            <a:br>
              <a:rPr lang="en-US" sz="3200" dirty="0">
                <a:effectLst/>
              </a:rPr>
            </a:br>
            <a:endParaRPr lang="en-US" sz="3200" dirty="0"/>
          </a:p>
        </p:txBody>
      </p:sp>
      <p:sp>
        <p:nvSpPr>
          <p:cNvPr id="3" name="Content Placeholder 2"/>
          <p:cNvSpPr>
            <a:spLocks noGrp="1"/>
          </p:cNvSpPr>
          <p:nvPr>
            <p:ph idx="1"/>
          </p:nvPr>
        </p:nvSpPr>
        <p:spPr/>
        <p:txBody>
          <a:bodyPr>
            <a:normAutofit/>
          </a:bodyPr>
          <a:lstStyle/>
          <a:p>
            <a:pPr lvl="0"/>
            <a:r>
              <a:rPr lang="en-US" sz="2400" dirty="0"/>
              <a:t>To prevent damage of the hardware</a:t>
            </a:r>
            <a:r>
              <a:rPr lang="en-US" sz="2400" dirty="0" smtClean="0"/>
              <a:t>.</a:t>
            </a:r>
          </a:p>
          <a:p>
            <a:pPr lvl="0"/>
            <a:endParaRPr lang="en-US" sz="2400" dirty="0"/>
          </a:p>
          <a:p>
            <a:pPr lvl="0"/>
            <a:r>
              <a:rPr lang="en-US" sz="2400" dirty="0"/>
              <a:t>To prevent theft or damage of the installed software</a:t>
            </a:r>
            <a:r>
              <a:rPr lang="en-US" sz="2400" dirty="0" smtClean="0"/>
              <a:t>.</a:t>
            </a:r>
          </a:p>
          <a:p>
            <a:pPr lvl="0"/>
            <a:endParaRPr lang="en-US" sz="2400" dirty="0"/>
          </a:p>
          <a:p>
            <a:pPr lvl="0"/>
            <a:r>
              <a:rPr lang="en-US" sz="2400" dirty="0"/>
              <a:t>To prevent theft or damage of stored data and information.</a:t>
            </a:r>
          </a:p>
          <a:p>
            <a:endParaRPr lang="en-US" dirty="0"/>
          </a:p>
        </p:txBody>
      </p:sp>
    </p:spTree>
    <p:extLst>
      <p:ext uri="{BB962C8B-B14F-4D97-AF65-F5344CB8AC3E}">
        <p14:creationId xmlns:p14="http://schemas.microsoft.com/office/powerpoint/2010/main" val="1573185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ln w="6350">
                  <a:solidFill>
                    <a:srgbClr val="FF388C">
                      <a:shade val="43000"/>
                    </a:srgbClr>
                  </a:solidFill>
                </a:ln>
                <a:solidFill>
                  <a:srgbClr val="FF388C">
                    <a:tint val="83000"/>
                    <a:satMod val="150000"/>
                  </a:srgbClr>
                </a:solidFill>
                <a:effectLst/>
              </a:rPr>
              <a:t>Why Computer Security?</a:t>
            </a:r>
            <a:r>
              <a:rPr lang="en-US" sz="3200" dirty="0">
                <a:ln w="6350">
                  <a:solidFill>
                    <a:srgbClr val="FF388C">
                      <a:shade val="43000"/>
                    </a:srgbClr>
                  </a:solidFill>
                </a:ln>
                <a:solidFill>
                  <a:srgbClr val="FF388C">
                    <a:tint val="83000"/>
                    <a:satMod val="150000"/>
                  </a:srgbClr>
                </a:solidFill>
                <a:effectLst/>
              </a:rPr>
              <a:t/>
            </a:r>
            <a:br>
              <a:rPr lang="en-US" sz="3200" dirty="0">
                <a:ln w="6350">
                  <a:solidFill>
                    <a:srgbClr val="FF388C">
                      <a:shade val="43000"/>
                    </a:srgbClr>
                  </a:solidFill>
                </a:ln>
                <a:solidFill>
                  <a:srgbClr val="FF388C">
                    <a:tint val="83000"/>
                    <a:satMod val="150000"/>
                  </a:srgbClr>
                </a:solidFill>
                <a:effectLst/>
              </a:rPr>
            </a:br>
            <a:endParaRPr lang="en-US" dirty="0"/>
          </a:p>
        </p:txBody>
      </p:sp>
      <p:sp>
        <p:nvSpPr>
          <p:cNvPr id="3" name="Content Placeholder 2"/>
          <p:cNvSpPr>
            <a:spLocks noGrp="1"/>
          </p:cNvSpPr>
          <p:nvPr>
            <p:ph idx="1"/>
          </p:nvPr>
        </p:nvSpPr>
        <p:spPr/>
        <p:txBody>
          <a:bodyPr>
            <a:normAutofit/>
          </a:bodyPr>
          <a:lstStyle/>
          <a:p>
            <a:pPr lvl="0"/>
            <a:r>
              <a:rPr lang="en-US" sz="2400" dirty="0"/>
              <a:t>To prevent the disruption of service</a:t>
            </a:r>
            <a:r>
              <a:rPr lang="en-US" sz="2400" dirty="0" smtClean="0"/>
              <a:t>.</a:t>
            </a:r>
          </a:p>
          <a:p>
            <a:pPr lvl="0"/>
            <a:endParaRPr lang="en-US" sz="2400" dirty="0"/>
          </a:p>
          <a:p>
            <a:pPr lvl="0"/>
            <a:r>
              <a:rPr lang="en-US" sz="2400" dirty="0" smtClean="0"/>
              <a:t>To protect </a:t>
            </a:r>
            <a:r>
              <a:rPr lang="en-US" sz="2400" dirty="0"/>
              <a:t>the installed software and the stored data (information</a:t>
            </a:r>
            <a:r>
              <a:rPr lang="en-US" sz="2400" dirty="0" smtClean="0"/>
              <a:t>).</a:t>
            </a:r>
          </a:p>
          <a:p>
            <a:pPr lvl="0"/>
            <a:endParaRPr lang="en-US" sz="2400" dirty="0"/>
          </a:p>
          <a:p>
            <a:r>
              <a:rPr lang="en-US" sz="2400" dirty="0"/>
              <a:t>helps prevent </a:t>
            </a:r>
            <a:r>
              <a:rPr lang="en-US" sz="2400" dirty="0" smtClean="0"/>
              <a:t>viruses</a:t>
            </a:r>
            <a:endParaRPr lang="en-US" sz="2400" dirty="0"/>
          </a:p>
        </p:txBody>
      </p:sp>
    </p:spTree>
    <p:extLst>
      <p:ext uri="{BB962C8B-B14F-4D97-AF65-F5344CB8AC3E}">
        <p14:creationId xmlns:p14="http://schemas.microsoft.com/office/powerpoint/2010/main" val="2929055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effectLst/>
              </a:rPr>
              <a:t>E-Commerce</a:t>
            </a:r>
            <a:r>
              <a:rPr lang="en-US" b="1" dirty="0">
                <a:effectLst/>
              </a:rPr>
              <a:t> </a:t>
            </a:r>
            <a:endParaRPr lang="en-US" dirty="0"/>
          </a:p>
        </p:txBody>
      </p:sp>
      <p:sp>
        <p:nvSpPr>
          <p:cNvPr id="3" name="Content Placeholder 2"/>
          <p:cNvSpPr>
            <a:spLocks noGrp="1"/>
          </p:cNvSpPr>
          <p:nvPr>
            <p:ph idx="1"/>
          </p:nvPr>
        </p:nvSpPr>
        <p:spPr/>
        <p:txBody>
          <a:bodyPr>
            <a:normAutofit/>
          </a:bodyPr>
          <a:lstStyle/>
          <a:p>
            <a:r>
              <a:rPr lang="en-US" sz="2400" dirty="0"/>
              <a:t>T</a:t>
            </a:r>
            <a:r>
              <a:rPr lang="en-US" sz="2400" dirty="0" smtClean="0"/>
              <a:t>he </a:t>
            </a:r>
            <a:r>
              <a:rPr lang="en-US" sz="2400" dirty="0"/>
              <a:t>process of buying or selling of goods or services using an electronic medium such as the </a:t>
            </a:r>
            <a:r>
              <a:rPr lang="en-US" sz="2400" dirty="0" smtClean="0"/>
              <a:t>Internet</a:t>
            </a:r>
          </a:p>
          <a:p>
            <a:endParaRPr lang="en-US" sz="2400" dirty="0"/>
          </a:p>
          <a:p>
            <a:pPr lvl="0">
              <a:buClr>
                <a:srgbClr val="FF388C"/>
              </a:buClr>
            </a:pPr>
            <a:r>
              <a:rPr lang="en-US" sz="2400" dirty="0" smtClean="0">
                <a:solidFill>
                  <a:prstClr val="white"/>
                </a:solidFill>
              </a:rPr>
              <a:t>Any online transactions to buy or sell goods and services</a:t>
            </a:r>
            <a:endParaRPr lang="en-US" sz="2400" dirty="0" smtClean="0"/>
          </a:p>
          <a:p>
            <a:endParaRPr lang="en-US" sz="2400" dirty="0"/>
          </a:p>
        </p:txBody>
      </p:sp>
    </p:spTree>
    <p:extLst>
      <p:ext uri="{BB962C8B-B14F-4D97-AF65-F5344CB8AC3E}">
        <p14:creationId xmlns:p14="http://schemas.microsoft.com/office/powerpoint/2010/main" val="193762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73274"/>
          </a:xfrm>
        </p:spPr>
        <p:txBody>
          <a:bodyPr>
            <a:noAutofit/>
          </a:bodyPr>
          <a:lstStyle/>
          <a:p>
            <a:r>
              <a:rPr lang="en-US" sz="3200" b="1" dirty="0">
                <a:effectLst/>
              </a:rPr>
              <a:t>Traditional Commerce v/s E-Commerce</a:t>
            </a:r>
            <a:br>
              <a:rPr lang="en-US" sz="3200" b="1" dirty="0">
                <a:effectLst/>
              </a:rPr>
            </a:br>
            <a:endParaRPr lang="en-US" sz="3200" dirty="0"/>
          </a:p>
        </p:txBody>
      </p:sp>
      <p:sp>
        <p:nvSpPr>
          <p:cNvPr id="3" name="Content Placeholder 2"/>
          <p:cNvSpPr>
            <a:spLocks noGrp="1"/>
          </p:cNvSpPr>
          <p:nvPr>
            <p:ph sz="half" idx="1"/>
          </p:nvPr>
        </p:nvSpPr>
        <p:spPr/>
        <p:txBody>
          <a:bodyPr/>
          <a:lstStyle/>
          <a:p>
            <a:pPr marL="64008" indent="0">
              <a:buNone/>
            </a:pPr>
            <a:r>
              <a:rPr lang="en-US" sz="2400" b="1" dirty="0"/>
              <a:t>Traditional </a:t>
            </a:r>
            <a:r>
              <a:rPr lang="en-US" sz="2400" b="1" dirty="0" smtClean="0"/>
              <a:t>Commerce</a:t>
            </a:r>
          </a:p>
          <a:p>
            <a:r>
              <a:rPr lang="en-US" sz="2400" dirty="0"/>
              <a:t>Heavy dependency on information exchange from person to person.</a:t>
            </a:r>
            <a:endParaRPr lang="en-US" dirty="0"/>
          </a:p>
        </p:txBody>
      </p:sp>
      <p:sp>
        <p:nvSpPr>
          <p:cNvPr id="4" name="Content Placeholder 3"/>
          <p:cNvSpPr>
            <a:spLocks noGrp="1"/>
          </p:cNvSpPr>
          <p:nvPr>
            <p:ph sz="half" idx="2"/>
          </p:nvPr>
        </p:nvSpPr>
        <p:spPr/>
        <p:txBody>
          <a:bodyPr/>
          <a:lstStyle/>
          <a:p>
            <a:pPr marL="64008" indent="0">
              <a:buNone/>
            </a:pPr>
            <a:r>
              <a:rPr lang="en-US" b="1" dirty="0" smtClean="0"/>
              <a:t>E- commerce</a:t>
            </a:r>
          </a:p>
          <a:p>
            <a:r>
              <a:rPr lang="en-US" sz="2400" dirty="0"/>
              <a:t>Information sharing is made easy via electronic communication channels making little dependency on person to person information exchange.</a:t>
            </a:r>
            <a:endParaRPr lang="en-US" sz="2400" b="1" dirty="0"/>
          </a:p>
        </p:txBody>
      </p:sp>
    </p:spTree>
    <p:extLst>
      <p:ext uri="{BB962C8B-B14F-4D97-AF65-F5344CB8AC3E}">
        <p14:creationId xmlns:p14="http://schemas.microsoft.com/office/powerpoint/2010/main" val="809490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ln w="6350">
                  <a:solidFill>
                    <a:srgbClr val="FF388C">
                      <a:shade val="43000"/>
                    </a:srgbClr>
                  </a:solidFill>
                </a:ln>
                <a:solidFill>
                  <a:srgbClr val="FF388C">
                    <a:tint val="83000"/>
                    <a:satMod val="150000"/>
                  </a:srgbClr>
                </a:solidFill>
                <a:effectLst/>
              </a:rPr>
              <a:t>Traditional Commerce v/s E-Commerce</a:t>
            </a:r>
            <a:endParaRPr lang="en-US" dirty="0"/>
          </a:p>
        </p:txBody>
      </p:sp>
      <p:sp>
        <p:nvSpPr>
          <p:cNvPr id="3" name="Content Placeholder 2"/>
          <p:cNvSpPr>
            <a:spLocks noGrp="1"/>
          </p:cNvSpPr>
          <p:nvPr>
            <p:ph sz="half" idx="1"/>
          </p:nvPr>
        </p:nvSpPr>
        <p:spPr/>
        <p:txBody>
          <a:bodyPr>
            <a:normAutofit/>
          </a:bodyPr>
          <a:lstStyle/>
          <a:p>
            <a:r>
              <a:rPr lang="en-US" sz="2400" dirty="0"/>
              <a:t>It is difficult to establish and maintain standard practices in traditional commerce</a:t>
            </a:r>
            <a:r>
              <a:rPr lang="en-US" sz="2400" dirty="0" smtClean="0"/>
              <a:t>.</a:t>
            </a:r>
          </a:p>
          <a:p>
            <a:endParaRPr lang="en-US" sz="2400" dirty="0" smtClean="0"/>
          </a:p>
          <a:p>
            <a:r>
              <a:rPr lang="en-US" sz="2400" dirty="0"/>
              <a:t>Communications of business depends upon individual skills.</a:t>
            </a:r>
          </a:p>
        </p:txBody>
      </p:sp>
      <p:sp>
        <p:nvSpPr>
          <p:cNvPr id="4" name="Content Placeholder 3"/>
          <p:cNvSpPr>
            <a:spLocks noGrp="1"/>
          </p:cNvSpPr>
          <p:nvPr>
            <p:ph sz="half" idx="2"/>
          </p:nvPr>
        </p:nvSpPr>
        <p:spPr/>
        <p:txBody>
          <a:bodyPr/>
          <a:lstStyle/>
          <a:p>
            <a:r>
              <a:rPr lang="en-US" sz="2400" dirty="0"/>
              <a:t>A uniform strategy can be easily established and maintain in e-commerce</a:t>
            </a:r>
            <a:r>
              <a:rPr lang="en-US" sz="2400" dirty="0" smtClean="0"/>
              <a:t>.</a:t>
            </a:r>
          </a:p>
          <a:p>
            <a:endParaRPr lang="en-US" sz="2400" dirty="0" smtClean="0"/>
          </a:p>
          <a:p>
            <a:r>
              <a:rPr lang="en-US" sz="2400" dirty="0"/>
              <a:t>In e-Commerce or Electronic Market, there is no human intervention</a:t>
            </a:r>
            <a:r>
              <a:rPr lang="en-US" dirty="0"/>
              <a:t>.</a:t>
            </a:r>
          </a:p>
        </p:txBody>
      </p:sp>
    </p:spTree>
    <p:extLst>
      <p:ext uri="{BB962C8B-B14F-4D97-AF65-F5344CB8AC3E}">
        <p14:creationId xmlns:p14="http://schemas.microsoft.com/office/powerpoint/2010/main" val="3111906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ln w="6350">
                  <a:solidFill>
                    <a:srgbClr val="FF388C">
                      <a:shade val="43000"/>
                    </a:srgbClr>
                  </a:solidFill>
                </a:ln>
                <a:solidFill>
                  <a:srgbClr val="FF388C">
                    <a:tint val="83000"/>
                    <a:satMod val="150000"/>
                  </a:srgbClr>
                </a:solidFill>
                <a:effectLst/>
              </a:rPr>
              <a:t>Traditional Commerce v/s E-Commerce</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Unavailability of a uniform platform as traditional commerce depends heavily on personal communication</a:t>
            </a:r>
            <a:r>
              <a:rPr lang="en-US" dirty="0" smtClean="0"/>
              <a:t>.</a:t>
            </a:r>
          </a:p>
          <a:p>
            <a:endParaRPr lang="en-US" dirty="0" smtClean="0"/>
          </a:p>
          <a:p>
            <a:r>
              <a:rPr lang="en-US" dirty="0">
                <a:solidFill>
                  <a:prstClr val="white"/>
                </a:solidFill>
              </a:rPr>
              <a:t>No uniform platform for information sharing as it depends heavily on personal communication</a:t>
            </a:r>
            <a:endParaRPr lang="en-US" dirty="0"/>
          </a:p>
        </p:txBody>
      </p:sp>
      <p:sp>
        <p:nvSpPr>
          <p:cNvPr id="4" name="Content Placeholder 3"/>
          <p:cNvSpPr>
            <a:spLocks noGrp="1"/>
          </p:cNvSpPr>
          <p:nvPr>
            <p:ph sz="half" idx="2"/>
          </p:nvPr>
        </p:nvSpPr>
        <p:spPr/>
        <p:txBody>
          <a:bodyPr>
            <a:normAutofit fontScale="92500" lnSpcReduction="10000"/>
          </a:bodyPr>
          <a:lstStyle/>
          <a:p>
            <a:r>
              <a:rPr lang="en-US" dirty="0"/>
              <a:t>E-Commerce website provides user a platform where </a:t>
            </a:r>
            <a:r>
              <a:rPr lang="en-US" dirty="0" smtClean="0"/>
              <a:t>all </a:t>
            </a:r>
            <a:r>
              <a:rPr lang="en-US" dirty="0"/>
              <a:t>information is available at one place</a:t>
            </a:r>
            <a:r>
              <a:rPr lang="en-US" dirty="0" smtClean="0"/>
              <a:t>.</a:t>
            </a:r>
          </a:p>
          <a:p>
            <a:endParaRPr lang="en-US" dirty="0"/>
          </a:p>
          <a:p>
            <a:endParaRPr lang="en-US" dirty="0" smtClean="0"/>
          </a:p>
          <a:p>
            <a:pPr lvl="0">
              <a:buClr>
                <a:srgbClr val="FF388C"/>
              </a:buClr>
            </a:pPr>
            <a:r>
              <a:rPr lang="en-US" dirty="0">
                <a:solidFill>
                  <a:prstClr val="white"/>
                </a:solidFill>
              </a:rPr>
              <a:t>E-Commerce provides a universal platform to support commercial / business activities across the globe.</a:t>
            </a:r>
          </a:p>
          <a:p>
            <a:endParaRPr lang="en-US" dirty="0"/>
          </a:p>
        </p:txBody>
      </p:sp>
    </p:spTree>
    <p:extLst>
      <p:ext uri="{BB962C8B-B14F-4D97-AF65-F5344CB8AC3E}">
        <p14:creationId xmlns:p14="http://schemas.microsoft.com/office/powerpoint/2010/main" val="2287346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effectLst/>
              </a:rPr>
              <a:t>E-Commerce - Advantages</a:t>
            </a:r>
            <a:r>
              <a:rPr lang="en-US" b="1" dirty="0">
                <a:effectLst/>
              </a:rPr>
              <a:t/>
            </a:r>
            <a:br>
              <a:rPr lang="en-US" b="1" dirty="0">
                <a:effectLst/>
              </a:rPr>
            </a:br>
            <a:endParaRPr lang="en-US" dirty="0"/>
          </a:p>
        </p:txBody>
      </p:sp>
      <p:sp>
        <p:nvSpPr>
          <p:cNvPr id="3" name="Content Placeholder 2"/>
          <p:cNvSpPr>
            <a:spLocks noGrp="1"/>
          </p:cNvSpPr>
          <p:nvPr>
            <p:ph idx="1"/>
          </p:nvPr>
        </p:nvSpPr>
        <p:spPr/>
        <p:txBody>
          <a:bodyPr/>
          <a:lstStyle/>
          <a:p>
            <a:pPr lvl="0"/>
            <a:r>
              <a:rPr lang="en-US" sz="2400" dirty="0"/>
              <a:t>Advantages to Organizations</a:t>
            </a:r>
          </a:p>
          <a:p>
            <a:pPr lvl="0"/>
            <a:r>
              <a:rPr lang="en-US" sz="2400" dirty="0"/>
              <a:t>Advantages to Consumers</a:t>
            </a:r>
          </a:p>
          <a:p>
            <a:pPr lvl="0"/>
            <a:r>
              <a:rPr lang="en-US" sz="2400" dirty="0"/>
              <a:t>Advantages to Society</a:t>
            </a:r>
          </a:p>
          <a:p>
            <a:endParaRPr lang="en-US" dirty="0"/>
          </a:p>
        </p:txBody>
      </p:sp>
    </p:spTree>
    <p:extLst>
      <p:ext uri="{BB962C8B-B14F-4D97-AF65-F5344CB8AC3E}">
        <p14:creationId xmlns:p14="http://schemas.microsoft.com/office/powerpoint/2010/main" val="193099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200" dirty="0"/>
              <a:t>Advantages to Organizations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400" dirty="0"/>
              <a:t>O</a:t>
            </a:r>
            <a:r>
              <a:rPr lang="en-US" sz="2400" dirty="0" smtClean="0"/>
              <a:t>rganizations </a:t>
            </a:r>
            <a:r>
              <a:rPr lang="en-US" sz="2400" dirty="0"/>
              <a:t>can expand their market to national and international markets with minimum capital investment. </a:t>
            </a:r>
            <a:endParaRPr lang="en-US" sz="2400" dirty="0" smtClean="0"/>
          </a:p>
          <a:p>
            <a:endParaRPr lang="en-US" sz="2400" dirty="0" smtClean="0"/>
          </a:p>
          <a:p>
            <a:r>
              <a:rPr lang="en-US" sz="2400" dirty="0" smtClean="0"/>
              <a:t>An </a:t>
            </a:r>
            <a:r>
              <a:rPr lang="en-US" sz="2400" dirty="0"/>
              <a:t>organization can easily locate more customers, best suppliers, and suitable business partners across the globe</a:t>
            </a:r>
          </a:p>
        </p:txBody>
      </p:sp>
    </p:spTree>
    <p:extLst>
      <p:ext uri="{BB962C8B-B14F-4D97-AF65-F5344CB8AC3E}">
        <p14:creationId xmlns:p14="http://schemas.microsoft.com/office/powerpoint/2010/main" val="1542195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n w="6350">
                  <a:solidFill>
                    <a:srgbClr val="FF388C">
                      <a:shade val="43000"/>
                    </a:srgbClr>
                  </a:solidFill>
                </a:ln>
                <a:solidFill>
                  <a:srgbClr val="FF388C">
                    <a:tint val="83000"/>
                    <a:satMod val="150000"/>
                  </a:srgbClr>
                </a:solidFill>
              </a:rPr>
              <a:t>Advantages to Organizations</a:t>
            </a:r>
            <a:endParaRPr lang="en-US" dirty="0"/>
          </a:p>
        </p:txBody>
      </p:sp>
      <p:sp>
        <p:nvSpPr>
          <p:cNvPr id="3" name="Content Placeholder 2"/>
          <p:cNvSpPr>
            <a:spLocks noGrp="1"/>
          </p:cNvSpPr>
          <p:nvPr>
            <p:ph idx="1"/>
          </p:nvPr>
        </p:nvSpPr>
        <p:spPr/>
        <p:txBody>
          <a:bodyPr>
            <a:normAutofit/>
          </a:bodyPr>
          <a:lstStyle/>
          <a:p>
            <a:pPr lvl="0"/>
            <a:r>
              <a:rPr lang="en-US" sz="2400" dirty="0"/>
              <a:t>E-commerce helps organization to provide better customer services</a:t>
            </a:r>
            <a:r>
              <a:rPr lang="en-US" sz="2400" dirty="0" smtClean="0"/>
              <a:t>.</a:t>
            </a:r>
          </a:p>
          <a:p>
            <a:pPr lvl="0"/>
            <a:endParaRPr lang="en-US" sz="2400" dirty="0"/>
          </a:p>
          <a:p>
            <a:pPr lvl="0"/>
            <a:r>
              <a:rPr lang="en-US" sz="2400" dirty="0"/>
              <a:t>E-commerce helps to simplify the business processes and makes them faster and efficient</a:t>
            </a:r>
            <a:r>
              <a:rPr lang="en-US" sz="2400" dirty="0" smtClean="0"/>
              <a:t>.</a:t>
            </a:r>
          </a:p>
          <a:p>
            <a:pPr lvl="0"/>
            <a:endParaRPr lang="en-US" sz="2400" dirty="0"/>
          </a:p>
          <a:p>
            <a:pPr lvl="0"/>
            <a:r>
              <a:rPr lang="en-US" sz="2400" dirty="0"/>
              <a:t>E-commerce reduces the paper work.</a:t>
            </a:r>
          </a:p>
          <a:p>
            <a:endParaRPr lang="en-US" sz="2400" dirty="0"/>
          </a:p>
        </p:txBody>
      </p:sp>
    </p:spTree>
    <p:extLst>
      <p:ext uri="{BB962C8B-B14F-4D97-AF65-F5344CB8AC3E}">
        <p14:creationId xmlns:p14="http://schemas.microsoft.com/office/powerpoint/2010/main" val="2585967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effectLst/>
              </a:rPr>
              <a:t>Advantages to Customers</a:t>
            </a:r>
            <a:r>
              <a:rPr lang="en-US" b="1" dirty="0">
                <a:effectLst/>
              </a:rPr>
              <a:t/>
            </a:r>
            <a:br>
              <a:rPr lang="en-US" b="1" dirty="0">
                <a:effectLst/>
              </a:rPr>
            </a:br>
            <a:endParaRPr lang="en-US" dirty="0"/>
          </a:p>
        </p:txBody>
      </p:sp>
      <p:sp>
        <p:nvSpPr>
          <p:cNvPr id="3" name="Content Placeholder 2"/>
          <p:cNvSpPr>
            <a:spLocks noGrp="1"/>
          </p:cNvSpPr>
          <p:nvPr>
            <p:ph idx="1"/>
          </p:nvPr>
        </p:nvSpPr>
        <p:spPr/>
        <p:txBody>
          <a:bodyPr/>
          <a:lstStyle/>
          <a:p>
            <a:pPr lvl="0"/>
            <a:r>
              <a:rPr lang="en-US" sz="2400" dirty="0"/>
              <a:t>It provides 24x7 </a:t>
            </a:r>
            <a:r>
              <a:rPr lang="en-US" sz="2400" dirty="0" smtClean="0"/>
              <a:t>support as customers </a:t>
            </a:r>
            <a:r>
              <a:rPr lang="en-US" sz="2400" dirty="0"/>
              <a:t>can enquire about a product or service and place orders anytime, anywhere from any location</a:t>
            </a:r>
            <a:r>
              <a:rPr lang="en-US" sz="2400" dirty="0" smtClean="0"/>
              <a:t>.</a:t>
            </a:r>
          </a:p>
          <a:p>
            <a:pPr lvl="0"/>
            <a:endParaRPr lang="en-US" sz="2400" dirty="0"/>
          </a:p>
          <a:p>
            <a:pPr lvl="0"/>
            <a:r>
              <a:rPr lang="en-US" sz="2400" dirty="0"/>
              <a:t>E-commerce application provides users with </a:t>
            </a:r>
            <a:r>
              <a:rPr lang="en-US" sz="2400" dirty="0" smtClean="0"/>
              <a:t>quicker </a:t>
            </a:r>
            <a:r>
              <a:rPr lang="en-US" sz="2400" dirty="0"/>
              <a:t>delivery of products</a:t>
            </a:r>
            <a:r>
              <a:rPr lang="en-US" sz="2400" dirty="0" smtClean="0"/>
              <a:t>.</a:t>
            </a:r>
          </a:p>
          <a:p>
            <a:pPr lvl="0"/>
            <a:endParaRPr lang="en-US" sz="2400" dirty="0"/>
          </a:p>
          <a:p>
            <a:pPr lvl="0"/>
            <a:r>
              <a:rPr lang="en-US" sz="2400" dirty="0"/>
              <a:t>E-commerce application provides users with more options to compare and select the cheaper and better options.</a:t>
            </a:r>
          </a:p>
          <a:p>
            <a:endParaRPr lang="en-US" sz="2400" dirty="0"/>
          </a:p>
          <a:p>
            <a:pPr lvl="0"/>
            <a:endParaRPr lang="en-US" sz="2400" dirty="0" smtClean="0"/>
          </a:p>
          <a:p>
            <a:endParaRPr lang="en-US" dirty="0"/>
          </a:p>
        </p:txBody>
      </p:sp>
    </p:spTree>
    <p:extLst>
      <p:ext uri="{BB962C8B-B14F-4D97-AF65-F5344CB8AC3E}">
        <p14:creationId xmlns:p14="http://schemas.microsoft.com/office/powerpoint/2010/main" val="927239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rPr>
              <a:t>Advantages to Customers</a:t>
            </a:r>
            <a:r>
              <a:rPr lang="en-US" b="1" dirty="0">
                <a:effectLst/>
              </a:rPr>
              <a:t/>
            </a:r>
            <a:br>
              <a:rPr lang="en-US" b="1" dirty="0">
                <a:effectLst/>
              </a:rPr>
            </a:br>
            <a:endParaRPr lang="en-US" dirty="0"/>
          </a:p>
        </p:txBody>
      </p:sp>
      <p:sp>
        <p:nvSpPr>
          <p:cNvPr id="3" name="Content Placeholder 2"/>
          <p:cNvSpPr>
            <a:spLocks noGrp="1"/>
          </p:cNvSpPr>
          <p:nvPr>
            <p:ph idx="1"/>
          </p:nvPr>
        </p:nvSpPr>
        <p:spPr>
          <a:xfrm>
            <a:off x="457200" y="1124744"/>
            <a:ext cx="8229600" cy="5330064"/>
          </a:xfrm>
        </p:spPr>
        <p:txBody>
          <a:bodyPr>
            <a:normAutofit/>
          </a:bodyPr>
          <a:lstStyle/>
          <a:p>
            <a:pPr lvl="0"/>
            <a:r>
              <a:rPr lang="en-US" sz="2400" dirty="0"/>
              <a:t>A customer can put review comments about a product and can see what others are buying, or see the review comments of other customers before making a final purchase</a:t>
            </a:r>
            <a:r>
              <a:rPr lang="en-US" sz="2400" dirty="0" smtClean="0"/>
              <a:t>.</a:t>
            </a:r>
          </a:p>
          <a:p>
            <a:pPr marL="64008" indent="0">
              <a:buNone/>
            </a:pPr>
            <a:endParaRPr lang="en-US" sz="2400" dirty="0" smtClean="0"/>
          </a:p>
          <a:p>
            <a:r>
              <a:rPr lang="en-US" sz="2400" dirty="0" smtClean="0"/>
              <a:t>A </a:t>
            </a:r>
            <a:r>
              <a:rPr lang="en-US" sz="2400" dirty="0"/>
              <a:t>customer can see the relevant detailed information within seconds, rather than waiting for days or weeks</a:t>
            </a:r>
            <a:r>
              <a:rPr lang="en-US" sz="2400" dirty="0" smtClean="0"/>
              <a:t>.</a:t>
            </a:r>
          </a:p>
          <a:p>
            <a:endParaRPr lang="en-US" sz="2400" dirty="0"/>
          </a:p>
          <a:p>
            <a:pPr lvl="0"/>
            <a:r>
              <a:rPr lang="en-US" sz="2400" dirty="0"/>
              <a:t>E-Commerce increases the competition among organizations and as a result, organizations provides substantial discounts to customers.</a:t>
            </a:r>
          </a:p>
          <a:p>
            <a:endParaRPr lang="en-US" sz="2400" dirty="0"/>
          </a:p>
          <a:p>
            <a:pPr lvl="0"/>
            <a:endParaRPr lang="en-US" sz="2400" dirty="0"/>
          </a:p>
          <a:p>
            <a:endParaRPr lang="en-US" sz="2800" dirty="0"/>
          </a:p>
        </p:txBody>
      </p:sp>
    </p:spTree>
    <p:extLst>
      <p:ext uri="{BB962C8B-B14F-4D97-AF65-F5344CB8AC3E}">
        <p14:creationId xmlns:p14="http://schemas.microsoft.com/office/powerpoint/2010/main" val="401081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rPr>
              <a:t>Advantages to Society</a:t>
            </a:r>
            <a:br>
              <a:rPr lang="en-US" sz="3200" b="1" dirty="0">
                <a:effectLst/>
              </a:rPr>
            </a:br>
            <a:endParaRPr lang="en-US" sz="3200" dirty="0"/>
          </a:p>
        </p:txBody>
      </p:sp>
      <p:sp>
        <p:nvSpPr>
          <p:cNvPr id="3" name="Content Placeholder 2"/>
          <p:cNvSpPr>
            <a:spLocks noGrp="1"/>
          </p:cNvSpPr>
          <p:nvPr>
            <p:ph idx="1"/>
          </p:nvPr>
        </p:nvSpPr>
        <p:spPr/>
        <p:txBody>
          <a:bodyPr/>
          <a:lstStyle/>
          <a:p>
            <a:pPr lvl="0"/>
            <a:r>
              <a:rPr lang="en-US" sz="2400" dirty="0"/>
              <a:t>Customers need not travel to shop a product, thus less traffic on road and low air pollution</a:t>
            </a:r>
            <a:r>
              <a:rPr lang="en-US" sz="2400" dirty="0" smtClean="0"/>
              <a:t>.</a:t>
            </a:r>
          </a:p>
          <a:p>
            <a:pPr lvl="0"/>
            <a:endParaRPr lang="en-US" sz="2400" dirty="0"/>
          </a:p>
          <a:p>
            <a:pPr lvl="0"/>
            <a:r>
              <a:rPr lang="en-US" sz="2400" dirty="0"/>
              <a:t>E-commerce has enabled rural areas to access services and products, which are otherwise not available to them.</a:t>
            </a:r>
          </a:p>
          <a:p>
            <a:endParaRPr lang="en-US" dirty="0"/>
          </a:p>
        </p:txBody>
      </p:sp>
    </p:spTree>
    <p:extLst>
      <p:ext uri="{BB962C8B-B14F-4D97-AF65-F5344CB8AC3E}">
        <p14:creationId xmlns:p14="http://schemas.microsoft.com/office/powerpoint/2010/main" val="3506752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effectLst/>
              </a:rPr>
              <a:t>Advantages to Society</a:t>
            </a:r>
            <a:endParaRPr lang="en-US" dirty="0"/>
          </a:p>
        </p:txBody>
      </p:sp>
      <p:sp>
        <p:nvSpPr>
          <p:cNvPr id="3" name="Content Placeholder 2"/>
          <p:cNvSpPr>
            <a:spLocks noGrp="1"/>
          </p:cNvSpPr>
          <p:nvPr>
            <p:ph idx="1"/>
          </p:nvPr>
        </p:nvSpPr>
        <p:spPr/>
        <p:txBody>
          <a:bodyPr/>
          <a:lstStyle/>
          <a:p>
            <a:pPr lvl="0"/>
            <a:r>
              <a:rPr lang="en-US" sz="2400" dirty="0"/>
              <a:t>E-commerce helps the government to deliver public services such as healthcare, education, social services at a reduced cost and in an improved manner.</a:t>
            </a:r>
          </a:p>
          <a:p>
            <a:endParaRPr lang="en-US" dirty="0"/>
          </a:p>
        </p:txBody>
      </p:sp>
    </p:spTree>
    <p:extLst>
      <p:ext uri="{BB962C8B-B14F-4D97-AF65-F5344CB8AC3E}">
        <p14:creationId xmlns:p14="http://schemas.microsoft.com/office/powerpoint/2010/main" val="1611382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rPr>
              <a:t>E-Commerce - Disadvantages</a:t>
            </a:r>
            <a:br>
              <a:rPr lang="en-US" b="1" dirty="0">
                <a:effectLst/>
              </a:rPr>
            </a:br>
            <a:endParaRPr lang="en-US" dirty="0"/>
          </a:p>
        </p:txBody>
      </p:sp>
      <p:sp>
        <p:nvSpPr>
          <p:cNvPr id="3" name="Content Placeholder 2"/>
          <p:cNvSpPr>
            <a:spLocks noGrp="1"/>
          </p:cNvSpPr>
          <p:nvPr>
            <p:ph idx="1"/>
          </p:nvPr>
        </p:nvSpPr>
        <p:spPr/>
        <p:txBody>
          <a:bodyPr/>
          <a:lstStyle/>
          <a:p>
            <a:pPr lvl="0"/>
            <a:r>
              <a:rPr lang="en-US" dirty="0"/>
              <a:t>Technical disadvantages</a:t>
            </a:r>
          </a:p>
          <a:p>
            <a:pPr lvl="0"/>
            <a:r>
              <a:rPr lang="en-US" dirty="0"/>
              <a:t>Non-Technical disadvantages</a:t>
            </a:r>
          </a:p>
          <a:p>
            <a:endParaRPr lang="en-US" dirty="0"/>
          </a:p>
        </p:txBody>
      </p:sp>
    </p:spTree>
    <p:extLst>
      <p:ext uri="{BB962C8B-B14F-4D97-AF65-F5344CB8AC3E}">
        <p14:creationId xmlns:p14="http://schemas.microsoft.com/office/powerpoint/2010/main" val="3549990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rPr>
              <a:t>T</a:t>
            </a:r>
            <a:r>
              <a:rPr lang="en-US" sz="3200" b="1" dirty="0" smtClean="0">
                <a:effectLst/>
              </a:rPr>
              <a:t>echnical </a:t>
            </a:r>
            <a:r>
              <a:rPr lang="en-US" sz="3200" b="1" dirty="0">
                <a:effectLst/>
              </a:rPr>
              <a:t>Disadvantages</a:t>
            </a:r>
            <a:br>
              <a:rPr lang="en-US" sz="3200" b="1" dirty="0">
                <a:effectLst/>
              </a:rPr>
            </a:br>
            <a:endParaRPr lang="en-US" sz="3200" dirty="0"/>
          </a:p>
        </p:txBody>
      </p:sp>
      <p:sp>
        <p:nvSpPr>
          <p:cNvPr id="3" name="Content Placeholder 2"/>
          <p:cNvSpPr>
            <a:spLocks noGrp="1"/>
          </p:cNvSpPr>
          <p:nvPr>
            <p:ph idx="1"/>
          </p:nvPr>
        </p:nvSpPr>
        <p:spPr/>
        <p:txBody>
          <a:bodyPr/>
          <a:lstStyle/>
          <a:p>
            <a:pPr lvl="0"/>
            <a:r>
              <a:rPr lang="en-US" sz="2400" dirty="0"/>
              <a:t>There can be lack of system security, reliability or standards owing to poor implementation of e-commerce</a:t>
            </a:r>
            <a:r>
              <a:rPr lang="en-US" sz="2400" dirty="0" smtClean="0"/>
              <a:t>.</a:t>
            </a:r>
          </a:p>
          <a:p>
            <a:pPr lvl="0"/>
            <a:endParaRPr lang="en-US" sz="2400" dirty="0"/>
          </a:p>
          <a:p>
            <a:pPr lvl="0"/>
            <a:r>
              <a:rPr lang="en-US" sz="2400" dirty="0"/>
              <a:t>The software development industry is still evolving and keeps changing rapidly</a:t>
            </a:r>
            <a:r>
              <a:rPr lang="en-US" dirty="0"/>
              <a:t>.</a:t>
            </a:r>
          </a:p>
          <a:p>
            <a:endParaRPr lang="en-US" dirty="0"/>
          </a:p>
        </p:txBody>
      </p:sp>
    </p:spTree>
    <p:extLst>
      <p:ext uri="{BB962C8B-B14F-4D97-AF65-F5344CB8AC3E}">
        <p14:creationId xmlns:p14="http://schemas.microsoft.com/office/powerpoint/2010/main" val="20708049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effectLst/>
              </a:rPr>
              <a:t>Technical Disadvantages</a:t>
            </a:r>
            <a:br>
              <a:rPr lang="en-US" sz="4400" b="1" dirty="0">
                <a:effectLst/>
              </a:rPr>
            </a:br>
            <a:endParaRPr lang="en-US" dirty="0"/>
          </a:p>
        </p:txBody>
      </p:sp>
      <p:sp>
        <p:nvSpPr>
          <p:cNvPr id="3" name="Content Placeholder 2"/>
          <p:cNvSpPr>
            <a:spLocks noGrp="1"/>
          </p:cNvSpPr>
          <p:nvPr>
            <p:ph idx="1"/>
          </p:nvPr>
        </p:nvSpPr>
        <p:spPr/>
        <p:txBody>
          <a:bodyPr>
            <a:normAutofit/>
          </a:bodyPr>
          <a:lstStyle/>
          <a:p>
            <a:pPr lvl="0"/>
            <a:r>
              <a:rPr lang="en-US" sz="2400" dirty="0"/>
              <a:t>In many countries, network bandwidth might cause an issue</a:t>
            </a:r>
            <a:r>
              <a:rPr lang="en-US" sz="2400" dirty="0" smtClean="0"/>
              <a:t>.</a:t>
            </a:r>
          </a:p>
          <a:p>
            <a:pPr lvl="0"/>
            <a:endParaRPr lang="en-US" sz="2400" dirty="0"/>
          </a:p>
          <a:p>
            <a:pPr lvl="0"/>
            <a:r>
              <a:rPr lang="en-US" sz="2400" dirty="0"/>
              <a:t>Sometimes, it becomes difficult to integrate an e-commerce software or website with existing applications or databases</a:t>
            </a:r>
            <a:r>
              <a:rPr lang="en-US" sz="2400" dirty="0" smtClean="0"/>
              <a:t>.</a:t>
            </a:r>
          </a:p>
          <a:p>
            <a:pPr lvl="0"/>
            <a:endParaRPr lang="en-US" sz="2400" dirty="0"/>
          </a:p>
          <a:p>
            <a:r>
              <a:rPr lang="en-US" sz="2400" dirty="0"/>
              <a:t>There could be software/hardware compatibility issues, as some e-commerce software may be incompatible with some operating system or any other component.</a:t>
            </a:r>
          </a:p>
          <a:p>
            <a:pPr lvl="0"/>
            <a:endParaRPr lang="en-US" sz="2400" dirty="0"/>
          </a:p>
          <a:p>
            <a:endParaRPr lang="en-US" sz="2400" dirty="0"/>
          </a:p>
        </p:txBody>
      </p:sp>
    </p:spTree>
    <p:extLst>
      <p:ext uri="{BB962C8B-B14F-4D97-AF65-F5344CB8AC3E}">
        <p14:creationId xmlns:p14="http://schemas.microsoft.com/office/powerpoint/2010/main" val="2316805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rPr>
              <a:t>Non-Technical Disadvantages</a:t>
            </a:r>
            <a:br>
              <a:rPr lang="en-US" sz="3200" b="1" dirty="0">
                <a:effectLst/>
              </a:rPr>
            </a:br>
            <a:endParaRPr lang="en-US" sz="3200" dirty="0"/>
          </a:p>
        </p:txBody>
      </p:sp>
      <p:sp>
        <p:nvSpPr>
          <p:cNvPr id="3" name="Content Placeholder 2"/>
          <p:cNvSpPr>
            <a:spLocks noGrp="1"/>
          </p:cNvSpPr>
          <p:nvPr>
            <p:ph idx="1"/>
          </p:nvPr>
        </p:nvSpPr>
        <p:spPr/>
        <p:txBody>
          <a:bodyPr>
            <a:normAutofit/>
          </a:bodyPr>
          <a:lstStyle/>
          <a:p>
            <a:pPr lvl="0"/>
            <a:r>
              <a:rPr lang="en-US" sz="2400" b="1" dirty="0"/>
              <a:t>Initial cost</a:t>
            </a:r>
            <a:r>
              <a:rPr lang="en-US" sz="2400" dirty="0"/>
              <a:t> − The cost of creating/building an e-commerce application in-house may be very high. There could be delays in launching an e-Commerce application due to mistakes, and lack of experience</a:t>
            </a:r>
            <a:r>
              <a:rPr lang="en-US" sz="2400" dirty="0" smtClean="0"/>
              <a:t>.</a:t>
            </a:r>
          </a:p>
          <a:p>
            <a:pPr lvl="0"/>
            <a:endParaRPr lang="en-US" sz="2400" dirty="0"/>
          </a:p>
          <a:p>
            <a:r>
              <a:rPr lang="en-US" sz="2400" b="1" dirty="0"/>
              <a:t>User resistance</a:t>
            </a:r>
            <a:r>
              <a:rPr lang="en-US" sz="2400" dirty="0"/>
              <a:t> − Users may not trust the site being an unknown faceless seller. Such mistrust makes it difficult to convince traditional users to switch from physical stores to online/virtual stores.</a:t>
            </a:r>
          </a:p>
          <a:p>
            <a:pPr lvl="0"/>
            <a:endParaRPr lang="en-US" sz="2400" dirty="0"/>
          </a:p>
          <a:p>
            <a:endParaRPr lang="en-US" dirty="0"/>
          </a:p>
        </p:txBody>
      </p:sp>
    </p:spTree>
    <p:extLst>
      <p:ext uri="{BB962C8B-B14F-4D97-AF65-F5344CB8AC3E}">
        <p14:creationId xmlns:p14="http://schemas.microsoft.com/office/powerpoint/2010/main" val="945819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rPr>
              <a:t>Non-Technical Disadvantages</a:t>
            </a:r>
            <a:br>
              <a:rPr lang="en-US" sz="3200" b="1" dirty="0">
                <a:effectLst/>
              </a:rPr>
            </a:br>
            <a:endParaRPr lang="en-US" sz="3200" dirty="0"/>
          </a:p>
        </p:txBody>
      </p:sp>
      <p:sp>
        <p:nvSpPr>
          <p:cNvPr id="3" name="Content Placeholder 2"/>
          <p:cNvSpPr>
            <a:spLocks noGrp="1"/>
          </p:cNvSpPr>
          <p:nvPr>
            <p:ph idx="1"/>
          </p:nvPr>
        </p:nvSpPr>
        <p:spPr/>
        <p:txBody>
          <a:bodyPr/>
          <a:lstStyle/>
          <a:p>
            <a:pPr lvl="0"/>
            <a:r>
              <a:rPr lang="en-US" sz="2400" b="1" dirty="0"/>
              <a:t>Security/ Privacy</a:t>
            </a:r>
            <a:r>
              <a:rPr lang="en-US" sz="2400" dirty="0"/>
              <a:t> − It is difficult to ensure the security or privacy on online transactions</a:t>
            </a:r>
            <a:r>
              <a:rPr lang="en-US" sz="2400" dirty="0" smtClean="0"/>
              <a:t>.</a:t>
            </a:r>
          </a:p>
          <a:p>
            <a:pPr lvl="0"/>
            <a:endParaRPr lang="en-US" sz="2400" dirty="0"/>
          </a:p>
          <a:p>
            <a:pPr lvl="0"/>
            <a:r>
              <a:rPr lang="en-US" sz="2400" dirty="0"/>
              <a:t>Lack of touch or feel of products during online shopping is a drawback</a:t>
            </a:r>
            <a:r>
              <a:rPr lang="en-US" sz="2400" dirty="0" smtClean="0"/>
              <a:t>.</a:t>
            </a:r>
          </a:p>
          <a:p>
            <a:pPr lvl="0"/>
            <a:endParaRPr lang="en-US" sz="2400" dirty="0"/>
          </a:p>
          <a:p>
            <a:r>
              <a:rPr lang="en-US" sz="2400" dirty="0"/>
              <a:t>Internet access is still not cheaper and is inconvenient to use for many potential customers, for example, those living in remote villages.</a:t>
            </a:r>
          </a:p>
          <a:p>
            <a:pPr lvl="0"/>
            <a:endParaRPr lang="en-US" sz="2400" dirty="0"/>
          </a:p>
          <a:p>
            <a:endParaRPr lang="en-US" dirty="0"/>
          </a:p>
        </p:txBody>
      </p:sp>
    </p:spTree>
    <p:extLst>
      <p:ext uri="{BB962C8B-B14F-4D97-AF65-F5344CB8AC3E}">
        <p14:creationId xmlns:p14="http://schemas.microsoft.com/office/powerpoint/2010/main" val="40273437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a:t>
            </a:r>
            <a:r>
              <a:rPr lang="en-US" dirty="0">
                <a:effectLst/>
              </a:rPr>
              <a:t>Category </a:t>
            </a:r>
            <a:r>
              <a:rPr lang="en-US" dirty="0" smtClean="0"/>
              <a:t> of e- commerce</a:t>
            </a:r>
            <a:endParaRPr lang="en-US" dirty="0"/>
          </a:p>
        </p:txBody>
      </p:sp>
      <p:sp>
        <p:nvSpPr>
          <p:cNvPr id="3" name="Content Placeholder 2"/>
          <p:cNvSpPr>
            <a:spLocks noGrp="1"/>
          </p:cNvSpPr>
          <p:nvPr>
            <p:ph idx="1"/>
          </p:nvPr>
        </p:nvSpPr>
        <p:spPr/>
        <p:txBody>
          <a:bodyPr/>
          <a:lstStyle/>
          <a:p>
            <a:pPr lvl="0"/>
            <a:r>
              <a:rPr lang="en-US" sz="2400" dirty="0"/>
              <a:t>Business - to - Business (B2B)</a:t>
            </a:r>
          </a:p>
          <a:p>
            <a:pPr lvl="0"/>
            <a:r>
              <a:rPr lang="en-US" sz="2400" dirty="0"/>
              <a:t>Business - to - Consumer (B2C)</a:t>
            </a:r>
          </a:p>
          <a:p>
            <a:pPr lvl="0"/>
            <a:r>
              <a:rPr lang="en-US" sz="2400" dirty="0"/>
              <a:t>Consumer - to - Consumer (C2C)</a:t>
            </a:r>
          </a:p>
          <a:p>
            <a:pPr lvl="0"/>
            <a:r>
              <a:rPr lang="en-US" sz="2400" dirty="0"/>
              <a:t>Consumer - to - Business (C2B)</a:t>
            </a:r>
          </a:p>
          <a:p>
            <a:pPr lvl="0"/>
            <a:r>
              <a:rPr lang="en-US" sz="2400" dirty="0"/>
              <a:t>Business - to - Government (B2G)</a:t>
            </a:r>
          </a:p>
          <a:p>
            <a:pPr lvl="0"/>
            <a:r>
              <a:rPr lang="en-US" sz="2400" dirty="0"/>
              <a:t>Government - to - Business (G2B)</a:t>
            </a:r>
          </a:p>
          <a:p>
            <a:r>
              <a:rPr lang="en-US" sz="2400" dirty="0" smtClean="0"/>
              <a:t>Government </a:t>
            </a:r>
            <a:r>
              <a:rPr lang="en-US" sz="2400" dirty="0"/>
              <a:t>-to -Consumer (G2C</a:t>
            </a:r>
            <a:r>
              <a:rPr lang="en-US" sz="2400" dirty="0" smtClean="0"/>
              <a:t>)</a:t>
            </a:r>
          </a:p>
          <a:p>
            <a:r>
              <a:rPr lang="en-US" sz="2400" dirty="0"/>
              <a:t>Government -to -Government (G2G</a:t>
            </a:r>
            <a:r>
              <a:rPr lang="en-US" sz="2400" dirty="0" smtClean="0"/>
              <a:t>)</a:t>
            </a:r>
          </a:p>
          <a:p>
            <a:r>
              <a:rPr lang="en-US" sz="2400" dirty="0"/>
              <a:t>Consumer -to -Government (C2G)</a:t>
            </a:r>
            <a:endParaRPr lang="en-US" sz="2400" b="1" dirty="0"/>
          </a:p>
          <a:p>
            <a:pPr lvl="0"/>
            <a:endParaRPr lang="en-US" sz="2400" dirty="0"/>
          </a:p>
          <a:p>
            <a:endParaRPr lang="en-US" dirty="0"/>
          </a:p>
        </p:txBody>
      </p:sp>
    </p:spTree>
    <p:extLst>
      <p:ext uri="{BB962C8B-B14F-4D97-AF65-F5344CB8AC3E}">
        <p14:creationId xmlns:p14="http://schemas.microsoft.com/office/powerpoint/2010/main" val="616001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569218"/>
          </a:xfrm>
        </p:spPr>
        <p:txBody>
          <a:bodyPr>
            <a:noAutofit/>
          </a:bodyPr>
          <a:lstStyle/>
          <a:p>
            <a:pPr lvl="0"/>
            <a:r>
              <a:rPr lang="en-US" sz="3200" b="1" dirty="0"/>
              <a:t>Business - to - Business (B2B)</a:t>
            </a:r>
            <a:br>
              <a:rPr lang="en-US" sz="3200" b="1" dirty="0"/>
            </a:br>
            <a:endParaRPr lang="en-US" sz="3200" b="1" dirty="0"/>
          </a:p>
        </p:txBody>
      </p:sp>
      <p:sp>
        <p:nvSpPr>
          <p:cNvPr id="3" name="Content Placeholder 2"/>
          <p:cNvSpPr>
            <a:spLocks noGrp="1"/>
          </p:cNvSpPr>
          <p:nvPr>
            <p:ph idx="1"/>
          </p:nvPr>
        </p:nvSpPr>
        <p:spPr/>
        <p:txBody>
          <a:bodyPr>
            <a:normAutofit/>
          </a:bodyPr>
          <a:lstStyle/>
          <a:p>
            <a:r>
              <a:rPr lang="en-US" sz="2400" dirty="0" smtClean="0"/>
              <a:t>Where </a:t>
            </a:r>
            <a:r>
              <a:rPr lang="en-US" sz="2400" dirty="0"/>
              <a:t>businesses sell products to other companies</a:t>
            </a:r>
            <a:r>
              <a:rPr lang="en-US" sz="2400" dirty="0" smtClean="0"/>
              <a:t>.</a:t>
            </a:r>
          </a:p>
          <a:p>
            <a:endParaRPr lang="en-US" sz="2400" dirty="0"/>
          </a:p>
          <a:p>
            <a:r>
              <a:rPr lang="en-US" sz="2400" dirty="0" smtClean="0"/>
              <a:t>Types </a:t>
            </a:r>
            <a:r>
              <a:rPr lang="en-US" sz="2400" dirty="0"/>
              <a:t>of products include anything that enhances another company’s business practices. </a:t>
            </a:r>
            <a:endParaRPr lang="en-US" sz="2400" dirty="0" smtClean="0"/>
          </a:p>
          <a:p>
            <a:endParaRPr lang="en-US" sz="2400" dirty="0" smtClean="0"/>
          </a:p>
          <a:p>
            <a:pPr lvl="1"/>
            <a:r>
              <a:rPr lang="en-US" sz="2000" dirty="0"/>
              <a:t>examples </a:t>
            </a:r>
            <a:r>
              <a:rPr lang="en-US" sz="2000" dirty="0" smtClean="0"/>
              <a:t> </a:t>
            </a:r>
            <a:r>
              <a:rPr lang="en-US" sz="2000" dirty="0"/>
              <a:t>software </a:t>
            </a:r>
            <a:r>
              <a:rPr lang="en-US" sz="2000" dirty="0" smtClean="0"/>
              <a:t>company such as Salesforce.com </a:t>
            </a:r>
            <a:r>
              <a:rPr lang="en-US" sz="2000" dirty="0"/>
              <a:t>HubSpot, or SurveyMonkey</a:t>
            </a:r>
            <a:r>
              <a:rPr lang="en-US" sz="2000" dirty="0" smtClean="0"/>
              <a:t>.</a:t>
            </a:r>
          </a:p>
          <a:p>
            <a:endParaRPr lang="en-US" sz="2400" dirty="0"/>
          </a:p>
          <a:p>
            <a:r>
              <a:rPr lang="en-US" sz="2400" dirty="0"/>
              <a:t>I</a:t>
            </a:r>
            <a:r>
              <a:rPr lang="en-US" sz="2400" dirty="0" smtClean="0"/>
              <a:t>t </a:t>
            </a:r>
            <a:r>
              <a:rPr lang="en-US" sz="2400" dirty="0"/>
              <a:t>wouldn’t make sense for the typical </a:t>
            </a:r>
            <a:r>
              <a:rPr lang="en-US" sz="2400" dirty="0" smtClean="0"/>
              <a:t>consumer </a:t>
            </a:r>
            <a:r>
              <a:rPr lang="en-US" sz="2400" dirty="0"/>
              <a:t>to invest in enterprise software.</a:t>
            </a:r>
            <a:endParaRPr lang="en-US" sz="2400" dirty="0" smtClean="0"/>
          </a:p>
          <a:p>
            <a:endParaRPr lang="en-US" sz="2400" dirty="0"/>
          </a:p>
          <a:p>
            <a:endParaRPr lang="en-US" sz="2400" dirty="0" smtClean="0"/>
          </a:p>
        </p:txBody>
      </p:sp>
    </p:spTree>
    <p:extLst>
      <p:ext uri="{BB962C8B-B14F-4D97-AF65-F5344CB8AC3E}">
        <p14:creationId xmlns:p14="http://schemas.microsoft.com/office/powerpoint/2010/main" val="797293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85242"/>
          </a:xfrm>
        </p:spPr>
        <p:txBody>
          <a:bodyPr>
            <a:noAutofit/>
          </a:bodyPr>
          <a:lstStyle/>
          <a:p>
            <a:pPr lvl="0"/>
            <a:r>
              <a:rPr lang="en-US" sz="3200" b="1" dirty="0"/>
              <a:t>Business - to - Consumer (B2C)</a:t>
            </a:r>
            <a:br>
              <a:rPr lang="en-US" sz="3200" b="1" dirty="0"/>
            </a:br>
            <a:endParaRPr lang="en-US" sz="3200" b="1" dirty="0"/>
          </a:p>
        </p:txBody>
      </p:sp>
      <p:sp>
        <p:nvSpPr>
          <p:cNvPr id="3" name="Content Placeholder 2"/>
          <p:cNvSpPr>
            <a:spLocks noGrp="1"/>
          </p:cNvSpPr>
          <p:nvPr>
            <p:ph idx="1"/>
          </p:nvPr>
        </p:nvSpPr>
        <p:spPr>
          <a:xfrm>
            <a:off x="457200" y="1124744"/>
            <a:ext cx="8229600" cy="5330064"/>
          </a:xfrm>
        </p:spPr>
        <p:txBody>
          <a:bodyPr>
            <a:normAutofit/>
          </a:bodyPr>
          <a:lstStyle/>
          <a:p>
            <a:r>
              <a:rPr lang="en-US" sz="2400" dirty="0"/>
              <a:t>T</a:t>
            </a:r>
            <a:r>
              <a:rPr lang="en-US" sz="2400" dirty="0" smtClean="0"/>
              <a:t>he </a:t>
            </a:r>
            <a:r>
              <a:rPr lang="en-US" sz="2400" dirty="0"/>
              <a:t>company will sell their goods and/or services directly to the consumer. </a:t>
            </a:r>
            <a:endParaRPr lang="en-US" sz="2400" dirty="0" smtClean="0"/>
          </a:p>
          <a:p>
            <a:endParaRPr lang="en-US" sz="2400" dirty="0" smtClean="0"/>
          </a:p>
          <a:p>
            <a:r>
              <a:rPr lang="en-US" sz="2400" dirty="0" smtClean="0"/>
              <a:t>The </a:t>
            </a:r>
            <a:r>
              <a:rPr lang="en-US" sz="2400" dirty="0"/>
              <a:t>consumer can browse their websites and look at products, pictures, read reviews. </a:t>
            </a:r>
            <a:endParaRPr lang="en-US" sz="2400" dirty="0" smtClean="0"/>
          </a:p>
          <a:p>
            <a:endParaRPr lang="en-US" sz="2400" dirty="0" smtClean="0"/>
          </a:p>
          <a:p>
            <a:r>
              <a:rPr lang="en-US" sz="2400" dirty="0" smtClean="0"/>
              <a:t>Then </a:t>
            </a:r>
            <a:r>
              <a:rPr lang="en-US" sz="2400" dirty="0"/>
              <a:t>they place their order and the company ships the goods directly to them</a:t>
            </a:r>
            <a:r>
              <a:rPr lang="en-US" sz="2800" dirty="0" smtClean="0"/>
              <a:t>.</a:t>
            </a:r>
          </a:p>
          <a:p>
            <a:pPr lvl="1"/>
            <a:r>
              <a:rPr lang="en-US" sz="2000" dirty="0" smtClean="0"/>
              <a:t>E.g. </a:t>
            </a:r>
            <a:r>
              <a:rPr lang="en-US" sz="2000" dirty="0"/>
              <a:t>Amazon, eBay, and </a:t>
            </a:r>
            <a:r>
              <a:rPr lang="en-US" sz="2000" dirty="0" err="1"/>
              <a:t>Alibaba</a:t>
            </a:r>
            <a:r>
              <a:rPr lang="en-US" sz="2000" dirty="0" smtClean="0"/>
              <a:t> </a:t>
            </a:r>
            <a:r>
              <a:rPr lang="en-US" sz="2000" dirty="0" smtClean="0"/>
              <a:t> </a:t>
            </a:r>
            <a:endParaRPr lang="en-US" sz="2000" dirty="0"/>
          </a:p>
        </p:txBody>
      </p:sp>
    </p:spTree>
    <p:extLst>
      <p:ext uri="{BB962C8B-B14F-4D97-AF65-F5344CB8AC3E}">
        <p14:creationId xmlns:p14="http://schemas.microsoft.com/office/powerpoint/2010/main" val="22827983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200" dirty="0"/>
              <a:t>Consumer - to - Consumer (C2C)</a:t>
            </a:r>
            <a:r>
              <a:rPr lang="en-US" sz="4400" dirty="0"/>
              <a:t/>
            </a:r>
            <a:br>
              <a:rPr lang="en-US" sz="4400" dirty="0"/>
            </a:br>
            <a:endParaRPr lang="en-US" dirty="0"/>
          </a:p>
        </p:txBody>
      </p:sp>
      <p:sp>
        <p:nvSpPr>
          <p:cNvPr id="3" name="Content Placeholder 2"/>
          <p:cNvSpPr>
            <a:spLocks noGrp="1"/>
          </p:cNvSpPr>
          <p:nvPr>
            <p:ph idx="1"/>
          </p:nvPr>
        </p:nvSpPr>
        <p:spPr/>
        <p:txBody>
          <a:bodyPr/>
          <a:lstStyle/>
          <a:p>
            <a:r>
              <a:rPr lang="en-US" sz="2400" dirty="0"/>
              <a:t>W</a:t>
            </a:r>
            <a:r>
              <a:rPr lang="en-US" sz="2400" dirty="0" smtClean="0"/>
              <a:t>hen </a:t>
            </a:r>
            <a:r>
              <a:rPr lang="en-US" sz="2400" dirty="0"/>
              <a:t>one consumer makes and sells a product to another consumer</a:t>
            </a:r>
            <a:r>
              <a:rPr lang="en-US" sz="2400" dirty="0" smtClean="0"/>
              <a:t>.</a:t>
            </a:r>
          </a:p>
          <a:p>
            <a:endParaRPr lang="en-US" sz="2400" dirty="0" smtClean="0"/>
          </a:p>
          <a:p>
            <a:r>
              <a:rPr lang="en-US" sz="2400" dirty="0"/>
              <a:t>T</a:t>
            </a:r>
            <a:r>
              <a:rPr lang="en-US" sz="2400" dirty="0" smtClean="0"/>
              <a:t>he </a:t>
            </a:r>
            <a:r>
              <a:rPr lang="en-US" sz="2400" dirty="0"/>
              <a:t>consumers are in direct contact with each other</a:t>
            </a:r>
            <a:r>
              <a:rPr lang="en-US" sz="2400" dirty="0" smtClean="0"/>
              <a:t>.</a:t>
            </a:r>
          </a:p>
          <a:p>
            <a:endParaRPr lang="en-US" sz="2400" dirty="0" smtClean="0"/>
          </a:p>
          <a:p>
            <a:r>
              <a:rPr lang="en-US" sz="2400" dirty="0" smtClean="0"/>
              <a:t> </a:t>
            </a:r>
            <a:r>
              <a:rPr lang="en-US" sz="2400" dirty="0"/>
              <a:t>One consumer may use a platform like </a:t>
            </a:r>
            <a:r>
              <a:rPr lang="en-US" sz="2400" dirty="0" smtClean="0"/>
              <a:t>Amazon </a:t>
            </a:r>
            <a:r>
              <a:rPr lang="en-US" sz="2400" dirty="0"/>
              <a:t>or eBay to sell products to another consumer.</a:t>
            </a:r>
            <a:endParaRPr lang="en-US" sz="2400" dirty="0" smtClean="0"/>
          </a:p>
          <a:p>
            <a:pPr marL="64008" indent="0">
              <a:buNone/>
            </a:pPr>
            <a:r>
              <a:rPr lang="en-US" dirty="0" smtClean="0"/>
              <a:t> </a:t>
            </a:r>
            <a:endParaRPr lang="en-US" dirty="0"/>
          </a:p>
        </p:txBody>
      </p:sp>
    </p:spTree>
    <p:extLst>
      <p:ext uri="{BB962C8B-B14F-4D97-AF65-F5344CB8AC3E}">
        <p14:creationId xmlns:p14="http://schemas.microsoft.com/office/powerpoint/2010/main" val="1014012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n w="6350">
                  <a:solidFill>
                    <a:srgbClr val="FF388C">
                      <a:shade val="43000"/>
                    </a:srgbClr>
                  </a:solidFill>
                </a:ln>
                <a:solidFill>
                  <a:srgbClr val="FF388C">
                    <a:tint val="83000"/>
                    <a:satMod val="150000"/>
                  </a:srgbClr>
                </a:solidFill>
              </a:rPr>
              <a:t>Consumer - to - Consumer (C2C)</a:t>
            </a:r>
            <a:r>
              <a:rPr lang="en-US" sz="4400" dirty="0">
                <a:ln w="6350">
                  <a:solidFill>
                    <a:srgbClr val="FF388C">
                      <a:shade val="43000"/>
                    </a:srgbClr>
                  </a:solidFill>
                </a:ln>
                <a:solidFill>
                  <a:srgbClr val="FF388C">
                    <a:tint val="83000"/>
                    <a:satMod val="150000"/>
                  </a:srgbClr>
                </a:solidFill>
              </a:rPr>
              <a:t/>
            </a:r>
            <a:br>
              <a:rPr lang="en-US" sz="4400" dirty="0">
                <a:ln w="6350">
                  <a:solidFill>
                    <a:srgbClr val="FF388C">
                      <a:shade val="43000"/>
                    </a:srgbClr>
                  </a:solidFill>
                </a:ln>
                <a:solidFill>
                  <a:srgbClr val="FF388C">
                    <a:tint val="83000"/>
                    <a:satMod val="150000"/>
                  </a:srgbClr>
                </a:solidFill>
              </a:rPr>
            </a:br>
            <a:endParaRPr lang="en-US" dirty="0"/>
          </a:p>
        </p:txBody>
      </p:sp>
      <p:sp>
        <p:nvSpPr>
          <p:cNvPr id="3" name="Content Placeholder 2"/>
          <p:cNvSpPr>
            <a:spLocks noGrp="1"/>
          </p:cNvSpPr>
          <p:nvPr>
            <p:ph idx="1"/>
          </p:nvPr>
        </p:nvSpPr>
        <p:spPr/>
        <p:txBody>
          <a:bodyPr/>
          <a:lstStyle/>
          <a:p>
            <a:r>
              <a:rPr lang="en-US" sz="2400" dirty="0"/>
              <a:t>No company is involved</a:t>
            </a:r>
            <a:r>
              <a:rPr lang="en-US" sz="2400" dirty="0" smtClean="0"/>
              <a:t>.</a:t>
            </a:r>
          </a:p>
          <a:p>
            <a:endParaRPr lang="en-US" sz="2400" dirty="0"/>
          </a:p>
          <a:p>
            <a:r>
              <a:rPr lang="en-US" sz="2400" dirty="0" smtClean="0"/>
              <a:t> </a:t>
            </a:r>
            <a:r>
              <a:rPr lang="en-US" sz="2400" dirty="0"/>
              <a:t>It helps people sell their personal goods and assets directly to an interested party</a:t>
            </a:r>
            <a:r>
              <a:rPr lang="en-US" dirty="0"/>
              <a:t>.</a:t>
            </a:r>
          </a:p>
        </p:txBody>
      </p:sp>
    </p:spTree>
    <p:extLst>
      <p:ext uri="{BB962C8B-B14F-4D97-AF65-F5344CB8AC3E}">
        <p14:creationId xmlns:p14="http://schemas.microsoft.com/office/powerpoint/2010/main" val="1009514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600" dirty="0"/>
              <a:t>Consumer - to - Business (C2B)</a:t>
            </a:r>
            <a:r>
              <a:rPr lang="en-US" sz="4400" dirty="0"/>
              <a:t/>
            </a:r>
            <a:br>
              <a:rPr lang="en-US" sz="4400" dirty="0"/>
            </a:br>
            <a:endParaRPr lang="en-US" dirty="0"/>
          </a:p>
        </p:txBody>
      </p:sp>
      <p:sp>
        <p:nvSpPr>
          <p:cNvPr id="3" name="Content Placeholder 2"/>
          <p:cNvSpPr>
            <a:spLocks noGrp="1"/>
          </p:cNvSpPr>
          <p:nvPr>
            <p:ph idx="1"/>
          </p:nvPr>
        </p:nvSpPr>
        <p:spPr/>
        <p:txBody>
          <a:bodyPr>
            <a:normAutofit/>
          </a:bodyPr>
          <a:lstStyle/>
          <a:p>
            <a:r>
              <a:rPr lang="en-US" sz="2400" dirty="0"/>
              <a:t>W</a:t>
            </a:r>
            <a:r>
              <a:rPr lang="en-US" sz="2400" dirty="0" smtClean="0"/>
              <a:t>here </a:t>
            </a:r>
            <a:r>
              <a:rPr lang="en-US" sz="2400" dirty="0"/>
              <a:t>a consumer, or individual entrepreneur, sells their products or services to </a:t>
            </a:r>
            <a:r>
              <a:rPr lang="en-US" sz="2400" dirty="0" smtClean="0"/>
              <a:t>businesses</a:t>
            </a:r>
          </a:p>
          <a:p>
            <a:endParaRPr lang="en-US" sz="2400" dirty="0">
              <a:effectLst>
                <a:outerShdw blurRad="38100" dist="38100" dir="2700000" algn="tl">
                  <a:srgbClr val="000000">
                    <a:alpha val="43137"/>
                  </a:srgbClr>
                </a:outerShdw>
              </a:effectLst>
            </a:endParaRPr>
          </a:p>
          <a:p>
            <a:pPr lvl="1"/>
            <a:r>
              <a:rPr lang="en-US" sz="2000" dirty="0" smtClean="0"/>
              <a:t>examples a </a:t>
            </a:r>
            <a:r>
              <a:rPr lang="en-US" sz="2000" dirty="0"/>
              <a:t>business consultant, a freelance graphic designer</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72245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200" dirty="0"/>
              <a:t>Business - to - Government (B2G)</a:t>
            </a:r>
            <a:r>
              <a:rPr lang="en-US" sz="4400" dirty="0"/>
              <a:t/>
            </a:r>
            <a:br>
              <a:rPr lang="en-US" sz="4400" dirty="0"/>
            </a:br>
            <a:endParaRPr lang="en-US" dirty="0"/>
          </a:p>
        </p:txBody>
      </p:sp>
      <p:sp>
        <p:nvSpPr>
          <p:cNvPr id="3" name="Content Placeholder 2"/>
          <p:cNvSpPr>
            <a:spLocks noGrp="1"/>
          </p:cNvSpPr>
          <p:nvPr>
            <p:ph idx="1"/>
          </p:nvPr>
        </p:nvSpPr>
        <p:spPr/>
        <p:txBody>
          <a:bodyPr/>
          <a:lstStyle/>
          <a:p>
            <a:r>
              <a:rPr lang="en-US" sz="2400" dirty="0"/>
              <a:t>B2G e-commerce is commerce between Companies and public </a:t>
            </a:r>
            <a:r>
              <a:rPr lang="en-US" sz="2400" dirty="0" smtClean="0"/>
              <a:t>sector</a:t>
            </a:r>
            <a:r>
              <a:rPr lang="en-US" sz="2400" dirty="0" smtClean="0"/>
              <a:t>.</a:t>
            </a:r>
          </a:p>
          <a:p>
            <a:endParaRPr lang="en-US" sz="2400" dirty="0" smtClean="0"/>
          </a:p>
          <a:p>
            <a:pPr lvl="0"/>
            <a:r>
              <a:rPr lang="en-US" sz="2400" dirty="0"/>
              <a:t>it refers to the use of the Internet for Public Procurement, licensing procedure, and other government-related Operation</a:t>
            </a:r>
            <a:r>
              <a:rPr lang="en-US" sz="2400" dirty="0" smtClean="0"/>
              <a:t>.</a:t>
            </a:r>
          </a:p>
          <a:p>
            <a:pPr lvl="0"/>
            <a:endParaRPr lang="en-US" sz="2400" dirty="0"/>
          </a:p>
          <a:p>
            <a:pPr lvl="0"/>
            <a:endParaRPr lang="en-US" sz="2400" dirty="0"/>
          </a:p>
          <a:p>
            <a:pPr lvl="1">
              <a:buClr>
                <a:srgbClr val="FF388C"/>
              </a:buClr>
            </a:pPr>
            <a:r>
              <a:rPr lang="en-US" sz="2000" dirty="0">
                <a:solidFill>
                  <a:prstClr val="white"/>
                </a:solidFill>
                <a:effectLst>
                  <a:outerShdw blurRad="38100" dist="38100" dir="2700000" algn="tl">
                    <a:srgbClr val="000000">
                      <a:alpha val="43137"/>
                    </a:srgbClr>
                  </a:outerShdw>
                </a:effectLst>
              </a:rPr>
              <a:t>Example: — Business pay taxes or sell goods and services to Govt. agencies</a:t>
            </a:r>
          </a:p>
          <a:p>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895707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73274"/>
          </a:xfrm>
        </p:spPr>
        <p:txBody>
          <a:bodyPr>
            <a:normAutofit/>
          </a:bodyPr>
          <a:lstStyle/>
          <a:p>
            <a:pPr lvl="0"/>
            <a:r>
              <a:rPr lang="en-US" sz="2800" b="1" dirty="0"/>
              <a:t>Government - to - Business (G2B)</a:t>
            </a:r>
            <a:br>
              <a:rPr lang="en-US" sz="2800" b="1" dirty="0"/>
            </a:br>
            <a:endParaRPr lang="en-US" sz="2800" b="1" dirty="0"/>
          </a:p>
        </p:txBody>
      </p:sp>
      <p:sp>
        <p:nvSpPr>
          <p:cNvPr id="3" name="Content Placeholder 2"/>
          <p:cNvSpPr>
            <a:spLocks noGrp="1"/>
          </p:cNvSpPr>
          <p:nvPr>
            <p:ph idx="1"/>
          </p:nvPr>
        </p:nvSpPr>
        <p:spPr/>
        <p:txBody>
          <a:bodyPr/>
          <a:lstStyle/>
          <a:p>
            <a:pPr lvl="0"/>
            <a:r>
              <a:rPr lang="en-US" sz="2400" dirty="0">
                <a:effectLst>
                  <a:outerShdw blurRad="38100" dist="38100" dir="2700000" algn="tl">
                    <a:srgbClr val="000000">
                      <a:alpha val="43137"/>
                    </a:srgbClr>
                  </a:outerShdw>
                </a:effectLst>
              </a:rPr>
              <a:t>G2B e-commerce is a business model were all the information and services are provided by the Government to the Business Organizations. </a:t>
            </a:r>
            <a:endParaRPr lang="en-US" sz="2400" dirty="0" smtClean="0">
              <a:effectLst>
                <a:outerShdw blurRad="38100" dist="38100" dir="2700000" algn="tl">
                  <a:srgbClr val="000000">
                    <a:alpha val="43137"/>
                  </a:srgbClr>
                </a:outerShdw>
              </a:effectLst>
            </a:endParaRPr>
          </a:p>
          <a:p>
            <a:pPr lvl="0"/>
            <a:endParaRPr lang="en-US" sz="2400" dirty="0" smtClean="0">
              <a:effectLst>
                <a:outerShdw blurRad="38100" dist="38100" dir="2700000" algn="tl">
                  <a:srgbClr val="000000">
                    <a:alpha val="43137"/>
                  </a:srgbClr>
                </a:outerShdw>
              </a:effectLst>
            </a:endParaRPr>
          </a:p>
          <a:p>
            <a:pPr lvl="0"/>
            <a:r>
              <a:rPr lang="en-US" sz="2400" dirty="0" smtClean="0">
                <a:effectLst>
                  <a:outerShdw blurRad="38100" dist="38100" dir="2700000" algn="tl">
                    <a:srgbClr val="000000">
                      <a:alpha val="43137"/>
                    </a:srgbClr>
                  </a:outerShdw>
                </a:effectLst>
              </a:rPr>
              <a:t>The </a:t>
            </a:r>
            <a:r>
              <a:rPr lang="en-US" sz="2400" dirty="0">
                <a:effectLst>
                  <a:outerShdw blurRad="38100" dist="38100" dir="2700000" algn="tl">
                    <a:srgbClr val="000000">
                      <a:alpha val="43137"/>
                    </a:srgbClr>
                  </a:outerShdw>
                </a:effectLst>
              </a:rPr>
              <a:t>information is shared through a vast network of different government websites.</a:t>
            </a:r>
          </a:p>
          <a:p>
            <a:endParaRPr lang="en-US" dirty="0"/>
          </a:p>
        </p:txBody>
      </p:sp>
    </p:spTree>
    <p:extLst>
      <p:ext uri="{BB962C8B-B14F-4D97-AF65-F5344CB8AC3E}">
        <p14:creationId xmlns:p14="http://schemas.microsoft.com/office/powerpoint/2010/main" val="2074559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n w="6350">
                  <a:solidFill>
                    <a:srgbClr val="FF388C">
                      <a:shade val="43000"/>
                    </a:srgbClr>
                  </a:solidFill>
                </a:ln>
                <a:solidFill>
                  <a:srgbClr val="FF388C">
                    <a:tint val="83000"/>
                    <a:satMod val="150000"/>
                  </a:srgbClr>
                </a:solidFill>
              </a:rPr>
              <a:t>Government - to - Business (G2B)</a:t>
            </a:r>
            <a:br>
              <a:rPr lang="en-US" sz="2800" b="1" dirty="0">
                <a:ln w="6350">
                  <a:solidFill>
                    <a:srgbClr val="FF388C">
                      <a:shade val="43000"/>
                    </a:srgbClr>
                  </a:solidFill>
                </a:ln>
                <a:solidFill>
                  <a:srgbClr val="FF388C">
                    <a:tint val="83000"/>
                    <a:satMod val="150000"/>
                  </a:srgbClr>
                </a:solidFill>
              </a:rPr>
            </a:br>
            <a:endParaRPr lang="en-US" b="1" dirty="0"/>
          </a:p>
        </p:txBody>
      </p:sp>
      <p:sp>
        <p:nvSpPr>
          <p:cNvPr id="3" name="Content Placeholder 2"/>
          <p:cNvSpPr>
            <a:spLocks noGrp="1"/>
          </p:cNvSpPr>
          <p:nvPr>
            <p:ph idx="1"/>
          </p:nvPr>
        </p:nvSpPr>
        <p:spPr/>
        <p:txBody>
          <a:bodyPr/>
          <a:lstStyle/>
          <a:p>
            <a:pPr lvl="0"/>
            <a:r>
              <a:rPr lang="en-US" sz="2400" dirty="0"/>
              <a:t>The business Organization use that information to apply for various</a:t>
            </a:r>
            <a:r>
              <a:rPr lang="en-US" sz="2400" b="1" dirty="0"/>
              <a:t> permission needed for starting a new business, and other specifications</a:t>
            </a:r>
            <a:r>
              <a:rPr lang="en-US" sz="2400" dirty="0" smtClean="0"/>
              <a:t>.</a:t>
            </a:r>
          </a:p>
          <a:p>
            <a:pPr lvl="0"/>
            <a:endParaRPr lang="en-US" sz="2400" dirty="0"/>
          </a:p>
          <a:p>
            <a:r>
              <a:rPr lang="en-US" sz="2400" dirty="0"/>
              <a:t>A Business Organization can also </a:t>
            </a:r>
            <a:r>
              <a:rPr lang="en-US" sz="2400" b="1" dirty="0"/>
              <a:t>download the different forms and submit it online or offline</a:t>
            </a:r>
            <a:r>
              <a:rPr lang="en-US" sz="2400" dirty="0"/>
              <a:t> to the related office.</a:t>
            </a:r>
            <a:r>
              <a:rPr lang="en-US" dirty="0"/>
              <a:t> </a:t>
            </a:r>
          </a:p>
        </p:txBody>
      </p:sp>
    </p:spTree>
    <p:extLst>
      <p:ext uri="{BB962C8B-B14F-4D97-AF65-F5344CB8AC3E}">
        <p14:creationId xmlns:p14="http://schemas.microsoft.com/office/powerpoint/2010/main" val="3363758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Government -to -Consumer (G2C)</a:t>
            </a:r>
            <a:br>
              <a:rPr lang="en-US" sz="2800" b="1" dirty="0"/>
            </a:br>
            <a:endParaRPr lang="en-US" sz="2800" b="1" dirty="0"/>
          </a:p>
        </p:txBody>
      </p:sp>
      <p:sp>
        <p:nvSpPr>
          <p:cNvPr id="3" name="Content Placeholder 2"/>
          <p:cNvSpPr>
            <a:spLocks noGrp="1"/>
          </p:cNvSpPr>
          <p:nvPr>
            <p:ph idx="1"/>
          </p:nvPr>
        </p:nvSpPr>
        <p:spPr/>
        <p:txBody>
          <a:bodyPr/>
          <a:lstStyle/>
          <a:p>
            <a:pPr lvl="0"/>
            <a:r>
              <a:rPr lang="en-US" sz="2400" dirty="0"/>
              <a:t>P</a:t>
            </a:r>
            <a:r>
              <a:rPr lang="en-US" sz="2400" dirty="0" smtClean="0"/>
              <a:t>erformed </a:t>
            </a:r>
            <a:r>
              <a:rPr lang="en-US" sz="2400" dirty="0"/>
              <a:t>between the government and its citizens or consumers, including paying taxes, registering vehicles, and providing information and services</a:t>
            </a:r>
            <a:r>
              <a:rPr lang="en-US" sz="2400" dirty="0" smtClean="0"/>
              <a:t>, registration </a:t>
            </a:r>
            <a:r>
              <a:rPr lang="en-US" sz="2400" dirty="0"/>
              <a:t>for birth, marriage or death certificates.</a:t>
            </a:r>
          </a:p>
          <a:p>
            <a:endParaRPr lang="en-US" dirty="0"/>
          </a:p>
        </p:txBody>
      </p:sp>
    </p:spTree>
    <p:extLst>
      <p:ext uri="{BB962C8B-B14F-4D97-AF65-F5344CB8AC3E}">
        <p14:creationId xmlns:p14="http://schemas.microsoft.com/office/powerpoint/2010/main" val="1159070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effectLst>
                  <a:outerShdw blurRad="38100" dist="38100" dir="2700000" algn="tl">
                    <a:srgbClr val="000000">
                      <a:alpha val="43137"/>
                    </a:srgbClr>
                  </a:outerShdw>
                </a:effectLst>
              </a:rPr>
              <a:t>Government -to -Government (G2G)</a:t>
            </a:r>
          </a:p>
        </p:txBody>
      </p:sp>
      <p:sp>
        <p:nvSpPr>
          <p:cNvPr id="3" name="Content Placeholder 2"/>
          <p:cNvSpPr>
            <a:spLocks noGrp="1"/>
          </p:cNvSpPr>
          <p:nvPr>
            <p:ph idx="1"/>
          </p:nvPr>
        </p:nvSpPr>
        <p:spPr/>
        <p:txBody>
          <a:bodyPr/>
          <a:lstStyle/>
          <a:p>
            <a:pPr lvl="0"/>
            <a:r>
              <a:rPr lang="en-US" sz="2400" dirty="0"/>
              <a:t>T</a:t>
            </a:r>
            <a:r>
              <a:rPr lang="en-US" sz="2400" dirty="0" smtClean="0"/>
              <a:t>he </a:t>
            </a:r>
            <a:r>
              <a:rPr lang="en-US" sz="2400" dirty="0"/>
              <a:t>electronic sharing of data and/or information systems between government agencies, departments or organizations. </a:t>
            </a:r>
            <a:endParaRPr lang="en-US" sz="2400" dirty="0" smtClean="0"/>
          </a:p>
          <a:p>
            <a:pPr lvl="0"/>
            <a:endParaRPr lang="en-US" sz="2400" dirty="0" smtClean="0"/>
          </a:p>
          <a:p>
            <a:pPr lvl="0"/>
            <a:r>
              <a:rPr lang="en-US" sz="2400" dirty="0" smtClean="0"/>
              <a:t>The </a:t>
            </a:r>
            <a:r>
              <a:rPr lang="en-US" sz="2400" dirty="0"/>
              <a:t>goal of </a:t>
            </a:r>
            <a:r>
              <a:rPr lang="en-US" sz="2400" b="1" dirty="0"/>
              <a:t>G2G</a:t>
            </a:r>
            <a:r>
              <a:rPr lang="en-US" sz="2400" dirty="0"/>
              <a:t> is to support e-government initiatives by improving communication, data access and data sharing.</a:t>
            </a:r>
          </a:p>
          <a:p>
            <a:endParaRPr lang="en-US" dirty="0"/>
          </a:p>
        </p:txBody>
      </p:sp>
    </p:spTree>
    <p:extLst>
      <p:ext uri="{BB962C8B-B14F-4D97-AF65-F5344CB8AC3E}">
        <p14:creationId xmlns:p14="http://schemas.microsoft.com/office/powerpoint/2010/main" val="7152797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ffectLst>
                  <a:outerShdw blurRad="38100" dist="38100" dir="2700000" algn="tl">
                    <a:srgbClr val="000000">
                      <a:alpha val="43137"/>
                    </a:srgbClr>
                  </a:outerShdw>
                </a:effectLst>
              </a:rPr>
              <a:t>Consumer -to -Government (C2G)</a:t>
            </a:r>
          </a:p>
        </p:txBody>
      </p:sp>
      <p:sp>
        <p:nvSpPr>
          <p:cNvPr id="3" name="Content Placeholder 2"/>
          <p:cNvSpPr>
            <a:spLocks noGrp="1"/>
          </p:cNvSpPr>
          <p:nvPr>
            <p:ph idx="1"/>
          </p:nvPr>
        </p:nvSpPr>
        <p:spPr/>
        <p:txBody>
          <a:bodyPr>
            <a:normAutofit/>
          </a:bodyPr>
          <a:lstStyle/>
          <a:p>
            <a:pPr lvl="0"/>
            <a:r>
              <a:rPr lang="en-US" sz="2400" dirty="0" smtClean="0"/>
              <a:t>enables </a:t>
            </a:r>
            <a:r>
              <a:rPr lang="en-US" sz="2400" dirty="0"/>
              <a:t>the consumers to post feedback or request information regarding public sectors directly to the government administration or authorities</a:t>
            </a:r>
            <a:r>
              <a:rPr lang="en-US" sz="2400" dirty="0" smtClean="0"/>
              <a:t>.</a:t>
            </a:r>
          </a:p>
          <a:p>
            <a:pPr lvl="0"/>
            <a:endParaRPr lang="en-US" sz="2400" dirty="0"/>
          </a:p>
          <a:p>
            <a:pPr lvl="0">
              <a:buClr>
                <a:srgbClr val="FF388C"/>
              </a:buClr>
            </a:pPr>
            <a:r>
              <a:rPr lang="en-US" sz="2400" dirty="0">
                <a:solidFill>
                  <a:prstClr val="white"/>
                </a:solidFill>
              </a:rPr>
              <a:t>For example, when you pay electricity bill through the government website, payment of health insurance, make payment of taxes, etc.</a:t>
            </a:r>
          </a:p>
          <a:p>
            <a:pPr lvl="0"/>
            <a:endParaRPr lang="en-US" sz="2800" dirty="0"/>
          </a:p>
        </p:txBody>
      </p:sp>
    </p:spTree>
    <p:extLst>
      <p:ext uri="{BB962C8B-B14F-4D97-AF65-F5344CB8AC3E}">
        <p14:creationId xmlns:p14="http://schemas.microsoft.com/office/powerpoint/2010/main" val="20018148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outerShdw blurRad="38100" dist="38100" dir="2700000" algn="tl">
                    <a:srgbClr val="000000">
                      <a:alpha val="43137"/>
                    </a:srgbClr>
                  </a:outerShdw>
                </a:effectLst>
              </a:rPr>
              <a:t>E-Commerce - Payment Systems</a:t>
            </a:r>
            <a:r>
              <a:rPr lang="en-US" b="1" dirty="0">
                <a:effectLst/>
              </a:rPr>
              <a:t/>
            </a:r>
            <a:br>
              <a:rPr lang="en-US" b="1" dirty="0">
                <a:effectLst/>
              </a:rPr>
            </a:br>
            <a:endParaRPr lang="en-US" dirty="0"/>
          </a:p>
        </p:txBody>
      </p:sp>
      <p:sp>
        <p:nvSpPr>
          <p:cNvPr id="3" name="Content Placeholder 2"/>
          <p:cNvSpPr>
            <a:spLocks noGrp="1"/>
          </p:cNvSpPr>
          <p:nvPr>
            <p:ph idx="1"/>
          </p:nvPr>
        </p:nvSpPr>
        <p:spPr>
          <a:xfrm>
            <a:off x="457200" y="1340768"/>
            <a:ext cx="8229600" cy="5114040"/>
          </a:xfrm>
        </p:spPr>
        <p:txBody>
          <a:bodyPr>
            <a:normAutofit/>
          </a:bodyPr>
          <a:lstStyle/>
          <a:p>
            <a:endParaRPr lang="en-US" sz="2800" dirty="0" smtClean="0"/>
          </a:p>
          <a:p>
            <a:r>
              <a:rPr lang="en-US" sz="2400" dirty="0" smtClean="0"/>
              <a:t>E-commerce </a:t>
            </a:r>
            <a:r>
              <a:rPr lang="en-US" sz="2400" dirty="0"/>
              <a:t>sites use electronic payment, where electronic payment refers to paperless monetary transactions</a:t>
            </a:r>
            <a:r>
              <a:rPr lang="en-US" sz="2400" dirty="0" smtClean="0"/>
              <a:t>.</a:t>
            </a:r>
          </a:p>
          <a:p>
            <a:pPr marL="64008" indent="0">
              <a:buNone/>
            </a:pPr>
            <a:r>
              <a:rPr lang="en-US" sz="2400" dirty="0" smtClean="0"/>
              <a:t> </a:t>
            </a:r>
            <a:endParaRPr lang="en-US" sz="2400" dirty="0" smtClean="0"/>
          </a:p>
          <a:p>
            <a:r>
              <a:rPr lang="en-US" sz="2400" dirty="0" smtClean="0"/>
              <a:t>Electronic </a:t>
            </a:r>
            <a:r>
              <a:rPr lang="en-US" sz="2400" dirty="0"/>
              <a:t>payment has revolutionized the business processing by reducing the paperwork, transaction costs, and labor cost. </a:t>
            </a:r>
            <a:endParaRPr lang="en-US" sz="2400" dirty="0" smtClean="0"/>
          </a:p>
          <a:p>
            <a:endParaRPr lang="en-US" sz="2400" dirty="0"/>
          </a:p>
          <a:p>
            <a:pPr lvl="0">
              <a:buClr>
                <a:srgbClr val="FF388C"/>
              </a:buClr>
            </a:pPr>
            <a:r>
              <a:rPr lang="en-US" sz="2400" dirty="0">
                <a:solidFill>
                  <a:prstClr val="white"/>
                </a:solidFill>
              </a:rPr>
              <a:t>User friendly and less time-consuming than manual processing, it helps business organization to expand its market reach/expansion. </a:t>
            </a:r>
          </a:p>
          <a:p>
            <a:endParaRPr lang="en-US" sz="2400" dirty="0" smtClean="0"/>
          </a:p>
          <a:p>
            <a:endParaRPr lang="en-US" sz="2400" dirty="0"/>
          </a:p>
        </p:txBody>
      </p:sp>
    </p:spTree>
    <p:extLst>
      <p:ext uri="{BB962C8B-B14F-4D97-AF65-F5344CB8AC3E}">
        <p14:creationId xmlns:p14="http://schemas.microsoft.com/office/powerpoint/2010/main" val="35804146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outerShdw blurRad="38100" dist="38100" dir="2700000" algn="tl">
                    <a:srgbClr val="000000">
                      <a:alpha val="43137"/>
                    </a:srgbClr>
                  </a:outerShdw>
                </a:effectLst>
              </a:rPr>
              <a:t>E-Commerce - Security Systems</a:t>
            </a:r>
            <a:br>
              <a:rPr lang="en-US" sz="3200" b="1"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US" sz="2400" dirty="0"/>
              <a:t>Security is an essential part of any transaction that takes place over the internet</a:t>
            </a:r>
            <a:r>
              <a:rPr lang="en-US" sz="2400" dirty="0" smtClean="0"/>
              <a:t>.</a:t>
            </a:r>
          </a:p>
          <a:p>
            <a:endParaRPr lang="en-US" sz="2400" dirty="0" smtClean="0"/>
          </a:p>
          <a:p>
            <a:r>
              <a:rPr lang="en-US" sz="2400" dirty="0" smtClean="0"/>
              <a:t>Customers </a:t>
            </a:r>
            <a:r>
              <a:rPr lang="en-US" sz="2400" dirty="0"/>
              <a:t>will lose his/her faith in e-business if its security is compromised. </a:t>
            </a:r>
          </a:p>
        </p:txBody>
      </p:sp>
    </p:spTree>
    <p:extLst>
      <p:ext uri="{BB962C8B-B14F-4D97-AF65-F5344CB8AC3E}">
        <p14:creationId xmlns:p14="http://schemas.microsoft.com/office/powerpoint/2010/main" val="2610019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effectLst>
                  <a:outerShdw blurRad="38100" dist="38100" dir="2700000" algn="tl">
                    <a:srgbClr val="000000">
                      <a:alpha val="43137"/>
                    </a:srgbClr>
                  </a:outerShdw>
                </a:effectLst>
              </a:rPr>
              <a:t>S</a:t>
            </a:r>
            <a:r>
              <a:rPr lang="en-US" sz="2800" b="1" dirty="0" smtClean="0">
                <a:effectLst>
                  <a:outerShdw blurRad="38100" dist="38100" dir="2700000" algn="tl">
                    <a:srgbClr val="000000">
                      <a:alpha val="43137"/>
                    </a:srgbClr>
                  </a:outerShdw>
                </a:effectLst>
              </a:rPr>
              <a:t>afe </a:t>
            </a:r>
            <a:r>
              <a:rPr lang="en-US" sz="2800" b="1" dirty="0">
                <a:effectLst>
                  <a:outerShdw blurRad="38100" dist="38100" dir="2700000" algn="tl">
                    <a:srgbClr val="000000">
                      <a:alpha val="43137"/>
                    </a:srgbClr>
                  </a:outerShdw>
                </a:effectLst>
              </a:rPr>
              <a:t>e-payments/transactions requirements </a:t>
            </a:r>
          </a:p>
        </p:txBody>
      </p:sp>
      <p:sp>
        <p:nvSpPr>
          <p:cNvPr id="3" name="Content Placeholder 2"/>
          <p:cNvSpPr>
            <a:spLocks noGrp="1"/>
          </p:cNvSpPr>
          <p:nvPr>
            <p:ph idx="1"/>
          </p:nvPr>
        </p:nvSpPr>
        <p:spPr/>
        <p:txBody>
          <a:bodyPr>
            <a:normAutofit/>
          </a:bodyPr>
          <a:lstStyle/>
          <a:p>
            <a:pPr lvl="0"/>
            <a:r>
              <a:rPr lang="en-US" sz="2400" b="1" dirty="0" smtClean="0"/>
              <a:t>Confidentiality</a:t>
            </a:r>
            <a:r>
              <a:rPr lang="en-US" sz="2400" dirty="0" smtClean="0"/>
              <a:t> − Information should not be accessible to an unauthorized person.</a:t>
            </a:r>
          </a:p>
          <a:p>
            <a:pPr lvl="1"/>
            <a:r>
              <a:rPr lang="en-US" sz="2000" dirty="0" smtClean="0"/>
              <a:t> It should not be intercepted during the transmission.</a:t>
            </a:r>
          </a:p>
          <a:p>
            <a:pPr lvl="0"/>
            <a:endParaRPr lang="en-US" sz="2400" dirty="0" smtClean="0"/>
          </a:p>
          <a:p>
            <a:pPr lvl="0"/>
            <a:r>
              <a:rPr lang="en-US" sz="2400" b="1" dirty="0" smtClean="0"/>
              <a:t>Integrity</a:t>
            </a:r>
            <a:r>
              <a:rPr lang="en-US" sz="2400" dirty="0" smtClean="0"/>
              <a:t> − Information should not be altered during its transmission over the network</a:t>
            </a:r>
            <a:r>
              <a:rPr lang="en-US" dirty="0" smtClean="0"/>
              <a:t>.</a:t>
            </a:r>
          </a:p>
          <a:p>
            <a:endParaRPr lang="en-US" dirty="0"/>
          </a:p>
        </p:txBody>
      </p:sp>
    </p:spTree>
    <p:extLst>
      <p:ext uri="{BB962C8B-B14F-4D97-AF65-F5344CB8AC3E}">
        <p14:creationId xmlns:p14="http://schemas.microsoft.com/office/powerpoint/2010/main" val="6050562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n w="6350">
                  <a:solidFill>
                    <a:srgbClr val="FF388C">
                      <a:shade val="43000"/>
                    </a:srgbClr>
                  </a:solidFill>
                </a:ln>
                <a:solidFill>
                  <a:srgbClr val="FF388C">
                    <a:tint val="83000"/>
                    <a:satMod val="150000"/>
                  </a:srgbClr>
                </a:solidFill>
                <a:effectLst>
                  <a:outerShdw blurRad="38100" dist="38100" dir="2700000" algn="tl">
                    <a:srgbClr val="000000">
                      <a:alpha val="43137"/>
                    </a:srgbClr>
                  </a:outerShdw>
                </a:effectLst>
              </a:rPr>
              <a:t>Safe e-payments/transactions requirements </a:t>
            </a:r>
            <a:endParaRPr lang="en-US" dirty="0"/>
          </a:p>
        </p:txBody>
      </p:sp>
      <p:sp>
        <p:nvSpPr>
          <p:cNvPr id="3" name="Content Placeholder 2"/>
          <p:cNvSpPr>
            <a:spLocks noGrp="1"/>
          </p:cNvSpPr>
          <p:nvPr>
            <p:ph idx="1"/>
          </p:nvPr>
        </p:nvSpPr>
        <p:spPr/>
        <p:txBody>
          <a:bodyPr/>
          <a:lstStyle/>
          <a:p>
            <a:pPr lvl="0"/>
            <a:r>
              <a:rPr lang="en-US" sz="2400" b="1" dirty="0"/>
              <a:t>Availability</a:t>
            </a:r>
            <a:r>
              <a:rPr lang="en-US" sz="2400" dirty="0"/>
              <a:t> − Information should be available wherever and whenever required within a time limit specified</a:t>
            </a:r>
            <a:r>
              <a:rPr lang="en-US" sz="2400" dirty="0" smtClean="0"/>
              <a:t>.</a:t>
            </a:r>
          </a:p>
          <a:p>
            <a:pPr lvl="0"/>
            <a:endParaRPr lang="en-US" sz="2400" dirty="0"/>
          </a:p>
          <a:p>
            <a:pPr lvl="0"/>
            <a:endParaRPr lang="en-US" sz="2400" dirty="0" smtClean="0"/>
          </a:p>
          <a:p>
            <a:r>
              <a:rPr lang="en-US" sz="2400" b="1" dirty="0"/>
              <a:t>Authenticity</a:t>
            </a:r>
            <a:r>
              <a:rPr lang="en-US" sz="2400" dirty="0"/>
              <a:t> − There should be a mechanism to authenticate a user before giving him/her an access to the required information.</a:t>
            </a:r>
          </a:p>
          <a:p>
            <a:pPr lvl="0"/>
            <a:endParaRPr lang="en-US" dirty="0"/>
          </a:p>
          <a:p>
            <a:endParaRPr lang="en-US" dirty="0"/>
          </a:p>
        </p:txBody>
      </p:sp>
    </p:spTree>
    <p:extLst>
      <p:ext uri="{BB962C8B-B14F-4D97-AF65-F5344CB8AC3E}">
        <p14:creationId xmlns:p14="http://schemas.microsoft.com/office/powerpoint/2010/main" val="301434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n w="6350">
                  <a:solidFill>
                    <a:srgbClr val="FF388C">
                      <a:shade val="43000"/>
                    </a:srgbClr>
                  </a:solidFill>
                </a:ln>
                <a:solidFill>
                  <a:srgbClr val="FF388C">
                    <a:tint val="83000"/>
                    <a:satMod val="150000"/>
                  </a:srgbClr>
                </a:solidFill>
                <a:effectLst>
                  <a:outerShdw blurRad="38100" dist="38100" dir="2700000" algn="tl">
                    <a:srgbClr val="000000">
                      <a:alpha val="43137"/>
                    </a:srgbClr>
                  </a:outerShdw>
                </a:effectLst>
              </a:rPr>
              <a:t>Safe e-payments/transactions requirements </a:t>
            </a:r>
            <a:endParaRPr lang="en-US" dirty="0"/>
          </a:p>
        </p:txBody>
      </p:sp>
      <p:sp>
        <p:nvSpPr>
          <p:cNvPr id="3" name="Content Placeholder 2"/>
          <p:cNvSpPr>
            <a:spLocks noGrp="1"/>
          </p:cNvSpPr>
          <p:nvPr>
            <p:ph idx="1"/>
          </p:nvPr>
        </p:nvSpPr>
        <p:spPr/>
        <p:txBody>
          <a:bodyPr/>
          <a:lstStyle/>
          <a:p>
            <a:pPr lvl="0"/>
            <a:r>
              <a:rPr lang="en-US" sz="2400" b="1" dirty="0"/>
              <a:t>Non-</a:t>
            </a:r>
            <a:r>
              <a:rPr lang="en-US" sz="2400" b="1" dirty="0" err="1"/>
              <a:t>Repudiability</a:t>
            </a:r>
            <a:r>
              <a:rPr lang="en-US" sz="2400" dirty="0"/>
              <a:t> − It is the protection against the denial of order or denial of payment. </a:t>
            </a:r>
            <a:endParaRPr lang="en-US" sz="2400" dirty="0" smtClean="0"/>
          </a:p>
          <a:p>
            <a:pPr lvl="0"/>
            <a:endParaRPr lang="en-US" sz="2400" dirty="0"/>
          </a:p>
          <a:p>
            <a:pPr lvl="0"/>
            <a:r>
              <a:rPr lang="en-US" sz="2400" dirty="0" smtClean="0"/>
              <a:t>Once </a:t>
            </a:r>
            <a:r>
              <a:rPr lang="en-US" sz="2400" dirty="0"/>
              <a:t>a sender sends a message, the sender should not be able to deny sending the message</a:t>
            </a:r>
            <a:r>
              <a:rPr lang="en-US" sz="2400" dirty="0" smtClean="0"/>
              <a:t>.</a:t>
            </a:r>
          </a:p>
          <a:p>
            <a:pPr marL="64008" lvl="0" indent="0">
              <a:buNone/>
            </a:pPr>
            <a:r>
              <a:rPr lang="en-US" sz="2400" dirty="0" smtClean="0"/>
              <a:t> </a:t>
            </a:r>
          </a:p>
          <a:p>
            <a:pPr lvl="0"/>
            <a:r>
              <a:rPr lang="en-US" sz="2400" dirty="0" smtClean="0"/>
              <a:t>Similarly</a:t>
            </a:r>
            <a:r>
              <a:rPr lang="en-US" sz="2400" dirty="0"/>
              <a:t>, the recipient of message should not be able to deny the receipt.</a:t>
            </a:r>
          </a:p>
          <a:p>
            <a:endParaRPr lang="en-US" dirty="0"/>
          </a:p>
        </p:txBody>
      </p:sp>
    </p:spTree>
    <p:extLst>
      <p:ext uri="{BB962C8B-B14F-4D97-AF65-F5344CB8AC3E}">
        <p14:creationId xmlns:p14="http://schemas.microsoft.com/office/powerpoint/2010/main" val="4385967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n w="6350">
                  <a:solidFill>
                    <a:srgbClr val="FF388C">
                      <a:shade val="43000"/>
                    </a:srgbClr>
                  </a:solidFill>
                </a:ln>
                <a:solidFill>
                  <a:srgbClr val="FF388C">
                    <a:tint val="83000"/>
                    <a:satMod val="150000"/>
                  </a:srgbClr>
                </a:solidFill>
                <a:effectLst>
                  <a:outerShdw blurRad="38100" dist="38100" dir="2700000" algn="tl">
                    <a:srgbClr val="000000">
                      <a:alpha val="43137"/>
                    </a:srgbClr>
                  </a:outerShdw>
                </a:effectLst>
              </a:rPr>
              <a:t>Safe e-payments/transactions requirements </a:t>
            </a:r>
            <a:endParaRPr lang="en-US" dirty="0"/>
          </a:p>
        </p:txBody>
      </p:sp>
      <p:sp>
        <p:nvSpPr>
          <p:cNvPr id="3" name="Content Placeholder 2"/>
          <p:cNvSpPr>
            <a:spLocks noGrp="1"/>
          </p:cNvSpPr>
          <p:nvPr>
            <p:ph idx="1"/>
          </p:nvPr>
        </p:nvSpPr>
        <p:spPr/>
        <p:txBody>
          <a:bodyPr/>
          <a:lstStyle/>
          <a:p>
            <a:pPr lvl="0"/>
            <a:r>
              <a:rPr lang="en-US" sz="2400" b="1" dirty="0"/>
              <a:t>Encryption</a:t>
            </a:r>
            <a:r>
              <a:rPr lang="en-US" sz="2400" dirty="0"/>
              <a:t> − Information should be encrypted and decrypted only by an authorized user</a:t>
            </a:r>
            <a:r>
              <a:rPr lang="en-US" sz="2400" dirty="0" smtClean="0"/>
              <a:t>.</a:t>
            </a:r>
          </a:p>
          <a:p>
            <a:pPr lvl="0"/>
            <a:endParaRPr lang="en-US" sz="2400" dirty="0"/>
          </a:p>
          <a:p>
            <a:pPr lvl="0"/>
            <a:r>
              <a:rPr lang="en-US" sz="2400" b="1" dirty="0"/>
              <a:t>Auditability</a:t>
            </a:r>
            <a:r>
              <a:rPr lang="en-US" sz="2400" dirty="0"/>
              <a:t> − Data should be recorded in such a way that it can be audited for integrity requirements.</a:t>
            </a:r>
          </a:p>
          <a:p>
            <a:endParaRPr lang="en-US" dirty="0"/>
          </a:p>
        </p:txBody>
      </p:sp>
    </p:spTree>
    <p:extLst>
      <p:ext uri="{BB962C8B-B14F-4D97-AF65-F5344CB8AC3E}">
        <p14:creationId xmlns:p14="http://schemas.microsoft.com/office/powerpoint/2010/main" val="24534983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E-commerce applications</a:t>
            </a:r>
            <a:endParaRPr lang="en-US" sz="3200" b="1" dirty="0"/>
          </a:p>
        </p:txBody>
      </p:sp>
      <p:sp>
        <p:nvSpPr>
          <p:cNvPr id="3" name="Content Placeholder 2"/>
          <p:cNvSpPr>
            <a:spLocks noGrp="1"/>
          </p:cNvSpPr>
          <p:nvPr>
            <p:ph idx="1"/>
          </p:nvPr>
        </p:nvSpPr>
        <p:spPr/>
        <p:txBody>
          <a:bodyPr/>
          <a:lstStyle/>
          <a:p>
            <a:r>
              <a:rPr lang="en-US" dirty="0" smtClean="0"/>
              <a:t>E- banking</a:t>
            </a:r>
          </a:p>
          <a:p>
            <a:r>
              <a:rPr lang="en-US" dirty="0" smtClean="0"/>
              <a:t>E-auction</a:t>
            </a:r>
          </a:p>
          <a:p>
            <a:r>
              <a:rPr lang="en-US" dirty="0" smtClean="0"/>
              <a:t>E-procurement</a:t>
            </a:r>
          </a:p>
          <a:p>
            <a:r>
              <a:rPr lang="en-US" dirty="0" smtClean="0"/>
              <a:t>E- marketing </a:t>
            </a:r>
            <a:endParaRPr lang="en-US" dirty="0"/>
          </a:p>
        </p:txBody>
      </p:sp>
    </p:spTree>
    <p:extLst>
      <p:ext uri="{BB962C8B-B14F-4D97-AF65-F5344CB8AC3E}">
        <p14:creationId xmlns:p14="http://schemas.microsoft.com/office/powerpoint/2010/main" val="23521897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Decision support systems(DSS)</a:t>
            </a:r>
            <a:endParaRPr lang="en-US" sz="2800" b="1" dirty="0"/>
          </a:p>
        </p:txBody>
      </p:sp>
      <p:sp>
        <p:nvSpPr>
          <p:cNvPr id="3" name="Content Placeholder 2"/>
          <p:cNvSpPr>
            <a:spLocks noGrp="1"/>
          </p:cNvSpPr>
          <p:nvPr>
            <p:ph idx="1"/>
          </p:nvPr>
        </p:nvSpPr>
        <p:spPr/>
        <p:txBody>
          <a:bodyPr/>
          <a:lstStyle/>
          <a:p>
            <a:r>
              <a:rPr lang="en-US" sz="2400" dirty="0" smtClean="0"/>
              <a:t> </a:t>
            </a:r>
            <a:r>
              <a:rPr lang="en-US" sz="2400" dirty="0"/>
              <a:t>S</a:t>
            </a:r>
            <a:r>
              <a:rPr lang="en-US" sz="2400" dirty="0" smtClean="0"/>
              <a:t>pecial </a:t>
            </a:r>
            <a:r>
              <a:rPr lang="en-US" sz="2400" dirty="0"/>
              <a:t>information systems designed to support organizational decision making. </a:t>
            </a:r>
            <a:endParaRPr lang="en-US" sz="2400" dirty="0" smtClean="0"/>
          </a:p>
          <a:p>
            <a:endParaRPr lang="en-US" sz="2400" dirty="0" smtClean="0"/>
          </a:p>
          <a:p>
            <a:r>
              <a:rPr lang="en-US" sz="2400" dirty="0"/>
              <a:t>A DSS is designed to support the decision making related to a particular </a:t>
            </a:r>
            <a:r>
              <a:rPr lang="en-US" sz="2400" dirty="0" smtClean="0"/>
              <a:t>repetitive </a:t>
            </a:r>
            <a:r>
              <a:rPr lang="en-US" sz="2400" dirty="0"/>
              <a:t>problem in the organization through the combination of hardware, software, data and procedures.</a:t>
            </a:r>
          </a:p>
          <a:p>
            <a:endParaRPr lang="en-US" dirty="0"/>
          </a:p>
        </p:txBody>
      </p:sp>
    </p:spTree>
    <p:extLst>
      <p:ext uri="{BB962C8B-B14F-4D97-AF65-F5344CB8AC3E}">
        <p14:creationId xmlns:p14="http://schemas.microsoft.com/office/powerpoint/2010/main" val="22584607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smtClean="0">
                <a:effectLst/>
              </a:rPr>
              <a:t>DSS </a:t>
            </a:r>
            <a:r>
              <a:rPr lang="en-US" sz="3200" b="1" u="sng" dirty="0">
                <a:effectLst/>
              </a:rPr>
              <a:t>three main components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r>
              <a:rPr lang="en-US" sz="2800" dirty="0" smtClean="0"/>
              <a:t>Data</a:t>
            </a:r>
          </a:p>
          <a:p>
            <a:r>
              <a:rPr lang="en-US" sz="2800" dirty="0" smtClean="0"/>
              <a:t> </a:t>
            </a:r>
            <a:r>
              <a:rPr lang="en-US" sz="2800" dirty="0" smtClean="0"/>
              <a:t>models</a:t>
            </a:r>
            <a:endParaRPr lang="en-US" sz="2800" dirty="0" smtClean="0"/>
          </a:p>
          <a:p>
            <a:r>
              <a:rPr lang="en-US" sz="2800" dirty="0" smtClean="0"/>
              <a:t> </a:t>
            </a:r>
            <a:r>
              <a:rPr lang="en-US" sz="2800" dirty="0"/>
              <a:t>user </a:t>
            </a:r>
            <a:r>
              <a:rPr lang="en-US" sz="2800" dirty="0" smtClean="0"/>
              <a:t>interface</a:t>
            </a:r>
          </a:p>
          <a:p>
            <a:endParaRPr lang="en-US" dirty="0" smtClean="0"/>
          </a:p>
          <a:p>
            <a:endParaRPr lang="en-US" dirty="0"/>
          </a:p>
        </p:txBody>
      </p:sp>
    </p:spTree>
    <p:extLst>
      <p:ext uri="{BB962C8B-B14F-4D97-AF65-F5344CB8AC3E}">
        <p14:creationId xmlns:p14="http://schemas.microsoft.com/office/powerpoint/2010/main" val="13903310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effectLst/>
              </a:rPr>
              <a:t>DSS three main components</a:t>
            </a:r>
            <a:endParaRPr lang="en-US" sz="2800" dirty="0"/>
          </a:p>
        </p:txBody>
      </p:sp>
      <p:sp>
        <p:nvSpPr>
          <p:cNvPr id="3" name="Content Placeholder 2"/>
          <p:cNvSpPr>
            <a:spLocks noGrp="1"/>
          </p:cNvSpPr>
          <p:nvPr>
            <p:ph idx="1"/>
          </p:nvPr>
        </p:nvSpPr>
        <p:spPr/>
        <p:txBody>
          <a:bodyPr>
            <a:normAutofit/>
          </a:bodyPr>
          <a:lstStyle/>
          <a:p>
            <a:r>
              <a:rPr lang="en-US" sz="2400" b="1" dirty="0"/>
              <a:t>Models</a:t>
            </a:r>
            <a:r>
              <a:rPr lang="en-US" sz="2400" dirty="0"/>
              <a:t> are used by the DSS </a:t>
            </a:r>
            <a:r>
              <a:rPr lang="en-US" sz="2400" dirty="0" smtClean="0"/>
              <a:t>to manipulate </a:t>
            </a:r>
            <a:r>
              <a:rPr lang="en-US" sz="2400" dirty="0"/>
              <a:t>data</a:t>
            </a:r>
            <a:r>
              <a:rPr lang="en-US" sz="2400" dirty="0" smtClean="0"/>
              <a:t>.</a:t>
            </a:r>
          </a:p>
          <a:p>
            <a:pPr marL="64008" indent="0">
              <a:buNone/>
            </a:pPr>
            <a:r>
              <a:rPr lang="en-US" sz="2400" dirty="0" smtClean="0"/>
              <a:t> </a:t>
            </a:r>
            <a:endParaRPr lang="en-US" sz="2400" dirty="0" smtClean="0"/>
          </a:p>
          <a:p>
            <a:r>
              <a:rPr lang="en-US" sz="2400" dirty="0" smtClean="0"/>
              <a:t>Example  </a:t>
            </a:r>
            <a:r>
              <a:rPr lang="en-US" sz="2400" dirty="0"/>
              <a:t>if you have some historic sales data, you can use different  models to create a forecast of future sales. </a:t>
            </a:r>
            <a:endParaRPr lang="en-US" sz="2400" dirty="0" smtClean="0"/>
          </a:p>
          <a:p>
            <a:endParaRPr lang="en-US" sz="2400" dirty="0" smtClean="0"/>
          </a:p>
          <a:p>
            <a:r>
              <a:rPr lang="en-US" sz="2400" dirty="0" smtClean="0"/>
              <a:t>One </a:t>
            </a:r>
            <a:r>
              <a:rPr lang="en-US" sz="2400" dirty="0"/>
              <a:t>technique would be to take an advantage of the past sales.</a:t>
            </a:r>
          </a:p>
          <a:p>
            <a:endParaRPr lang="en-US" sz="2400" dirty="0"/>
          </a:p>
        </p:txBody>
      </p:sp>
    </p:spTree>
    <p:extLst>
      <p:ext uri="{BB962C8B-B14F-4D97-AF65-F5344CB8AC3E}">
        <p14:creationId xmlns:p14="http://schemas.microsoft.com/office/powerpoint/2010/main" val="12747249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effectLst/>
              </a:rPr>
              <a:t>DSS three main components</a:t>
            </a:r>
            <a:endParaRPr lang="en-US" sz="2800" dirty="0"/>
          </a:p>
        </p:txBody>
      </p:sp>
      <p:sp>
        <p:nvSpPr>
          <p:cNvPr id="3" name="Content Placeholder 2"/>
          <p:cNvSpPr>
            <a:spLocks noGrp="1"/>
          </p:cNvSpPr>
          <p:nvPr>
            <p:ph idx="1"/>
          </p:nvPr>
        </p:nvSpPr>
        <p:spPr/>
        <p:txBody>
          <a:bodyPr/>
          <a:lstStyle/>
          <a:p>
            <a:r>
              <a:rPr lang="en-US" sz="2400" dirty="0"/>
              <a:t>Formula you would use to calculate the average is the model</a:t>
            </a:r>
            <a:r>
              <a:rPr lang="en-US" sz="2400" dirty="0" smtClean="0"/>
              <a:t>.</a:t>
            </a:r>
          </a:p>
          <a:p>
            <a:endParaRPr lang="en-US" sz="2400" dirty="0"/>
          </a:p>
          <a:p>
            <a:r>
              <a:rPr lang="en-US" sz="2400" dirty="0"/>
              <a:t>The </a:t>
            </a:r>
            <a:r>
              <a:rPr lang="en-US" sz="2400" b="1" dirty="0"/>
              <a:t>user interface </a:t>
            </a:r>
            <a:r>
              <a:rPr lang="en-US" sz="2400" dirty="0"/>
              <a:t>is the way in which the DSS interacts with the user by collecting inputs and displaying outputs and results.</a:t>
            </a:r>
            <a:endParaRPr lang="en-US" dirty="0"/>
          </a:p>
          <a:p>
            <a:endParaRPr lang="en-US" dirty="0"/>
          </a:p>
        </p:txBody>
      </p:sp>
    </p:spTree>
    <p:extLst>
      <p:ext uri="{BB962C8B-B14F-4D97-AF65-F5344CB8AC3E}">
        <p14:creationId xmlns:p14="http://schemas.microsoft.com/office/powerpoint/2010/main" val="33644761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Inputs &amp; outputs</a:t>
            </a:r>
            <a:endParaRPr lang="en-US" sz="3200" b="1" dirty="0"/>
          </a:p>
        </p:txBody>
      </p:sp>
      <p:sp>
        <p:nvSpPr>
          <p:cNvPr id="3" name="Content Placeholder 2"/>
          <p:cNvSpPr>
            <a:spLocks noGrp="1"/>
          </p:cNvSpPr>
          <p:nvPr>
            <p:ph idx="1"/>
          </p:nvPr>
        </p:nvSpPr>
        <p:spPr/>
        <p:txBody>
          <a:bodyPr/>
          <a:lstStyle/>
          <a:p>
            <a:r>
              <a:rPr lang="en-US" sz="2800" dirty="0"/>
              <a:t>Inputs are data and models</a:t>
            </a:r>
          </a:p>
          <a:p>
            <a:r>
              <a:rPr lang="en-US" sz="2400" dirty="0"/>
              <a:t>Outputs are graphs and textual reports</a:t>
            </a:r>
          </a:p>
          <a:p>
            <a:endParaRPr lang="en-US" dirty="0"/>
          </a:p>
        </p:txBody>
      </p:sp>
    </p:spTree>
    <p:extLst>
      <p:ext uri="{BB962C8B-B14F-4D97-AF65-F5344CB8AC3E}">
        <p14:creationId xmlns:p14="http://schemas.microsoft.com/office/powerpoint/2010/main" val="42272931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793354"/>
          </a:xfrm>
        </p:spPr>
        <p:txBody>
          <a:bodyPr>
            <a:normAutofit/>
          </a:bodyPr>
          <a:lstStyle/>
          <a:p>
            <a:r>
              <a:rPr lang="en-US" sz="3200" b="1" dirty="0">
                <a:effectLst/>
              </a:rPr>
              <a:t>Types of Decision Support Systems</a:t>
            </a:r>
            <a:r>
              <a:rPr lang="en-US" dirty="0">
                <a:effectLst/>
              </a:rPr>
              <a:t/>
            </a:r>
            <a:br>
              <a:rPr lang="en-US" dirty="0">
                <a:effectLst/>
              </a:rPr>
            </a:br>
            <a:endParaRPr lang="en-US" dirty="0"/>
          </a:p>
        </p:txBody>
      </p:sp>
      <p:sp>
        <p:nvSpPr>
          <p:cNvPr id="3" name="Content Placeholder 2"/>
          <p:cNvSpPr>
            <a:spLocks noGrp="1"/>
          </p:cNvSpPr>
          <p:nvPr>
            <p:ph idx="1"/>
          </p:nvPr>
        </p:nvSpPr>
        <p:spPr/>
        <p:txBody>
          <a:bodyPr>
            <a:normAutofit/>
          </a:bodyPr>
          <a:lstStyle/>
          <a:p>
            <a:r>
              <a:rPr lang="en-US" sz="2800" b="1" dirty="0" smtClean="0"/>
              <a:t>Communication-driven</a:t>
            </a:r>
          </a:p>
          <a:p>
            <a:r>
              <a:rPr lang="en-US" sz="2800" b="1" dirty="0" smtClean="0"/>
              <a:t>Model-driven</a:t>
            </a:r>
          </a:p>
          <a:p>
            <a:r>
              <a:rPr lang="en-US" sz="2800" b="1" dirty="0" smtClean="0"/>
              <a:t>Knowledge-driven</a:t>
            </a:r>
          </a:p>
          <a:p>
            <a:r>
              <a:rPr lang="en-US" sz="2800" b="1" dirty="0" smtClean="0"/>
              <a:t>Document-driven</a:t>
            </a:r>
          </a:p>
          <a:p>
            <a:r>
              <a:rPr lang="en-US" sz="2800" b="1" dirty="0"/>
              <a:t>Data-driven</a:t>
            </a:r>
            <a:endParaRPr lang="en-US" sz="2800" dirty="0"/>
          </a:p>
        </p:txBody>
      </p:sp>
    </p:spTree>
    <p:extLst>
      <p:ext uri="{BB962C8B-B14F-4D97-AF65-F5344CB8AC3E}">
        <p14:creationId xmlns:p14="http://schemas.microsoft.com/office/powerpoint/2010/main" val="10403759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Communication-driven</a:t>
            </a:r>
            <a:endParaRPr lang="en-US" sz="3200" dirty="0"/>
          </a:p>
        </p:txBody>
      </p:sp>
      <p:sp>
        <p:nvSpPr>
          <p:cNvPr id="3" name="Content Placeholder 2"/>
          <p:cNvSpPr>
            <a:spLocks noGrp="1"/>
          </p:cNvSpPr>
          <p:nvPr>
            <p:ph idx="1"/>
          </p:nvPr>
        </p:nvSpPr>
        <p:spPr/>
        <p:txBody>
          <a:bodyPr/>
          <a:lstStyle/>
          <a:p>
            <a:r>
              <a:rPr lang="en-US" sz="2400" dirty="0" smtClean="0"/>
              <a:t>Allows </a:t>
            </a:r>
            <a:r>
              <a:rPr lang="en-US" sz="2400" dirty="0"/>
              <a:t>companies to support tasks that require more than one person to work on the </a:t>
            </a:r>
            <a:r>
              <a:rPr lang="en-US" sz="2400" dirty="0" smtClean="0"/>
              <a:t>task</a:t>
            </a:r>
            <a:r>
              <a:rPr lang="en-US" sz="2400" dirty="0" smtClean="0"/>
              <a:t>.</a:t>
            </a:r>
          </a:p>
          <a:p>
            <a:endParaRPr lang="en-US" sz="2400" dirty="0" smtClean="0"/>
          </a:p>
          <a:p>
            <a:pPr lvl="0"/>
            <a:r>
              <a:rPr lang="en-US" sz="2400" dirty="0"/>
              <a:t>It helps executives and managers work together to come to the final solution to solve </a:t>
            </a:r>
            <a:r>
              <a:rPr lang="en-US" sz="2400" dirty="0" smtClean="0"/>
              <a:t>problems</a:t>
            </a:r>
            <a:r>
              <a:rPr lang="en-US" dirty="0" smtClean="0"/>
              <a:t>.</a:t>
            </a:r>
          </a:p>
          <a:p>
            <a:pPr lvl="0"/>
            <a:endParaRPr lang="en-US" dirty="0"/>
          </a:p>
          <a:p>
            <a:pPr lvl="0"/>
            <a:endParaRPr lang="en-US" dirty="0"/>
          </a:p>
          <a:p>
            <a:endParaRPr lang="en-US" dirty="0"/>
          </a:p>
        </p:txBody>
      </p:sp>
    </p:spTree>
    <p:extLst>
      <p:ext uri="{BB962C8B-B14F-4D97-AF65-F5344CB8AC3E}">
        <p14:creationId xmlns:p14="http://schemas.microsoft.com/office/powerpoint/2010/main" val="21612446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Model-driven</a:t>
            </a:r>
            <a:endParaRPr lang="en-US" sz="3600" dirty="0"/>
          </a:p>
        </p:txBody>
      </p:sp>
      <p:sp>
        <p:nvSpPr>
          <p:cNvPr id="3" name="Content Placeholder 2"/>
          <p:cNvSpPr>
            <a:spLocks noGrp="1"/>
          </p:cNvSpPr>
          <p:nvPr>
            <p:ph idx="1"/>
          </p:nvPr>
        </p:nvSpPr>
        <p:spPr/>
        <p:txBody>
          <a:bodyPr>
            <a:normAutofit/>
          </a:bodyPr>
          <a:lstStyle/>
          <a:p>
            <a:r>
              <a:rPr lang="en-US" sz="2400" dirty="0" smtClean="0"/>
              <a:t>Allows </a:t>
            </a:r>
            <a:r>
              <a:rPr lang="en-US" sz="2400" dirty="0"/>
              <a:t>access to and the management of financial, organizational, and statistical </a:t>
            </a:r>
            <a:r>
              <a:rPr lang="en-US" sz="2400" dirty="0" smtClean="0"/>
              <a:t>models</a:t>
            </a:r>
            <a:r>
              <a:rPr lang="en-US" sz="2400" dirty="0" smtClean="0"/>
              <a:t>.</a:t>
            </a:r>
          </a:p>
          <a:p>
            <a:endParaRPr lang="en-US" sz="2400" dirty="0" smtClean="0"/>
          </a:p>
          <a:p>
            <a:r>
              <a:rPr lang="en-US" sz="2400" dirty="0"/>
              <a:t>Data is collected, and parameters are determined using the information provided by users</a:t>
            </a:r>
            <a:r>
              <a:rPr lang="en-US" sz="2400" dirty="0" smtClean="0"/>
              <a:t>.</a:t>
            </a:r>
          </a:p>
          <a:p>
            <a:endParaRPr lang="en-US" sz="2400" dirty="0" smtClean="0"/>
          </a:p>
          <a:p>
            <a:r>
              <a:rPr lang="en-US" sz="2400" dirty="0"/>
              <a:t>The information is created into a decision-making model to analyze situations.</a:t>
            </a:r>
          </a:p>
        </p:txBody>
      </p:sp>
    </p:spTree>
    <p:extLst>
      <p:ext uri="{BB962C8B-B14F-4D97-AF65-F5344CB8AC3E}">
        <p14:creationId xmlns:p14="http://schemas.microsoft.com/office/powerpoint/2010/main" val="40573372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57250"/>
          </a:xfrm>
        </p:spPr>
        <p:txBody>
          <a:bodyPr/>
          <a:lstStyle/>
          <a:p>
            <a:r>
              <a:rPr lang="en-US" b="1" dirty="0" smtClean="0"/>
              <a:t>Knowledge-driven</a:t>
            </a:r>
            <a:endParaRPr lang="en-US" dirty="0"/>
          </a:p>
        </p:txBody>
      </p:sp>
      <p:sp>
        <p:nvSpPr>
          <p:cNvPr id="3" name="Content Placeholder 2"/>
          <p:cNvSpPr>
            <a:spLocks noGrp="1"/>
          </p:cNvSpPr>
          <p:nvPr>
            <p:ph idx="1"/>
          </p:nvPr>
        </p:nvSpPr>
        <p:spPr>
          <a:xfrm>
            <a:off x="467544" y="1340768"/>
            <a:ext cx="8229600" cy="5148064"/>
          </a:xfrm>
        </p:spPr>
        <p:txBody>
          <a:bodyPr>
            <a:normAutofit lnSpcReduction="10000"/>
          </a:bodyPr>
          <a:lstStyle/>
          <a:p>
            <a:r>
              <a:rPr lang="en-US" sz="2400" dirty="0" smtClean="0"/>
              <a:t>Provides </a:t>
            </a:r>
            <a:r>
              <a:rPr lang="en-US" sz="2400" dirty="0"/>
              <a:t>factual and specialized solutions to situations by using stored facts, procedures, rules, or interactive </a:t>
            </a:r>
            <a:r>
              <a:rPr lang="en-US" sz="2400" dirty="0" smtClean="0"/>
              <a:t>decision-making </a:t>
            </a:r>
            <a:r>
              <a:rPr lang="en-US" sz="2400" dirty="0"/>
              <a:t>structures like </a:t>
            </a:r>
            <a:r>
              <a:rPr lang="en-US" sz="2400" dirty="0" smtClean="0"/>
              <a:t>flowcharts</a:t>
            </a:r>
          </a:p>
          <a:p>
            <a:endParaRPr lang="en-US" sz="2400" dirty="0"/>
          </a:p>
          <a:p>
            <a:r>
              <a:rPr lang="en-US" sz="2400" dirty="0"/>
              <a:t>Suggest or recommend actions to managers. </a:t>
            </a:r>
            <a:endParaRPr lang="en-US" sz="2400" dirty="0" smtClean="0"/>
          </a:p>
          <a:p>
            <a:endParaRPr lang="en-US" sz="2400" dirty="0"/>
          </a:p>
          <a:p>
            <a:r>
              <a:rPr lang="en-US" sz="2400" dirty="0"/>
              <a:t>These DSS are personal computer systems with specialized problem-solving expertise. </a:t>
            </a:r>
            <a:endParaRPr lang="en-US" sz="2400" dirty="0" smtClean="0"/>
          </a:p>
          <a:p>
            <a:endParaRPr lang="en-US" sz="2400" dirty="0"/>
          </a:p>
          <a:p>
            <a:r>
              <a:rPr lang="en-US" sz="2400" dirty="0"/>
              <a:t>The “expertise” consists of knowledge about a particular domain, understanding of problems within that domain, and “skill” at solving some of these problems.</a:t>
            </a:r>
          </a:p>
          <a:p>
            <a:endParaRPr lang="en-US" sz="2400" dirty="0"/>
          </a:p>
        </p:txBody>
      </p:sp>
    </p:spTree>
    <p:extLst>
      <p:ext uri="{BB962C8B-B14F-4D97-AF65-F5344CB8AC3E}">
        <p14:creationId xmlns:p14="http://schemas.microsoft.com/office/powerpoint/2010/main" val="1504544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01266"/>
          </a:xfrm>
        </p:spPr>
        <p:txBody>
          <a:bodyPr/>
          <a:lstStyle/>
          <a:p>
            <a:r>
              <a:rPr lang="en-US" b="1" dirty="0" smtClean="0"/>
              <a:t>Document-driven</a:t>
            </a:r>
            <a:endParaRPr lang="en-US" dirty="0"/>
          </a:p>
        </p:txBody>
      </p:sp>
      <p:sp>
        <p:nvSpPr>
          <p:cNvPr id="3" name="Content Placeholder 2"/>
          <p:cNvSpPr>
            <a:spLocks noGrp="1"/>
          </p:cNvSpPr>
          <p:nvPr>
            <p:ph idx="1"/>
          </p:nvPr>
        </p:nvSpPr>
        <p:spPr>
          <a:xfrm>
            <a:off x="457200" y="1412776"/>
            <a:ext cx="8229600" cy="5042032"/>
          </a:xfrm>
        </p:spPr>
        <p:txBody>
          <a:bodyPr>
            <a:normAutofit lnSpcReduction="10000"/>
          </a:bodyPr>
          <a:lstStyle/>
          <a:p>
            <a:pPr lvl="0"/>
            <a:r>
              <a:rPr lang="en-US" sz="2400" dirty="0" smtClean="0"/>
              <a:t>Integrates </a:t>
            </a:r>
            <a:r>
              <a:rPr lang="en-US" sz="2400" dirty="0"/>
              <a:t>a variety of storage and processing technologies to provide complete document retrieval and analysis</a:t>
            </a:r>
            <a:r>
              <a:rPr lang="en-US" sz="2400" dirty="0" smtClean="0"/>
              <a:t>.</a:t>
            </a:r>
          </a:p>
          <a:p>
            <a:pPr lvl="0"/>
            <a:endParaRPr lang="en-US" sz="2400" dirty="0" smtClean="0"/>
          </a:p>
          <a:p>
            <a:r>
              <a:rPr lang="en-US" sz="2400" dirty="0" smtClean="0"/>
              <a:t>Help </a:t>
            </a:r>
            <a:r>
              <a:rPr lang="en-US" sz="2400" dirty="0"/>
              <a:t>managers retrieve and manage unstructured documents and Web pages. </a:t>
            </a:r>
            <a:endParaRPr lang="en-US" sz="2400" dirty="0" smtClean="0"/>
          </a:p>
          <a:p>
            <a:endParaRPr lang="en-US" sz="2400" dirty="0"/>
          </a:p>
          <a:p>
            <a:r>
              <a:rPr lang="en-US" sz="2400" dirty="0"/>
              <a:t>Examples of documents that would be accessed are policies and procedures, product specifications, lists, and corporate historical documents, including minutes of meetings, corporate records, and important correspondence.</a:t>
            </a:r>
          </a:p>
          <a:p>
            <a:endParaRPr lang="en-US" sz="2400" dirty="0"/>
          </a:p>
          <a:p>
            <a:pPr lvl="0"/>
            <a:endParaRPr lang="en-US" dirty="0"/>
          </a:p>
          <a:p>
            <a:endParaRPr lang="en-US" dirty="0"/>
          </a:p>
        </p:txBody>
      </p:sp>
    </p:spTree>
    <p:extLst>
      <p:ext uri="{BB962C8B-B14F-4D97-AF65-F5344CB8AC3E}">
        <p14:creationId xmlns:p14="http://schemas.microsoft.com/office/powerpoint/2010/main" val="23195823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Data-driven</a:t>
            </a:r>
            <a:r>
              <a:rPr lang="en-US" sz="3200" dirty="0"/>
              <a:t>:</a:t>
            </a:r>
          </a:p>
        </p:txBody>
      </p:sp>
      <p:sp>
        <p:nvSpPr>
          <p:cNvPr id="3" name="Content Placeholder 2"/>
          <p:cNvSpPr>
            <a:spLocks noGrp="1"/>
          </p:cNvSpPr>
          <p:nvPr>
            <p:ph idx="1"/>
          </p:nvPr>
        </p:nvSpPr>
        <p:spPr/>
        <p:txBody>
          <a:bodyPr>
            <a:normAutofit/>
          </a:bodyPr>
          <a:lstStyle/>
          <a:p>
            <a:r>
              <a:rPr lang="en-US" sz="2400" dirty="0" smtClean="0"/>
              <a:t>Take </a:t>
            </a:r>
            <a:r>
              <a:rPr lang="en-US" sz="2400" dirty="0"/>
              <a:t>the massive amounts of data available through the company’s TPS and MIS </a:t>
            </a:r>
            <a:r>
              <a:rPr lang="en-US" sz="2400" dirty="0" smtClean="0"/>
              <a:t>systems</a:t>
            </a:r>
          </a:p>
          <a:p>
            <a:endParaRPr lang="en-US" sz="2400" dirty="0"/>
          </a:p>
          <a:p>
            <a:r>
              <a:rPr lang="en-US" sz="2400" dirty="0"/>
              <a:t>Cull from it useful information which executives can use to make more informed decisions</a:t>
            </a:r>
            <a:r>
              <a:rPr lang="en-US" sz="2400" dirty="0" smtClean="0"/>
              <a:t>.</a:t>
            </a:r>
          </a:p>
          <a:p>
            <a:endParaRPr lang="en-US" sz="2400" dirty="0"/>
          </a:p>
          <a:p>
            <a:r>
              <a:rPr lang="en-US" sz="2400" dirty="0"/>
              <a:t>Emphasize access to and manipulation of large databases of structured data</a:t>
            </a:r>
          </a:p>
          <a:p>
            <a:pPr lvl="0"/>
            <a:endParaRPr lang="en-US" sz="2400" dirty="0" smtClean="0"/>
          </a:p>
          <a:p>
            <a:endParaRPr lang="en-US" dirty="0"/>
          </a:p>
        </p:txBody>
      </p:sp>
    </p:spTree>
    <p:extLst>
      <p:ext uri="{BB962C8B-B14F-4D97-AF65-F5344CB8AC3E}">
        <p14:creationId xmlns:p14="http://schemas.microsoft.com/office/powerpoint/2010/main" val="18144935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Data-driven</a:t>
            </a:r>
            <a:r>
              <a:rPr lang="en-US" sz="4400" dirty="0"/>
              <a:t>:</a:t>
            </a:r>
            <a:endParaRPr lang="en-US" dirty="0"/>
          </a:p>
        </p:txBody>
      </p:sp>
      <p:sp>
        <p:nvSpPr>
          <p:cNvPr id="3" name="Content Placeholder 2"/>
          <p:cNvSpPr>
            <a:spLocks noGrp="1"/>
          </p:cNvSpPr>
          <p:nvPr>
            <p:ph idx="1"/>
          </p:nvPr>
        </p:nvSpPr>
        <p:spPr/>
        <p:txBody>
          <a:bodyPr/>
          <a:lstStyle/>
          <a:p>
            <a:r>
              <a:rPr lang="en-US" sz="2400" dirty="0"/>
              <a:t>Simple file systems accessed by query and retrieval tools provide the most elementary level of </a:t>
            </a:r>
            <a:r>
              <a:rPr lang="en-US" sz="2400" dirty="0" smtClean="0"/>
              <a:t>functionality</a:t>
            </a:r>
          </a:p>
          <a:p>
            <a:endParaRPr lang="en-US" sz="2400" dirty="0"/>
          </a:p>
          <a:p>
            <a:r>
              <a:rPr lang="en-US" sz="2400" dirty="0"/>
              <a:t>These systems include:   data warehousing and analysis systems, Business Intelligence Systems</a:t>
            </a:r>
          </a:p>
          <a:p>
            <a:endParaRPr lang="en-US" dirty="0"/>
          </a:p>
        </p:txBody>
      </p:sp>
    </p:spTree>
    <p:extLst>
      <p:ext uri="{BB962C8B-B14F-4D97-AF65-F5344CB8AC3E}">
        <p14:creationId xmlns:p14="http://schemas.microsoft.com/office/powerpoint/2010/main" val="24510145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937370"/>
          </a:xfrm>
        </p:spPr>
        <p:txBody>
          <a:bodyPr>
            <a:normAutofit/>
          </a:bodyPr>
          <a:lstStyle/>
          <a:p>
            <a:r>
              <a:rPr lang="en-US" sz="2800" b="1" dirty="0">
                <a:effectLst/>
              </a:rPr>
              <a:t>Advantages of a Decision Support System</a:t>
            </a:r>
            <a:r>
              <a:rPr lang="en-US" sz="2800" dirty="0">
                <a:effectLst/>
              </a:rPr>
              <a:t/>
            </a:r>
            <a:br>
              <a:rPr lang="en-US" sz="2800" dirty="0">
                <a:effectLst/>
              </a:rPr>
            </a:br>
            <a:endParaRPr lang="en-US" sz="2800" dirty="0"/>
          </a:p>
        </p:txBody>
      </p:sp>
      <p:sp>
        <p:nvSpPr>
          <p:cNvPr id="3" name="Content Placeholder 2"/>
          <p:cNvSpPr>
            <a:spLocks noGrp="1"/>
          </p:cNvSpPr>
          <p:nvPr>
            <p:ph idx="1"/>
          </p:nvPr>
        </p:nvSpPr>
        <p:spPr/>
        <p:txBody>
          <a:bodyPr/>
          <a:lstStyle/>
          <a:p>
            <a:pPr lvl="0"/>
            <a:r>
              <a:rPr lang="en-US" sz="2400" dirty="0"/>
              <a:t>A decision support system increases the speed and efficiency of decision-making activities. It is possible, as a DSS can collect and analyze real-time data</a:t>
            </a:r>
            <a:r>
              <a:rPr lang="en-US" sz="2400" dirty="0" smtClean="0"/>
              <a:t>.</a:t>
            </a:r>
          </a:p>
          <a:p>
            <a:pPr lvl="0"/>
            <a:endParaRPr lang="en-US" sz="2400" dirty="0"/>
          </a:p>
          <a:p>
            <a:pPr lvl="0"/>
            <a:r>
              <a:rPr lang="en-US" sz="2400" dirty="0"/>
              <a:t>It promotes training within the organization, as specific skills must be developed to implement and run a DSS within an organization.</a:t>
            </a:r>
          </a:p>
          <a:p>
            <a:endParaRPr lang="en-US" dirty="0"/>
          </a:p>
        </p:txBody>
      </p:sp>
    </p:spTree>
    <p:extLst>
      <p:ext uri="{BB962C8B-B14F-4D97-AF65-F5344CB8AC3E}">
        <p14:creationId xmlns:p14="http://schemas.microsoft.com/office/powerpoint/2010/main" val="1247568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effectLst/>
              </a:rPr>
              <a:t>Advantages of a Decision Support System</a:t>
            </a:r>
            <a:endParaRPr lang="en-US" sz="2800" dirty="0"/>
          </a:p>
        </p:txBody>
      </p:sp>
      <p:sp>
        <p:nvSpPr>
          <p:cNvPr id="3" name="Content Placeholder 2"/>
          <p:cNvSpPr>
            <a:spLocks noGrp="1"/>
          </p:cNvSpPr>
          <p:nvPr>
            <p:ph idx="1"/>
          </p:nvPr>
        </p:nvSpPr>
        <p:spPr/>
        <p:txBody>
          <a:bodyPr/>
          <a:lstStyle/>
          <a:p>
            <a:pPr lvl="0"/>
            <a:r>
              <a:rPr lang="en-US" sz="2400" dirty="0"/>
              <a:t>It automates monotonous managerial processes, which means more of the manager’s time can be spent on </a:t>
            </a:r>
            <a:r>
              <a:rPr lang="en-US" sz="2400" dirty="0" smtClean="0"/>
              <a:t>decision-making</a:t>
            </a:r>
            <a:r>
              <a:rPr lang="en-US" sz="2400" dirty="0" smtClean="0"/>
              <a:t>.</a:t>
            </a:r>
          </a:p>
          <a:p>
            <a:pPr lvl="0"/>
            <a:endParaRPr lang="en-US" sz="2400" dirty="0" smtClean="0"/>
          </a:p>
          <a:p>
            <a:r>
              <a:rPr lang="en-US" sz="2400" dirty="0"/>
              <a:t>It improves interpersonal communication within the organization.</a:t>
            </a:r>
          </a:p>
          <a:p>
            <a:pPr lvl="0"/>
            <a:endParaRPr lang="en-US" dirty="0"/>
          </a:p>
          <a:p>
            <a:endParaRPr lang="en-US" dirty="0"/>
          </a:p>
        </p:txBody>
      </p:sp>
    </p:spTree>
    <p:extLst>
      <p:ext uri="{BB962C8B-B14F-4D97-AF65-F5344CB8AC3E}">
        <p14:creationId xmlns:p14="http://schemas.microsoft.com/office/powerpoint/2010/main" val="1284998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649338"/>
          </a:xfrm>
        </p:spPr>
        <p:txBody>
          <a:bodyPr>
            <a:noAutofit/>
          </a:bodyPr>
          <a:lstStyle/>
          <a:p>
            <a:r>
              <a:rPr lang="en-US" sz="2800" b="1" dirty="0">
                <a:effectLst/>
              </a:rPr>
              <a:t>Disadvantages of a Decision Support System</a:t>
            </a:r>
            <a:r>
              <a:rPr lang="en-US" sz="2800" dirty="0">
                <a:effectLst/>
              </a:rPr>
              <a:t/>
            </a:r>
            <a:br>
              <a:rPr lang="en-US" sz="2800" dirty="0">
                <a:effectLst/>
              </a:rPr>
            </a:br>
            <a:endParaRPr lang="en-US" sz="2800" dirty="0"/>
          </a:p>
        </p:txBody>
      </p:sp>
      <p:sp>
        <p:nvSpPr>
          <p:cNvPr id="3" name="Content Placeholder 2"/>
          <p:cNvSpPr>
            <a:spLocks noGrp="1"/>
          </p:cNvSpPr>
          <p:nvPr>
            <p:ph idx="1"/>
          </p:nvPr>
        </p:nvSpPr>
        <p:spPr/>
        <p:txBody>
          <a:bodyPr/>
          <a:lstStyle/>
          <a:p>
            <a:pPr lvl="0"/>
            <a:r>
              <a:rPr lang="en-US" sz="2400" dirty="0"/>
              <a:t>The cost to develop and implement a DSS is a huge capital investment, which makes it less accessible to smaller organizations</a:t>
            </a:r>
            <a:r>
              <a:rPr lang="en-US" sz="2400" dirty="0" smtClean="0"/>
              <a:t>.</a:t>
            </a:r>
          </a:p>
          <a:p>
            <a:pPr lvl="0"/>
            <a:endParaRPr lang="en-US" sz="2400" dirty="0"/>
          </a:p>
          <a:p>
            <a:r>
              <a:rPr lang="en-US" sz="2400" dirty="0"/>
              <a:t>A company can develop a dependence on a DSS, as it is integrated into daily decision-making processes to improve efficiency and speed. However, managers tend to rely on the system too much, which takes away the subjectivity aspect of decision-making.</a:t>
            </a:r>
          </a:p>
          <a:p>
            <a:pPr lvl="0"/>
            <a:endParaRPr lang="en-US" sz="2400" dirty="0"/>
          </a:p>
          <a:p>
            <a:endParaRPr lang="en-US" dirty="0"/>
          </a:p>
        </p:txBody>
      </p:sp>
    </p:spTree>
    <p:extLst>
      <p:ext uri="{BB962C8B-B14F-4D97-AF65-F5344CB8AC3E}">
        <p14:creationId xmlns:p14="http://schemas.microsoft.com/office/powerpoint/2010/main" val="362572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rPr>
              <a:t>Disadvantages of a Decision Support System</a:t>
            </a:r>
            <a:endParaRPr lang="en-US" sz="3200" dirty="0"/>
          </a:p>
        </p:txBody>
      </p:sp>
      <p:sp>
        <p:nvSpPr>
          <p:cNvPr id="3" name="Content Placeholder 2"/>
          <p:cNvSpPr>
            <a:spLocks noGrp="1"/>
          </p:cNvSpPr>
          <p:nvPr>
            <p:ph idx="1"/>
          </p:nvPr>
        </p:nvSpPr>
        <p:spPr/>
        <p:txBody>
          <a:bodyPr>
            <a:normAutofit/>
          </a:bodyPr>
          <a:lstStyle/>
          <a:p>
            <a:pPr lvl="0"/>
            <a:r>
              <a:rPr lang="en-US" sz="2400" dirty="0"/>
              <a:t>A DSS may lead to information overload because an information system tends to consider all aspects of a problem. </a:t>
            </a:r>
            <a:endParaRPr lang="en-US" sz="2400" dirty="0" smtClean="0"/>
          </a:p>
          <a:p>
            <a:pPr lvl="0"/>
            <a:endParaRPr lang="en-US" sz="2400" dirty="0" smtClean="0"/>
          </a:p>
          <a:p>
            <a:pPr lvl="0"/>
            <a:r>
              <a:rPr lang="en-US" sz="2400" dirty="0" smtClean="0"/>
              <a:t>It </a:t>
            </a:r>
            <a:r>
              <a:rPr lang="en-US" sz="2400" dirty="0"/>
              <a:t>creates a dilemma for end-users, as they are left with multiple choices.</a:t>
            </a:r>
          </a:p>
          <a:p>
            <a:endParaRPr lang="en-US" sz="2400" dirty="0"/>
          </a:p>
        </p:txBody>
      </p:sp>
    </p:spTree>
    <p:extLst>
      <p:ext uri="{BB962C8B-B14F-4D97-AF65-F5344CB8AC3E}">
        <p14:creationId xmlns:p14="http://schemas.microsoft.com/office/powerpoint/2010/main" val="26828025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rPr>
              <a:t>Disadvantages of a Decision Support System</a:t>
            </a:r>
            <a:endParaRPr lang="en-US" sz="3200" dirty="0"/>
          </a:p>
        </p:txBody>
      </p:sp>
      <p:sp>
        <p:nvSpPr>
          <p:cNvPr id="3" name="Content Placeholder 2"/>
          <p:cNvSpPr>
            <a:spLocks noGrp="1"/>
          </p:cNvSpPr>
          <p:nvPr>
            <p:ph idx="1"/>
          </p:nvPr>
        </p:nvSpPr>
        <p:spPr/>
        <p:txBody>
          <a:bodyPr/>
          <a:lstStyle/>
          <a:p>
            <a:pPr lvl="0"/>
            <a:r>
              <a:rPr lang="en-US" sz="2400" dirty="0"/>
              <a:t>Implementation of a DSS can cause fear and backlash from lower-level employees. </a:t>
            </a:r>
            <a:r>
              <a:rPr lang="en-US" sz="2400" dirty="0" smtClean="0"/>
              <a:t>It </a:t>
            </a:r>
            <a:r>
              <a:rPr lang="en-US" sz="2400" dirty="0"/>
              <a:t>is because many of them are not comfortable with new technology and are afraid of losing their jobs to technology.</a:t>
            </a:r>
          </a:p>
          <a:p>
            <a:endParaRPr lang="en-US" dirty="0"/>
          </a:p>
        </p:txBody>
      </p:sp>
    </p:spTree>
    <p:extLst>
      <p:ext uri="{BB962C8B-B14F-4D97-AF65-F5344CB8AC3E}">
        <p14:creationId xmlns:p14="http://schemas.microsoft.com/office/powerpoint/2010/main" val="9958739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5134</TotalTime>
  <Words>2923</Words>
  <Application>Microsoft Office PowerPoint</Application>
  <PresentationFormat>On-screen Show (4:3)</PresentationFormat>
  <Paragraphs>362</Paragraphs>
  <Slides>78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78</vt:i4>
      </vt:variant>
    </vt:vector>
  </HeadingPairs>
  <TitlesOfParts>
    <vt:vector size="83" baseType="lpstr">
      <vt:lpstr>Calibri</vt:lpstr>
      <vt:lpstr>Century Gothic</vt:lpstr>
      <vt:lpstr>Verdana</vt:lpstr>
      <vt:lpstr>Wingdings 2</vt:lpstr>
      <vt:lpstr>Default Theme</vt:lpstr>
      <vt:lpstr>Computer Security</vt:lpstr>
      <vt:lpstr>Computer security</vt:lpstr>
      <vt:lpstr>Cybersecurity</vt:lpstr>
      <vt:lpstr>Cybersecurity</vt:lpstr>
      <vt:lpstr>Cyber Security</vt:lpstr>
      <vt:lpstr>1. Availability</vt:lpstr>
      <vt:lpstr>2. Integrity</vt:lpstr>
      <vt:lpstr>3. confidentiality </vt:lpstr>
      <vt:lpstr>Cybersecurity</vt:lpstr>
      <vt:lpstr>Application security</vt:lpstr>
      <vt:lpstr>Information security</vt:lpstr>
      <vt:lpstr>Network Security </vt:lpstr>
      <vt:lpstr>Disaster recovery </vt:lpstr>
      <vt:lpstr>Disaster recovery</vt:lpstr>
      <vt:lpstr>Techniques to secure computers</vt:lpstr>
      <vt:lpstr>Access-control software</vt:lpstr>
      <vt:lpstr>Anti- virus software</vt:lpstr>
      <vt:lpstr>Biometrics</vt:lpstr>
      <vt:lpstr>Hiring trustworthy employees</vt:lpstr>
      <vt:lpstr>Encryption</vt:lpstr>
      <vt:lpstr>Firewalls</vt:lpstr>
      <vt:lpstr>Virtual private network</vt:lpstr>
      <vt:lpstr>Virtual private network</vt:lpstr>
      <vt:lpstr>Virtual private network</vt:lpstr>
      <vt:lpstr>Why Computer Security? </vt:lpstr>
      <vt:lpstr>Why Computer Security? </vt:lpstr>
      <vt:lpstr>E-Commerce </vt:lpstr>
      <vt:lpstr>Traditional Commerce v/s E-Commerce </vt:lpstr>
      <vt:lpstr>Traditional Commerce v/s E-Commerce</vt:lpstr>
      <vt:lpstr>Traditional Commerce v/s E-Commerce</vt:lpstr>
      <vt:lpstr>E-Commerce - Advantages </vt:lpstr>
      <vt:lpstr>Advantages to Organizations </vt:lpstr>
      <vt:lpstr>Advantages to Organizations</vt:lpstr>
      <vt:lpstr>Advantages to Customers </vt:lpstr>
      <vt:lpstr>Advantages to Customers </vt:lpstr>
      <vt:lpstr>Advantages to Society </vt:lpstr>
      <vt:lpstr>Advantages to Society</vt:lpstr>
      <vt:lpstr>E-Commerce - Disadvantages </vt:lpstr>
      <vt:lpstr>Technical Disadvantages </vt:lpstr>
      <vt:lpstr>Technical Disadvantages </vt:lpstr>
      <vt:lpstr>Non-Technical Disadvantages </vt:lpstr>
      <vt:lpstr>Non-Technical Disadvantages </vt:lpstr>
      <vt:lpstr>Types/Category  of e- commerce</vt:lpstr>
      <vt:lpstr>Business - to - Business (B2B) </vt:lpstr>
      <vt:lpstr>Business - to - Consumer (B2C) </vt:lpstr>
      <vt:lpstr>Consumer - to - Consumer (C2C) </vt:lpstr>
      <vt:lpstr>Consumer - to - Consumer (C2C) </vt:lpstr>
      <vt:lpstr>Consumer - to - Business (C2B) </vt:lpstr>
      <vt:lpstr>Business - to - Government (B2G) </vt:lpstr>
      <vt:lpstr>Government - to - Business (G2B) </vt:lpstr>
      <vt:lpstr>Government - to - Business (G2B) </vt:lpstr>
      <vt:lpstr>Government -to -Consumer (G2C) </vt:lpstr>
      <vt:lpstr>Government -to -Government (G2G)</vt:lpstr>
      <vt:lpstr>Consumer -to -Government (C2G)</vt:lpstr>
      <vt:lpstr>E-Commerce - Payment Systems </vt:lpstr>
      <vt:lpstr>E-Commerce - Security Systems </vt:lpstr>
      <vt:lpstr>Safe e-payments/transactions requirements </vt:lpstr>
      <vt:lpstr>Safe e-payments/transactions requirements </vt:lpstr>
      <vt:lpstr>Safe e-payments/transactions requirements </vt:lpstr>
      <vt:lpstr>Safe e-payments/transactions requirements </vt:lpstr>
      <vt:lpstr>E-commerce applications</vt:lpstr>
      <vt:lpstr>Decision support systems(DSS)</vt:lpstr>
      <vt:lpstr>DSS three main components </vt:lpstr>
      <vt:lpstr>DSS three main components</vt:lpstr>
      <vt:lpstr>DSS three main components</vt:lpstr>
      <vt:lpstr>Inputs &amp; outputs</vt:lpstr>
      <vt:lpstr>Types of Decision Support Systems </vt:lpstr>
      <vt:lpstr>Communication-driven</vt:lpstr>
      <vt:lpstr>Model-driven</vt:lpstr>
      <vt:lpstr>Knowledge-driven</vt:lpstr>
      <vt:lpstr>Document-driven</vt:lpstr>
      <vt:lpstr>Data-driven:</vt:lpstr>
      <vt:lpstr>Data-driven:</vt:lpstr>
      <vt:lpstr>Advantages of a Decision Support System </vt:lpstr>
      <vt:lpstr>Advantages of a Decision Support System</vt:lpstr>
      <vt:lpstr>Disadvantages of a Decision Support System </vt:lpstr>
      <vt:lpstr>Disadvantages of a Decision Support System</vt:lpstr>
      <vt:lpstr>Disadvantages of a Decision Support System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Microsoft account</cp:lastModifiedBy>
  <cp:revision>157</cp:revision>
  <dcterms:created xsi:type="dcterms:W3CDTF">2021-04-12T04:26:31Z</dcterms:created>
  <dcterms:modified xsi:type="dcterms:W3CDTF">2022-04-21T13:28:50Z</dcterms:modified>
</cp:coreProperties>
</file>