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88" r:id="rId2"/>
    <p:sldId id="289" r:id="rId3"/>
    <p:sldId id="290" r:id="rId4"/>
    <p:sldId id="291" r:id="rId5"/>
    <p:sldId id="292" r:id="rId6"/>
    <p:sldId id="293" r:id="rId7"/>
    <p:sldId id="294" r:id="rId8"/>
    <p:sldId id="295" r:id="rId9"/>
    <p:sldId id="296" r:id="rId10"/>
    <p:sldId id="297" r:id="rId11"/>
    <p:sldId id="298" r:id="rId12"/>
    <p:sldId id="299" r:id="rId13"/>
    <p:sldId id="300" r:id="rId14"/>
    <p:sldId id="301" r:id="rId15"/>
    <p:sldId id="302" r:id="rId16"/>
    <p:sldId id="303" r:id="rId17"/>
    <p:sldId id="304" r:id="rId18"/>
    <p:sldId id="305" r:id="rId19"/>
    <p:sldId id="306" r:id="rId20"/>
    <p:sldId id="307" r:id="rId21"/>
    <p:sldId id="308" r:id="rId22"/>
    <p:sldId id="309" r:id="rId23"/>
    <p:sldId id="258" r:id="rId24"/>
    <p:sldId id="260" r:id="rId25"/>
    <p:sldId id="261" r:id="rId26"/>
    <p:sldId id="262" r:id="rId27"/>
    <p:sldId id="263" r:id="rId28"/>
    <p:sldId id="264" r:id="rId29"/>
    <p:sldId id="265" r:id="rId30"/>
    <p:sldId id="266" r:id="rId31"/>
    <p:sldId id="267" r:id="rId32"/>
    <p:sldId id="268" r:id="rId33"/>
    <p:sldId id="269" r:id="rId34"/>
    <p:sldId id="270" r:id="rId35"/>
    <p:sldId id="271" r:id="rId36"/>
    <p:sldId id="272" r:id="rId37"/>
    <p:sldId id="273" r:id="rId38"/>
    <p:sldId id="274" r:id="rId39"/>
    <p:sldId id="275" r:id="rId40"/>
    <p:sldId id="276" r:id="rId41"/>
    <p:sldId id="277" r:id="rId42"/>
    <p:sldId id="278" r:id="rId43"/>
    <p:sldId id="279" r:id="rId44"/>
    <p:sldId id="280" r:id="rId45"/>
    <p:sldId id="281" r:id="rId46"/>
    <p:sldId id="282" r:id="rId47"/>
    <p:sldId id="283" r:id="rId48"/>
    <p:sldId id="284" r:id="rId49"/>
    <p:sldId id="285" r:id="rId50"/>
    <p:sldId id="286" r:id="rId51"/>
    <p:sldId id="287"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6" d="100"/>
          <a:sy n="66" d="100"/>
        </p:scale>
        <p:origin x="668"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2E680E-C7DE-4EB3-B70A-EF0ECA06828B}" type="datetimeFigureOut">
              <a:rPr lang="en-US" smtClean="0"/>
              <a:t>5/17/2022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BCA956-A1C0-4CD4-92E5-6F66F720EEBA}" type="slidenum">
              <a:rPr lang="en-US" smtClean="0"/>
              <a:t>‹#›</a:t>
            </a:fld>
            <a:endParaRPr lang="en-US"/>
          </a:p>
        </p:txBody>
      </p:sp>
    </p:spTree>
    <p:extLst>
      <p:ext uri="{BB962C8B-B14F-4D97-AF65-F5344CB8AC3E}">
        <p14:creationId xmlns:p14="http://schemas.microsoft.com/office/powerpoint/2010/main" val="4174035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en.wikipedia.org/wiki/Free_software_community" TargetMode="External"/><Relationship Id="rId13" Type="http://schemas.openxmlformats.org/officeDocument/2006/relationships/hyperlink" Target="http://en.wikipedia.org/wiki/Software" TargetMode="External"/><Relationship Id="rId18" Type="http://schemas.openxmlformats.org/officeDocument/2006/relationships/hyperlink" Target="http://en.wikipedia.org/wiki/Open_source" TargetMode="External"/><Relationship Id="rId26" Type="http://schemas.openxmlformats.org/officeDocument/2006/relationships/hyperlink" Target="http://en.wikipedia.org/wiki/Mac_OS_X" TargetMode="External"/><Relationship Id="rId3" Type="http://schemas.openxmlformats.org/officeDocument/2006/relationships/hyperlink" Target="http://en.wiktionary.org/wiki/gratis" TargetMode="External"/><Relationship Id="rId21" Type="http://schemas.openxmlformats.org/officeDocument/2006/relationships/hyperlink" Target="http://en.wikipedia.org/wiki/Proprietary_software#cite_note-4" TargetMode="External"/><Relationship Id="rId7" Type="http://schemas.openxmlformats.org/officeDocument/2006/relationships/hyperlink" Target="http://en.wikipedia.org/wiki/Patents" TargetMode="External"/><Relationship Id="rId12" Type="http://schemas.openxmlformats.org/officeDocument/2006/relationships/hyperlink" Target="http://en.wikipedia.org/wiki/Freeware" TargetMode="External"/><Relationship Id="rId17" Type="http://schemas.openxmlformats.org/officeDocument/2006/relationships/hyperlink" Target="http://en.wikipedia.org/wiki/Proprietary_software#cite_note-1" TargetMode="External"/><Relationship Id="rId25" Type="http://schemas.openxmlformats.org/officeDocument/2006/relationships/hyperlink" Target="http://en.wikipedia.org/wiki/Adobe_Photoshop" TargetMode="External"/><Relationship Id="rId2" Type="http://schemas.openxmlformats.org/officeDocument/2006/relationships/slide" Target="../slides/slide1.xml"/><Relationship Id="rId16" Type="http://schemas.openxmlformats.org/officeDocument/2006/relationships/hyperlink" Target="http://en.wikipedia.org/wiki/Proprietary_software#cite_note-0" TargetMode="External"/><Relationship Id="rId20" Type="http://schemas.openxmlformats.org/officeDocument/2006/relationships/hyperlink" Target="http://en.wikipedia.org/wiki/Proprietary_software#cite_note-3" TargetMode="External"/><Relationship Id="rId29" Type="http://schemas.openxmlformats.org/officeDocument/2006/relationships/hyperlink" Target="http://en.wikipedia.org/wiki/Abandonware" TargetMode="External"/><Relationship Id="rId1" Type="http://schemas.openxmlformats.org/officeDocument/2006/relationships/notesMaster" Target="../notesMasters/notesMaster1.xml"/><Relationship Id="rId6" Type="http://schemas.openxmlformats.org/officeDocument/2006/relationships/hyperlink" Target="http://en.wikipedia.org/wiki/Copyright" TargetMode="External"/><Relationship Id="rId11" Type="http://schemas.openxmlformats.org/officeDocument/2006/relationships/hyperlink" Target="http://en.wikipedia.org/wiki/License" TargetMode="External"/><Relationship Id="rId24" Type="http://schemas.openxmlformats.org/officeDocument/2006/relationships/hyperlink" Target="http://en.wikipedia.org/wiki/ITunes" TargetMode="External"/><Relationship Id="rId5" Type="http://schemas.openxmlformats.org/officeDocument/2006/relationships/hyperlink" Target="http://en.wiktionary.org/wiki/libre" TargetMode="External"/><Relationship Id="rId15" Type="http://schemas.openxmlformats.org/officeDocument/2006/relationships/hyperlink" Target="http://en.wikipedia.org/wiki/Pejorative" TargetMode="External"/><Relationship Id="rId23" Type="http://schemas.openxmlformats.org/officeDocument/2006/relationships/hyperlink" Target="http://en.wikipedia.org/wiki/RealPlayer" TargetMode="External"/><Relationship Id="rId28" Type="http://schemas.openxmlformats.org/officeDocument/2006/relationships/hyperlink" Target="http://en.wikipedia.org/wiki/Unix" TargetMode="External"/><Relationship Id="rId10" Type="http://schemas.openxmlformats.org/officeDocument/2006/relationships/hyperlink" Target="http://en.wikipedia.org/wiki/Computer_program" TargetMode="External"/><Relationship Id="rId19" Type="http://schemas.openxmlformats.org/officeDocument/2006/relationships/hyperlink" Target="http://en.wikipedia.org/wiki/Proprietary_software#cite_note-2" TargetMode="External"/><Relationship Id="rId4" Type="http://schemas.openxmlformats.org/officeDocument/2006/relationships/hyperlink" Target="http://en.wikipedia.org/wiki/Oxford_English_Dictionary" TargetMode="External"/><Relationship Id="rId9" Type="http://schemas.openxmlformats.org/officeDocument/2006/relationships/hyperlink" Target="http://en.wikipedia.org/wiki/Free_culture_movement" TargetMode="External"/><Relationship Id="rId14" Type="http://schemas.openxmlformats.org/officeDocument/2006/relationships/hyperlink" Target="http://en.wikipedia.org/wiki/Free_software" TargetMode="External"/><Relationship Id="rId22" Type="http://schemas.openxmlformats.org/officeDocument/2006/relationships/hyperlink" Target="http://en.wikipedia.org/wiki/Microsoft_Windows" TargetMode="External"/><Relationship Id="rId27" Type="http://schemas.openxmlformats.org/officeDocument/2006/relationships/hyperlink" Target="http://en.wikipedia.org/wiki/WinZip"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t>Gratis</a:t>
            </a:r>
            <a:r>
              <a:rPr lang="en-US" b="1" dirty="0" smtClean="0"/>
              <a:t> versus </a:t>
            </a:r>
            <a:r>
              <a:rPr lang="en-US" b="1" i="1" dirty="0" err="1" smtClean="0"/>
              <a:t>libre</a:t>
            </a:r>
            <a:r>
              <a:rPr lang="en-US" dirty="0" smtClean="0"/>
              <a:t> is the distinction between "for zero price" (</a:t>
            </a:r>
            <a:r>
              <a:rPr lang="en-US" i="1" dirty="0" smtClean="0"/>
              <a:t>gratis</a:t>
            </a:r>
            <a:r>
              <a:rPr lang="en-US" dirty="0" smtClean="0"/>
              <a:t>) and "freedom" (</a:t>
            </a:r>
            <a:r>
              <a:rPr lang="en-US" i="1" dirty="0" err="1" smtClean="0"/>
              <a:t>libre</a:t>
            </a:r>
            <a:r>
              <a:rPr lang="en-US" dirty="0" smtClean="0"/>
              <a:t>). </a:t>
            </a:r>
            <a:r>
              <a:rPr lang="en-US" i="1" dirty="0" smtClean="0">
                <a:hlinkClick r:id="rId3" tooltip="wiktionary:gratis"/>
              </a:rPr>
              <a:t>Gratis</a:t>
            </a:r>
            <a:r>
              <a:rPr lang="en-US" dirty="0" smtClean="0"/>
              <a:t> appears in many English dictionaries, including the </a:t>
            </a:r>
            <a:r>
              <a:rPr lang="en-US" i="1" dirty="0" smtClean="0">
                <a:hlinkClick r:id="rId4" tooltip="Oxford English Dictionary"/>
              </a:rPr>
              <a:t>Oxford English Dictionary</a:t>
            </a:r>
            <a:r>
              <a:rPr lang="en-US" dirty="0" smtClean="0"/>
              <a:t>. However, </a:t>
            </a:r>
            <a:r>
              <a:rPr lang="en-US" i="1" dirty="0" err="1" smtClean="0">
                <a:hlinkClick r:id="rId5" tooltip="wiktionary:libre"/>
              </a:rPr>
              <a:t>libre</a:t>
            </a:r>
            <a:r>
              <a:rPr lang="en-US" dirty="0" smtClean="0"/>
              <a:t> does so less commonly, and no English adjective signifies "liberty" exclusively and as distinct from "at no monetary cost". This distinction is often important in dealing with laws concerning the use of information, such as </a:t>
            </a:r>
            <a:r>
              <a:rPr lang="en-US" dirty="0" smtClean="0">
                <a:hlinkClick r:id="rId6" tooltip="Copyright"/>
              </a:rPr>
              <a:t>copyright</a:t>
            </a:r>
            <a:r>
              <a:rPr lang="en-US" dirty="0" smtClean="0"/>
              <a:t> and </a:t>
            </a:r>
            <a:r>
              <a:rPr lang="en-US" dirty="0" smtClean="0">
                <a:hlinkClick r:id="rId7" tooltip="Patents"/>
              </a:rPr>
              <a:t>patents</a:t>
            </a:r>
            <a:r>
              <a:rPr lang="en-US" dirty="0" smtClean="0"/>
              <a:t>. The terms are often used in the </a:t>
            </a:r>
            <a:r>
              <a:rPr lang="en-US" dirty="0" smtClean="0">
                <a:hlinkClick r:id="rId8" tooltip="Free software community"/>
              </a:rPr>
              <a:t>free software and open source communities</a:t>
            </a:r>
            <a:r>
              <a:rPr lang="en-US" dirty="0" smtClean="0"/>
              <a:t>, as well as the broader </a:t>
            </a:r>
            <a:r>
              <a:rPr lang="en-US" dirty="0" smtClean="0">
                <a:hlinkClick r:id="rId9" tooltip="Free culture movement"/>
              </a:rPr>
              <a:t>free culture movement</a:t>
            </a:r>
            <a:r>
              <a:rPr lang="en-US" dirty="0" smtClean="0"/>
              <a:t>, to categorize </a:t>
            </a:r>
            <a:r>
              <a:rPr lang="en-US" dirty="0" smtClean="0">
                <a:hlinkClick r:id="rId10" tooltip="Computer program"/>
              </a:rPr>
              <a:t>computer programs</a:t>
            </a:r>
            <a:r>
              <a:rPr lang="en-US" dirty="0" smtClean="0"/>
              <a:t> according to the </a:t>
            </a:r>
            <a:r>
              <a:rPr lang="en-US" dirty="0" smtClean="0">
                <a:hlinkClick r:id="rId11" tooltip="License"/>
              </a:rPr>
              <a:t>licenses</a:t>
            </a:r>
            <a:r>
              <a:rPr lang="en-US" dirty="0" smtClean="0"/>
              <a:t> and legal restrictions that cover them. Both this expression and the term </a:t>
            </a:r>
            <a:r>
              <a:rPr lang="en-US" i="1" dirty="0" smtClean="0"/>
              <a:t>gratis</a:t>
            </a:r>
            <a:r>
              <a:rPr lang="en-US" dirty="0" smtClean="0"/>
              <a:t> are used to distinguish </a:t>
            </a:r>
            <a:r>
              <a:rPr lang="en-US" dirty="0" smtClean="0">
                <a:hlinkClick r:id="rId12" tooltip="Freeware"/>
              </a:rPr>
              <a:t>freeware</a:t>
            </a:r>
            <a:r>
              <a:rPr lang="en-US" dirty="0" smtClean="0"/>
              <a:t> (</a:t>
            </a:r>
            <a:r>
              <a:rPr lang="en-US" i="1" dirty="0" smtClean="0"/>
              <a:t>gratis</a:t>
            </a:r>
            <a:r>
              <a:rPr lang="en-US" dirty="0" smtClean="0"/>
              <a:t> </a:t>
            </a:r>
            <a:r>
              <a:rPr lang="en-US" dirty="0" smtClean="0">
                <a:hlinkClick r:id="rId13" tooltip="Software"/>
              </a:rPr>
              <a:t>software</a:t>
            </a:r>
            <a:r>
              <a:rPr lang="en-US" dirty="0" smtClean="0"/>
              <a:t>) from </a:t>
            </a:r>
            <a:r>
              <a:rPr lang="en-US" dirty="0" smtClean="0">
                <a:hlinkClick r:id="rId14" tooltip="Free software"/>
              </a:rPr>
              <a:t>free (</a:t>
            </a:r>
            <a:r>
              <a:rPr lang="en-US" i="1" dirty="0" err="1" smtClean="0">
                <a:hlinkClick r:id="rId14" tooltip="Free software"/>
              </a:rPr>
              <a:t>libre</a:t>
            </a:r>
            <a:r>
              <a:rPr lang="en-US" dirty="0" smtClean="0">
                <a:hlinkClick r:id="rId14" tooltip="Free software"/>
              </a:rPr>
              <a:t>) software</a:t>
            </a:r>
            <a:r>
              <a:rPr lang="en-US" dirty="0" smtClean="0"/>
              <a:t>.</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Proprietary software</a:t>
            </a:r>
            <a:r>
              <a:rPr lang="en-US" dirty="0" smtClean="0"/>
              <a:t> is software covered by copyright, patent, or trademark law or controlled by a single legal entity. When the term is used by Richard Stallman, it is </a:t>
            </a:r>
            <a:r>
              <a:rPr lang="en-US" dirty="0" smtClean="0">
                <a:hlinkClick r:id="rId15" tooltip="Pejorative"/>
              </a:rPr>
              <a:t>pejorative</a:t>
            </a:r>
            <a:r>
              <a:rPr lang="en-US" baseline="30000" dirty="0" smtClean="0">
                <a:hlinkClick r:id="rId16"/>
              </a:rPr>
              <a:t>[1]</a:t>
            </a:r>
            <a:r>
              <a:rPr lang="en-US" baseline="30000" dirty="0" smtClean="0">
                <a:hlinkClick r:id="rId17"/>
              </a:rPr>
              <a:t>[2]</a:t>
            </a:r>
            <a:r>
              <a:rPr lang="en-US" dirty="0" smtClean="0"/>
              <a:t>. The term is often contrasted with </a:t>
            </a:r>
            <a:r>
              <a:rPr lang="en-US" dirty="0" smtClean="0">
                <a:hlinkClick r:id="rId18" tooltip="Open source"/>
              </a:rPr>
              <a:t>open source</a:t>
            </a:r>
            <a:r>
              <a:rPr lang="en-US" dirty="0" smtClean="0"/>
              <a:t>, and in this situation, the pejorative connotation isn't there.</a:t>
            </a:r>
            <a:r>
              <a:rPr lang="en-US" baseline="30000" dirty="0" smtClean="0">
                <a:hlinkClick r:id="rId19"/>
              </a:rPr>
              <a:t>[3]</a:t>
            </a:r>
            <a:r>
              <a:rPr lang="en-US" baseline="30000" dirty="0" smtClean="0">
                <a:hlinkClick r:id="rId20"/>
              </a:rPr>
              <a:t>[4]</a:t>
            </a:r>
            <a:r>
              <a:rPr lang="en-US" baseline="30000" dirty="0" smtClean="0">
                <a:hlinkClick r:id="rId21"/>
              </a:rPr>
              <a:t>[5]</a:t>
            </a:r>
            <a:endParaRPr lang="en-US" dirty="0" smtClean="0"/>
          </a:p>
          <a:p>
            <a:endParaRPr lang="en-US" dirty="0" smtClean="0"/>
          </a:p>
          <a:p>
            <a:r>
              <a:rPr lang="en-US" dirty="0" smtClean="0"/>
              <a:t>Well known examples of proprietary software include </a:t>
            </a:r>
            <a:r>
              <a:rPr lang="en-US" dirty="0" smtClean="0">
                <a:hlinkClick r:id="rId22" tooltip="Microsoft Windows"/>
              </a:rPr>
              <a:t>Microsoft Windows</a:t>
            </a:r>
            <a:r>
              <a:rPr lang="en-US" dirty="0" smtClean="0"/>
              <a:t>, </a:t>
            </a:r>
            <a:r>
              <a:rPr lang="en-US" dirty="0" smtClean="0">
                <a:hlinkClick r:id="rId23" tooltip="RealPlayer"/>
              </a:rPr>
              <a:t>RealPlayer</a:t>
            </a:r>
            <a:r>
              <a:rPr lang="en-US" dirty="0" smtClean="0"/>
              <a:t>, </a:t>
            </a:r>
            <a:r>
              <a:rPr lang="en-US" dirty="0" smtClean="0">
                <a:hlinkClick r:id="rId24" tooltip="ITunes"/>
              </a:rPr>
              <a:t>iTunes</a:t>
            </a:r>
            <a:r>
              <a:rPr lang="en-US" dirty="0" smtClean="0"/>
              <a:t>, </a:t>
            </a:r>
            <a:r>
              <a:rPr lang="en-US" dirty="0" smtClean="0">
                <a:hlinkClick r:id="rId25" tooltip="Adobe Photoshop"/>
              </a:rPr>
              <a:t>Adobe Photoshop</a:t>
            </a:r>
            <a:r>
              <a:rPr lang="en-US" dirty="0" smtClean="0"/>
              <a:t>, </a:t>
            </a:r>
            <a:r>
              <a:rPr lang="en-US" dirty="0" smtClean="0">
                <a:hlinkClick r:id="rId26" tooltip="Mac OS X"/>
              </a:rPr>
              <a:t>Mac OS X</a:t>
            </a:r>
            <a:r>
              <a:rPr lang="en-US" dirty="0" smtClean="0"/>
              <a:t>, </a:t>
            </a:r>
            <a:r>
              <a:rPr lang="en-US" dirty="0" smtClean="0">
                <a:hlinkClick r:id="rId27" tooltip="WinZip"/>
              </a:rPr>
              <a:t>WinZip</a:t>
            </a:r>
            <a:r>
              <a:rPr lang="en-US" dirty="0" smtClean="0"/>
              <a:t> and some versions of </a:t>
            </a:r>
            <a:r>
              <a:rPr lang="en-US" dirty="0" smtClean="0">
                <a:hlinkClick r:id="rId28" tooltip="Unix"/>
              </a:rPr>
              <a:t>Unix</a:t>
            </a:r>
            <a:r>
              <a:rPr lang="en-US" dirty="0" smtClean="0"/>
              <a:t>.</a:t>
            </a:r>
          </a:p>
          <a:p>
            <a:endParaRPr lang="en-US" dirty="0" smtClean="0"/>
          </a:p>
          <a:p>
            <a:r>
              <a:rPr lang="en-US" b="1" dirty="0" smtClean="0"/>
              <a:t>Shareware</a:t>
            </a:r>
            <a:r>
              <a:rPr lang="en-US" dirty="0" smtClean="0"/>
              <a:t>, like freeware, is proprietary software available at zero price, but differs in that it is free only for a trial period, after which some restriction is imposed or it is completely disabled. Proprietary software which is no longer marketed by its owner and is used without permission by users is called </a:t>
            </a:r>
            <a:r>
              <a:rPr lang="en-US" dirty="0" err="1" smtClean="0">
                <a:hlinkClick r:id="rId29" tooltip="Abandonware"/>
              </a:rPr>
              <a:t>abandonware</a:t>
            </a:r>
            <a:r>
              <a:rPr lang="en-US" dirty="0" smtClean="0"/>
              <a:t> and may include source code. Some </a:t>
            </a:r>
            <a:r>
              <a:rPr lang="en-US" dirty="0" err="1" smtClean="0"/>
              <a:t>abandonware</a:t>
            </a:r>
            <a:r>
              <a:rPr lang="en-US" dirty="0" smtClean="0"/>
              <a:t> has its source code placed in the public domain either by its author or copyright holder and is therefore free software, not proprietary software.</a:t>
            </a:r>
          </a:p>
          <a:p>
            <a:endParaRPr lang="en-US" dirty="0"/>
          </a:p>
        </p:txBody>
      </p:sp>
      <p:sp>
        <p:nvSpPr>
          <p:cNvPr id="4" name="Slide Number Placeholder 3"/>
          <p:cNvSpPr>
            <a:spLocks noGrp="1"/>
          </p:cNvSpPr>
          <p:nvPr>
            <p:ph type="sldNum" sz="quarter" idx="10"/>
          </p:nvPr>
        </p:nvSpPr>
        <p:spPr/>
        <p:txBody>
          <a:bodyPr/>
          <a:lstStyle/>
          <a:p>
            <a:fld id="{F56B1045-BD24-4374-BE29-D4EF37068CCF}" type="slidenum">
              <a:rPr lang="en-US" smtClean="0"/>
              <a:t>1</a:t>
            </a:fld>
            <a:endParaRPr lang="en-US"/>
          </a:p>
        </p:txBody>
      </p:sp>
    </p:spTree>
    <p:extLst>
      <p:ext uri="{BB962C8B-B14F-4D97-AF65-F5344CB8AC3E}">
        <p14:creationId xmlns:p14="http://schemas.microsoft.com/office/powerpoint/2010/main" val="2723789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Adobe Illustrator: http://images.amazon.com/images/G/01/software/detail-page/illustrator-flash.jpg</a:t>
            </a:r>
          </a:p>
          <a:p>
            <a:endParaRPr lang="en-US" baseline="0" dirty="0" smtClean="0"/>
          </a:p>
          <a:p>
            <a:r>
              <a:rPr lang="en-US" baseline="0" dirty="0" smtClean="0"/>
              <a:t>Adobe Photoshop: http://www.conceiva.com/products/lightbox/images/photoshop.jpg</a:t>
            </a:r>
          </a:p>
          <a:p>
            <a:endParaRPr lang="en-US" baseline="0" dirty="0" smtClean="0"/>
          </a:p>
          <a:p>
            <a:r>
              <a:rPr lang="en-US" baseline="0" dirty="0" smtClean="0"/>
              <a:t>GIMP: http://crunchbang.org/images/crunchbang-screens-03/crunchbang-gimp.png</a:t>
            </a:r>
          </a:p>
          <a:p>
            <a:endParaRPr lang="en-US" dirty="0"/>
          </a:p>
        </p:txBody>
      </p:sp>
      <p:sp>
        <p:nvSpPr>
          <p:cNvPr id="4" name="Slide Number Placeholder 3"/>
          <p:cNvSpPr>
            <a:spLocks noGrp="1"/>
          </p:cNvSpPr>
          <p:nvPr>
            <p:ph type="sldNum" sz="quarter" idx="10"/>
          </p:nvPr>
        </p:nvSpPr>
        <p:spPr/>
        <p:txBody>
          <a:bodyPr/>
          <a:lstStyle/>
          <a:p>
            <a:fld id="{F56B1045-BD24-4374-BE29-D4EF37068CCF}" type="slidenum">
              <a:rPr lang="en-US" smtClean="0"/>
              <a:t>11</a:t>
            </a:fld>
            <a:endParaRPr lang="en-US"/>
          </a:p>
        </p:txBody>
      </p:sp>
    </p:spTree>
    <p:extLst>
      <p:ext uri="{BB962C8B-B14F-4D97-AF65-F5344CB8AC3E}">
        <p14:creationId xmlns:p14="http://schemas.microsoft.com/office/powerpoint/2010/main" val="145971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Adobe Flash: http://opennfo.files.wordpress.com/2007/08/flash_cs3_screenshot.png</a:t>
            </a:r>
          </a:p>
          <a:p>
            <a:endParaRPr lang="en-US" baseline="0" dirty="0" smtClean="0"/>
          </a:p>
          <a:p>
            <a:r>
              <a:rPr lang="en-US" baseline="0" dirty="0" smtClean="0"/>
              <a:t>Adobe Dreamweaver: </a:t>
            </a:r>
          </a:p>
          <a:p>
            <a:endParaRPr lang="en-US" dirty="0"/>
          </a:p>
        </p:txBody>
      </p:sp>
      <p:sp>
        <p:nvSpPr>
          <p:cNvPr id="4" name="Slide Number Placeholder 3"/>
          <p:cNvSpPr>
            <a:spLocks noGrp="1"/>
          </p:cNvSpPr>
          <p:nvPr>
            <p:ph type="sldNum" sz="quarter" idx="10"/>
          </p:nvPr>
        </p:nvSpPr>
        <p:spPr/>
        <p:txBody>
          <a:bodyPr/>
          <a:lstStyle/>
          <a:p>
            <a:fld id="{F56B1045-BD24-4374-BE29-D4EF37068CCF}" type="slidenum">
              <a:rPr lang="en-US" smtClean="0"/>
              <a:t>12</a:t>
            </a:fld>
            <a:endParaRPr lang="en-US"/>
          </a:p>
        </p:txBody>
      </p:sp>
    </p:spTree>
    <p:extLst>
      <p:ext uri="{BB962C8B-B14F-4D97-AF65-F5344CB8AC3E}">
        <p14:creationId xmlns:p14="http://schemas.microsoft.com/office/powerpoint/2010/main" val="2578604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baseline="0" dirty="0" smtClean="0"/>
              <a:t>To view the animation, you should download the animation “stick_humor2.swf” from the course website and save it in your C:\ directory. You may have to restart the presentation again</a:t>
            </a:r>
          </a:p>
          <a:p>
            <a:endParaRPr lang="en-US" baseline="0" dirty="0" smtClean="0"/>
          </a:p>
          <a:p>
            <a:r>
              <a:rPr lang="en-US" baseline="0" dirty="0" smtClean="0"/>
              <a:t>Adobe Illustrator: http://images.amazon.com/images/G/01/software/detail-page/illustrator-flash.jpg</a:t>
            </a:r>
          </a:p>
          <a:p>
            <a:endParaRPr lang="en-US" baseline="0" dirty="0" smtClean="0"/>
          </a:p>
          <a:p>
            <a:r>
              <a:rPr lang="en-US" baseline="0" dirty="0" smtClean="0"/>
              <a:t>Adobe Photoshop: http://www.conceiva.com/products/lightbox/images/photoshop.jpg</a:t>
            </a:r>
          </a:p>
          <a:p>
            <a:endParaRPr lang="en-US" baseline="0" dirty="0" smtClean="0"/>
          </a:p>
          <a:p>
            <a:r>
              <a:rPr lang="en-US" baseline="0" dirty="0" smtClean="0"/>
              <a:t>GIMP: http://crunchbang.org/images/crunchbang-screens-03/crunchbang-gimp.png</a:t>
            </a:r>
          </a:p>
          <a:p>
            <a:endParaRPr lang="en-US" dirty="0"/>
          </a:p>
        </p:txBody>
      </p:sp>
      <p:sp>
        <p:nvSpPr>
          <p:cNvPr id="4" name="Slide Number Placeholder 3"/>
          <p:cNvSpPr>
            <a:spLocks noGrp="1"/>
          </p:cNvSpPr>
          <p:nvPr>
            <p:ph type="sldNum" sz="quarter" idx="10"/>
          </p:nvPr>
        </p:nvSpPr>
        <p:spPr/>
        <p:txBody>
          <a:bodyPr/>
          <a:lstStyle/>
          <a:p>
            <a:fld id="{F56B1045-BD24-4374-BE29-D4EF37068CCF}" type="slidenum">
              <a:rPr lang="en-US" smtClean="0"/>
              <a:t>13</a:t>
            </a:fld>
            <a:endParaRPr lang="en-US"/>
          </a:p>
        </p:txBody>
      </p:sp>
    </p:spTree>
    <p:extLst>
      <p:ext uri="{BB962C8B-B14F-4D97-AF65-F5344CB8AC3E}">
        <p14:creationId xmlns:p14="http://schemas.microsoft.com/office/powerpoint/2010/main" val="4275367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http://www.file-extensions.org/imgs/app-picture/166/autocad.jpg</a:t>
            </a:r>
          </a:p>
          <a:p>
            <a:endParaRPr lang="en-US" dirty="0"/>
          </a:p>
        </p:txBody>
      </p:sp>
      <p:sp>
        <p:nvSpPr>
          <p:cNvPr id="4" name="Slide Number Placeholder 3"/>
          <p:cNvSpPr>
            <a:spLocks noGrp="1"/>
          </p:cNvSpPr>
          <p:nvPr>
            <p:ph type="sldNum" sz="quarter" idx="10"/>
          </p:nvPr>
        </p:nvSpPr>
        <p:spPr/>
        <p:txBody>
          <a:bodyPr/>
          <a:lstStyle/>
          <a:p>
            <a:fld id="{F56B1045-BD24-4374-BE29-D4EF37068CCF}" type="slidenum">
              <a:rPr lang="en-US" smtClean="0"/>
              <a:t>14</a:t>
            </a:fld>
            <a:endParaRPr lang="en-US"/>
          </a:p>
        </p:txBody>
      </p:sp>
    </p:spTree>
    <p:extLst>
      <p:ext uri="{BB962C8B-B14F-4D97-AF65-F5344CB8AC3E}">
        <p14:creationId xmlns:p14="http://schemas.microsoft.com/office/powerpoint/2010/main" val="3692794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1EF1226-AB65-4DF4-94F7-960BF61A8BE6}" type="datetimeFigureOut">
              <a:rPr lang="en-US" smtClean="0"/>
              <a:t>5/17/2022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7CA8CD-8522-495E-AD09-4A66BEDBE828}" type="slidenum">
              <a:rPr lang="en-US" smtClean="0"/>
              <a:t>‹#›</a:t>
            </a:fld>
            <a:endParaRPr lang="en-US"/>
          </a:p>
        </p:txBody>
      </p:sp>
    </p:spTree>
    <p:extLst>
      <p:ext uri="{BB962C8B-B14F-4D97-AF65-F5344CB8AC3E}">
        <p14:creationId xmlns:p14="http://schemas.microsoft.com/office/powerpoint/2010/main" val="3574449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EF1226-AB65-4DF4-94F7-960BF61A8BE6}" type="datetimeFigureOut">
              <a:rPr lang="en-US" smtClean="0"/>
              <a:t>5/17/2022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7CA8CD-8522-495E-AD09-4A66BEDBE828}" type="slidenum">
              <a:rPr lang="en-US" smtClean="0"/>
              <a:t>‹#›</a:t>
            </a:fld>
            <a:endParaRPr lang="en-US"/>
          </a:p>
        </p:txBody>
      </p:sp>
    </p:spTree>
    <p:extLst>
      <p:ext uri="{BB962C8B-B14F-4D97-AF65-F5344CB8AC3E}">
        <p14:creationId xmlns:p14="http://schemas.microsoft.com/office/powerpoint/2010/main" val="3377692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EF1226-AB65-4DF4-94F7-960BF61A8BE6}" type="datetimeFigureOut">
              <a:rPr lang="en-US" smtClean="0"/>
              <a:t>5/17/2022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7CA8CD-8522-495E-AD09-4A66BEDBE828}" type="slidenum">
              <a:rPr lang="en-US" smtClean="0"/>
              <a:t>‹#›</a:t>
            </a:fld>
            <a:endParaRPr lang="en-US"/>
          </a:p>
        </p:txBody>
      </p:sp>
    </p:spTree>
    <p:extLst>
      <p:ext uri="{BB962C8B-B14F-4D97-AF65-F5344CB8AC3E}">
        <p14:creationId xmlns:p14="http://schemas.microsoft.com/office/powerpoint/2010/main" val="2433156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EF1226-AB65-4DF4-94F7-960BF61A8BE6}" type="datetimeFigureOut">
              <a:rPr lang="en-US" smtClean="0"/>
              <a:t>5/17/2022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7CA8CD-8522-495E-AD09-4A66BEDBE828}" type="slidenum">
              <a:rPr lang="en-US" smtClean="0"/>
              <a:t>‹#›</a:t>
            </a:fld>
            <a:endParaRPr lang="en-US"/>
          </a:p>
        </p:txBody>
      </p:sp>
    </p:spTree>
    <p:extLst>
      <p:ext uri="{BB962C8B-B14F-4D97-AF65-F5344CB8AC3E}">
        <p14:creationId xmlns:p14="http://schemas.microsoft.com/office/powerpoint/2010/main" val="2281364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EF1226-AB65-4DF4-94F7-960BF61A8BE6}" type="datetimeFigureOut">
              <a:rPr lang="en-US" smtClean="0"/>
              <a:t>5/17/2022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7CA8CD-8522-495E-AD09-4A66BEDBE828}" type="slidenum">
              <a:rPr lang="en-US" smtClean="0"/>
              <a:t>‹#›</a:t>
            </a:fld>
            <a:endParaRPr lang="en-US"/>
          </a:p>
        </p:txBody>
      </p:sp>
    </p:spTree>
    <p:extLst>
      <p:ext uri="{BB962C8B-B14F-4D97-AF65-F5344CB8AC3E}">
        <p14:creationId xmlns:p14="http://schemas.microsoft.com/office/powerpoint/2010/main" val="3114499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EF1226-AB65-4DF4-94F7-960BF61A8BE6}" type="datetimeFigureOut">
              <a:rPr lang="en-US" smtClean="0"/>
              <a:t>5/17/2022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7CA8CD-8522-495E-AD09-4A66BEDBE828}" type="slidenum">
              <a:rPr lang="en-US" smtClean="0"/>
              <a:t>‹#›</a:t>
            </a:fld>
            <a:endParaRPr lang="en-US"/>
          </a:p>
        </p:txBody>
      </p:sp>
    </p:spTree>
    <p:extLst>
      <p:ext uri="{BB962C8B-B14F-4D97-AF65-F5344CB8AC3E}">
        <p14:creationId xmlns:p14="http://schemas.microsoft.com/office/powerpoint/2010/main" val="2162725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EF1226-AB65-4DF4-94F7-960BF61A8BE6}" type="datetimeFigureOut">
              <a:rPr lang="en-US" smtClean="0"/>
              <a:t>5/17/2022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7CA8CD-8522-495E-AD09-4A66BEDBE828}" type="slidenum">
              <a:rPr lang="en-US" smtClean="0"/>
              <a:t>‹#›</a:t>
            </a:fld>
            <a:endParaRPr lang="en-US"/>
          </a:p>
        </p:txBody>
      </p:sp>
    </p:spTree>
    <p:extLst>
      <p:ext uri="{BB962C8B-B14F-4D97-AF65-F5344CB8AC3E}">
        <p14:creationId xmlns:p14="http://schemas.microsoft.com/office/powerpoint/2010/main" val="687270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EF1226-AB65-4DF4-94F7-960BF61A8BE6}" type="datetimeFigureOut">
              <a:rPr lang="en-US" smtClean="0"/>
              <a:t>5/17/2022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7CA8CD-8522-495E-AD09-4A66BEDBE828}" type="slidenum">
              <a:rPr lang="en-US" smtClean="0"/>
              <a:t>‹#›</a:t>
            </a:fld>
            <a:endParaRPr lang="en-US"/>
          </a:p>
        </p:txBody>
      </p:sp>
    </p:spTree>
    <p:extLst>
      <p:ext uri="{BB962C8B-B14F-4D97-AF65-F5344CB8AC3E}">
        <p14:creationId xmlns:p14="http://schemas.microsoft.com/office/powerpoint/2010/main" val="18014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EF1226-AB65-4DF4-94F7-960BF61A8BE6}" type="datetimeFigureOut">
              <a:rPr lang="en-US" smtClean="0"/>
              <a:t>5/17/2022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7CA8CD-8522-495E-AD09-4A66BEDBE828}" type="slidenum">
              <a:rPr lang="en-US" smtClean="0"/>
              <a:t>‹#›</a:t>
            </a:fld>
            <a:endParaRPr lang="en-US"/>
          </a:p>
        </p:txBody>
      </p:sp>
    </p:spTree>
    <p:extLst>
      <p:ext uri="{BB962C8B-B14F-4D97-AF65-F5344CB8AC3E}">
        <p14:creationId xmlns:p14="http://schemas.microsoft.com/office/powerpoint/2010/main" val="2912621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EF1226-AB65-4DF4-94F7-960BF61A8BE6}" type="datetimeFigureOut">
              <a:rPr lang="en-US" smtClean="0"/>
              <a:t>5/17/2022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7CA8CD-8522-495E-AD09-4A66BEDBE828}" type="slidenum">
              <a:rPr lang="en-US" smtClean="0"/>
              <a:t>‹#›</a:t>
            </a:fld>
            <a:endParaRPr lang="en-US"/>
          </a:p>
        </p:txBody>
      </p:sp>
    </p:spTree>
    <p:extLst>
      <p:ext uri="{BB962C8B-B14F-4D97-AF65-F5344CB8AC3E}">
        <p14:creationId xmlns:p14="http://schemas.microsoft.com/office/powerpoint/2010/main" val="634113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EF1226-AB65-4DF4-94F7-960BF61A8BE6}" type="datetimeFigureOut">
              <a:rPr lang="en-US" smtClean="0"/>
              <a:t>5/17/2022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7CA8CD-8522-495E-AD09-4A66BEDBE828}" type="slidenum">
              <a:rPr lang="en-US" smtClean="0"/>
              <a:t>‹#›</a:t>
            </a:fld>
            <a:endParaRPr lang="en-US"/>
          </a:p>
        </p:txBody>
      </p:sp>
    </p:spTree>
    <p:extLst>
      <p:ext uri="{BB962C8B-B14F-4D97-AF65-F5344CB8AC3E}">
        <p14:creationId xmlns:p14="http://schemas.microsoft.com/office/powerpoint/2010/main" val="769006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EF1226-AB65-4DF4-94F7-960BF61A8BE6}" type="datetimeFigureOut">
              <a:rPr lang="en-US" smtClean="0"/>
              <a:t>5/17/2022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7CA8CD-8522-495E-AD09-4A66BEDBE828}" type="slidenum">
              <a:rPr lang="en-US" smtClean="0"/>
              <a:t>‹#›</a:t>
            </a:fld>
            <a:endParaRPr lang="en-US"/>
          </a:p>
        </p:txBody>
      </p:sp>
    </p:spTree>
    <p:extLst>
      <p:ext uri="{BB962C8B-B14F-4D97-AF65-F5344CB8AC3E}">
        <p14:creationId xmlns:p14="http://schemas.microsoft.com/office/powerpoint/2010/main" val="4097294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48451"/>
          </a:xfrm>
        </p:spPr>
        <p:txBody>
          <a:bodyPr>
            <a:normAutofit/>
          </a:bodyPr>
          <a:lstStyle/>
          <a:p>
            <a:r>
              <a:rPr lang="en-US" sz="3200" b="1" dirty="0" smtClean="0">
                <a:solidFill>
                  <a:schemeClr val="accent4">
                    <a:lumMod val="50000"/>
                  </a:schemeClr>
                </a:solidFill>
                <a:effectLst>
                  <a:outerShdw blurRad="38100" dist="38100" dir="2700000" algn="tl">
                    <a:srgbClr val="000000">
                      <a:alpha val="43137"/>
                    </a:srgbClr>
                  </a:outerShdw>
                </a:effectLst>
                <a:latin typeface="+mn-lt"/>
              </a:rPr>
              <a:t>How applications are distributed </a:t>
            </a:r>
            <a:r>
              <a:rPr lang="en-US" sz="3200" b="1" dirty="0" smtClean="0">
                <a:solidFill>
                  <a:schemeClr val="accent2">
                    <a:lumMod val="50000"/>
                  </a:schemeClr>
                </a:solidFill>
                <a:effectLst>
                  <a:outerShdw blurRad="38100" dist="38100" dir="2700000" algn="tl">
                    <a:srgbClr val="000000">
                      <a:alpha val="43137"/>
                    </a:srgbClr>
                  </a:outerShdw>
                </a:effectLst>
                <a:latin typeface="+mn-lt"/>
              </a:rPr>
              <a:t>?</a:t>
            </a:r>
            <a:endParaRPr lang="en-US" sz="3200" b="1"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204111"/>
            <a:ext cx="10515600" cy="4972852"/>
          </a:xfrm>
        </p:spPr>
        <p:txBody>
          <a:bodyPr/>
          <a:lstStyle/>
          <a:p>
            <a:pPr marL="0" indent="0">
              <a:buNone/>
            </a:pPr>
            <a:r>
              <a:rPr lang="en-US" sz="3600" b="1" dirty="0" smtClean="0">
                <a:ln>
                  <a:solidFill>
                    <a:srgbClr val="000000"/>
                  </a:solidFill>
                </a:ln>
                <a:solidFill>
                  <a:schemeClr val="accent6">
                    <a:lumMod val="75000"/>
                  </a:schemeClr>
                </a:solidFill>
                <a:effectLst>
                  <a:glow rad="101600">
                    <a:schemeClr val="accent3">
                      <a:satMod val="175000"/>
                      <a:alpha val="40000"/>
                    </a:schemeClr>
                  </a:glow>
                </a:effectLst>
                <a:sym typeface="Wingdings" pitchFamily="2" charset="2"/>
              </a:rPr>
              <a:t>          </a:t>
            </a:r>
            <a:r>
              <a:rPr lang="en-US" sz="3200" b="1" dirty="0" smtClean="0">
                <a:ln>
                  <a:solidFill>
                    <a:srgbClr val="000000"/>
                  </a:solidFill>
                </a:ln>
                <a:solidFill>
                  <a:schemeClr val="accent4">
                    <a:lumMod val="50000"/>
                  </a:schemeClr>
                </a:solidFill>
                <a:effectLst>
                  <a:glow rad="101600">
                    <a:schemeClr val="accent3">
                      <a:satMod val="175000"/>
                      <a:alpha val="40000"/>
                    </a:schemeClr>
                  </a:glow>
                  <a:outerShdw blurRad="38100" dist="38100" dir="2700000" algn="tl">
                    <a:srgbClr val="000000">
                      <a:alpha val="43137"/>
                    </a:srgbClr>
                  </a:outerShdw>
                </a:effectLst>
                <a:sym typeface="Wingdings" pitchFamily="2" charset="2"/>
              </a:rPr>
              <a:t>Freeware</a:t>
            </a:r>
            <a:r>
              <a:rPr lang="en-US" b="1" dirty="0" smtClean="0">
                <a:solidFill>
                  <a:schemeClr val="accent4">
                    <a:lumMod val="50000"/>
                  </a:schemeClr>
                </a:solidFill>
                <a:effectLst>
                  <a:outerShdw blurRad="38100" dist="38100" dir="2700000" algn="tl">
                    <a:srgbClr val="000000">
                      <a:alpha val="43137"/>
                    </a:srgbClr>
                  </a:outerShdw>
                </a:effectLst>
                <a:sym typeface="Wingdings" pitchFamily="2" charset="2"/>
              </a:rPr>
              <a:t> vs. Free software</a:t>
            </a:r>
            <a:endParaRPr lang="en-US" b="1" dirty="0" smtClean="0">
              <a:ln cap="rnd" cmpd="thickThin">
                <a:solidFill>
                  <a:prstClr val="black"/>
                </a:solidFill>
                <a:bevel/>
              </a:ln>
              <a:solidFill>
                <a:schemeClr val="accent4">
                  <a:lumMod val="50000"/>
                </a:schemeClr>
              </a:solidFill>
              <a:effectLst>
                <a:outerShdw blurRad="38100" dist="38100" dir="2700000" algn="tl">
                  <a:srgbClr val="000000">
                    <a:alpha val="43137"/>
                  </a:srgbClr>
                </a:outerShdw>
              </a:effectLst>
            </a:endParaRPr>
          </a:p>
          <a:p>
            <a:endParaRPr lang="en-US" b="1" dirty="0" smtClean="0">
              <a:ln cap="rnd" cmpd="thickThin">
                <a:solidFill>
                  <a:prstClr val="black"/>
                </a:solidFill>
                <a:bevel/>
              </a:ln>
              <a:solidFill>
                <a:schemeClr val="accent4">
                  <a:lumMod val="50000"/>
                </a:schemeClr>
              </a:solidFill>
            </a:endParaRPr>
          </a:p>
          <a:p>
            <a:pPr marL="0" indent="0">
              <a:buNone/>
            </a:pPr>
            <a:r>
              <a:rPr lang="en-US" b="1" dirty="0" smtClean="0">
                <a:ln cap="rnd" cmpd="thickThin">
                  <a:solidFill>
                    <a:prstClr val="black"/>
                  </a:solidFill>
                  <a:bevel/>
                </a:ln>
                <a:solidFill>
                  <a:schemeClr val="accent4">
                    <a:lumMod val="50000"/>
                  </a:schemeClr>
                </a:solidFill>
              </a:rPr>
              <a:t>What </a:t>
            </a:r>
            <a:r>
              <a:rPr lang="en-US" b="1" dirty="0">
                <a:ln cap="rnd" cmpd="thickThin">
                  <a:solidFill>
                    <a:prstClr val="black"/>
                  </a:solidFill>
                  <a:bevel/>
                </a:ln>
                <a:solidFill>
                  <a:schemeClr val="accent4">
                    <a:lumMod val="50000"/>
                  </a:schemeClr>
                </a:solidFill>
              </a:rPr>
              <a:t>is a </a:t>
            </a:r>
            <a:r>
              <a:rPr lang="en-US" b="1" dirty="0" smtClean="0">
                <a:ln cap="rnd" cmpd="thickThin">
                  <a:solidFill>
                    <a:prstClr val="black"/>
                  </a:solidFill>
                  <a:bevel/>
                </a:ln>
                <a:solidFill>
                  <a:schemeClr val="accent4">
                    <a:lumMod val="50000"/>
                  </a:schemeClr>
                </a:solidFill>
              </a:rPr>
              <a:t>freeware</a:t>
            </a:r>
            <a:r>
              <a:rPr lang="en-US" b="1" dirty="0">
                <a:ln cap="rnd" cmpd="thickThin">
                  <a:solidFill>
                    <a:prstClr val="black"/>
                  </a:solidFill>
                  <a:bevel/>
                </a:ln>
                <a:solidFill>
                  <a:schemeClr val="accent4">
                    <a:lumMod val="50000"/>
                  </a:schemeClr>
                </a:solidFill>
              </a:rPr>
              <a:t>?</a:t>
            </a:r>
          </a:p>
          <a:p>
            <a:pPr marL="457200" indent="-457200">
              <a:buClr>
                <a:schemeClr val="accent6">
                  <a:lumMod val="75000"/>
                </a:schemeClr>
              </a:buClr>
              <a:buFont typeface="Wingdings" pitchFamily="2" charset="2"/>
              <a:buChar char="§"/>
            </a:pPr>
            <a:r>
              <a:rPr lang="en-US" sz="2400" b="1" dirty="0" smtClean="0">
                <a:solidFill>
                  <a:schemeClr val="accent4">
                    <a:lumMod val="50000"/>
                  </a:schemeClr>
                </a:solidFill>
              </a:rPr>
              <a:t>Software for no cost (or a voluntary fee)</a:t>
            </a:r>
          </a:p>
          <a:p>
            <a:pPr marL="457200" indent="-457200">
              <a:buClr>
                <a:schemeClr val="accent6">
                  <a:lumMod val="75000"/>
                </a:schemeClr>
              </a:buClr>
            </a:pPr>
            <a:r>
              <a:rPr lang="en-US" sz="2400" b="1" dirty="0" smtClean="0">
                <a:solidFill>
                  <a:schemeClr val="accent4">
                    <a:lumMod val="50000"/>
                  </a:schemeClr>
                </a:solidFill>
              </a:rPr>
              <a:t>	Fully functional for an unlimited time</a:t>
            </a:r>
          </a:p>
          <a:p>
            <a:pPr marL="457200" indent="-457200">
              <a:buClr>
                <a:schemeClr val="accent6">
                  <a:lumMod val="75000"/>
                </a:schemeClr>
              </a:buClr>
              <a:buFont typeface="Wingdings" pitchFamily="2" charset="2"/>
              <a:buChar char="§"/>
            </a:pPr>
            <a:endParaRPr lang="en-US" sz="1100" b="1" dirty="0" smtClean="0">
              <a:solidFill>
                <a:schemeClr val="accent4">
                  <a:lumMod val="50000"/>
                </a:schemeClr>
              </a:solidFill>
              <a:sym typeface="Wingdings" pitchFamily="2" charset="2"/>
            </a:endParaRPr>
          </a:p>
          <a:p>
            <a:pPr marL="457200" indent="-457200">
              <a:buClr>
                <a:schemeClr val="accent6">
                  <a:lumMod val="75000"/>
                </a:schemeClr>
              </a:buClr>
              <a:buFont typeface="Wingdings" pitchFamily="2" charset="2"/>
              <a:buChar char="§"/>
            </a:pPr>
            <a:r>
              <a:rPr lang="en-US" sz="2400" b="1" dirty="0" smtClean="0">
                <a:solidFill>
                  <a:schemeClr val="accent4">
                    <a:lumMod val="50000"/>
                  </a:schemeClr>
                </a:solidFill>
                <a:sym typeface="Wingdings" pitchFamily="2" charset="2"/>
              </a:rPr>
              <a:t>Free software that is fully functional for a limited time only and then requires an activation cost is called a </a:t>
            </a:r>
            <a:r>
              <a:rPr lang="en-US" b="1" dirty="0" smtClean="0">
                <a:ln>
                  <a:solidFill>
                    <a:srgbClr val="000000"/>
                  </a:solidFill>
                </a:ln>
                <a:solidFill>
                  <a:schemeClr val="accent4">
                    <a:lumMod val="50000"/>
                  </a:schemeClr>
                </a:solidFill>
                <a:effectLst>
                  <a:glow rad="101600">
                    <a:schemeClr val="accent3">
                      <a:satMod val="175000"/>
                      <a:alpha val="40000"/>
                    </a:schemeClr>
                  </a:glow>
                </a:effectLst>
                <a:sym typeface="Wingdings" pitchFamily="2" charset="2"/>
              </a:rPr>
              <a:t>shareware</a:t>
            </a:r>
          </a:p>
          <a:p>
            <a:endParaRPr lang="en-US" dirty="0"/>
          </a:p>
        </p:txBody>
      </p:sp>
    </p:spTree>
    <p:extLst>
      <p:ext uri="{BB962C8B-B14F-4D97-AF65-F5344CB8AC3E}">
        <p14:creationId xmlns:p14="http://schemas.microsoft.com/office/powerpoint/2010/main" val="1521676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825625"/>
            <a:ext cx="10515600" cy="4351338"/>
          </a:xfrm>
        </p:spPr>
        <p:txBody>
          <a:bodyPr>
            <a:normAutofit/>
          </a:bodyPr>
          <a:lstStyle/>
          <a:p>
            <a:pPr marL="0" indent="0">
              <a:buNone/>
            </a:pPr>
            <a:r>
              <a:rPr lang="en-US" sz="2000" dirty="0" smtClean="0">
                <a:solidFill>
                  <a:schemeClr val="accent4">
                    <a:lumMod val="50000"/>
                  </a:schemeClr>
                </a:solidFill>
              </a:rPr>
              <a:t>             </a:t>
            </a:r>
            <a:r>
              <a:rPr lang="en-US" sz="2000" dirty="0" smtClean="0">
                <a:solidFill>
                  <a:schemeClr val="accent4">
                    <a:lumMod val="50000"/>
                  </a:schemeClr>
                </a:solidFill>
              </a:rPr>
              <a:t>       </a:t>
            </a:r>
            <a:r>
              <a:rPr lang="en-US" sz="3200" b="1" dirty="0" smtClean="0">
                <a:solidFill>
                  <a:schemeClr val="accent4">
                    <a:lumMod val="50000"/>
                  </a:schemeClr>
                </a:solidFill>
                <a:effectLst>
                  <a:outerShdw blurRad="38100" dist="38100" dir="2700000" algn="tl">
                    <a:srgbClr val="000000">
                      <a:alpha val="43137"/>
                    </a:srgbClr>
                  </a:outerShdw>
                </a:effectLst>
              </a:rPr>
              <a:t>Different kinds of application software</a:t>
            </a:r>
            <a:endParaRPr lang="en-US" sz="3200" b="1" dirty="0">
              <a:solidFill>
                <a:schemeClr val="accent4">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32929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solidFill>
                  <a:schemeClr val="accent4">
                    <a:lumMod val="50000"/>
                  </a:schemeClr>
                </a:solidFill>
                <a:effectLst>
                  <a:outerShdw blurRad="38100" dist="38100" dir="2700000" algn="tl">
                    <a:srgbClr val="000000">
                      <a:alpha val="43137"/>
                    </a:srgbClr>
                  </a:outerShdw>
                </a:effectLst>
                <a:latin typeface="+mn-lt"/>
                <a:cs typeface="Tahoma" pitchFamily="34" charset="0"/>
              </a:rPr>
              <a:t>Office Productivity Software</a:t>
            </a:r>
            <a:endParaRPr lang="th-TH" sz="2400" b="1" dirty="0">
              <a:solidFill>
                <a:schemeClr val="accent4">
                  <a:lumMod val="50000"/>
                </a:schemeClr>
              </a:solidFill>
              <a:effectLst>
                <a:outerShdw blurRad="38100" dist="38100" dir="2700000" algn="tl">
                  <a:srgbClr val="000000">
                    <a:alpha val="43137"/>
                  </a:srgbClr>
                </a:outerShdw>
              </a:effectLst>
              <a:latin typeface="+mn-lt"/>
              <a:cs typeface="Tahoma" pitchFamily="34" charset="0"/>
            </a:endParaRPr>
          </a:p>
        </p:txBody>
      </p:sp>
      <p:pic>
        <p:nvPicPr>
          <p:cNvPr id="4" name="Content Placeholder 3"/>
          <p:cNvPicPr>
            <a:picLocks noGrp="1" noChangeAspect="1"/>
          </p:cNvPicPr>
          <p:nvPr>
            <p:ph idx="1"/>
          </p:nvPr>
        </p:nvPicPr>
        <p:blipFill>
          <a:blip r:embed="rId2"/>
          <a:stretch>
            <a:fillRect/>
          </a:stretch>
        </p:blipFill>
        <p:spPr>
          <a:xfrm>
            <a:off x="2236305" y="1784615"/>
            <a:ext cx="7160108" cy="4112154"/>
          </a:xfrm>
          <a:prstGeom prst="rect">
            <a:avLst/>
          </a:prstGeom>
        </p:spPr>
      </p:pic>
    </p:spTree>
    <p:extLst>
      <p:ext uri="{BB962C8B-B14F-4D97-AF65-F5344CB8AC3E}">
        <p14:creationId xmlns:p14="http://schemas.microsoft.com/office/powerpoint/2010/main" val="3842252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blurRad="38100" dist="38100" dir="2700000" algn="tl">
                    <a:srgbClr val="000000">
                      <a:alpha val="43137"/>
                    </a:srgbClr>
                  </a:outerShdw>
                </a:effectLst>
                <a:latin typeface="+mn-lt"/>
                <a:cs typeface="Tahoma" pitchFamily="34" charset="0"/>
              </a:rPr>
              <a:t>Office Productivity Software</a:t>
            </a:r>
            <a:endParaRPr lang="en-US" sz="2800" dirty="0">
              <a:solidFill>
                <a:schemeClr val="accent4">
                  <a:lumMod val="50000"/>
                </a:schemeClr>
              </a:solidFill>
              <a:effectLst>
                <a:outerShdw blurRad="38100" dist="38100" dir="2700000" algn="tl">
                  <a:srgbClr val="000000">
                    <a:alpha val="43137"/>
                  </a:srgbClr>
                </a:outerShdw>
              </a:effectLst>
              <a:latin typeface="+mn-lt"/>
            </a:endParaRPr>
          </a:p>
        </p:txBody>
      </p:sp>
      <p:pic>
        <p:nvPicPr>
          <p:cNvPr id="5" name="Content Placeholder 4"/>
          <p:cNvPicPr>
            <a:picLocks noGrp="1" noChangeAspect="1"/>
          </p:cNvPicPr>
          <p:nvPr>
            <p:ph idx="1"/>
          </p:nvPr>
        </p:nvPicPr>
        <p:blipFill>
          <a:blip r:embed="rId2"/>
          <a:stretch>
            <a:fillRect/>
          </a:stretch>
        </p:blipFill>
        <p:spPr>
          <a:xfrm>
            <a:off x="1769646" y="1550885"/>
            <a:ext cx="6857519" cy="4782356"/>
          </a:xfrm>
          <a:prstGeom prst="rect">
            <a:avLst/>
          </a:prstGeom>
        </p:spPr>
      </p:pic>
    </p:spTree>
    <p:extLst>
      <p:ext uri="{BB962C8B-B14F-4D97-AF65-F5344CB8AC3E}">
        <p14:creationId xmlns:p14="http://schemas.microsoft.com/office/powerpoint/2010/main" val="2746172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blurRad="38100" dist="38100" dir="2700000" algn="tl">
                    <a:srgbClr val="000000">
                      <a:alpha val="43137"/>
                    </a:srgbClr>
                  </a:outerShdw>
                </a:effectLst>
                <a:latin typeface="+mn-lt"/>
                <a:cs typeface="Tahoma" pitchFamily="34" charset="0"/>
              </a:rPr>
              <a:t>Office Productivity Software</a:t>
            </a:r>
            <a:endParaRPr lang="en-US" sz="3200" dirty="0">
              <a:solidFill>
                <a:schemeClr val="accent4">
                  <a:lumMod val="50000"/>
                </a:schemeClr>
              </a:solidFill>
              <a:effectLst>
                <a:outerShdw blurRad="38100" dist="38100" dir="2700000" algn="tl">
                  <a:srgbClr val="000000">
                    <a:alpha val="43137"/>
                  </a:srgbClr>
                </a:outerShdw>
              </a:effectLst>
              <a:latin typeface="+mn-lt"/>
            </a:endParaRPr>
          </a:p>
        </p:txBody>
      </p:sp>
      <p:pic>
        <p:nvPicPr>
          <p:cNvPr id="4" name="Content Placeholder 3"/>
          <p:cNvPicPr>
            <a:picLocks noGrp="1" noChangeAspect="1"/>
          </p:cNvPicPr>
          <p:nvPr>
            <p:ph idx="1"/>
          </p:nvPr>
        </p:nvPicPr>
        <p:blipFill>
          <a:blip r:embed="rId2"/>
          <a:stretch>
            <a:fillRect/>
          </a:stretch>
        </p:blipFill>
        <p:spPr>
          <a:xfrm>
            <a:off x="1186365" y="2077144"/>
            <a:ext cx="5780966" cy="3537212"/>
          </a:xfrm>
          <a:prstGeom prst="rect">
            <a:avLst/>
          </a:prstGeom>
        </p:spPr>
      </p:pic>
      <p:sp>
        <p:nvSpPr>
          <p:cNvPr id="6" name="Rectangle 5"/>
          <p:cNvSpPr/>
          <p:nvPr/>
        </p:nvSpPr>
        <p:spPr>
          <a:xfrm>
            <a:off x="7247822" y="3368841"/>
            <a:ext cx="4818765" cy="2215991"/>
          </a:xfrm>
          <a:prstGeom prst="rect">
            <a:avLst/>
          </a:prstGeom>
        </p:spPr>
        <p:txBody>
          <a:bodyPr wrap="square">
            <a:spAutoFit/>
          </a:bodyPr>
          <a:lstStyle/>
          <a:p>
            <a:endParaRPr lang="en-US" baseline="0" dirty="0" smtClean="0">
              <a:solidFill>
                <a:schemeClr val="accent4">
                  <a:lumMod val="50000"/>
                </a:schemeClr>
              </a:solidFill>
            </a:endParaRPr>
          </a:p>
          <a:p>
            <a:r>
              <a:rPr lang="en-US" sz="2400" dirty="0" smtClean="0">
                <a:solidFill>
                  <a:schemeClr val="accent4">
                    <a:lumMod val="50000"/>
                  </a:schemeClr>
                </a:solidFill>
              </a:rPr>
              <a:t>Creates text documents</a:t>
            </a:r>
          </a:p>
          <a:p>
            <a:r>
              <a:rPr lang="en-US" sz="2400" dirty="0" smtClean="0">
                <a:solidFill>
                  <a:schemeClr val="accent4">
                    <a:lumMod val="50000"/>
                  </a:schemeClr>
                </a:solidFill>
              </a:rPr>
              <a:t>Graphics and other objects are supported</a:t>
            </a:r>
          </a:p>
          <a:p>
            <a:r>
              <a:rPr lang="en-US" sz="2400" dirty="0" smtClean="0">
                <a:solidFill>
                  <a:schemeClr val="accent4">
                    <a:lumMod val="50000"/>
                  </a:schemeClr>
                </a:solidFill>
              </a:rPr>
              <a:t>Professional quality can be achieved</a:t>
            </a:r>
          </a:p>
          <a:p>
            <a:r>
              <a:rPr lang="en-US" sz="2400" dirty="0" smtClean="0">
                <a:solidFill>
                  <a:schemeClr val="accent4">
                    <a:lumMod val="50000"/>
                  </a:schemeClr>
                </a:solidFill>
              </a:rPr>
              <a:t>Simple web pages may be created</a:t>
            </a:r>
          </a:p>
        </p:txBody>
      </p:sp>
    </p:spTree>
    <p:extLst>
      <p:ext uri="{BB962C8B-B14F-4D97-AF65-F5344CB8AC3E}">
        <p14:creationId xmlns:p14="http://schemas.microsoft.com/office/powerpoint/2010/main" val="2830414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chemeClr val="accent4">
                    <a:lumMod val="50000"/>
                  </a:schemeClr>
                </a:solidFill>
                <a:effectLst>
                  <a:outerShdw blurRad="38100" dist="38100" dir="2700000" algn="tl">
                    <a:srgbClr val="000000">
                      <a:alpha val="43137"/>
                    </a:srgbClr>
                  </a:outerShdw>
                </a:effectLst>
                <a:latin typeface="Calibri" panose="020F0502020204030204"/>
                <a:cs typeface="Tahoma" pitchFamily="34" charset="0"/>
              </a:rPr>
              <a:t>Office Productivity Software</a:t>
            </a:r>
            <a:endParaRPr lang="en-US" dirty="0">
              <a:solidFill>
                <a:schemeClr val="accent4">
                  <a:lumMod val="50000"/>
                </a:schemeClr>
              </a:solidFill>
            </a:endParaRPr>
          </a:p>
        </p:txBody>
      </p:sp>
      <p:pic>
        <p:nvPicPr>
          <p:cNvPr id="4" name="Content Placeholder 3"/>
          <p:cNvPicPr>
            <a:picLocks noGrp="1" noChangeAspect="1"/>
          </p:cNvPicPr>
          <p:nvPr>
            <p:ph idx="1"/>
          </p:nvPr>
        </p:nvPicPr>
        <p:blipFill>
          <a:blip r:embed="rId2"/>
          <a:stretch>
            <a:fillRect/>
          </a:stretch>
        </p:blipFill>
        <p:spPr>
          <a:xfrm>
            <a:off x="2563332" y="2136913"/>
            <a:ext cx="5855111" cy="3967343"/>
          </a:xfrm>
          <a:prstGeom prst="rect">
            <a:avLst/>
          </a:prstGeom>
        </p:spPr>
      </p:pic>
    </p:spTree>
    <p:extLst>
      <p:ext uri="{BB962C8B-B14F-4D97-AF65-F5344CB8AC3E}">
        <p14:creationId xmlns:p14="http://schemas.microsoft.com/office/powerpoint/2010/main" val="2702941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chemeClr val="accent4">
                    <a:lumMod val="50000"/>
                  </a:schemeClr>
                </a:solidFill>
                <a:effectLst>
                  <a:outerShdw blurRad="38100" dist="38100" dir="2700000" algn="tl">
                    <a:srgbClr val="000000">
                      <a:alpha val="43137"/>
                    </a:srgbClr>
                  </a:outerShdw>
                </a:effectLst>
                <a:latin typeface="Calibri" panose="020F0502020204030204"/>
                <a:cs typeface="Tahoma" pitchFamily="34" charset="0"/>
              </a:rPr>
              <a:t>Office Productivity Software</a:t>
            </a:r>
            <a:endParaRPr lang="en-US" dirty="0">
              <a:solidFill>
                <a:schemeClr val="accent4">
                  <a:lumMod val="50000"/>
                </a:schemeClr>
              </a:solidFill>
            </a:endParaRPr>
          </a:p>
        </p:txBody>
      </p:sp>
      <p:pic>
        <p:nvPicPr>
          <p:cNvPr id="4" name="Content Placeholder 3"/>
          <p:cNvPicPr>
            <a:picLocks noGrp="1" noChangeAspect="1"/>
          </p:cNvPicPr>
          <p:nvPr>
            <p:ph idx="1"/>
          </p:nvPr>
        </p:nvPicPr>
        <p:blipFill>
          <a:blip r:embed="rId2"/>
          <a:stretch>
            <a:fillRect/>
          </a:stretch>
        </p:blipFill>
        <p:spPr>
          <a:xfrm>
            <a:off x="2890343" y="2088253"/>
            <a:ext cx="5408832" cy="3670279"/>
          </a:xfrm>
          <a:prstGeom prst="rect">
            <a:avLst/>
          </a:prstGeom>
        </p:spPr>
      </p:pic>
    </p:spTree>
    <p:extLst>
      <p:ext uri="{BB962C8B-B14F-4D97-AF65-F5344CB8AC3E}">
        <p14:creationId xmlns:p14="http://schemas.microsoft.com/office/powerpoint/2010/main" val="3842891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blurRad="38100" dist="38100" dir="2700000" algn="tl">
                    <a:srgbClr val="000000">
                      <a:alpha val="43137"/>
                    </a:srgbClr>
                  </a:outerShdw>
                </a:effectLst>
                <a:latin typeface="+mn-lt"/>
                <a:cs typeface="Tahoma" pitchFamily="34" charset="0"/>
              </a:rPr>
              <a:t>Entertainment Software</a:t>
            </a:r>
            <a:r>
              <a:rPr lang="th-TH" sz="2800" b="1" dirty="0">
                <a:solidFill>
                  <a:schemeClr val="accent2">
                    <a:lumMod val="50000"/>
                  </a:schemeClr>
                </a:solidFill>
                <a:effectLst>
                  <a:outerShdw blurRad="38100" dist="38100" dir="2700000" algn="tl">
                    <a:srgbClr val="000000">
                      <a:alpha val="43137"/>
                    </a:srgbClr>
                  </a:outerShdw>
                </a:effectLst>
                <a:latin typeface="+mn-lt"/>
                <a:cs typeface="Tahoma" pitchFamily="34" charset="0"/>
              </a:rPr>
              <a:t/>
            </a:r>
            <a:br>
              <a:rPr lang="th-TH" sz="2800" b="1" dirty="0">
                <a:solidFill>
                  <a:schemeClr val="accent2">
                    <a:lumMod val="50000"/>
                  </a:schemeClr>
                </a:solidFill>
                <a:effectLst>
                  <a:outerShdw blurRad="38100" dist="38100" dir="2700000" algn="tl">
                    <a:srgbClr val="000000">
                      <a:alpha val="43137"/>
                    </a:srgbClr>
                  </a:outerShdw>
                </a:effectLst>
                <a:latin typeface="+mn-lt"/>
                <a:cs typeface="Tahoma" pitchFamily="34" charset="0"/>
              </a:rPr>
            </a:br>
            <a:endParaRPr lang="en-US" sz="3600"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pPr marL="0" indent="0">
              <a:buNone/>
            </a:pPr>
            <a:r>
              <a:rPr lang="en-US" b="1" dirty="0" smtClean="0">
                <a:solidFill>
                  <a:prstClr val="black"/>
                </a:solidFill>
                <a:latin typeface="Tahoma" pitchFamily="34" charset="0"/>
                <a:cs typeface="Tahoma" pitchFamily="34" charset="0"/>
              </a:rPr>
              <a:t>              </a:t>
            </a:r>
            <a:r>
              <a:rPr lang="en-US" sz="3200" b="1" dirty="0" smtClean="0">
                <a:solidFill>
                  <a:schemeClr val="accent2">
                    <a:lumMod val="50000"/>
                  </a:schemeClr>
                </a:solidFill>
                <a:effectLst>
                  <a:outerShdw blurRad="38100" dist="38100" dir="2700000" algn="tl">
                    <a:srgbClr val="000000">
                      <a:alpha val="43137"/>
                    </a:srgbClr>
                  </a:outerShdw>
                </a:effectLst>
                <a:cs typeface="Tahoma" pitchFamily="34" charset="0"/>
              </a:rPr>
              <a:t>Multimedia </a:t>
            </a:r>
            <a:r>
              <a:rPr lang="en-US" sz="3200" b="1" dirty="0">
                <a:solidFill>
                  <a:schemeClr val="accent2">
                    <a:lumMod val="50000"/>
                  </a:schemeClr>
                </a:solidFill>
                <a:effectLst>
                  <a:outerShdw blurRad="38100" dist="38100" dir="2700000" algn="tl">
                    <a:srgbClr val="000000">
                      <a:alpha val="43137"/>
                    </a:srgbClr>
                  </a:outerShdw>
                </a:effectLst>
                <a:cs typeface="Tahoma" pitchFamily="34" charset="0"/>
              </a:rPr>
              <a:t>Software</a:t>
            </a:r>
            <a:endParaRPr lang="en-US" b="1" dirty="0" smtClean="0">
              <a:solidFill>
                <a:schemeClr val="accent2">
                  <a:lumMod val="50000"/>
                </a:schemeClr>
              </a:solidFill>
              <a:effectLst>
                <a:outerShdw blurRad="38100" dist="38100" dir="2700000" algn="tl">
                  <a:srgbClr val="000000">
                    <a:alpha val="43137"/>
                  </a:srgbClr>
                </a:outerShdw>
              </a:effectLst>
            </a:endParaRPr>
          </a:p>
          <a:p>
            <a:endParaRPr lang="en-US" b="1" dirty="0">
              <a:solidFill>
                <a:schemeClr val="accent2">
                  <a:lumMod val="50000"/>
                </a:schemeClr>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stretch>
            <a:fillRect/>
          </a:stretch>
        </p:blipFill>
        <p:spPr>
          <a:xfrm>
            <a:off x="2329285" y="2628140"/>
            <a:ext cx="6645750" cy="3803173"/>
          </a:xfrm>
          <a:prstGeom prst="rect">
            <a:avLst/>
          </a:prstGeom>
        </p:spPr>
      </p:pic>
    </p:spTree>
    <p:extLst>
      <p:ext uri="{BB962C8B-B14F-4D97-AF65-F5344CB8AC3E}">
        <p14:creationId xmlns:p14="http://schemas.microsoft.com/office/powerpoint/2010/main" val="567714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blurRad="38100" dist="38100" dir="2700000" algn="tl">
                    <a:srgbClr val="000000">
                      <a:alpha val="43137"/>
                    </a:srgbClr>
                  </a:outerShdw>
                </a:effectLst>
                <a:latin typeface="Calibri" panose="020F0502020204030204"/>
                <a:cs typeface="Tahoma" pitchFamily="34" charset="0"/>
              </a:rPr>
              <a:t>Entertainment Software</a:t>
            </a:r>
            <a:r>
              <a:rPr lang="th-TH" sz="2400" b="1" dirty="0">
                <a:solidFill>
                  <a:schemeClr val="accent4">
                    <a:lumMod val="50000"/>
                  </a:schemeClr>
                </a:solidFill>
                <a:effectLst>
                  <a:outerShdw blurRad="38100" dist="38100" dir="2700000" algn="tl">
                    <a:srgbClr val="000000">
                      <a:alpha val="43137"/>
                    </a:srgbClr>
                  </a:outerShdw>
                </a:effectLst>
                <a:latin typeface="Calibri" panose="020F0502020204030204"/>
                <a:cs typeface="Tahoma" pitchFamily="34" charset="0"/>
              </a:rPr>
              <a:t/>
            </a:r>
            <a:br>
              <a:rPr lang="th-TH" sz="2400" b="1" dirty="0">
                <a:solidFill>
                  <a:schemeClr val="accent4">
                    <a:lumMod val="50000"/>
                  </a:schemeClr>
                </a:solidFill>
                <a:effectLst>
                  <a:outerShdw blurRad="38100" dist="38100" dir="2700000" algn="tl">
                    <a:srgbClr val="000000">
                      <a:alpha val="43137"/>
                    </a:srgbClr>
                  </a:outerShdw>
                </a:effectLst>
                <a:latin typeface="Calibri" panose="020F0502020204030204"/>
                <a:cs typeface="Tahoma" pitchFamily="34" charset="0"/>
              </a:rPr>
            </a:br>
            <a:endParaRPr lang="en-US" sz="4000" dirty="0">
              <a:solidFill>
                <a:schemeClr val="accent4">
                  <a:lumMod val="50000"/>
                </a:schemeClr>
              </a:solidFill>
            </a:endParaRPr>
          </a:p>
        </p:txBody>
      </p:sp>
      <p:pic>
        <p:nvPicPr>
          <p:cNvPr id="4" name="Content Placeholder 3"/>
          <p:cNvPicPr>
            <a:picLocks noGrp="1" noChangeAspect="1"/>
          </p:cNvPicPr>
          <p:nvPr>
            <p:ph idx="1"/>
          </p:nvPr>
        </p:nvPicPr>
        <p:blipFill>
          <a:blip r:embed="rId2"/>
          <a:stretch>
            <a:fillRect/>
          </a:stretch>
        </p:blipFill>
        <p:spPr>
          <a:xfrm>
            <a:off x="2001072" y="1948069"/>
            <a:ext cx="6941007" cy="4587275"/>
          </a:xfrm>
          <a:prstGeom prst="rect">
            <a:avLst/>
          </a:prstGeom>
        </p:spPr>
      </p:pic>
    </p:spTree>
    <p:extLst>
      <p:ext uri="{BB962C8B-B14F-4D97-AF65-F5344CB8AC3E}">
        <p14:creationId xmlns:p14="http://schemas.microsoft.com/office/powerpoint/2010/main" val="1398742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chemeClr val="accent4">
                    <a:lumMod val="50000"/>
                  </a:schemeClr>
                </a:solidFill>
                <a:effectLst>
                  <a:outerShdw blurRad="38100" dist="38100" dir="2700000" algn="tl">
                    <a:srgbClr val="000000">
                      <a:alpha val="43137"/>
                    </a:srgbClr>
                  </a:outerShdw>
                </a:effectLst>
                <a:latin typeface="Calibri" panose="020F0502020204030204"/>
                <a:cs typeface="Tahoma" pitchFamily="34" charset="0"/>
              </a:rPr>
              <a:t>Entertainment Software</a:t>
            </a:r>
            <a:r>
              <a:rPr lang="th-TH" sz="2800" b="1" dirty="0">
                <a:solidFill>
                  <a:srgbClr val="ED7D31">
                    <a:lumMod val="50000"/>
                  </a:srgbClr>
                </a:solidFill>
                <a:effectLst>
                  <a:outerShdw blurRad="38100" dist="38100" dir="2700000" algn="tl">
                    <a:srgbClr val="000000">
                      <a:alpha val="43137"/>
                    </a:srgbClr>
                  </a:outerShdw>
                </a:effectLst>
                <a:latin typeface="Calibri" panose="020F0502020204030204"/>
                <a:cs typeface="Tahoma" pitchFamily="34" charset="0"/>
              </a:rPr>
              <a:t/>
            </a:r>
            <a:br>
              <a:rPr lang="th-TH" sz="2800" b="1" dirty="0">
                <a:solidFill>
                  <a:srgbClr val="ED7D31">
                    <a:lumMod val="50000"/>
                  </a:srgbClr>
                </a:solidFill>
                <a:effectLst>
                  <a:outerShdw blurRad="38100" dist="38100" dir="2700000" algn="tl">
                    <a:srgbClr val="000000">
                      <a:alpha val="43137"/>
                    </a:srgbClr>
                  </a:outerShdw>
                </a:effectLst>
                <a:latin typeface="Calibri" panose="020F0502020204030204"/>
                <a:cs typeface="Tahoma" pitchFamily="34" charset="0"/>
              </a:rPr>
            </a:br>
            <a:endParaRPr lang="en-US" dirty="0"/>
          </a:p>
        </p:txBody>
      </p:sp>
      <p:pic>
        <p:nvPicPr>
          <p:cNvPr id="4" name="Content Placeholder 3"/>
          <p:cNvPicPr>
            <a:picLocks noGrp="1" noChangeAspect="1"/>
          </p:cNvPicPr>
          <p:nvPr>
            <p:ph idx="1"/>
          </p:nvPr>
        </p:nvPicPr>
        <p:blipFill>
          <a:blip r:embed="rId2"/>
          <a:stretch>
            <a:fillRect/>
          </a:stretch>
        </p:blipFill>
        <p:spPr>
          <a:xfrm>
            <a:off x="2395330" y="1690688"/>
            <a:ext cx="7185992" cy="4677577"/>
          </a:xfrm>
          <a:prstGeom prst="rect">
            <a:avLst/>
          </a:prstGeom>
        </p:spPr>
      </p:pic>
    </p:spTree>
    <p:extLst>
      <p:ext uri="{BB962C8B-B14F-4D97-AF65-F5344CB8AC3E}">
        <p14:creationId xmlns:p14="http://schemas.microsoft.com/office/powerpoint/2010/main" val="1361443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nSpc>
                <a:spcPct val="100000"/>
              </a:lnSpc>
              <a:spcBef>
                <a:spcPts val="0"/>
              </a:spcBef>
            </a:pPr>
            <a:r>
              <a:rPr lang="en-US" sz="3200" b="1" dirty="0">
                <a:solidFill>
                  <a:schemeClr val="accent4">
                    <a:lumMod val="50000"/>
                  </a:schemeClr>
                </a:solidFill>
                <a:effectLst>
                  <a:outerShdw blurRad="38100" dist="38100" dir="2700000" algn="tl">
                    <a:srgbClr val="000000">
                      <a:alpha val="43137"/>
                    </a:srgbClr>
                  </a:outerShdw>
                </a:effectLst>
                <a:latin typeface="+mn-lt"/>
                <a:ea typeface="+mn-ea"/>
                <a:cs typeface="Tahoma" pitchFamily="34" charset="0"/>
              </a:rPr>
              <a:t>Graphics/ Design Software</a:t>
            </a:r>
            <a:r>
              <a:rPr lang="th-TH" sz="3200" b="1" dirty="0">
                <a:solidFill>
                  <a:schemeClr val="accent2">
                    <a:lumMod val="50000"/>
                  </a:schemeClr>
                </a:solidFill>
                <a:effectLst>
                  <a:outerShdw blurRad="38100" dist="38100" dir="2700000" algn="tl">
                    <a:srgbClr val="000000">
                      <a:alpha val="43137"/>
                    </a:srgbClr>
                  </a:outerShdw>
                </a:effectLst>
                <a:latin typeface="+mn-lt"/>
                <a:ea typeface="+mn-ea"/>
                <a:cs typeface="Tahoma" pitchFamily="34" charset="0"/>
              </a:rPr>
              <a:t/>
            </a:r>
            <a:br>
              <a:rPr lang="th-TH" sz="3200" b="1" dirty="0">
                <a:solidFill>
                  <a:schemeClr val="accent2">
                    <a:lumMod val="50000"/>
                  </a:schemeClr>
                </a:solidFill>
                <a:effectLst>
                  <a:outerShdw blurRad="38100" dist="38100" dir="2700000" algn="tl">
                    <a:srgbClr val="000000">
                      <a:alpha val="43137"/>
                    </a:srgbClr>
                  </a:outerShdw>
                </a:effectLst>
                <a:latin typeface="+mn-lt"/>
                <a:ea typeface="+mn-ea"/>
                <a:cs typeface="Tahoma" pitchFamily="34" charset="0"/>
              </a:rPr>
            </a:br>
            <a:endParaRPr lang="en-US" sz="3200" dirty="0">
              <a:solidFill>
                <a:schemeClr val="accent2">
                  <a:lumMod val="50000"/>
                </a:schemeClr>
              </a:solidFill>
              <a:effectLst>
                <a:outerShdw blurRad="38100" dist="38100" dir="2700000" algn="tl">
                  <a:srgbClr val="000000">
                    <a:alpha val="43137"/>
                  </a:srgbClr>
                </a:outerShdw>
              </a:effectLst>
              <a:latin typeface="+mn-lt"/>
            </a:endParaRPr>
          </a:p>
        </p:txBody>
      </p:sp>
      <p:pic>
        <p:nvPicPr>
          <p:cNvPr id="4" name="Content Placeholder 3"/>
          <p:cNvPicPr>
            <a:picLocks noGrp="1" noChangeAspect="1"/>
          </p:cNvPicPr>
          <p:nvPr>
            <p:ph idx="1"/>
          </p:nvPr>
        </p:nvPicPr>
        <p:blipFill>
          <a:blip r:embed="rId3"/>
          <a:stretch>
            <a:fillRect/>
          </a:stretch>
        </p:blipFill>
        <p:spPr>
          <a:xfrm>
            <a:off x="416843" y="1910857"/>
            <a:ext cx="6353175" cy="4238625"/>
          </a:xfrm>
          <a:prstGeom prst="rect">
            <a:avLst/>
          </a:prstGeom>
        </p:spPr>
      </p:pic>
      <p:sp>
        <p:nvSpPr>
          <p:cNvPr id="5" name="Rectangle 4"/>
          <p:cNvSpPr/>
          <p:nvPr/>
        </p:nvSpPr>
        <p:spPr>
          <a:xfrm>
            <a:off x="8181123" y="2609066"/>
            <a:ext cx="2284984" cy="461665"/>
          </a:xfrm>
          <a:prstGeom prst="rect">
            <a:avLst/>
          </a:prstGeom>
        </p:spPr>
        <p:txBody>
          <a:bodyPr wrap="none">
            <a:spAutoFit/>
          </a:bodyPr>
          <a:lstStyle/>
          <a:p>
            <a:r>
              <a:rPr lang="en-US" sz="2400" baseline="0" dirty="0" smtClean="0">
                <a:solidFill>
                  <a:schemeClr val="accent2">
                    <a:lumMod val="50000"/>
                  </a:schemeClr>
                </a:solidFill>
                <a:effectLst>
                  <a:outerShdw blurRad="38100" dist="38100" dir="2700000" algn="tl">
                    <a:srgbClr val="000000">
                      <a:alpha val="43137"/>
                    </a:srgbClr>
                  </a:outerShdw>
                </a:effectLst>
              </a:rPr>
              <a:t>Adobe Illustrator</a:t>
            </a:r>
            <a:endParaRPr lang="en-US" sz="2400" dirty="0">
              <a:solidFill>
                <a:schemeClr val="accent2">
                  <a:lumMod val="50000"/>
                </a:schemeClr>
              </a:solidFill>
              <a:effectLst>
                <a:outerShdw blurRad="38100" dist="38100" dir="2700000" algn="tl">
                  <a:srgbClr val="000000">
                    <a:alpha val="43137"/>
                  </a:srgbClr>
                </a:outerShdw>
              </a:effectLst>
            </a:endParaRPr>
          </a:p>
        </p:txBody>
      </p:sp>
      <p:sp>
        <p:nvSpPr>
          <p:cNvPr id="6" name="Rectangle 5"/>
          <p:cNvSpPr/>
          <p:nvPr/>
        </p:nvSpPr>
        <p:spPr>
          <a:xfrm>
            <a:off x="8129121" y="3362454"/>
            <a:ext cx="2421047" cy="461665"/>
          </a:xfrm>
          <a:prstGeom prst="rect">
            <a:avLst/>
          </a:prstGeom>
        </p:spPr>
        <p:txBody>
          <a:bodyPr wrap="none">
            <a:spAutoFit/>
          </a:bodyPr>
          <a:lstStyle/>
          <a:p>
            <a:r>
              <a:rPr lang="en-US" sz="2400" baseline="0" dirty="0" smtClean="0">
                <a:solidFill>
                  <a:schemeClr val="accent2">
                    <a:lumMod val="50000"/>
                  </a:schemeClr>
                </a:solidFill>
                <a:effectLst>
                  <a:outerShdw blurRad="38100" dist="38100" dir="2700000" algn="tl">
                    <a:srgbClr val="000000">
                      <a:alpha val="43137"/>
                    </a:srgbClr>
                  </a:outerShdw>
                </a:effectLst>
              </a:rPr>
              <a:t>Adobe Photoshop</a:t>
            </a:r>
            <a:endParaRPr lang="en-US" sz="2400" dirty="0">
              <a:solidFill>
                <a:schemeClr val="accent2">
                  <a:lumMod val="50000"/>
                </a:schemeClr>
              </a:solidFill>
              <a:effectLst>
                <a:outerShdw blurRad="38100" dist="38100" dir="2700000" algn="tl">
                  <a:srgbClr val="000000">
                    <a:alpha val="43137"/>
                  </a:srgbClr>
                </a:outerShdw>
              </a:effectLst>
            </a:endParaRPr>
          </a:p>
        </p:txBody>
      </p:sp>
      <p:sp>
        <p:nvSpPr>
          <p:cNvPr id="7" name="Rectangle 6"/>
          <p:cNvSpPr/>
          <p:nvPr/>
        </p:nvSpPr>
        <p:spPr>
          <a:xfrm>
            <a:off x="8181123" y="4159972"/>
            <a:ext cx="799248" cy="400110"/>
          </a:xfrm>
          <a:prstGeom prst="rect">
            <a:avLst/>
          </a:prstGeom>
        </p:spPr>
        <p:txBody>
          <a:bodyPr wrap="square">
            <a:spAutoFit/>
          </a:bodyPr>
          <a:lstStyle/>
          <a:p>
            <a:r>
              <a:rPr lang="en-US" sz="2000" baseline="0" dirty="0" smtClean="0">
                <a:solidFill>
                  <a:schemeClr val="accent2">
                    <a:lumMod val="50000"/>
                  </a:schemeClr>
                </a:solidFill>
                <a:effectLst>
                  <a:outerShdw blurRad="38100" dist="38100" dir="2700000" algn="tl">
                    <a:srgbClr val="000000">
                      <a:alpha val="43137"/>
                    </a:srgbClr>
                  </a:outerShdw>
                </a:effectLst>
              </a:rPr>
              <a:t>GIMP</a:t>
            </a:r>
            <a:endParaRPr lang="en-US" sz="2000" dirty="0">
              <a:solidFill>
                <a:schemeClr val="accent2">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4214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3161"/>
          </a:xfrm>
        </p:spPr>
        <p:txBody>
          <a:bodyPr/>
          <a:lstStyle/>
          <a:p>
            <a:r>
              <a:rPr lang="en-US" sz="3200" b="1" dirty="0">
                <a:solidFill>
                  <a:schemeClr val="accent4">
                    <a:lumMod val="50000"/>
                  </a:schemeClr>
                </a:solidFill>
                <a:effectLst>
                  <a:outerShdw blurRad="38100" dist="38100" dir="2700000" algn="tl">
                    <a:srgbClr val="000000">
                      <a:alpha val="43137"/>
                    </a:srgbClr>
                  </a:outerShdw>
                </a:effectLst>
                <a:latin typeface="Calibri" panose="020F0502020204030204"/>
                <a:ea typeface="+mn-ea"/>
                <a:cs typeface="Tahoma" pitchFamily="34" charset="0"/>
              </a:rPr>
              <a:t>Graphics/ Design Software</a:t>
            </a:r>
            <a:endParaRPr lang="en-US" dirty="0">
              <a:solidFill>
                <a:schemeClr val="accent4">
                  <a:lumMod val="50000"/>
                </a:schemeClr>
              </a:solidFill>
            </a:endParaRPr>
          </a:p>
        </p:txBody>
      </p:sp>
      <p:pic>
        <p:nvPicPr>
          <p:cNvPr id="4" name="Content Placeholder 3"/>
          <p:cNvPicPr>
            <a:picLocks noGrp="1" noChangeAspect="1"/>
          </p:cNvPicPr>
          <p:nvPr>
            <p:ph idx="1"/>
          </p:nvPr>
        </p:nvPicPr>
        <p:blipFill>
          <a:blip r:embed="rId3"/>
          <a:stretch>
            <a:fillRect/>
          </a:stretch>
        </p:blipFill>
        <p:spPr>
          <a:xfrm>
            <a:off x="1491194" y="2086454"/>
            <a:ext cx="5972175" cy="4286250"/>
          </a:xfrm>
          <a:prstGeom prst="rect">
            <a:avLst/>
          </a:prstGeom>
        </p:spPr>
      </p:pic>
      <p:sp>
        <p:nvSpPr>
          <p:cNvPr id="5" name="Rectangle 4"/>
          <p:cNvSpPr/>
          <p:nvPr/>
        </p:nvSpPr>
        <p:spPr>
          <a:xfrm>
            <a:off x="8174885" y="2866989"/>
            <a:ext cx="3343351" cy="461665"/>
          </a:xfrm>
          <a:prstGeom prst="rect">
            <a:avLst/>
          </a:prstGeom>
        </p:spPr>
        <p:txBody>
          <a:bodyPr wrap="none">
            <a:spAutoFit/>
          </a:bodyPr>
          <a:lstStyle/>
          <a:p>
            <a:r>
              <a:rPr lang="en-US" sz="2400" dirty="0" smtClean="0">
                <a:solidFill>
                  <a:schemeClr val="accent2">
                    <a:lumMod val="50000"/>
                  </a:schemeClr>
                </a:solidFill>
                <a:effectLst>
                  <a:outerShdw blurRad="38100" dist="38100" dir="2700000" algn="tl">
                    <a:srgbClr val="000000">
                      <a:alpha val="43137"/>
                    </a:srgbClr>
                  </a:outerShdw>
                </a:effectLst>
              </a:rPr>
              <a:t>e.g. Adobe </a:t>
            </a:r>
            <a:r>
              <a:rPr lang="en-US" sz="2400" dirty="0">
                <a:solidFill>
                  <a:schemeClr val="accent2">
                    <a:lumMod val="50000"/>
                  </a:schemeClr>
                </a:solidFill>
                <a:effectLst>
                  <a:outerShdw blurRad="38100" dist="38100" dir="2700000" algn="tl">
                    <a:srgbClr val="000000">
                      <a:alpha val="43137"/>
                    </a:srgbClr>
                  </a:outerShdw>
                </a:effectLst>
              </a:rPr>
              <a:t>Dreamweaver</a:t>
            </a:r>
            <a:endParaRPr lang="en-US" sz="3600" dirty="0">
              <a:solidFill>
                <a:schemeClr val="accent2">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0791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96348"/>
            <a:ext cx="10515600" cy="516835"/>
          </a:xfrm>
        </p:spPr>
        <p:txBody>
          <a:bodyPr>
            <a:noAutofit/>
          </a:bodyPr>
          <a:lstStyle/>
          <a:p>
            <a:r>
              <a:rPr lang="en-US" sz="3200" b="1" dirty="0">
                <a:solidFill>
                  <a:schemeClr val="accent4">
                    <a:lumMod val="50000"/>
                  </a:schemeClr>
                </a:solidFill>
                <a:effectLst>
                  <a:outerShdw blurRad="38100" dist="38100" dir="2700000" algn="tl">
                    <a:srgbClr val="000000">
                      <a:alpha val="43137"/>
                    </a:srgbClr>
                  </a:outerShdw>
                </a:effectLst>
                <a:latin typeface="Calibri" panose="020F0502020204030204"/>
                <a:ea typeface="+mn-ea"/>
                <a:cs typeface="Tahoma" pitchFamily="34" charset="0"/>
              </a:rPr>
              <a:t>Graphics/ Design Software</a:t>
            </a:r>
            <a:endParaRPr lang="en-US" sz="3200" dirty="0">
              <a:solidFill>
                <a:schemeClr val="accent4">
                  <a:lumMod val="50000"/>
                </a:schemeClr>
              </a:solidFill>
            </a:endParaRPr>
          </a:p>
        </p:txBody>
      </p:sp>
      <p:sp>
        <p:nvSpPr>
          <p:cNvPr id="3" name="Content Placeholder 2"/>
          <p:cNvSpPr>
            <a:spLocks noGrp="1"/>
          </p:cNvSpPr>
          <p:nvPr>
            <p:ph idx="1"/>
          </p:nvPr>
        </p:nvSpPr>
        <p:spPr/>
        <p:txBody>
          <a:bodyPr/>
          <a:lstStyle/>
          <a:p>
            <a:pPr marL="0" indent="0">
              <a:buNone/>
            </a:pPr>
            <a:r>
              <a:rPr lang="en-US" b="1" dirty="0" smtClean="0">
                <a:solidFill>
                  <a:prstClr val="black"/>
                </a:solidFill>
                <a:latin typeface="Tahoma" pitchFamily="34" charset="0"/>
                <a:cs typeface="Tahoma" pitchFamily="34" charset="0"/>
              </a:rPr>
              <a:t>      </a:t>
            </a:r>
            <a:r>
              <a:rPr lang="en-US" b="1" dirty="0" smtClean="0">
                <a:solidFill>
                  <a:schemeClr val="accent4">
                    <a:lumMod val="50000"/>
                  </a:schemeClr>
                </a:solidFill>
                <a:latin typeface="Tahoma" pitchFamily="34" charset="0"/>
                <a:cs typeface="Tahoma" pitchFamily="34" charset="0"/>
              </a:rPr>
              <a:t>Animation Designing</a:t>
            </a:r>
            <a:endParaRPr lang="en-US" dirty="0" smtClean="0">
              <a:solidFill>
                <a:schemeClr val="accent4">
                  <a:lumMod val="50000"/>
                </a:schemeClr>
              </a:solidFill>
            </a:endParaRPr>
          </a:p>
          <a:p>
            <a:endParaRPr lang="en-US" dirty="0"/>
          </a:p>
        </p:txBody>
      </p:sp>
      <p:pic>
        <p:nvPicPr>
          <p:cNvPr id="5" name="Picture 4"/>
          <p:cNvPicPr>
            <a:picLocks noChangeAspect="1"/>
          </p:cNvPicPr>
          <p:nvPr/>
        </p:nvPicPr>
        <p:blipFill>
          <a:blip r:embed="rId3"/>
          <a:stretch>
            <a:fillRect/>
          </a:stretch>
        </p:blipFill>
        <p:spPr>
          <a:xfrm>
            <a:off x="2550137" y="2561724"/>
            <a:ext cx="5192446" cy="3757555"/>
          </a:xfrm>
          <a:prstGeom prst="rect">
            <a:avLst/>
          </a:prstGeom>
        </p:spPr>
      </p:pic>
    </p:spTree>
    <p:extLst>
      <p:ext uri="{BB962C8B-B14F-4D97-AF65-F5344CB8AC3E}">
        <p14:creationId xmlns:p14="http://schemas.microsoft.com/office/powerpoint/2010/main" val="3175601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ED7D31">
                    <a:lumMod val="50000"/>
                  </a:srgbClr>
                </a:solidFill>
                <a:effectLst>
                  <a:outerShdw blurRad="38100" dist="38100" dir="2700000" algn="tl">
                    <a:srgbClr val="000000">
                      <a:alpha val="43137"/>
                    </a:srgbClr>
                  </a:outerShdw>
                </a:effectLst>
                <a:latin typeface="Calibri" panose="020F0502020204030204"/>
                <a:ea typeface="+mn-ea"/>
                <a:cs typeface="Tahoma" pitchFamily="34" charset="0"/>
              </a:rPr>
              <a:t>Graphics/ Design Software</a:t>
            </a:r>
            <a:endParaRPr lang="en-US" dirty="0"/>
          </a:p>
        </p:txBody>
      </p:sp>
      <p:sp>
        <p:nvSpPr>
          <p:cNvPr id="3" name="Content Placeholder 2"/>
          <p:cNvSpPr>
            <a:spLocks noGrp="1"/>
          </p:cNvSpPr>
          <p:nvPr>
            <p:ph idx="1"/>
          </p:nvPr>
        </p:nvSpPr>
        <p:spPr/>
        <p:txBody>
          <a:bodyPr/>
          <a:lstStyle/>
          <a:p>
            <a:pPr marL="0" indent="0">
              <a:buNone/>
            </a:pPr>
            <a:r>
              <a:rPr lang="en-US" b="1" dirty="0">
                <a:solidFill>
                  <a:schemeClr val="accent4">
                    <a:lumMod val="50000"/>
                  </a:schemeClr>
                </a:solidFill>
                <a:effectLst>
                  <a:outerShdw blurRad="38100" dist="38100" dir="2700000" algn="tl">
                    <a:srgbClr val="000000">
                      <a:alpha val="43137"/>
                    </a:srgbClr>
                  </a:outerShdw>
                </a:effectLst>
                <a:latin typeface="Tahoma" pitchFamily="34" charset="0"/>
                <a:cs typeface="Tahoma" pitchFamily="34" charset="0"/>
              </a:rPr>
              <a:t>AutoCAD</a:t>
            </a:r>
            <a:endParaRPr lang="en-US" b="1" dirty="0" smtClean="0">
              <a:solidFill>
                <a:schemeClr val="accent4">
                  <a:lumMod val="50000"/>
                </a:schemeClr>
              </a:solidFill>
              <a:effectLst>
                <a:outerShdw blurRad="38100" dist="38100" dir="2700000" algn="tl">
                  <a:srgbClr val="000000">
                    <a:alpha val="43137"/>
                  </a:srgbClr>
                </a:outerShdw>
              </a:effectLst>
            </a:endParaRPr>
          </a:p>
          <a:p>
            <a:endParaRPr lang="en-US" dirty="0"/>
          </a:p>
        </p:txBody>
      </p:sp>
      <p:pic>
        <p:nvPicPr>
          <p:cNvPr id="4" name="Picture 3"/>
          <p:cNvPicPr>
            <a:picLocks noChangeAspect="1"/>
          </p:cNvPicPr>
          <p:nvPr/>
        </p:nvPicPr>
        <p:blipFill>
          <a:blip r:embed="rId3"/>
          <a:stretch>
            <a:fillRect/>
          </a:stretch>
        </p:blipFill>
        <p:spPr>
          <a:xfrm>
            <a:off x="3316792" y="1539714"/>
            <a:ext cx="6731668" cy="4923160"/>
          </a:xfrm>
          <a:prstGeom prst="rect">
            <a:avLst/>
          </a:prstGeom>
        </p:spPr>
      </p:pic>
    </p:spTree>
    <p:extLst>
      <p:ext uri="{BB962C8B-B14F-4D97-AF65-F5344CB8AC3E}">
        <p14:creationId xmlns:p14="http://schemas.microsoft.com/office/powerpoint/2010/main" val="2257369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nSpc>
                <a:spcPct val="100000"/>
              </a:lnSpc>
              <a:spcBef>
                <a:spcPts val="0"/>
              </a:spcBef>
            </a:pPr>
            <a:r>
              <a:rPr lang="en-US" sz="3600" b="1" dirty="0">
                <a:solidFill>
                  <a:schemeClr val="accent4">
                    <a:lumMod val="50000"/>
                  </a:schemeClr>
                </a:solidFill>
                <a:effectLst>
                  <a:outerShdw blurRad="38100" dist="38100" dir="2700000" algn="tl">
                    <a:srgbClr val="000000">
                      <a:alpha val="43137"/>
                    </a:srgbClr>
                  </a:outerShdw>
                </a:effectLst>
                <a:latin typeface="+mn-lt"/>
                <a:ea typeface="+mn-ea"/>
                <a:cs typeface="Tahoma" pitchFamily="34" charset="0"/>
              </a:rPr>
              <a:t>Communications Software</a:t>
            </a:r>
            <a:r>
              <a:rPr lang="th-TH" sz="2800" b="1" dirty="0">
                <a:solidFill>
                  <a:schemeClr val="accent4">
                    <a:lumMod val="50000"/>
                  </a:schemeClr>
                </a:solidFill>
                <a:effectLst>
                  <a:outerShdw blurRad="38100" dist="38100" dir="2700000" algn="tl">
                    <a:srgbClr val="000000">
                      <a:alpha val="43137"/>
                    </a:srgbClr>
                  </a:outerShdw>
                </a:effectLst>
                <a:latin typeface="+mn-lt"/>
                <a:ea typeface="+mn-ea"/>
                <a:cs typeface="Tahoma" pitchFamily="34" charset="0"/>
              </a:rPr>
              <a:t/>
            </a:r>
            <a:br>
              <a:rPr lang="th-TH" sz="2800" b="1" dirty="0">
                <a:solidFill>
                  <a:schemeClr val="accent4">
                    <a:lumMod val="50000"/>
                  </a:schemeClr>
                </a:solidFill>
                <a:effectLst>
                  <a:outerShdw blurRad="38100" dist="38100" dir="2700000" algn="tl">
                    <a:srgbClr val="000000">
                      <a:alpha val="43137"/>
                    </a:srgbClr>
                  </a:outerShdw>
                </a:effectLst>
                <a:latin typeface="+mn-lt"/>
                <a:ea typeface="+mn-ea"/>
                <a:cs typeface="Tahoma" pitchFamily="34" charset="0"/>
              </a:rPr>
            </a:br>
            <a:endParaRPr lang="en-US" sz="3200" dirty="0">
              <a:solidFill>
                <a:schemeClr val="accent4">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pPr marL="0" indent="0">
              <a:buNone/>
            </a:pPr>
            <a:r>
              <a:rPr lang="en-US" b="1" dirty="0" smtClean="0">
                <a:solidFill>
                  <a:schemeClr val="accent2">
                    <a:lumMod val="50000"/>
                  </a:schemeClr>
                </a:solidFill>
                <a:effectLst>
                  <a:outerShdw blurRad="38100" dist="38100" dir="2700000" algn="tl">
                    <a:srgbClr val="000000">
                      <a:alpha val="43137"/>
                    </a:srgbClr>
                  </a:outerShdw>
                </a:effectLst>
                <a:cs typeface="Tahoma" pitchFamily="34" charset="0"/>
              </a:rPr>
              <a:t>   </a:t>
            </a:r>
            <a:r>
              <a:rPr lang="en-US" b="1" dirty="0" smtClean="0">
                <a:solidFill>
                  <a:schemeClr val="accent4">
                    <a:lumMod val="50000"/>
                  </a:schemeClr>
                </a:solidFill>
                <a:effectLst>
                  <a:outerShdw blurRad="38100" dist="38100" dir="2700000" algn="tl">
                    <a:srgbClr val="000000">
                      <a:alpha val="43137"/>
                    </a:srgbClr>
                  </a:outerShdw>
                </a:effectLst>
                <a:cs typeface="Tahoma" pitchFamily="34" charset="0"/>
              </a:rPr>
              <a:t>Internet </a:t>
            </a:r>
            <a:r>
              <a:rPr lang="en-US" b="1" dirty="0">
                <a:solidFill>
                  <a:schemeClr val="accent4">
                    <a:lumMod val="50000"/>
                  </a:schemeClr>
                </a:solidFill>
                <a:effectLst>
                  <a:outerShdw blurRad="38100" dist="38100" dir="2700000" algn="tl">
                    <a:srgbClr val="000000">
                      <a:alpha val="43137"/>
                    </a:srgbClr>
                  </a:outerShdw>
                </a:effectLst>
                <a:cs typeface="Tahoma" pitchFamily="34" charset="0"/>
              </a:rPr>
              <a:t>software</a:t>
            </a:r>
            <a:endParaRPr lang="en-US" dirty="0" smtClean="0">
              <a:solidFill>
                <a:schemeClr val="accent4">
                  <a:lumMod val="50000"/>
                </a:schemeClr>
              </a:solidFill>
              <a:effectLst>
                <a:outerShdw blurRad="38100" dist="38100" dir="2700000" algn="tl">
                  <a:srgbClr val="000000">
                    <a:alpha val="43137"/>
                  </a:srgbClr>
                </a:outerShdw>
              </a:effectLst>
            </a:endParaRPr>
          </a:p>
          <a:p>
            <a:endParaRPr lang="en-US" dirty="0"/>
          </a:p>
        </p:txBody>
      </p:sp>
      <p:pic>
        <p:nvPicPr>
          <p:cNvPr id="4" name="Picture 3"/>
          <p:cNvPicPr>
            <a:picLocks noChangeAspect="1"/>
          </p:cNvPicPr>
          <p:nvPr/>
        </p:nvPicPr>
        <p:blipFill>
          <a:blip r:embed="rId2"/>
          <a:stretch>
            <a:fillRect/>
          </a:stretch>
        </p:blipFill>
        <p:spPr>
          <a:xfrm>
            <a:off x="2701994" y="2663479"/>
            <a:ext cx="6760058" cy="3254471"/>
          </a:xfrm>
          <a:prstGeom prst="rect">
            <a:avLst/>
          </a:prstGeom>
        </p:spPr>
      </p:pic>
    </p:spTree>
    <p:extLst>
      <p:ext uri="{BB962C8B-B14F-4D97-AF65-F5344CB8AC3E}">
        <p14:creationId xmlns:p14="http://schemas.microsoft.com/office/powerpoint/2010/main" val="2657647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blurRad="38100" dist="38100" dir="2700000" algn="tl">
                    <a:srgbClr val="000000">
                      <a:alpha val="43137"/>
                    </a:srgbClr>
                  </a:outerShdw>
                </a:effectLst>
                <a:latin typeface="Calibri" panose="020F0502020204030204"/>
                <a:ea typeface="+mn-ea"/>
                <a:cs typeface="Tahoma" pitchFamily="34" charset="0"/>
              </a:rPr>
              <a:t>Communications Software</a:t>
            </a:r>
            <a:endParaRPr lang="en-US" sz="4000" dirty="0">
              <a:solidFill>
                <a:schemeClr val="accent4">
                  <a:lumMod val="50000"/>
                </a:schemeClr>
              </a:solidFill>
            </a:endParaRPr>
          </a:p>
        </p:txBody>
      </p:sp>
      <p:sp>
        <p:nvSpPr>
          <p:cNvPr id="3" name="Content Placeholder 2"/>
          <p:cNvSpPr>
            <a:spLocks noGrp="1"/>
          </p:cNvSpPr>
          <p:nvPr>
            <p:ph idx="1"/>
          </p:nvPr>
        </p:nvSpPr>
        <p:spPr/>
        <p:txBody>
          <a:bodyPr/>
          <a:lstStyle/>
          <a:p>
            <a:pPr marL="0" indent="0">
              <a:buNone/>
            </a:pPr>
            <a:r>
              <a:rPr lang="en-US" b="1" dirty="0" smtClean="0">
                <a:solidFill>
                  <a:prstClr val="black"/>
                </a:solidFill>
                <a:latin typeface="Tahoma" pitchFamily="34" charset="0"/>
                <a:cs typeface="Tahoma" pitchFamily="34" charset="0"/>
              </a:rPr>
              <a:t>   </a:t>
            </a:r>
            <a:r>
              <a:rPr lang="en-US" sz="2400" b="1" dirty="0" smtClean="0">
                <a:solidFill>
                  <a:schemeClr val="accent4">
                    <a:lumMod val="50000"/>
                  </a:schemeClr>
                </a:solidFill>
                <a:effectLst>
                  <a:outerShdw blurRad="38100" dist="38100" dir="2700000" algn="tl">
                    <a:srgbClr val="000000">
                      <a:alpha val="43137"/>
                    </a:srgbClr>
                  </a:outerShdw>
                </a:effectLst>
                <a:latin typeface="Tahoma" pitchFamily="34" charset="0"/>
                <a:cs typeface="Tahoma" pitchFamily="34" charset="0"/>
              </a:rPr>
              <a:t>Internet </a:t>
            </a:r>
            <a:r>
              <a:rPr lang="en-US" sz="2400" b="1" dirty="0">
                <a:solidFill>
                  <a:schemeClr val="accent4">
                    <a:lumMod val="50000"/>
                  </a:schemeClr>
                </a:solidFill>
                <a:effectLst>
                  <a:outerShdw blurRad="38100" dist="38100" dir="2700000" algn="tl">
                    <a:srgbClr val="000000">
                      <a:alpha val="43137"/>
                    </a:srgbClr>
                  </a:outerShdw>
                </a:effectLst>
                <a:latin typeface="Tahoma" pitchFamily="34" charset="0"/>
                <a:cs typeface="Tahoma" pitchFamily="34" charset="0"/>
              </a:rPr>
              <a:t>software</a:t>
            </a:r>
            <a:endParaRPr lang="en-US" sz="2400" dirty="0" smtClean="0">
              <a:solidFill>
                <a:schemeClr val="accent4">
                  <a:lumMod val="50000"/>
                </a:schemeClr>
              </a:solidFill>
              <a:effectLst>
                <a:outerShdw blurRad="38100" dist="38100" dir="2700000" algn="tl">
                  <a:srgbClr val="000000">
                    <a:alpha val="43137"/>
                  </a:srgbClr>
                </a:outerShdw>
              </a:effectLst>
            </a:endParaRPr>
          </a:p>
          <a:p>
            <a:endParaRPr lang="en-US" dirty="0">
              <a:solidFill>
                <a:schemeClr val="accent2">
                  <a:lumMod val="50000"/>
                </a:schemeClr>
              </a:solidFill>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2"/>
          <a:stretch>
            <a:fillRect/>
          </a:stretch>
        </p:blipFill>
        <p:spPr>
          <a:xfrm>
            <a:off x="3294408" y="2698612"/>
            <a:ext cx="6457950" cy="3305175"/>
          </a:xfrm>
          <a:prstGeom prst="rect">
            <a:avLst/>
          </a:prstGeom>
        </p:spPr>
      </p:pic>
    </p:spTree>
    <p:extLst>
      <p:ext uri="{BB962C8B-B14F-4D97-AF65-F5344CB8AC3E}">
        <p14:creationId xmlns:p14="http://schemas.microsoft.com/office/powerpoint/2010/main" val="2349516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blurRad="38100" dist="38100" dir="2700000" algn="tl">
                    <a:srgbClr val="000000">
                      <a:alpha val="43137"/>
                    </a:srgbClr>
                  </a:outerShdw>
                </a:effectLst>
                <a:latin typeface="Calibri" panose="020F0502020204030204"/>
                <a:ea typeface="+mn-ea"/>
                <a:cs typeface="Tahoma" pitchFamily="34" charset="0"/>
              </a:rPr>
              <a:t>Communications Software</a:t>
            </a:r>
            <a:endParaRPr lang="en-US" sz="4000" dirty="0">
              <a:solidFill>
                <a:schemeClr val="accent4">
                  <a:lumMod val="50000"/>
                </a:schemeClr>
              </a:solidFill>
            </a:endParaRPr>
          </a:p>
        </p:txBody>
      </p:sp>
      <p:sp>
        <p:nvSpPr>
          <p:cNvPr id="3" name="Content Placeholder 2"/>
          <p:cNvSpPr>
            <a:spLocks noGrp="1"/>
          </p:cNvSpPr>
          <p:nvPr>
            <p:ph idx="1"/>
          </p:nvPr>
        </p:nvSpPr>
        <p:spPr/>
        <p:txBody>
          <a:bodyPr/>
          <a:lstStyle/>
          <a:p>
            <a:pPr marL="0" indent="0">
              <a:buNone/>
            </a:pPr>
            <a:r>
              <a:rPr lang="en-US" b="1" dirty="0" smtClean="0">
                <a:solidFill>
                  <a:prstClr val="black"/>
                </a:solidFill>
                <a:latin typeface="Tahoma" pitchFamily="34" charset="0"/>
                <a:cs typeface="Tahoma" pitchFamily="34" charset="0"/>
              </a:rPr>
              <a:t>   </a:t>
            </a:r>
            <a:r>
              <a:rPr lang="en-US" sz="2400" b="1" dirty="0" smtClean="0">
                <a:solidFill>
                  <a:schemeClr val="accent4">
                    <a:lumMod val="50000"/>
                  </a:schemeClr>
                </a:solidFill>
                <a:effectLst>
                  <a:outerShdw blurRad="38100" dist="38100" dir="2700000" algn="tl">
                    <a:srgbClr val="000000">
                      <a:alpha val="43137"/>
                    </a:srgbClr>
                  </a:outerShdw>
                </a:effectLst>
                <a:latin typeface="Tahoma" pitchFamily="34" charset="0"/>
                <a:cs typeface="Tahoma" pitchFamily="34" charset="0"/>
              </a:rPr>
              <a:t>Internet </a:t>
            </a:r>
            <a:r>
              <a:rPr lang="en-US" sz="2400" b="1" dirty="0">
                <a:solidFill>
                  <a:schemeClr val="accent4">
                    <a:lumMod val="50000"/>
                  </a:schemeClr>
                </a:solidFill>
                <a:effectLst>
                  <a:outerShdw blurRad="38100" dist="38100" dir="2700000" algn="tl">
                    <a:srgbClr val="000000">
                      <a:alpha val="43137"/>
                    </a:srgbClr>
                  </a:outerShdw>
                </a:effectLst>
                <a:latin typeface="Tahoma" pitchFamily="34" charset="0"/>
                <a:cs typeface="Tahoma" pitchFamily="34" charset="0"/>
              </a:rPr>
              <a:t>software</a:t>
            </a:r>
            <a:endParaRPr lang="en-US" sz="2400" dirty="0" smtClean="0">
              <a:solidFill>
                <a:schemeClr val="accent4">
                  <a:lumMod val="50000"/>
                </a:schemeClr>
              </a:solidFill>
              <a:effectLst>
                <a:outerShdw blurRad="38100" dist="38100" dir="2700000" algn="tl">
                  <a:srgbClr val="000000">
                    <a:alpha val="43137"/>
                  </a:srgbClr>
                </a:outerShdw>
              </a:effectLst>
            </a:endParaRPr>
          </a:p>
          <a:p>
            <a:endParaRPr lang="en-US" dirty="0"/>
          </a:p>
        </p:txBody>
      </p:sp>
      <p:pic>
        <p:nvPicPr>
          <p:cNvPr id="4" name="Picture 3"/>
          <p:cNvPicPr>
            <a:picLocks noChangeAspect="1"/>
          </p:cNvPicPr>
          <p:nvPr/>
        </p:nvPicPr>
        <p:blipFill>
          <a:blip r:embed="rId2"/>
          <a:stretch>
            <a:fillRect/>
          </a:stretch>
        </p:blipFill>
        <p:spPr>
          <a:xfrm>
            <a:off x="3287573" y="2429668"/>
            <a:ext cx="7163995" cy="3533809"/>
          </a:xfrm>
          <a:prstGeom prst="rect">
            <a:avLst/>
          </a:prstGeom>
        </p:spPr>
      </p:pic>
    </p:spTree>
    <p:extLst>
      <p:ext uri="{BB962C8B-B14F-4D97-AF65-F5344CB8AC3E}">
        <p14:creationId xmlns:p14="http://schemas.microsoft.com/office/powerpoint/2010/main" val="525518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blurRad="38100" dist="38100" dir="2700000" algn="tl">
                    <a:srgbClr val="000000">
                      <a:alpha val="43137"/>
                    </a:srgbClr>
                  </a:outerShdw>
                </a:effectLst>
                <a:latin typeface="Calibri" panose="020F0502020204030204"/>
                <a:ea typeface="+mn-ea"/>
                <a:cs typeface="Tahoma" pitchFamily="34" charset="0"/>
              </a:rPr>
              <a:t>Communications Software</a:t>
            </a:r>
            <a:endParaRPr lang="en-US" sz="4000" dirty="0">
              <a:solidFill>
                <a:schemeClr val="accent4">
                  <a:lumMod val="50000"/>
                </a:schemeClr>
              </a:solidFill>
            </a:endParaRPr>
          </a:p>
        </p:txBody>
      </p:sp>
      <p:sp>
        <p:nvSpPr>
          <p:cNvPr id="3" name="Content Placeholder 2"/>
          <p:cNvSpPr>
            <a:spLocks noGrp="1"/>
          </p:cNvSpPr>
          <p:nvPr>
            <p:ph idx="1"/>
          </p:nvPr>
        </p:nvSpPr>
        <p:spPr/>
        <p:txBody>
          <a:bodyPr/>
          <a:lstStyle/>
          <a:p>
            <a:pPr marL="0" indent="0">
              <a:buNone/>
            </a:pPr>
            <a:r>
              <a:rPr lang="en-US" b="1" dirty="0" smtClean="0">
                <a:solidFill>
                  <a:schemeClr val="accent2">
                    <a:lumMod val="50000"/>
                  </a:schemeClr>
                </a:solidFill>
                <a:effectLst>
                  <a:outerShdw blurRad="38100" dist="38100" dir="2700000" algn="tl">
                    <a:srgbClr val="000000">
                      <a:alpha val="43137"/>
                    </a:srgbClr>
                  </a:outerShdw>
                </a:effectLst>
                <a:latin typeface="Tahoma" pitchFamily="34" charset="0"/>
                <a:cs typeface="Tahoma" pitchFamily="34" charset="0"/>
              </a:rPr>
              <a:t>     </a:t>
            </a:r>
            <a:r>
              <a:rPr lang="en-US" sz="2400" b="1" dirty="0" smtClean="0">
                <a:solidFill>
                  <a:schemeClr val="accent4">
                    <a:lumMod val="50000"/>
                  </a:schemeClr>
                </a:solidFill>
                <a:effectLst>
                  <a:outerShdw blurRad="38100" dist="38100" dir="2700000" algn="tl">
                    <a:srgbClr val="000000">
                      <a:alpha val="43137"/>
                    </a:srgbClr>
                  </a:outerShdw>
                </a:effectLst>
                <a:latin typeface="Tahoma" pitchFamily="34" charset="0"/>
                <a:cs typeface="Tahoma" pitchFamily="34" charset="0"/>
              </a:rPr>
              <a:t>Internet </a:t>
            </a:r>
            <a:r>
              <a:rPr lang="en-US" sz="2400" b="1" dirty="0">
                <a:solidFill>
                  <a:schemeClr val="accent4">
                    <a:lumMod val="50000"/>
                  </a:schemeClr>
                </a:solidFill>
                <a:effectLst>
                  <a:outerShdw blurRad="38100" dist="38100" dir="2700000" algn="tl">
                    <a:srgbClr val="000000">
                      <a:alpha val="43137"/>
                    </a:srgbClr>
                  </a:outerShdw>
                </a:effectLst>
                <a:latin typeface="Tahoma" pitchFamily="34" charset="0"/>
                <a:cs typeface="Tahoma" pitchFamily="34" charset="0"/>
              </a:rPr>
              <a:t>software</a:t>
            </a:r>
            <a:endParaRPr lang="en-US" sz="2400" dirty="0">
              <a:solidFill>
                <a:schemeClr val="accent4">
                  <a:lumMod val="50000"/>
                </a:schemeClr>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stretch>
            <a:fillRect/>
          </a:stretch>
        </p:blipFill>
        <p:spPr>
          <a:xfrm>
            <a:off x="3672301" y="2540000"/>
            <a:ext cx="6535186" cy="3951044"/>
          </a:xfrm>
          <a:prstGeom prst="rect">
            <a:avLst/>
          </a:prstGeom>
        </p:spPr>
      </p:pic>
    </p:spTree>
    <p:extLst>
      <p:ext uri="{BB962C8B-B14F-4D97-AF65-F5344CB8AC3E}">
        <p14:creationId xmlns:p14="http://schemas.microsoft.com/office/powerpoint/2010/main" val="625378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blurRad="38100" dist="38100" dir="2700000" algn="tl">
                    <a:srgbClr val="000000">
                      <a:alpha val="43137"/>
                    </a:srgbClr>
                  </a:outerShdw>
                </a:effectLst>
                <a:latin typeface="Calibri" panose="020F0502020204030204"/>
                <a:ea typeface="+mn-ea"/>
                <a:cs typeface="Tahoma" pitchFamily="34" charset="0"/>
              </a:rPr>
              <a:t>Communications Software</a:t>
            </a:r>
            <a:endParaRPr lang="en-US" sz="4000" dirty="0">
              <a:solidFill>
                <a:schemeClr val="accent4">
                  <a:lumMod val="50000"/>
                </a:schemeClr>
              </a:solidFill>
            </a:endParaRPr>
          </a:p>
        </p:txBody>
      </p:sp>
      <p:sp>
        <p:nvSpPr>
          <p:cNvPr id="3" name="Content Placeholder 2"/>
          <p:cNvSpPr>
            <a:spLocks noGrp="1"/>
          </p:cNvSpPr>
          <p:nvPr>
            <p:ph idx="1"/>
          </p:nvPr>
        </p:nvSpPr>
        <p:spPr/>
        <p:txBody>
          <a:bodyPr/>
          <a:lstStyle/>
          <a:p>
            <a:pPr marL="0" indent="0">
              <a:buNone/>
            </a:pPr>
            <a:r>
              <a:rPr lang="en-US" b="1" dirty="0" smtClean="0">
                <a:solidFill>
                  <a:prstClr val="black"/>
                </a:solidFill>
                <a:latin typeface="Tahoma" pitchFamily="34" charset="0"/>
                <a:cs typeface="Tahoma" pitchFamily="34" charset="0"/>
              </a:rPr>
              <a:t>  </a:t>
            </a:r>
            <a:r>
              <a:rPr lang="en-US" sz="2400" b="1" dirty="0" smtClean="0">
                <a:solidFill>
                  <a:schemeClr val="accent4">
                    <a:lumMod val="50000"/>
                  </a:schemeClr>
                </a:solidFill>
                <a:effectLst>
                  <a:outerShdw blurRad="38100" dist="38100" dir="2700000" algn="tl">
                    <a:srgbClr val="000000">
                      <a:alpha val="43137"/>
                    </a:srgbClr>
                  </a:outerShdw>
                </a:effectLst>
                <a:latin typeface="Tahoma" pitchFamily="34" charset="0"/>
                <a:cs typeface="Tahoma" pitchFamily="34" charset="0"/>
              </a:rPr>
              <a:t>Internet </a:t>
            </a:r>
            <a:r>
              <a:rPr lang="en-US" sz="2400" b="1" dirty="0">
                <a:solidFill>
                  <a:schemeClr val="accent4">
                    <a:lumMod val="50000"/>
                  </a:schemeClr>
                </a:solidFill>
                <a:effectLst>
                  <a:outerShdw blurRad="38100" dist="38100" dir="2700000" algn="tl">
                    <a:srgbClr val="000000">
                      <a:alpha val="43137"/>
                    </a:srgbClr>
                  </a:outerShdw>
                </a:effectLst>
                <a:latin typeface="Tahoma" pitchFamily="34" charset="0"/>
                <a:cs typeface="Tahoma" pitchFamily="34" charset="0"/>
              </a:rPr>
              <a:t>software</a:t>
            </a:r>
            <a:endParaRPr lang="en-US" sz="2400" dirty="0" smtClean="0">
              <a:solidFill>
                <a:schemeClr val="accent4">
                  <a:lumMod val="50000"/>
                </a:schemeClr>
              </a:solidFill>
              <a:effectLst>
                <a:outerShdw blurRad="38100" dist="38100" dir="2700000" algn="tl">
                  <a:srgbClr val="000000">
                    <a:alpha val="43137"/>
                  </a:srgbClr>
                </a:outerShdw>
              </a:effectLst>
            </a:endParaRPr>
          </a:p>
          <a:p>
            <a:endParaRPr lang="en-US" dirty="0">
              <a:solidFill>
                <a:schemeClr val="accent4">
                  <a:lumMod val="50000"/>
                </a:schemeClr>
              </a:solidFill>
            </a:endParaRPr>
          </a:p>
        </p:txBody>
      </p:sp>
      <p:pic>
        <p:nvPicPr>
          <p:cNvPr id="4" name="Picture 3"/>
          <p:cNvPicPr>
            <a:picLocks noChangeAspect="1"/>
          </p:cNvPicPr>
          <p:nvPr/>
        </p:nvPicPr>
        <p:blipFill>
          <a:blip r:embed="rId2"/>
          <a:stretch>
            <a:fillRect/>
          </a:stretch>
        </p:blipFill>
        <p:spPr>
          <a:xfrm>
            <a:off x="3378681" y="2266365"/>
            <a:ext cx="7703449" cy="4141884"/>
          </a:xfrm>
          <a:prstGeom prst="rect">
            <a:avLst/>
          </a:prstGeom>
        </p:spPr>
      </p:pic>
    </p:spTree>
    <p:extLst>
      <p:ext uri="{BB962C8B-B14F-4D97-AF65-F5344CB8AC3E}">
        <p14:creationId xmlns:p14="http://schemas.microsoft.com/office/powerpoint/2010/main" val="148175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9032"/>
          </a:xfrm>
        </p:spPr>
        <p:txBody>
          <a:bodyPr/>
          <a:lstStyle/>
          <a:p>
            <a:r>
              <a:rPr lang="en-US" sz="3600" b="1" dirty="0">
                <a:solidFill>
                  <a:schemeClr val="accent4">
                    <a:lumMod val="50000"/>
                  </a:schemeClr>
                </a:solidFill>
                <a:effectLst>
                  <a:outerShdw blurRad="38100" dist="38100" dir="2700000" algn="tl">
                    <a:srgbClr val="000000">
                      <a:alpha val="43137"/>
                    </a:srgbClr>
                  </a:outerShdw>
                </a:effectLst>
                <a:latin typeface="Calibri" panose="020F0502020204030204"/>
                <a:ea typeface="+mn-ea"/>
                <a:cs typeface="Tahoma" pitchFamily="34" charset="0"/>
              </a:rPr>
              <a:t>Communications Software</a:t>
            </a:r>
            <a:endParaRPr lang="en-US" dirty="0">
              <a:solidFill>
                <a:schemeClr val="accent4">
                  <a:lumMod val="50000"/>
                </a:schemeClr>
              </a:solidFill>
            </a:endParaRPr>
          </a:p>
        </p:txBody>
      </p:sp>
      <p:sp>
        <p:nvSpPr>
          <p:cNvPr id="3" name="Content Placeholder 2"/>
          <p:cNvSpPr>
            <a:spLocks noGrp="1"/>
          </p:cNvSpPr>
          <p:nvPr>
            <p:ph idx="1"/>
          </p:nvPr>
        </p:nvSpPr>
        <p:spPr>
          <a:xfrm>
            <a:off x="599661" y="1229277"/>
            <a:ext cx="10515600" cy="5111888"/>
          </a:xfrm>
        </p:spPr>
        <p:txBody>
          <a:bodyPr/>
          <a:lstStyle/>
          <a:p>
            <a:pPr marL="0" indent="0">
              <a:buNone/>
            </a:pPr>
            <a:r>
              <a:rPr lang="en-US" sz="2400" b="1" dirty="0">
                <a:solidFill>
                  <a:schemeClr val="accent4">
                    <a:lumMod val="50000"/>
                  </a:schemeClr>
                </a:solidFill>
                <a:effectLst>
                  <a:outerShdw blurRad="38100" dist="38100" dir="2700000" algn="tl">
                    <a:srgbClr val="000000">
                      <a:alpha val="43137"/>
                    </a:srgbClr>
                  </a:outerShdw>
                </a:effectLst>
                <a:latin typeface="Tahoma" pitchFamily="34" charset="0"/>
                <a:cs typeface="Tahoma" pitchFamily="34" charset="0"/>
              </a:rPr>
              <a:t>Internet software</a:t>
            </a:r>
            <a:endParaRPr lang="en-US" sz="2400" dirty="0" smtClean="0">
              <a:solidFill>
                <a:schemeClr val="accent4">
                  <a:lumMod val="50000"/>
                </a:schemeClr>
              </a:solidFill>
              <a:effectLst>
                <a:outerShdw blurRad="38100" dist="38100" dir="2700000" algn="tl">
                  <a:srgbClr val="000000">
                    <a:alpha val="43137"/>
                  </a:srgbClr>
                </a:outerShdw>
              </a:effectLst>
            </a:endParaRPr>
          </a:p>
          <a:p>
            <a:endParaRPr lang="en-US" dirty="0"/>
          </a:p>
        </p:txBody>
      </p:sp>
      <p:pic>
        <p:nvPicPr>
          <p:cNvPr id="4" name="Picture 3"/>
          <p:cNvPicPr>
            <a:picLocks noChangeAspect="1"/>
          </p:cNvPicPr>
          <p:nvPr/>
        </p:nvPicPr>
        <p:blipFill>
          <a:blip r:embed="rId2"/>
          <a:stretch>
            <a:fillRect/>
          </a:stretch>
        </p:blipFill>
        <p:spPr>
          <a:xfrm>
            <a:off x="3459024" y="2106234"/>
            <a:ext cx="6857793" cy="3927370"/>
          </a:xfrm>
          <a:prstGeom prst="rect">
            <a:avLst/>
          </a:prstGeom>
        </p:spPr>
      </p:pic>
    </p:spTree>
    <p:extLst>
      <p:ext uri="{BB962C8B-B14F-4D97-AF65-F5344CB8AC3E}">
        <p14:creationId xmlns:p14="http://schemas.microsoft.com/office/powerpoint/2010/main" val="1510094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46840"/>
          </a:xfrm>
        </p:spPr>
        <p:txBody>
          <a:bodyPr>
            <a:normAutofit fontScale="90000"/>
          </a:bodyPr>
          <a:lstStyle/>
          <a:p>
            <a:pPr lvl="0">
              <a:lnSpc>
                <a:spcPct val="100000"/>
              </a:lnSpc>
              <a:spcBef>
                <a:spcPts val="0"/>
              </a:spcBef>
            </a:pPr>
            <a:r>
              <a:rPr lang="en-US" sz="3600" b="1" dirty="0">
                <a:solidFill>
                  <a:schemeClr val="accent4">
                    <a:lumMod val="50000"/>
                  </a:schemeClr>
                </a:solidFill>
                <a:effectLst>
                  <a:outerShdw blurRad="38100" dist="38100" dir="2700000" algn="tl">
                    <a:srgbClr val="000000">
                      <a:alpha val="43137"/>
                    </a:srgbClr>
                  </a:outerShdw>
                </a:effectLst>
                <a:latin typeface="+mn-lt"/>
                <a:ea typeface="+mn-ea"/>
                <a:cs typeface="Tahoma" pitchFamily="34" charset="0"/>
              </a:rPr>
              <a:t>Cloud-based Software</a:t>
            </a:r>
            <a:r>
              <a:rPr lang="th-TH" sz="2800" b="1" dirty="0">
                <a:solidFill>
                  <a:schemeClr val="accent4">
                    <a:lumMod val="50000"/>
                  </a:schemeClr>
                </a:solidFill>
                <a:effectLst>
                  <a:outerShdw blurRad="38100" dist="38100" dir="2700000" algn="tl">
                    <a:srgbClr val="000000">
                      <a:alpha val="43137"/>
                    </a:srgbClr>
                  </a:outerShdw>
                </a:effectLst>
                <a:latin typeface="+mn-lt"/>
                <a:ea typeface="+mn-ea"/>
                <a:cs typeface="Tahoma" pitchFamily="34" charset="0"/>
              </a:rPr>
              <a:t/>
            </a:r>
            <a:br>
              <a:rPr lang="th-TH" sz="2800" b="1" dirty="0">
                <a:solidFill>
                  <a:schemeClr val="accent4">
                    <a:lumMod val="50000"/>
                  </a:schemeClr>
                </a:solidFill>
                <a:effectLst>
                  <a:outerShdw blurRad="38100" dist="38100" dir="2700000" algn="tl">
                    <a:srgbClr val="000000">
                      <a:alpha val="43137"/>
                    </a:srgbClr>
                  </a:outerShdw>
                </a:effectLst>
                <a:latin typeface="+mn-lt"/>
                <a:ea typeface="+mn-ea"/>
                <a:cs typeface="Tahoma" pitchFamily="34" charset="0"/>
              </a:rPr>
            </a:br>
            <a:endParaRPr lang="en-US" sz="3200" dirty="0">
              <a:solidFill>
                <a:schemeClr val="accent4">
                  <a:lumMod val="50000"/>
                </a:schemeClr>
              </a:solidFill>
              <a:effectLst>
                <a:outerShdw blurRad="38100" dist="38100" dir="2700000" algn="tl">
                  <a:srgbClr val="000000">
                    <a:alpha val="43137"/>
                  </a:srgbClr>
                </a:outerShdw>
              </a:effectLst>
              <a:latin typeface="+mn-lt"/>
            </a:endParaRPr>
          </a:p>
        </p:txBody>
      </p:sp>
      <p:pic>
        <p:nvPicPr>
          <p:cNvPr id="4" name="Content Placeholder 3"/>
          <p:cNvPicPr>
            <a:picLocks noGrp="1" noChangeAspect="1"/>
          </p:cNvPicPr>
          <p:nvPr>
            <p:ph idx="1"/>
          </p:nvPr>
        </p:nvPicPr>
        <p:blipFill>
          <a:blip r:embed="rId2"/>
          <a:stretch>
            <a:fillRect/>
          </a:stretch>
        </p:blipFill>
        <p:spPr>
          <a:xfrm>
            <a:off x="1636341" y="1696977"/>
            <a:ext cx="7876347" cy="4769694"/>
          </a:xfrm>
          <a:prstGeom prst="rect">
            <a:avLst/>
          </a:prstGeom>
        </p:spPr>
      </p:pic>
    </p:spTree>
    <p:extLst>
      <p:ext uri="{BB962C8B-B14F-4D97-AF65-F5344CB8AC3E}">
        <p14:creationId xmlns:p14="http://schemas.microsoft.com/office/powerpoint/2010/main" val="2702145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200" b="1" dirty="0" smtClean="0">
                <a:solidFill>
                  <a:schemeClr val="accent4">
                    <a:lumMod val="50000"/>
                  </a:schemeClr>
                </a:solidFill>
                <a:effectLst>
                  <a:outerShdw blurRad="38100" dist="38100" dir="2700000" algn="tl">
                    <a:srgbClr val="000000">
                      <a:alpha val="43137"/>
                    </a:srgbClr>
                  </a:outerShdw>
                </a:effectLst>
                <a:latin typeface="+mn-lt"/>
              </a:rPr>
              <a:t>Databases, Data, and Information</a:t>
            </a:r>
            <a:endParaRPr lang="en-US" sz="3200" b="1" dirty="0">
              <a:solidFill>
                <a:schemeClr val="accent4">
                  <a:lumMod val="50000"/>
                </a:schemeClr>
              </a:solidFill>
              <a:effectLst>
                <a:outerShdw blurRad="38100" dist="38100" dir="2700000" algn="tl">
                  <a:srgbClr val="000000">
                    <a:alpha val="43137"/>
                  </a:srgbClr>
                </a:outerShdw>
              </a:effectLst>
              <a:latin typeface="+mn-lt"/>
            </a:endParaRPr>
          </a:p>
        </p:txBody>
      </p:sp>
      <p:pic>
        <p:nvPicPr>
          <p:cNvPr id="4" name="Content Placeholder 3"/>
          <p:cNvPicPr>
            <a:picLocks noGrp="1" noChangeAspect="1"/>
          </p:cNvPicPr>
          <p:nvPr>
            <p:ph idx="1"/>
          </p:nvPr>
        </p:nvPicPr>
        <p:blipFill>
          <a:blip r:embed="rId2"/>
          <a:stretch>
            <a:fillRect/>
          </a:stretch>
        </p:blipFill>
        <p:spPr>
          <a:xfrm>
            <a:off x="1371669" y="1898053"/>
            <a:ext cx="8380354" cy="4351338"/>
          </a:xfrm>
          <a:prstGeom prst="rect">
            <a:avLst/>
          </a:prstGeom>
        </p:spPr>
      </p:pic>
    </p:spTree>
    <p:extLst>
      <p:ext uri="{BB962C8B-B14F-4D97-AF65-F5344CB8AC3E}">
        <p14:creationId xmlns:p14="http://schemas.microsoft.com/office/powerpoint/2010/main" val="2379018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200" b="1" dirty="0">
                <a:solidFill>
                  <a:schemeClr val="accent4">
                    <a:lumMod val="50000"/>
                  </a:schemeClr>
                </a:solidFill>
                <a:effectLst>
                  <a:outerShdw blurRad="38100" dist="38100" dir="2700000" algn="tl">
                    <a:srgbClr val="000000">
                      <a:alpha val="43137"/>
                    </a:srgbClr>
                  </a:outerShdw>
                </a:effectLst>
                <a:latin typeface="Calibri" panose="020F0502020204030204"/>
              </a:rPr>
              <a:t>Databases, Data, and Information</a:t>
            </a:r>
            <a:endParaRPr lang="en-US" dirty="0">
              <a:solidFill>
                <a:schemeClr val="accent4">
                  <a:lumMod val="50000"/>
                </a:schemeClr>
              </a:solidFill>
            </a:endParaRPr>
          </a:p>
        </p:txBody>
      </p:sp>
      <p:sp>
        <p:nvSpPr>
          <p:cNvPr id="3" name="Content Placeholder 2"/>
          <p:cNvSpPr>
            <a:spLocks noGrp="1"/>
          </p:cNvSpPr>
          <p:nvPr>
            <p:ph idx="1"/>
          </p:nvPr>
        </p:nvSpPr>
        <p:spPr/>
        <p:txBody>
          <a:bodyPr>
            <a:normAutofit/>
          </a:bodyPr>
          <a:lstStyle/>
          <a:p>
            <a:r>
              <a:rPr lang="en-US" altLang="en-US" sz="2400" b="1" dirty="0">
                <a:solidFill>
                  <a:schemeClr val="accent4">
                    <a:lumMod val="50000"/>
                  </a:schemeClr>
                </a:solidFill>
              </a:rPr>
              <a:t>Database software</a:t>
            </a:r>
            <a:r>
              <a:rPr lang="en-US" altLang="en-US" sz="2400" dirty="0">
                <a:solidFill>
                  <a:schemeClr val="accent4">
                    <a:lumMod val="50000"/>
                  </a:schemeClr>
                </a:solidFill>
              </a:rPr>
              <a:t>,</a:t>
            </a:r>
            <a:r>
              <a:rPr lang="en-US" altLang="en-US" sz="2400" b="1" dirty="0">
                <a:solidFill>
                  <a:schemeClr val="accent4">
                    <a:lumMod val="50000"/>
                  </a:schemeClr>
                </a:solidFill>
              </a:rPr>
              <a:t> </a:t>
            </a:r>
            <a:r>
              <a:rPr lang="en-US" altLang="en-US" sz="2400" dirty="0">
                <a:solidFill>
                  <a:schemeClr val="accent4">
                    <a:lumMod val="50000"/>
                  </a:schemeClr>
                </a:solidFill>
              </a:rPr>
              <a:t>often called a </a:t>
            </a:r>
            <a:r>
              <a:rPr lang="en-US" altLang="en-US" sz="2400" b="1" dirty="0">
                <a:solidFill>
                  <a:schemeClr val="accent4">
                    <a:lumMod val="50000"/>
                  </a:schemeClr>
                </a:solidFill>
              </a:rPr>
              <a:t>database management system</a:t>
            </a:r>
            <a:r>
              <a:rPr lang="en-US" altLang="en-US" sz="2400" dirty="0">
                <a:solidFill>
                  <a:schemeClr val="accent4">
                    <a:lumMod val="50000"/>
                  </a:schemeClr>
                </a:solidFill>
              </a:rPr>
              <a:t> (</a:t>
            </a:r>
            <a:r>
              <a:rPr lang="en-US" altLang="en-US" sz="2400" b="1" dirty="0">
                <a:solidFill>
                  <a:schemeClr val="accent4">
                    <a:lumMod val="50000"/>
                  </a:schemeClr>
                </a:solidFill>
              </a:rPr>
              <a:t>DBMS</a:t>
            </a:r>
            <a:r>
              <a:rPr lang="en-US" altLang="en-US" sz="2400" dirty="0">
                <a:solidFill>
                  <a:schemeClr val="accent4">
                    <a:lumMod val="50000"/>
                  </a:schemeClr>
                </a:solidFill>
              </a:rPr>
              <a:t>), allows users </a:t>
            </a:r>
            <a:r>
              <a:rPr lang="en-US" altLang="en-US" sz="2400" dirty="0" smtClean="0">
                <a:solidFill>
                  <a:schemeClr val="accent4">
                    <a:lumMod val="50000"/>
                  </a:schemeClr>
                </a:solidFill>
              </a:rPr>
              <a:t>to:</a:t>
            </a:r>
            <a:endParaRPr lang="en-US" sz="2000" dirty="0">
              <a:solidFill>
                <a:schemeClr val="accent4">
                  <a:lumMod val="50000"/>
                </a:schemeClr>
              </a:solidFill>
            </a:endParaRPr>
          </a:p>
        </p:txBody>
      </p:sp>
      <p:pic>
        <p:nvPicPr>
          <p:cNvPr id="4" name="Picture 3"/>
          <p:cNvPicPr>
            <a:picLocks noChangeAspect="1"/>
          </p:cNvPicPr>
          <p:nvPr/>
        </p:nvPicPr>
        <p:blipFill>
          <a:blip r:embed="rId2"/>
          <a:stretch>
            <a:fillRect/>
          </a:stretch>
        </p:blipFill>
        <p:spPr>
          <a:xfrm>
            <a:off x="3150605" y="2716557"/>
            <a:ext cx="5725563" cy="3369005"/>
          </a:xfrm>
          <a:prstGeom prst="rect">
            <a:avLst/>
          </a:prstGeom>
        </p:spPr>
      </p:pic>
    </p:spTree>
    <p:extLst>
      <p:ext uri="{BB962C8B-B14F-4D97-AF65-F5344CB8AC3E}">
        <p14:creationId xmlns:p14="http://schemas.microsoft.com/office/powerpoint/2010/main" val="1153718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8863"/>
          </a:xfrm>
        </p:spPr>
        <p:txBody>
          <a:bodyPr/>
          <a:lstStyle/>
          <a:p>
            <a:r>
              <a:rPr lang="en-US" altLang="en-US" sz="3200" b="1" dirty="0">
                <a:solidFill>
                  <a:srgbClr val="ED7D31">
                    <a:lumMod val="50000"/>
                  </a:srgbClr>
                </a:solidFill>
                <a:effectLst>
                  <a:outerShdw blurRad="38100" dist="38100" dir="2700000" algn="tl">
                    <a:srgbClr val="000000">
                      <a:alpha val="43137"/>
                    </a:srgbClr>
                  </a:outerShdw>
                </a:effectLst>
                <a:latin typeface="Calibri" panose="020F0502020204030204"/>
              </a:rPr>
              <a:t>Databases, Data, and Information</a:t>
            </a:r>
            <a:endParaRPr lang="en-US" dirty="0"/>
          </a:p>
        </p:txBody>
      </p:sp>
      <p:sp>
        <p:nvSpPr>
          <p:cNvPr id="3" name="Content Placeholder 2"/>
          <p:cNvSpPr>
            <a:spLocks noGrp="1"/>
          </p:cNvSpPr>
          <p:nvPr>
            <p:ph idx="1"/>
          </p:nvPr>
        </p:nvSpPr>
        <p:spPr>
          <a:xfrm>
            <a:off x="838200" y="1376127"/>
            <a:ext cx="10515600" cy="4809889"/>
          </a:xfrm>
        </p:spPr>
        <p:txBody>
          <a:bodyPr/>
          <a:lstStyle/>
          <a:p>
            <a:pPr marL="342900" lvl="0" indent="-342900" fontAlgn="base">
              <a:lnSpc>
                <a:spcPct val="100000"/>
              </a:lnSpc>
              <a:spcBef>
                <a:spcPct val="20000"/>
              </a:spcBef>
              <a:spcAft>
                <a:spcPct val="0"/>
              </a:spcAft>
              <a:buClr>
                <a:srgbClr val="A52339"/>
              </a:buClr>
            </a:pPr>
            <a:r>
              <a:rPr lang="en-US" altLang="en-US" sz="2400" dirty="0">
                <a:solidFill>
                  <a:schemeClr val="accent2">
                    <a:lumMod val="50000"/>
                  </a:schemeClr>
                </a:solidFill>
              </a:rPr>
              <a:t>Valuable information should have the following characteristics</a:t>
            </a:r>
            <a:r>
              <a:rPr lang="en-US" altLang="en-US" dirty="0">
                <a:solidFill>
                  <a:schemeClr val="accent2">
                    <a:lumMod val="50000"/>
                  </a:schemeClr>
                </a:solidFill>
              </a:rPr>
              <a:t>:</a:t>
            </a:r>
          </a:p>
          <a:p>
            <a:endParaRPr lang="en-US" dirty="0"/>
          </a:p>
        </p:txBody>
      </p:sp>
      <p:pic>
        <p:nvPicPr>
          <p:cNvPr id="4" name="Picture 3"/>
          <p:cNvPicPr>
            <a:picLocks noChangeAspect="1"/>
          </p:cNvPicPr>
          <p:nvPr/>
        </p:nvPicPr>
        <p:blipFill>
          <a:blip r:embed="rId2"/>
          <a:stretch>
            <a:fillRect/>
          </a:stretch>
        </p:blipFill>
        <p:spPr>
          <a:xfrm>
            <a:off x="1664894" y="2920826"/>
            <a:ext cx="8572500" cy="2790825"/>
          </a:xfrm>
          <a:prstGeom prst="rect">
            <a:avLst/>
          </a:prstGeom>
        </p:spPr>
      </p:pic>
    </p:spTree>
    <p:extLst>
      <p:ext uri="{BB962C8B-B14F-4D97-AF65-F5344CB8AC3E}">
        <p14:creationId xmlns:p14="http://schemas.microsoft.com/office/powerpoint/2010/main" val="3614139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58328"/>
          </a:xfrm>
        </p:spPr>
        <p:txBody>
          <a:bodyPr>
            <a:normAutofit/>
          </a:bodyPr>
          <a:lstStyle/>
          <a:p>
            <a:r>
              <a:rPr lang="en-US" altLang="en-US" sz="3200" b="1" dirty="0">
                <a:solidFill>
                  <a:schemeClr val="accent4">
                    <a:lumMod val="50000"/>
                  </a:schemeClr>
                </a:solidFill>
                <a:effectLst>
                  <a:outerShdw blurRad="38100" dist="38100" dir="2700000" algn="tl">
                    <a:srgbClr val="000000">
                      <a:alpha val="43137"/>
                    </a:srgbClr>
                  </a:outerShdw>
                </a:effectLst>
                <a:latin typeface="Calibri"/>
                <a:cs typeface="Arial" pitchFamily="34" charset="0"/>
              </a:rPr>
              <a:t>The Hierarchy of Data</a:t>
            </a:r>
            <a:endParaRPr lang="en-US" sz="3600"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923454"/>
            <a:ext cx="10515600" cy="5253509"/>
          </a:xfrm>
        </p:spPr>
        <p:txBody>
          <a:bodyPr/>
          <a:lstStyle/>
          <a:p>
            <a:pPr marL="342900" lvl="0" indent="-342900" fontAlgn="base">
              <a:lnSpc>
                <a:spcPct val="100000"/>
              </a:lnSpc>
              <a:spcBef>
                <a:spcPct val="20000"/>
              </a:spcBef>
              <a:spcAft>
                <a:spcPct val="0"/>
              </a:spcAft>
              <a:buClr>
                <a:srgbClr val="A52339"/>
              </a:buClr>
            </a:pPr>
            <a:r>
              <a:rPr lang="en-US" altLang="en-US" sz="2400" dirty="0">
                <a:solidFill>
                  <a:schemeClr val="accent2">
                    <a:lumMod val="50000"/>
                  </a:schemeClr>
                </a:solidFill>
              </a:rPr>
              <a:t>Data is organized in layers</a:t>
            </a:r>
          </a:p>
          <a:p>
            <a:pPr marL="742950" lvl="1" indent="-285750" fontAlgn="base">
              <a:lnSpc>
                <a:spcPct val="100000"/>
              </a:lnSpc>
              <a:spcBef>
                <a:spcPct val="20000"/>
              </a:spcBef>
              <a:spcAft>
                <a:spcPct val="0"/>
              </a:spcAft>
              <a:buClr>
                <a:srgbClr val="A52339"/>
              </a:buClr>
              <a:buFont typeface="Arial" panose="020B0604020202020204" pitchFamily="34" charset="0"/>
              <a:buChar char="–"/>
            </a:pPr>
            <a:r>
              <a:rPr lang="en-US" altLang="en-US" sz="2000" dirty="0">
                <a:solidFill>
                  <a:schemeClr val="accent2">
                    <a:lumMod val="50000"/>
                  </a:schemeClr>
                </a:solidFill>
              </a:rPr>
              <a:t>Files, records, fields, characters</a:t>
            </a:r>
          </a:p>
          <a:p>
            <a:endParaRPr lang="en-US" dirty="0"/>
          </a:p>
        </p:txBody>
      </p:sp>
      <p:pic>
        <p:nvPicPr>
          <p:cNvPr id="4" name="Picture 3"/>
          <p:cNvPicPr>
            <a:picLocks noChangeAspect="1"/>
          </p:cNvPicPr>
          <p:nvPr/>
        </p:nvPicPr>
        <p:blipFill>
          <a:blip r:embed="rId2"/>
          <a:stretch>
            <a:fillRect/>
          </a:stretch>
        </p:blipFill>
        <p:spPr>
          <a:xfrm>
            <a:off x="1512541" y="1979692"/>
            <a:ext cx="8355737" cy="4507353"/>
          </a:xfrm>
          <a:prstGeom prst="rect">
            <a:avLst/>
          </a:prstGeom>
        </p:spPr>
      </p:pic>
    </p:spTree>
    <p:extLst>
      <p:ext uri="{BB962C8B-B14F-4D97-AF65-F5344CB8AC3E}">
        <p14:creationId xmlns:p14="http://schemas.microsoft.com/office/powerpoint/2010/main" val="12653675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200" b="1" dirty="0">
                <a:solidFill>
                  <a:srgbClr val="ED7D31">
                    <a:lumMod val="50000"/>
                  </a:srgbClr>
                </a:solidFill>
                <a:effectLst>
                  <a:outerShdw blurRad="38100" dist="38100" dir="2700000" algn="tl">
                    <a:srgbClr val="000000">
                      <a:alpha val="43137"/>
                    </a:srgbClr>
                  </a:outerShdw>
                </a:effectLst>
                <a:latin typeface="Calibri"/>
                <a:cs typeface="Arial" pitchFamily="34" charset="0"/>
              </a:rPr>
              <a:t>The Hierarchy of Data</a:t>
            </a:r>
            <a:endParaRPr lang="en-US" dirty="0"/>
          </a:p>
        </p:txBody>
      </p:sp>
      <p:sp>
        <p:nvSpPr>
          <p:cNvPr id="5" name="Content Placeholder 4"/>
          <p:cNvSpPr>
            <a:spLocks noGrp="1"/>
          </p:cNvSpPr>
          <p:nvPr>
            <p:ph sz="half" idx="1"/>
          </p:nvPr>
        </p:nvSpPr>
        <p:spPr/>
        <p:txBody>
          <a:bodyPr/>
          <a:lstStyle/>
          <a:p>
            <a:r>
              <a:rPr lang="en-US" altLang="en-US" dirty="0" smtClean="0">
                <a:solidFill>
                  <a:schemeClr val="accent2">
                    <a:lumMod val="50000"/>
                  </a:schemeClr>
                </a:solidFill>
              </a:rPr>
              <a:t>A </a:t>
            </a:r>
            <a:r>
              <a:rPr lang="en-US" altLang="en-US" b="1" dirty="0" smtClean="0">
                <a:solidFill>
                  <a:schemeClr val="accent2">
                    <a:lumMod val="50000"/>
                  </a:schemeClr>
                </a:solidFill>
              </a:rPr>
              <a:t>character</a:t>
            </a:r>
            <a:r>
              <a:rPr lang="en-US" altLang="en-US" dirty="0" smtClean="0">
                <a:solidFill>
                  <a:schemeClr val="accent2">
                    <a:lumMod val="50000"/>
                  </a:schemeClr>
                </a:solidFill>
              </a:rPr>
              <a:t> is one byte</a:t>
            </a:r>
          </a:p>
          <a:p>
            <a:pPr lvl="1"/>
            <a:r>
              <a:rPr lang="en-US" altLang="en-US" dirty="0" smtClean="0">
                <a:solidFill>
                  <a:schemeClr val="accent2">
                    <a:lumMod val="50000"/>
                  </a:schemeClr>
                </a:solidFill>
              </a:rPr>
              <a:t>Numbers, letters, space, punctuation marks, or other symbols</a:t>
            </a:r>
          </a:p>
          <a:p>
            <a:r>
              <a:rPr lang="en-US" altLang="en-US" dirty="0" smtClean="0">
                <a:solidFill>
                  <a:schemeClr val="accent2">
                    <a:lumMod val="50000"/>
                  </a:schemeClr>
                </a:solidFill>
              </a:rPr>
              <a:t>A </a:t>
            </a:r>
            <a:r>
              <a:rPr lang="en-US" altLang="en-US" b="1" dirty="0" smtClean="0">
                <a:solidFill>
                  <a:schemeClr val="accent2">
                    <a:lumMod val="50000"/>
                  </a:schemeClr>
                </a:solidFill>
              </a:rPr>
              <a:t>field</a:t>
            </a:r>
            <a:r>
              <a:rPr lang="en-US" altLang="en-US" dirty="0" smtClean="0">
                <a:solidFill>
                  <a:schemeClr val="accent2">
                    <a:lumMod val="50000"/>
                  </a:schemeClr>
                </a:solidFill>
              </a:rPr>
              <a:t> is a combination of one or more related characters</a:t>
            </a:r>
          </a:p>
          <a:p>
            <a:pPr lvl="1"/>
            <a:r>
              <a:rPr lang="en-US" altLang="en-US" b="1" dirty="0" smtClean="0">
                <a:solidFill>
                  <a:schemeClr val="accent2">
                    <a:lumMod val="50000"/>
                  </a:schemeClr>
                </a:solidFill>
              </a:rPr>
              <a:t>Field name</a:t>
            </a:r>
          </a:p>
          <a:p>
            <a:pPr lvl="1"/>
            <a:r>
              <a:rPr lang="en-US" altLang="en-US" b="1" dirty="0" smtClean="0">
                <a:solidFill>
                  <a:schemeClr val="accent2">
                    <a:lumMod val="50000"/>
                  </a:schemeClr>
                </a:solidFill>
              </a:rPr>
              <a:t>Field size</a:t>
            </a:r>
          </a:p>
          <a:p>
            <a:pPr lvl="1"/>
            <a:r>
              <a:rPr lang="en-US" altLang="en-US" b="1" dirty="0" smtClean="0">
                <a:solidFill>
                  <a:schemeClr val="accent2">
                    <a:lumMod val="50000"/>
                  </a:schemeClr>
                </a:solidFill>
              </a:rPr>
              <a:t>Data type</a:t>
            </a:r>
          </a:p>
          <a:p>
            <a:endParaRPr lang="en-US" dirty="0"/>
          </a:p>
        </p:txBody>
      </p:sp>
      <p:pic>
        <p:nvPicPr>
          <p:cNvPr id="7" name="Content Placeholder 10" descr="CFig9-03.gif"/>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490581" y="1825625"/>
            <a:ext cx="4554648" cy="4953358"/>
          </a:xfrm>
        </p:spPr>
      </p:pic>
    </p:spTree>
    <p:extLst>
      <p:ext uri="{BB962C8B-B14F-4D97-AF65-F5344CB8AC3E}">
        <p14:creationId xmlns:p14="http://schemas.microsoft.com/office/powerpoint/2010/main" val="309687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200" b="1" dirty="0">
                <a:solidFill>
                  <a:srgbClr val="ED7D31">
                    <a:lumMod val="50000"/>
                  </a:srgbClr>
                </a:solidFill>
                <a:effectLst>
                  <a:outerShdw blurRad="38100" dist="38100" dir="2700000" algn="tl">
                    <a:srgbClr val="000000">
                      <a:alpha val="43137"/>
                    </a:srgbClr>
                  </a:outerShdw>
                </a:effectLst>
                <a:latin typeface="Calibri"/>
                <a:cs typeface="Arial" pitchFamily="34" charset="0"/>
              </a:rPr>
              <a:t>The Hierarchy of Data</a:t>
            </a:r>
            <a:endParaRPr lang="en-US" dirty="0"/>
          </a:p>
        </p:txBody>
      </p:sp>
      <p:sp>
        <p:nvSpPr>
          <p:cNvPr id="3" name="Content Placeholder 2"/>
          <p:cNvSpPr>
            <a:spLocks noGrp="1"/>
          </p:cNvSpPr>
          <p:nvPr>
            <p:ph idx="1"/>
          </p:nvPr>
        </p:nvSpPr>
        <p:spPr/>
        <p:txBody>
          <a:bodyPr/>
          <a:lstStyle/>
          <a:p>
            <a:pPr marL="342900" lvl="0" indent="-342900" fontAlgn="base">
              <a:lnSpc>
                <a:spcPct val="100000"/>
              </a:lnSpc>
              <a:spcBef>
                <a:spcPct val="20000"/>
              </a:spcBef>
              <a:spcAft>
                <a:spcPct val="0"/>
              </a:spcAft>
              <a:buClr>
                <a:srgbClr val="A52339"/>
              </a:buClr>
            </a:pPr>
            <a:r>
              <a:rPr lang="en-US" altLang="en-US" sz="2400" dirty="0">
                <a:solidFill>
                  <a:schemeClr val="accent2">
                    <a:lumMod val="50000"/>
                  </a:schemeClr>
                </a:solidFill>
                <a:effectLst>
                  <a:outerShdw blurRad="38100" dist="38100" dir="2700000" algn="tl">
                    <a:srgbClr val="000000">
                      <a:alpha val="43137"/>
                    </a:srgbClr>
                  </a:outerShdw>
                </a:effectLst>
              </a:rPr>
              <a:t>Common data types include:</a:t>
            </a:r>
          </a:p>
          <a:p>
            <a:endParaRPr lang="en-US" dirty="0"/>
          </a:p>
        </p:txBody>
      </p:sp>
      <p:pic>
        <p:nvPicPr>
          <p:cNvPr id="4" name="Picture 3"/>
          <p:cNvPicPr>
            <a:picLocks noChangeAspect="1"/>
          </p:cNvPicPr>
          <p:nvPr/>
        </p:nvPicPr>
        <p:blipFill>
          <a:blip r:embed="rId2"/>
          <a:stretch>
            <a:fillRect/>
          </a:stretch>
        </p:blipFill>
        <p:spPr>
          <a:xfrm>
            <a:off x="2622205" y="2534922"/>
            <a:ext cx="7689693" cy="3642041"/>
          </a:xfrm>
          <a:prstGeom prst="rect">
            <a:avLst/>
          </a:prstGeom>
        </p:spPr>
      </p:pic>
    </p:spTree>
    <p:extLst>
      <p:ext uri="{BB962C8B-B14F-4D97-AF65-F5344CB8AC3E}">
        <p14:creationId xmlns:p14="http://schemas.microsoft.com/office/powerpoint/2010/main" val="30181928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94953"/>
          </a:xfrm>
        </p:spPr>
        <p:txBody>
          <a:bodyPr>
            <a:normAutofit fontScale="90000"/>
          </a:bodyPr>
          <a:lstStyle/>
          <a:p>
            <a:r>
              <a:rPr lang="en-US" altLang="en-US" sz="3200" b="1" dirty="0">
                <a:solidFill>
                  <a:srgbClr val="ED7D31">
                    <a:lumMod val="50000"/>
                  </a:srgbClr>
                </a:solidFill>
                <a:effectLst>
                  <a:outerShdw blurRad="38100" dist="38100" dir="2700000" algn="tl">
                    <a:srgbClr val="000000">
                      <a:alpha val="43137"/>
                    </a:srgbClr>
                  </a:outerShdw>
                </a:effectLst>
                <a:latin typeface="Calibri"/>
                <a:cs typeface="Arial" pitchFamily="34" charset="0"/>
              </a:rPr>
              <a:t>The Hierarchy of Data</a:t>
            </a:r>
            <a:endParaRPr lang="en-US" dirty="0"/>
          </a:p>
        </p:txBody>
      </p:sp>
      <p:sp>
        <p:nvSpPr>
          <p:cNvPr id="3" name="Content Placeholder 2"/>
          <p:cNvSpPr>
            <a:spLocks noGrp="1"/>
          </p:cNvSpPr>
          <p:nvPr>
            <p:ph idx="1"/>
          </p:nvPr>
        </p:nvSpPr>
        <p:spPr>
          <a:xfrm>
            <a:off x="838200" y="1077362"/>
            <a:ext cx="10515600" cy="5099601"/>
          </a:xfrm>
        </p:spPr>
        <p:txBody>
          <a:bodyPr>
            <a:normAutofit/>
          </a:bodyPr>
          <a:lstStyle/>
          <a:p>
            <a:pPr marL="342900" lvl="0" indent="-342900" fontAlgn="base">
              <a:lnSpc>
                <a:spcPct val="100000"/>
              </a:lnSpc>
              <a:spcBef>
                <a:spcPct val="20000"/>
              </a:spcBef>
              <a:spcAft>
                <a:spcPct val="0"/>
              </a:spcAft>
              <a:buClr>
                <a:srgbClr val="A52339"/>
              </a:buClr>
            </a:pPr>
            <a:r>
              <a:rPr lang="en-US" altLang="en-US" dirty="0">
                <a:solidFill>
                  <a:prstClr val="black"/>
                </a:solidFill>
              </a:rPr>
              <a:t>A </a:t>
            </a:r>
            <a:r>
              <a:rPr lang="en-US" altLang="en-US" b="1" dirty="0">
                <a:solidFill>
                  <a:srgbClr val="A52339"/>
                </a:solidFill>
              </a:rPr>
              <a:t>record</a:t>
            </a:r>
            <a:r>
              <a:rPr lang="en-US" altLang="en-US" dirty="0">
                <a:solidFill>
                  <a:prstClr val="black"/>
                </a:solidFill>
              </a:rPr>
              <a:t> is a group of related fields</a:t>
            </a:r>
          </a:p>
          <a:p>
            <a:pPr marL="742950" lvl="1" indent="-285750" fontAlgn="base">
              <a:lnSpc>
                <a:spcPct val="100000"/>
              </a:lnSpc>
              <a:spcBef>
                <a:spcPct val="20000"/>
              </a:spcBef>
              <a:spcAft>
                <a:spcPct val="0"/>
              </a:spcAft>
              <a:buClr>
                <a:srgbClr val="A52339"/>
              </a:buClr>
              <a:buFont typeface="Arial" panose="020B0604020202020204" pitchFamily="34" charset="0"/>
              <a:buChar char="–"/>
            </a:pPr>
            <a:r>
              <a:rPr lang="en-US" altLang="en-US" dirty="0">
                <a:solidFill>
                  <a:prstClr val="black"/>
                </a:solidFill>
              </a:rPr>
              <a:t>A </a:t>
            </a:r>
            <a:r>
              <a:rPr lang="en-US" altLang="en-US" b="1" dirty="0">
                <a:solidFill>
                  <a:srgbClr val="A52339"/>
                </a:solidFill>
              </a:rPr>
              <a:t>primary key</a:t>
            </a:r>
            <a:r>
              <a:rPr lang="en-US" altLang="en-US" dirty="0">
                <a:solidFill>
                  <a:srgbClr val="A52339"/>
                </a:solidFill>
              </a:rPr>
              <a:t> </a:t>
            </a:r>
            <a:r>
              <a:rPr lang="en-US" altLang="en-US" dirty="0">
                <a:solidFill>
                  <a:prstClr val="black"/>
                </a:solidFill>
              </a:rPr>
              <a:t>uniquely identifies each record</a:t>
            </a:r>
          </a:p>
          <a:p>
            <a:pPr marL="342900" lvl="0" indent="-342900" fontAlgn="base">
              <a:lnSpc>
                <a:spcPct val="100000"/>
              </a:lnSpc>
              <a:spcBef>
                <a:spcPct val="20000"/>
              </a:spcBef>
              <a:spcAft>
                <a:spcPct val="0"/>
              </a:spcAft>
              <a:buClr>
                <a:srgbClr val="A52339"/>
              </a:buClr>
            </a:pPr>
            <a:r>
              <a:rPr lang="en-US" altLang="en-US" dirty="0">
                <a:solidFill>
                  <a:prstClr val="black"/>
                </a:solidFill>
              </a:rPr>
              <a:t>A </a:t>
            </a:r>
            <a:r>
              <a:rPr lang="en-US" altLang="en-US" b="1" dirty="0">
                <a:solidFill>
                  <a:srgbClr val="A52339"/>
                </a:solidFill>
              </a:rPr>
              <a:t>data file</a:t>
            </a:r>
            <a:r>
              <a:rPr lang="en-US" altLang="en-US" dirty="0">
                <a:solidFill>
                  <a:srgbClr val="A52339"/>
                </a:solidFill>
              </a:rPr>
              <a:t> </a:t>
            </a:r>
            <a:r>
              <a:rPr lang="en-US" altLang="en-US" dirty="0">
                <a:solidFill>
                  <a:prstClr val="black"/>
                </a:solidFill>
              </a:rPr>
              <a:t>is a collection of related records</a:t>
            </a:r>
          </a:p>
          <a:p>
            <a:endParaRPr lang="en-US" sz="2400" dirty="0"/>
          </a:p>
        </p:txBody>
      </p:sp>
      <p:pic>
        <p:nvPicPr>
          <p:cNvPr id="4" name="Picture 3" descr="Fig9-04.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1465" y="3092512"/>
            <a:ext cx="10215983" cy="2937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13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2649"/>
          </a:xfrm>
        </p:spPr>
        <p:txBody>
          <a:bodyPr>
            <a:normAutofit/>
          </a:bodyPr>
          <a:lstStyle/>
          <a:p>
            <a:r>
              <a:rPr lang="en-US" altLang="en-US" sz="3200" b="1" dirty="0" smtClean="0">
                <a:solidFill>
                  <a:schemeClr val="accent2">
                    <a:lumMod val="50000"/>
                  </a:schemeClr>
                </a:solidFill>
                <a:effectLst>
                  <a:outerShdw blurRad="38100" dist="38100" dir="2700000" algn="tl">
                    <a:srgbClr val="000000">
                      <a:alpha val="43137"/>
                    </a:srgbClr>
                  </a:outerShdw>
                </a:effectLst>
                <a:latin typeface="+mn-lt"/>
              </a:rPr>
              <a:t>Maintaining Data</a:t>
            </a:r>
            <a:endParaRPr lang="en-US" sz="3200" b="1"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186004"/>
            <a:ext cx="10515600" cy="4990959"/>
          </a:xfrm>
        </p:spPr>
        <p:txBody>
          <a:bodyPr/>
          <a:lstStyle/>
          <a:p>
            <a:pPr marL="342900" lvl="0" indent="-342900" fontAlgn="base">
              <a:lnSpc>
                <a:spcPct val="100000"/>
              </a:lnSpc>
              <a:spcBef>
                <a:spcPct val="20000"/>
              </a:spcBef>
              <a:spcAft>
                <a:spcPct val="0"/>
              </a:spcAft>
              <a:buClr>
                <a:srgbClr val="A52339"/>
              </a:buClr>
            </a:pPr>
            <a:r>
              <a:rPr lang="en-US" altLang="en-US" b="1" dirty="0">
                <a:solidFill>
                  <a:srgbClr val="A52339"/>
                </a:solidFill>
              </a:rPr>
              <a:t>File maintenance</a:t>
            </a:r>
            <a:r>
              <a:rPr lang="en-US" altLang="en-US" dirty="0">
                <a:solidFill>
                  <a:srgbClr val="A52339"/>
                </a:solidFill>
              </a:rPr>
              <a:t> </a:t>
            </a:r>
            <a:r>
              <a:rPr lang="en-US" altLang="en-US" dirty="0">
                <a:solidFill>
                  <a:prstClr val="black"/>
                </a:solidFill>
              </a:rPr>
              <a:t>refers to the procedures that keep data current</a:t>
            </a:r>
            <a:endParaRPr lang="en-US" altLang="en-US" b="1" dirty="0">
              <a:solidFill>
                <a:prstClr val="black"/>
              </a:solidFill>
            </a:endParaRPr>
          </a:p>
          <a:p>
            <a:endParaRPr lang="en-US" dirty="0"/>
          </a:p>
        </p:txBody>
      </p:sp>
      <p:pic>
        <p:nvPicPr>
          <p:cNvPr id="4" name="Picture 3"/>
          <p:cNvPicPr>
            <a:picLocks noChangeAspect="1"/>
          </p:cNvPicPr>
          <p:nvPr/>
        </p:nvPicPr>
        <p:blipFill>
          <a:blip r:embed="rId2"/>
          <a:stretch>
            <a:fillRect/>
          </a:stretch>
        </p:blipFill>
        <p:spPr>
          <a:xfrm>
            <a:off x="2965057" y="2257331"/>
            <a:ext cx="5972175" cy="3810000"/>
          </a:xfrm>
          <a:prstGeom prst="rect">
            <a:avLst/>
          </a:prstGeom>
        </p:spPr>
      </p:pic>
    </p:spTree>
    <p:extLst>
      <p:ext uri="{BB962C8B-B14F-4D97-AF65-F5344CB8AC3E}">
        <p14:creationId xmlns:p14="http://schemas.microsoft.com/office/powerpoint/2010/main" val="566559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04008"/>
          </a:xfrm>
        </p:spPr>
        <p:txBody>
          <a:bodyPr>
            <a:normAutofit fontScale="90000"/>
          </a:bodyPr>
          <a:lstStyle/>
          <a:p>
            <a:r>
              <a:rPr lang="en-US" altLang="en-US" sz="3200" b="1" dirty="0">
                <a:solidFill>
                  <a:srgbClr val="ED7D31">
                    <a:lumMod val="50000"/>
                  </a:srgbClr>
                </a:solidFill>
                <a:effectLst>
                  <a:outerShdw blurRad="38100" dist="38100" dir="2700000" algn="tl">
                    <a:srgbClr val="000000">
                      <a:alpha val="43137"/>
                    </a:srgbClr>
                  </a:outerShdw>
                </a:effectLst>
                <a:latin typeface="Calibri" panose="020F0502020204030204"/>
              </a:rPr>
              <a:t>Maintaining Data</a:t>
            </a:r>
            <a:endParaRPr lang="en-US" dirty="0"/>
          </a:p>
        </p:txBody>
      </p:sp>
      <p:sp>
        <p:nvSpPr>
          <p:cNvPr id="3" name="Content Placeholder 2"/>
          <p:cNvSpPr>
            <a:spLocks noGrp="1"/>
          </p:cNvSpPr>
          <p:nvPr>
            <p:ph idx="1"/>
          </p:nvPr>
        </p:nvSpPr>
        <p:spPr>
          <a:xfrm>
            <a:off x="838200" y="1050202"/>
            <a:ext cx="10515600" cy="5126761"/>
          </a:xfrm>
        </p:spPr>
        <p:txBody>
          <a:bodyPr/>
          <a:lstStyle/>
          <a:p>
            <a:r>
              <a:rPr lang="en-US" altLang="en-US" sz="2400" dirty="0" smtClean="0">
                <a:solidFill>
                  <a:schemeClr val="accent2">
                    <a:lumMod val="50000"/>
                  </a:schemeClr>
                </a:solidFill>
              </a:rPr>
              <a:t>Users add new records to a file when they obtain new data</a:t>
            </a:r>
          </a:p>
          <a:p>
            <a:endParaRPr lang="en-US" dirty="0"/>
          </a:p>
        </p:txBody>
      </p:sp>
      <p:pic>
        <p:nvPicPr>
          <p:cNvPr id="5" name="Picture 4" descr="CFig9-05.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83944" y="1663633"/>
            <a:ext cx="8555525" cy="5112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3082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58740"/>
          </a:xfrm>
        </p:spPr>
        <p:txBody>
          <a:bodyPr>
            <a:normAutofit fontScale="90000"/>
          </a:bodyPr>
          <a:lstStyle/>
          <a:p>
            <a:r>
              <a:rPr lang="en-US" altLang="en-US" sz="3200" b="1" dirty="0">
                <a:solidFill>
                  <a:srgbClr val="ED7D31">
                    <a:lumMod val="50000"/>
                  </a:srgbClr>
                </a:solidFill>
                <a:effectLst>
                  <a:outerShdw blurRad="38100" dist="38100" dir="2700000" algn="tl">
                    <a:srgbClr val="000000">
                      <a:alpha val="43137"/>
                    </a:srgbClr>
                  </a:outerShdw>
                </a:effectLst>
                <a:latin typeface="Calibri" panose="020F0502020204030204"/>
              </a:rPr>
              <a:t>Maintaining Data</a:t>
            </a:r>
            <a:endParaRPr lang="en-US" dirty="0"/>
          </a:p>
        </p:txBody>
      </p:sp>
      <p:sp>
        <p:nvSpPr>
          <p:cNvPr id="3" name="Content Placeholder 2"/>
          <p:cNvSpPr>
            <a:spLocks noGrp="1"/>
          </p:cNvSpPr>
          <p:nvPr>
            <p:ph idx="1"/>
          </p:nvPr>
        </p:nvSpPr>
        <p:spPr>
          <a:xfrm>
            <a:off x="838200" y="1113576"/>
            <a:ext cx="10515600" cy="5063387"/>
          </a:xfrm>
        </p:spPr>
        <p:txBody>
          <a:bodyPr>
            <a:normAutofit/>
          </a:bodyPr>
          <a:lstStyle/>
          <a:p>
            <a:r>
              <a:rPr lang="en-US" altLang="en-US" sz="2400" dirty="0" smtClean="0"/>
              <a:t>Users modify a record to correct inaccurate data or update old data</a:t>
            </a:r>
          </a:p>
          <a:p>
            <a:endParaRPr lang="en-US" sz="2400" dirty="0"/>
          </a:p>
        </p:txBody>
      </p:sp>
      <p:pic>
        <p:nvPicPr>
          <p:cNvPr id="4" name="Picture 3" descr="CFig9-06.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4368" y="1585018"/>
            <a:ext cx="7744487" cy="5062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836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386312"/>
          </a:xfrm>
        </p:spPr>
        <p:txBody>
          <a:bodyPr>
            <a:normAutofit fontScale="90000"/>
          </a:bodyPr>
          <a:lstStyle/>
          <a:p>
            <a:r>
              <a:rPr lang="en-US" altLang="en-US" sz="3200" b="1" dirty="0">
                <a:solidFill>
                  <a:srgbClr val="ED7D31">
                    <a:lumMod val="50000"/>
                  </a:srgbClr>
                </a:solidFill>
                <a:effectLst>
                  <a:outerShdw blurRad="38100" dist="38100" dir="2700000" algn="tl">
                    <a:srgbClr val="000000">
                      <a:alpha val="43137"/>
                    </a:srgbClr>
                  </a:outerShdw>
                </a:effectLst>
                <a:latin typeface="Calibri" panose="020F0502020204030204"/>
              </a:rPr>
              <a:t>Maintaining Data</a:t>
            </a:r>
            <a:endParaRPr lang="en-US" dirty="0"/>
          </a:p>
        </p:txBody>
      </p:sp>
      <p:sp>
        <p:nvSpPr>
          <p:cNvPr id="3" name="Content Placeholder 2"/>
          <p:cNvSpPr>
            <a:spLocks noGrp="1"/>
          </p:cNvSpPr>
          <p:nvPr>
            <p:ph idx="1"/>
          </p:nvPr>
        </p:nvSpPr>
        <p:spPr>
          <a:xfrm>
            <a:off x="838200" y="1068309"/>
            <a:ext cx="10515600" cy="5108654"/>
          </a:xfrm>
        </p:spPr>
        <p:txBody>
          <a:bodyPr/>
          <a:lstStyle/>
          <a:p>
            <a:pPr marL="342900" lvl="0" indent="-342900" fontAlgn="base">
              <a:lnSpc>
                <a:spcPct val="100000"/>
              </a:lnSpc>
              <a:spcBef>
                <a:spcPct val="20000"/>
              </a:spcBef>
              <a:spcAft>
                <a:spcPct val="0"/>
              </a:spcAft>
              <a:buClr>
                <a:srgbClr val="A52339"/>
              </a:buClr>
            </a:pPr>
            <a:r>
              <a:rPr lang="en-US" altLang="en-US" sz="2400" dirty="0">
                <a:solidFill>
                  <a:schemeClr val="accent2">
                    <a:lumMod val="50000"/>
                  </a:schemeClr>
                </a:solidFill>
                <a:effectLst>
                  <a:outerShdw blurRad="38100" dist="38100" dir="2700000" algn="tl">
                    <a:srgbClr val="000000">
                      <a:alpha val="43137"/>
                    </a:srgbClr>
                  </a:outerShdw>
                </a:effectLst>
              </a:rPr>
              <a:t>When a record no longer is needed, a user deletes it from a file</a:t>
            </a:r>
          </a:p>
          <a:p>
            <a:endParaRPr lang="en-US" dirty="0"/>
          </a:p>
        </p:txBody>
      </p:sp>
      <p:pic>
        <p:nvPicPr>
          <p:cNvPr id="4" name="Picture 3" descr="CFig9-07.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9406" y="2033258"/>
            <a:ext cx="10256067" cy="4422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868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04008"/>
          </a:xfrm>
        </p:spPr>
        <p:txBody>
          <a:bodyPr>
            <a:normAutofit fontScale="90000"/>
          </a:bodyPr>
          <a:lstStyle/>
          <a:p>
            <a:r>
              <a:rPr lang="en-US" altLang="en-US" sz="3200" b="1" dirty="0">
                <a:solidFill>
                  <a:srgbClr val="ED7D31">
                    <a:lumMod val="50000"/>
                  </a:srgbClr>
                </a:solidFill>
                <a:effectLst>
                  <a:outerShdw blurRad="38100" dist="38100" dir="2700000" algn="tl">
                    <a:srgbClr val="000000">
                      <a:alpha val="43137"/>
                    </a:srgbClr>
                  </a:outerShdw>
                </a:effectLst>
                <a:latin typeface="Calibri" panose="020F0502020204030204"/>
              </a:rPr>
              <a:t>Maintaining Data</a:t>
            </a:r>
            <a:endParaRPr lang="en-US" dirty="0"/>
          </a:p>
        </p:txBody>
      </p:sp>
      <p:sp>
        <p:nvSpPr>
          <p:cNvPr id="3" name="Content Placeholder 2"/>
          <p:cNvSpPr>
            <a:spLocks noGrp="1"/>
          </p:cNvSpPr>
          <p:nvPr>
            <p:ph idx="1"/>
          </p:nvPr>
        </p:nvSpPr>
        <p:spPr>
          <a:xfrm>
            <a:off x="838200" y="1186004"/>
            <a:ext cx="10515600" cy="4990959"/>
          </a:xfrm>
        </p:spPr>
        <p:txBody>
          <a:bodyPr>
            <a:normAutofit/>
          </a:bodyPr>
          <a:lstStyle/>
          <a:p>
            <a:pPr marL="342900" lvl="0" indent="-342900" fontAlgn="base">
              <a:lnSpc>
                <a:spcPct val="100000"/>
              </a:lnSpc>
              <a:spcBef>
                <a:spcPct val="20000"/>
              </a:spcBef>
              <a:spcAft>
                <a:spcPct val="0"/>
              </a:spcAft>
              <a:buClr>
                <a:srgbClr val="A52339"/>
              </a:buClr>
            </a:pPr>
            <a:r>
              <a:rPr lang="en-US" altLang="en-US" sz="2400" b="1" dirty="0">
                <a:solidFill>
                  <a:schemeClr val="accent2">
                    <a:lumMod val="50000"/>
                  </a:schemeClr>
                </a:solidFill>
                <a:effectLst>
                  <a:outerShdw blurRad="38100" dist="38100" dir="2700000" algn="tl">
                    <a:srgbClr val="000000">
                      <a:alpha val="43137"/>
                    </a:srgbClr>
                  </a:outerShdw>
                </a:effectLst>
              </a:rPr>
              <a:t>Validation</a:t>
            </a:r>
            <a:r>
              <a:rPr lang="en-US" altLang="en-US" sz="2400" dirty="0">
                <a:solidFill>
                  <a:schemeClr val="accent2">
                    <a:lumMod val="50000"/>
                  </a:schemeClr>
                </a:solidFill>
                <a:effectLst>
                  <a:outerShdw blurRad="38100" dist="38100" dir="2700000" algn="tl">
                    <a:srgbClr val="000000">
                      <a:alpha val="43137"/>
                    </a:srgbClr>
                  </a:outerShdw>
                </a:effectLst>
              </a:rPr>
              <a:t> compares data with a set of rules or values to find out if the data is correct</a:t>
            </a:r>
            <a:endParaRPr lang="en-US" altLang="en-US" sz="2400" b="1" dirty="0">
              <a:solidFill>
                <a:schemeClr val="accent2">
                  <a:lumMod val="50000"/>
                </a:schemeClr>
              </a:solidFill>
              <a:effectLst>
                <a:outerShdw blurRad="38100" dist="38100" dir="2700000" algn="tl">
                  <a:srgbClr val="000000">
                    <a:alpha val="43137"/>
                  </a:srgbClr>
                </a:outerShdw>
              </a:effectLst>
            </a:endParaRPr>
          </a:p>
          <a:p>
            <a:endParaRPr lang="en-US" sz="2000" dirty="0">
              <a:solidFill>
                <a:schemeClr val="accent2">
                  <a:lumMod val="50000"/>
                </a:schemeClr>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stretch>
            <a:fillRect/>
          </a:stretch>
        </p:blipFill>
        <p:spPr>
          <a:xfrm>
            <a:off x="2109079" y="2602589"/>
            <a:ext cx="8166603" cy="3490564"/>
          </a:xfrm>
          <a:prstGeom prst="rect">
            <a:avLst/>
          </a:prstGeom>
        </p:spPr>
      </p:pic>
    </p:spTree>
    <p:extLst>
      <p:ext uri="{BB962C8B-B14F-4D97-AF65-F5344CB8AC3E}">
        <p14:creationId xmlns:p14="http://schemas.microsoft.com/office/powerpoint/2010/main" val="32470527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21290"/>
          </a:xfrm>
        </p:spPr>
        <p:txBody>
          <a:bodyPr>
            <a:normAutofit/>
          </a:bodyPr>
          <a:lstStyle/>
          <a:p>
            <a:r>
              <a:rPr lang="en-US" altLang="en-US" sz="3200" b="1" dirty="0">
                <a:solidFill>
                  <a:schemeClr val="accent2">
                    <a:lumMod val="50000"/>
                  </a:schemeClr>
                </a:solidFill>
                <a:latin typeface="Calibri"/>
                <a:cs typeface="Arial" pitchFamily="34" charset="0"/>
              </a:rPr>
              <a:t>File Processing Versus Databases</a:t>
            </a:r>
            <a:endParaRPr lang="en-US" sz="3600" dirty="0">
              <a:solidFill>
                <a:schemeClr val="accent2">
                  <a:lumMod val="50000"/>
                </a:schemeClr>
              </a:solidFill>
            </a:endParaRPr>
          </a:p>
        </p:txBody>
      </p:sp>
      <p:pic>
        <p:nvPicPr>
          <p:cNvPr id="6" name="Content Placeholder 5"/>
          <p:cNvPicPr>
            <a:picLocks noGrp="1" noChangeAspect="1"/>
          </p:cNvPicPr>
          <p:nvPr>
            <p:ph idx="1"/>
          </p:nvPr>
        </p:nvPicPr>
        <p:blipFill>
          <a:blip r:embed="rId2"/>
          <a:stretch>
            <a:fillRect/>
          </a:stretch>
        </p:blipFill>
        <p:spPr>
          <a:xfrm>
            <a:off x="1076325" y="1886744"/>
            <a:ext cx="10039350" cy="4229100"/>
          </a:xfrm>
          <a:prstGeom prst="rect">
            <a:avLst/>
          </a:prstGeom>
        </p:spPr>
      </p:pic>
    </p:spTree>
    <p:extLst>
      <p:ext uri="{BB962C8B-B14F-4D97-AF65-F5344CB8AC3E}">
        <p14:creationId xmlns:p14="http://schemas.microsoft.com/office/powerpoint/2010/main" val="18321139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1659"/>
          </a:xfrm>
        </p:spPr>
        <p:txBody>
          <a:bodyPr/>
          <a:lstStyle/>
          <a:p>
            <a:r>
              <a:rPr lang="en-US" altLang="en-US" sz="3200" b="1" dirty="0">
                <a:solidFill>
                  <a:srgbClr val="ED7D31">
                    <a:lumMod val="50000"/>
                  </a:srgbClr>
                </a:solidFill>
                <a:effectLst>
                  <a:outerShdw blurRad="38100" dist="38100" dir="2700000" algn="tl">
                    <a:srgbClr val="000000">
                      <a:alpha val="43137"/>
                    </a:srgbClr>
                  </a:outerShdw>
                </a:effectLst>
                <a:latin typeface="Calibri"/>
                <a:cs typeface="Arial" pitchFamily="34" charset="0"/>
              </a:rPr>
              <a:t>File Processing Versus Databases</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endParaRPr lang="en-US" dirty="0"/>
          </a:p>
        </p:txBody>
      </p:sp>
      <p:pic>
        <p:nvPicPr>
          <p:cNvPr id="4" name="Content Placeholder 8" descr="Fig9-10.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49667"/>
            <a:ext cx="10683240" cy="3848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8012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359151"/>
          </a:xfrm>
        </p:spPr>
        <p:txBody>
          <a:bodyPr>
            <a:noAutofit/>
          </a:bodyPr>
          <a:lstStyle/>
          <a:p>
            <a:r>
              <a:rPr lang="en-US" altLang="en-US" sz="2800" b="1" dirty="0">
                <a:solidFill>
                  <a:schemeClr val="accent2">
                    <a:lumMod val="50000"/>
                  </a:schemeClr>
                </a:solidFill>
                <a:effectLst>
                  <a:outerShdw blurRad="38100" dist="38100" dir="2700000" algn="tl">
                    <a:srgbClr val="000000">
                      <a:alpha val="43137"/>
                    </a:srgbClr>
                  </a:outerShdw>
                </a:effectLst>
                <a:latin typeface="Calibri"/>
                <a:cs typeface="Arial" pitchFamily="34" charset="0"/>
              </a:rPr>
              <a:t>Database Management Systems</a:t>
            </a:r>
            <a:endParaRPr lang="en-US" sz="32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213164"/>
            <a:ext cx="10515600" cy="4963799"/>
          </a:xfrm>
        </p:spPr>
        <p:txBody>
          <a:bodyPr/>
          <a:lstStyle/>
          <a:p>
            <a:endParaRPr lang="en-US" dirty="0"/>
          </a:p>
        </p:txBody>
      </p:sp>
      <p:pic>
        <p:nvPicPr>
          <p:cNvPr id="4" name="Content Placeholder 11" descr="Fig9-11.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199" y="923455"/>
            <a:ext cx="8351067" cy="5329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959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76024"/>
          </a:xfrm>
        </p:spPr>
        <p:txBody>
          <a:bodyPr>
            <a:normAutofit/>
          </a:bodyPr>
          <a:lstStyle/>
          <a:p>
            <a:r>
              <a:rPr lang="en-US" altLang="en-US" sz="2800" b="1" dirty="0">
                <a:solidFill>
                  <a:srgbClr val="ED7D31">
                    <a:lumMod val="50000"/>
                  </a:srgbClr>
                </a:solidFill>
                <a:effectLst>
                  <a:outerShdw blurRad="38100" dist="38100" dir="2700000" algn="tl">
                    <a:srgbClr val="000000">
                      <a:alpha val="43137"/>
                    </a:srgbClr>
                  </a:outerShdw>
                </a:effectLst>
                <a:latin typeface="Calibri"/>
                <a:cs typeface="Arial" pitchFamily="34" charset="0"/>
              </a:rPr>
              <a:t>Database Management Systems</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249378"/>
            <a:ext cx="10515600" cy="4927585"/>
          </a:xfrm>
        </p:spPr>
        <p:txBody>
          <a:bodyPr>
            <a:normAutofit/>
          </a:bodyPr>
          <a:lstStyle/>
          <a:p>
            <a:pPr marL="342900" lvl="0" indent="-342900" fontAlgn="base">
              <a:lnSpc>
                <a:spcPct val="100000"/>
              </a:lnSpc>
              <a:spcBef>
                <a:spcPct val="20000"/>
              </a:spcBef>
              <a:spcAft>
                <a:spcPct val="0"/>
              </a:spcAft>
              <a:buClr>
                <a:srgbClr val="A52339"/>
              </a:buClr>
            </a:pPr>
            <a:r>
              <a:rPr lang="en-US" altLang="en-US" sz="2400" dirty="0">
                <a:solidFill>
                  <a:schemeClr val="accent4">
                    <a:lumMod val="50000"/>
                  </a:schemeClr>
                </a:solidFill>
                <a:effectLst>
                  <a:outerShdw blurRad="38100" dist="38100" dir="2700000" algn="tl">
                    <a:srgbClr val="000000">
                      <a:alpha val="43137"/>
                    </a:srgbClr>
                  </a:outerShdw>
                </a:effectLst>
              </a:rPr>
              <a:t>A </a:t>
            </a:r>
            <a:r>
              <a:rPr lang="en-US" altLang="en-US" sz="2400" b="1" dirty="0">
                <a:solidFill>
                  <a:schemeClr val="accent4">
                    <a:lumMod val="50000"/>
                  </a:schemeClr>
                </a:solidFill>
                <a:effectLst>
                  <a:outerShdw blurRad="38100" dist="38100" dir="2700000" algn="tl">
                    <a:srgbClr val="000000">
                      <a:alpha val="43137"/>
                    </a:srgbClr>
                  </a:outerShdw>
                </a:effectLst>
              </a:rPr>
              <a:t>data dictionary</a:t>
            </a:r>
            <a:r>
              <a:rPr lang="en-US" altLang="en-US" sz="2400" dirty="0">
                <a:solidFill>
                  <a:schemeClr val="accent4">
                    <a:lumMod val="50000"/>
                  </a:schemeClr>
                </a:solidFill>
                <a:effectLst>
                  <a:outerShdw blurRad="38100" dist="38100" dir="2700000" algn="tl">
                    <a:srgbClr val="000000">
                      <a:alpha val="43137"/>
                    </a:srgbClr>
                  </a:outerShdw>
                </a:effectLst>
              </a:rPr>
              <a:t> contains data about each file in the database and each field in those files</a:t>
            </a:r>
          </a:p>
          <a:p>
            <a:endParaRPr lang="en-US" sz="2400" dirty="0"/>
          </a:p>
        </p:txBody>
      </p:sp>
      <p:pic>
        <p:nvPicPr>
          <p:cNvPr id="4" name="Picture 3" descr="CFig10-12.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03179" y="1854316"/>
            <a:ext cx="6585641" cy="440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754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81898"/>
          </a:xfrm>
        </p:spPr>
        <p:txBody>
          <a:bodyPr>
            <a:normAutofit/>
          </a:bodyPr>
          <a:lstStyle/>
          <a:p>
            <a:r>
              <a:rPr lang="en-US" altLang="en-US" sz="2800" b="1" dirty="0">
                <a:solidFill>
                  <a:srgbClr val="ED7D31">
                    <a:lumMod val="50000"/>
                  </a:srgbClr>
                </a:solidFill>
                <a:effectLst>
                  <a:outerShdw blurRad="38100" dist="38100" dir="2700000" algn="tl">
                    <a:srgbClr val="000000">
                      <a:alpha val="43137"/>
                    </a:srgbClr>
                  </a:outerShdw>
                </a:effectLst>
                <a:latin typeface="Calibri"/>
                <a:cs typeface="Arial" pitchFamily="34" charset="0"/>
              </a:rPr>
              <a:t>Database Management Systems</a:t>
            </a:r>
            <a:endParaRPr lang="en-US" sz="48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376413"/>
            <a:ext cx="10515600" cy="4800550"/>
          </a:xfrm>
        </p:spPr>
        <p:txBody>
          <a:bodyPr/>
          <a:lstStyle/>
          <a:p>
            <a:pPr marL="342900" lvl="0" indent="-342900" fontAlgn="base">
              <a:lnSpc>
                <a:spcPct val="100000"/>
              </a:lnSpc>
              <a:spcBef>
                <a:spcPct val="20000"/>
              </a:spcBef>
              <a:spcAft>
                <a:spcPct val="0"/>
              </a:spcAft>
              <a:buClr>
                <a:srgbClr val="A52339"/>
              </a:buClr>
            </a:pPr>
            <a:r>
              <a:rPr lang="en-US" altLang="en-US" sz="2400" dirty="0">
                <a:solidFill>
                  <a:schemeClr val="accent2">
                    <a:lumMod val="50000"/>
                  </a:schemeClr>
                </a:solidFill>
                <a:effectLst>
                  <a:outerShdw blurRad="38100" dist="38100" dir="2700000" algn="tl">
                    <a:srgbClr val="000000">
                      <a:alpha val="43137"/>
                    </a:srgbClr>
                  </a:outerShdw>
                </a:effectLst>
              </a:rPr>
              <a:t>A </a:t>
            </a:r>
            <a:r>
              <a:rPr lang="en-US" altLang="en-US" sz="2400" b="1" dirty="0">
                <a:solidFill>
                  <a:schemeClr val="accent4">
                    <a:lumMod val="50000"/>
                  </a:schemeClr>
                </a:solidFill>
                <a:effectLst>
                  <a:outerShdw blurRad="38100" dist="38100" dir="2700000" algn="tl">
                    <a:srgbClr val="000000">
                      <a:alpha val="43137"/>
                    </a:srgbClr>
                  </a:outerShdw>
                </a:effectLst>
              </a:rPr>
              <a:t>DBMS</a:t>
            </a:r>
            <a:r>
              <a:rPr lang="en-US" altLang="en-US" sz="2400" dirty="0">
                <a:solidFill>
                  <a:schemeClr val="accent2">
                    <a:lumMod val="50000"/>
                  </a:schemeClr>
                </a:solidFill>
                <a:effectLst>
                  <a:outerShdw blurRad="38100" dist="38100" dir="2700000" algn="tl">
                    <a:srgbClr val="000000">
                      <a:alpha val="43137"/>
                    </a:srgbClr>
                  </a:outerShdw>
                </a:effectLst>
              </a:rPr>
              <a:t> </a:t>
            </a:r>
            <a:r>
              <a:rPr lang="en-US" altLang="en-US" sz="2400" dirty="0">
                <a:solidFill>
                  <a:schemeClr val="accent4">
                    <a:lumMod val="50000"/>
                  </a:schemeClr>
                </a:solidFill>
                <a:effectLst>
                  <a:outerShdw blurRad="38100" dist="38100" dir="2700000" algn="tl">
                    <a:srgbClr val="000000">
                      <a:alpha val="43137"/>
                    </a:srgbClr>
                  </a:outerShdw>
                </a:effectLst>
              </a:rPr>
              <a:t>provides several tools that allow users and programs to retrieve and maintain data in the database</a:t>
            </a:r>
          </a:p>
          <a:p>
            <a:endParaRPr lang="en-US" dirty="0"/>
          </a:p>
        </p:txBody>
      </p:sp>
      <p:pic>
        <p:nvPicPr>
          <p:cNvPr id="4" name="Picture 3"/>
          <p:cNvPicPr>
            <a:picLocks noChangeAspect="1"/>
          </p:cNvPicPr>
          <p:nvPr/>
        </p:nvPicPr>
        <p:blipFill>
          <a:blip r:embed="rId2"/>
          <a:stretch>
            <a:fillRect/>
          </a:stretch>
        </p:blipFill>
        <p:spPr>
          <a:xfrm>
            <a:off x="3202131" y="2605088"/>
            <a:ext cx="5124450" cy="3571875"/>
          </a:xfrm>
          <a:prstGeom prst="rect">
            <a:avLst/>
          </a:prstGeom>
        </p:spPr>
      </p:pic>
    </p:spTree>
    <p:extLst>
      <p:ext uri="{BB962C8B-B14F-4D97-AF65-F5344CB8AC3E}">
        <p14:creationId xmlns:p14="http://schemas.microsoft.com/office/powerpoint/2010/main" val="14334238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5077"/>
          </a:xfrm>
        </p:spPr>
        <p:txBody>
          <a:bodyPr>
            <a:normAutofit/>
          </a:bodyPr>
          <a:lstStyle/>
          <a:p>
            <a:r>
              <a:rPr lang="en-US" altLang="en-US" sz="2800" b="1" dirty="0">
                <a:solidFill>
                  <a:schemeClr val="accent4">
                    <a:lumMod val="50000"/>
                  </a:schemeClr>
                </a:solidFill>
                <a:effectLst>
                  <a:outerShdw blurRad="38100" dist="38100" dir="2700000" algn="tl">
                    <a:srgbClr val="000000">
                      <a:alpha val="43137"/>
                    </a:srgbClr>
                  </a:outerShdw>
                </a:effectLst>
                <a:latin typeface="Calibri"/>
                <a:cs typeface="Arial" pitchFamily="34" charset="0"/>
              </a:rPr>
              <a:t>Database Management Systems</a:t>
            </a:r>
            <a:endParaRPr lang="en-US"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231271"/>
            <a:ext cx="10515600" cy="4945692"/>
          </a:xfrm>
        </p:spPr>
        <p:txBody>
          <a:bodyPr/>
          <a:lstStyle/>
          <a:p>
            <a:pPr marL="342900" lvl="0" indent="-342900" fontAlgn="base">
              <a:lnSpc>
                <a:spcPct val="100000"/>
              </a:lnSpc>
              <a:spcBef>
                <a:spcPct val="20000"/>
              </a:spcBef>
              <a:spcAft>
                <a:spcPct val="0"/>
              </a:spcAft>
              <a:buClr>
                <a:srgbClr val="A52339"/>
              </a:buClr>
            </a:pPr>
            <a:endParaRPr lang="en-US" altLang="en-US" sz="2600" dirty="0" smtClean="0">
              <a:solidFill>
                <a:schemeClr val="accent4">
                  <a:lumMod val="50000"/>
                </a:schemeClr>
              </a:solidFill>
              <a:effectLst>
                <a:outerShdw blurRad="38100" dist="38100" dir="2700000" algn="tl">
                  <a:srgbClr val="000000">
                    <a:alpha val="43137"/>
                  </a:srgbClr>
                </a:outerShdw>
              </a:effectLst>
            </a:endParaRPr>
          </a:p>
          <a:p>
            <a:pPr marL="342900" lvl="0" indent="-342900" fontAlgn="base">
              <a:lnSpc>
                <a:spcPct val="100000"/>
              </a:lnSpc>
              <a:spcBef>
                <a:spcPct val="20000"/>
              </a:spcBef>
              <a:spcAft>
                <a:spcPct val="0"/>
              </a:spcAft>
              <a:buClr>
                <a:srgbClr val="A52339"/>
              </a:buClr>
            </a:pPr>
            <a:r>
              <a:rPr lang="en-US" altLang="en-US" sz="2600" dirty="0" smtClean="0">
                <a:solidFill>
                  <a:schemeClr val="accent4">
                    <a:lumMod val="50000"/>
                  </a:schemeClr>
                </a:solidFill>
                <a:effectLst>
                  <a:outerShdw blurRad="38100" dist="38100" dir="2700000" algn="tl">
                    <a:srgbClr val="000000">
                      <a:alpha val="43137"/>
                    </a:srgbClr>
                  </a:outerShdw>
                </a:effectLst>
              </a:rPr>
              <a:t>A </a:t>
            </a:r>
            <a:r>
              <a:rPr lang="en-US" altLang="en-US" sz="2600" b="1" dirty="0">
                <a:solidFill>
                  <a:schemeClr val="accent4">
                    <a:lumMod val="50000"/>
                  </a:schemeClr>
                </a:solidFill>
                <a:effectLst>
                  <a:outerShdw blurRad="38100" dist="38100" dir="2700000" algn="tl">
                    <a:srgbClr val="000000">
                      <a:alpha val="43137"/>
                    </a:srgbClr>
                  </a:outerShdw>
                </a:effectLst>
              </a:rPr>
              <a:t>query language</a:t>
            </a:r>
            <a:r>
              <a:rPr lang="en-US" altLang="en-US" sz="2600" dirty="0">
                <a:solidFill>
                  <a:schemeClr val="accent4">
                    <a:lumMod val="50000"/>
                  </a:schemeClr>
                </a:solidFill>
                <a:effectLst>
                  <a:outerShdw blurRad="38100" dist="38100" dir="2700000" algn="tl">
                    <a:srgbClr val="000000">
                      <a:alpha val="43137"/>
                    </a:srgbClr>
                  </a:outerShdw>
                </a:effectLst>
              </a:rPr>
              <a:t> consists of simple, English-like statements that allow users to specify the data to display, print, or </a:t>
            </a:r>
            <a:r>
              <a:rPr lang="en-US" altLang="en-US" sz="2600" dirty="0" smtClean="0">
                <a:solidFill>
                  <a:schemeClr val="accent4">
                    <a:lumMod val="50000"/>
                  </a:schemeClr>
                </a:solidFill>
                <a:effectLst>
                  <a:outerShdw blurRad="38100" dist="38100" dir="2700000" algn="tl">
                    <a:srgbClr val="000000">
                      <a:alpha val="43137"/>
                    </a:srgbClr>
                  </a:outerShdw>
                </a:effectLst>
              </a:rPr>
              <a:t>store</a:t>
            </a:r>
          </a:p>
          <a:p>
            <a:pPr marL="342900" lvl="0" indent="-342900" fontAlgn="base">
              <a:lnSpc>
                <a:spcPct val="100000"/>
              </a:lnSpc>
              <a:spcBef>
                <a:spcPct val="20000"/>
              </a:spcBef>
              <a:spcAft>
                <a:spcPct val="0"/>
              </a:spcAft>
              <a:buClr>
                <a:srgbClr val="A52339"/>
              </a:buClr>
            </a:pPr>
            <a:endParaRPr lang="en-US" altLang="en-US" sz="2600" dirty="0">
              <a:solidFill>
                <a:schemeClr val="accent4">
                  <a:lumMod val="50000"/>
                </a:schemeClr>
              </a:solidFill>
              <a:effectLst>
                <a:outerShdw blurRad="38100" dist="38100" dir="2700000" algn="tl">
                  <a:srgbClr val="000000">
                    <a:alpha val="43137"/>
                  </a:srgbClr>
                </a:outerShdw>
              </a:effectLst>
            </a:endParaRPr>
          </a:p>
          <a:p>
            <a:pPr marL="342900" lvl="0" indent="-342900" fontAlgn="base">
              <a:lnSpc>
                <a:spcPct val="100000"/>
              </a:lnSpc>
              <a:spcBef>
                <a:spcPct val="20000"/>
              </a:spcBef>
              <a:spcAft>
                <a:spcPct val="0"/>
              </a:spcAft>
              <a:buClr>
                <a:srgbClr val="A52339"/>
              </a:buClr>
            </a:pPr>
            <a:r>
              <a:rPr lang="en-US" altLang="en-US" sz="2600" b="1" dirty="0">
                <a:solidFill>
                  <a:schemeClr val="accent4">
                    <a:lumMod val="50000"/>
                  </a:schemeClr>
                </a:solidFill>
                <a:effectLst>
                  <a:outerShdw blurRad="38100" dist="38100" dir="2700000" algn="tl">
                    <a:srgbClr val="000000">
                      <a:alpha val="43137"/>
                    </a:srgbClr>
                  </a:outerShdw>
                </a:effectLst>
              </a:rPr>
              <a:t>Query by example</a:t>
            </a:r>
            <a:r>
              <a:rPr lang="en-US" altLang="en-US" sz="2600" dirty="0">
                <a:solidFill>
                  <a:schemeClr val="accent4">
                    <a:lumMod val="50000"/>
                  </a:schemeClr>
                </a:solidFill>
                <a:effectLst>
                  <a:outerShdw blurRad="38100" dist="38100" dir="2700000" algn="tl">
                    <a:srgbClr val="000000">
                      <a:alpha val="43137"/>
                    </a:srgbClr>
                  </a:outerShdw>
                </a:effectLst>
              </a:rPr>
              <a:t> (</a:t>
            </a:r>
            <a:r>
              <a:rPr lang="en-US" altLang="en-US" sz="2600" b="1" dirty="0">
                <a:solidFill>
                  <a:schemeClr val="accent4">
                    <a:lumMod val="50000"/>
                  </a:schemeClr>
                </a:solidFill>
                <a:effectLst>
                  <a:outerShdw blurRad="38100" dist="38100" dir="2700000" algn="tl">
                    <a:srgbClr val="000000">
                      <a:alpha val="43137"/>
                    </a:srgbClr>
                  </a:outerShdw>
                </a:effectLst>
              </a:rPr>
              <a:t>QBE</a:t>
            </a:r>
            <a:r>
              <a:rPr lang="en-US" altLang="en-US" sz="2600" dirty="0">
                <a:solidFill>
                  <a:schemeClr val="accent4">
                    <a:lumMod val="50000"/>
                  </a:schemeClr>
                </a:solidFill>
                <a:effectLst>
                  <a:outerShdw blurRad="38100" dist="38100" dir="2700000" algn="tl">
                    <a:srgbClr val="000000">
                      <a:alpha val="43137"/>
                    </a:srgbClr>
                  </a:outerShdw>
                </a:effectLst>
              </a:rPr>
              <a:t>) provides a GUI to assist users with retrieving data</a:t>
            </a:r>
            <a:endParaRPr lang="en-US" altLang="en-US" sz="2600" b="1" dirty="0">
              <a:solidFill>
                <a:schemeClr val="accent4">
                  <a:lumMod val="50000"/>
                </a:schemeClr>
              </a:solidFill>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31096639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8986"/>
          </a:xfrm>
        </p:spPr>
        <p:txBody>
          <a:bodyPr/>
          <a:lstStyle/>
          <a:p>
            <a:r>
              <a:rPr lang="en-US" altLang="en-US" sz="2500" b="1" dirty="0">
                <a:solidFill>
                  <a:srgbClr val="ED7D31">
                    <a:lumMod val="50000"/>
                  </a:srgbClr>
                </a:solidFill>
                <a:effectLst>
                  <a:outerShdw blurRad="38100" dist="38100" dir="2700000" algn="tl">
                    <a:srgbClr val="000000">
                      <a:alpha val="43137"/>
                    </a:srgbClr>
                  </a:outerShdw>
                </a:effectLst>
                <a:latin typeface="Calibri"/>
                <a:cs typeface="Arial" pitchFamily="34" charset="0"/>
              </a:rPr>
              <a:t>Database Management Systems</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339913"/>
            <a:ext cx="10515600" cy="4837050"/>
          </a:xfrm>
        </p:spPr>
        <p:txBody>
          <a:bodyPr/>
          <a:lstStyle/>
          <a:p>
            <a:endParaRPr lang="en-US" dirty="0"/>
          </a:p>
        </p:txBody>
      </p:sp>
      <p:pic>
        <p:nvPicPr>
          <p:cNvPr id="4" name="Content Placeholder 8" descr="CFig9-13.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39913"/>
            <a:ext cx="9645713" cy="500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6832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91522"/>
          </a:xfrm>
        </p:spPr>
        <p:txBody>
          <a:bodyPr>
            <a:normAutofit/>
          </a:bodyPr>
          <a:lstStyle/>
          <a:p>
            <a:r>
              <a:rPr lang="en-US" altLang="en-US" sz="2800" b="1" dirty="0">
                <a:solidFill>
                  <a:schemeClr val="accent4">
                    <a:lumMod val="50000"/>
                  </a:schemeClr>
                </a:solidFill>
                <a:effectLst>
                  <a:outerShdw blurRad="38100" dist="38100" dir="2700000" algn="tl">
                    <a:srgbClr val="000000">
                      <a:alpha val="43137"/>
                    </a:srgbClr>
                  </a:outerShdw>
                </a:effectLst>
                <a:latin typeface="Calibri"/>
                <a:cs typeface="Arial" pitchFamily="34" charset="0"/>
              </a:rPr>
              <a:t>Database Management Systems</a:t>
            </a:r>
            <a:endParaRPr lang="en-US"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039528"/>
            <a:ext cx="10515600" cy="5137435"/>
          </a:xfrm>
        </p:spPr>
        <p:txBody>
          <a:bodyPr/>
          <a:lstStyle/>
          <a:p>
            <a:pPr marL="342900" lvl="0" indent="-342900" fontAlgn="base">
              <a:lnSpc>
                <a:spcPct val="100000"/>
              </a:lnSpc>
              <a:spcBef>
                <a:spcPct val="20000"/>
              </a:spcBef>
              <a:spcAft>
                <a:spcPct val="0"/>
              </a:spcAft>
              <a:buClr>
                <a:srgbClr val="A52339"/>
              </a:buClr>
            </a:pPr>
            <a:r>
              <a:rPr lang="en-US" altLang="en-US" sz="2400" dirty="0">
                <a:solidFill>
                  <a:schemeClr val="accent4">
                    <a:lumMod val="50000"/>
                  </a:schemeClr>
                </a:solidFill>
              </a:rPr>
              <a:t>A </a:t>
            </a:r>
            <a:r>
              <a:rPr lang="en-US" altLang="en-US" sz="2400" b="1" dirty="0">
                <a:solidFill>
                  <a:schemeClr val="accent4">
                    <a:lumMod val="50000"/>
                  </a:schemeClr>
                </a:solidFill>
                <a:effectLst>
                  <a:outerShdw blurRad="38100" dist="38100" dir="2700000" algn="tl">
                    <a:srgbClr val="000000">
                      <a:alpha val="43137"/>
                    </a:srgbClr>
                  </a:outerShdw>
                </a:effectLst>
              </a:rPr>
              <a:t>form</a:t>
            </a:r>
            <a:r>
              <a:rPr lang="en-US" altLang="en-US" sz="2400" dirty="0">
                <a:solidFill>
                  <a:schemeClr val="accent4">
                    <a:lumMod val="50000"/>
                  </a:schemeClr>
                </a:solidFill>
                <a:effectLst>
                  <a:outerShdw blurRad="38100" dist="38100" dir="2700000" algn="tl">
                    <a:srgbClr val="000000">
                      <a:alpha val="43137"/>
                    </a:srgbClr>
                  </a:outerShdw>
                </a:effectLst>
              </a:rPr>
              <a:t> </a:t>
            </a:r>
            <a:r>
              <a:rPr lang="en-US" altLang="en-US" sz="2400" dirty="0">
                <a:solidFill>
                  <a:schemeClr val="accent4">
                    <a:lumMod val="50000"/>
                  </a:schemeClr>
                </a:solidFill>
              </a:rPr>
              <a:t>is a window on the screen that provides areas for entering or modifying data in a database</a:t>
            </a:r>
          </a:p>
          <a:p>
            <a:endParaRPr lang="en-US" dirty="0"/>
          </a:p>
        </p:txBody>
      </p:sp>
      <p:pic>
        <p:nvPicPr>
          <p:cNvPr id="4" name="Picture 3" descr="Fig10-15.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71025" y="1810844"/>
            <a:ext cx="6616764" cy="476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31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01149"/>
          </a:xfrm>
        </p:spPr>
        <p:txBody>
          <a:bodyPr>
            <a:normAutofit/>
          </a:bodyPr>
          <a:lstStyle/>
          <a:p>
            <a:r>
              <a:rPr lang="en-US" altLang="en-US" sz="2800" b="1" dirty="0">
                <a:solidFill>
                  <a:schemeClr val="accent4">
                    <a:lumMod val="50000"/>
                  </a:schemeClr>
                </a:solidFill>
                <a:effectLst>
                  <a:outerShdw blurRad="38100" dist="38100" dir="2700000" algn="tl">
                    <a:srgbClr val="000000">
                      <a:alpha val="43137"/>
                    </a:srgbClr>
                  </a:outerShdw>
                </a:effectLst>
                <a:latin typeface="Calibri"/>
                <a:cs typeface="Arial" pitchFamily="34" charset="0"/>
              </a:rPr>
              <a:t>Database Management Systems</a:t>
            </a:r>
            <a:endParaRPr lang="en-US" sz="4800"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270535"/>
            <a:ext cx="10515600" cy="4906428"/>
          </a:xfrm>
        </p:spPr>
        <p:txBody>
          <a:bodyPr/>
          <a:lstStyle/>
          <a:p>
            <a:pPr marL="342900" lvl="0" indent="-342900" fontAlgn="base">
              <a:lnSpc>
                <a:spcPct val="100000"/>
              </a:lnSpc>
              <a:spcBef>
                <a:spcPct val="20000"/>
              </a:spcBef>
              <a:spcAft>
                <a:spcPct val="0"/>
              </a:spcAft>
              <a:buClr>
                <a:srgbClr val="A52339"/>
              </a:buClr>
            </a:pPr>
            <a:r>
              <a:rPr lang="en-US" altLang="en-US" sz="2400" dirty="0">
                <a:solidFill>
                  <a:schemeClr val="accent4">
                    <a:lumMod val="50000"/>
                  </a:schemeClr>
                </a:solidFill>
                <a:effectLst>
                  <a:outerShdw blurRad="38100" dist="38100" dir="2700000" algn="tl">
                    <a:srgbClr val="000000">
                      <a:alpha val="43137"/>
                    </a:srgbClr>
                  </a:outerShdw>
                </a:effectLst>
              </a:rPr>
              <a:t>A </a:t>
            </a:r>
            <a:r>
              <a:rPr lang="en-US" altLang="en-US" sz="2400" b="1" dirty="0">
                <a:solidFill>
                  <a:schemeClr val="accent4">
                    <a:lumMod val="50000"/>
                  </a:schemeClr>
                </a:solidFill>
                <a:effectLst>
                  <a:outerShdw blurRad="38100" dist="38100" dir="2700000" algn="tl">
                    <a:srgbClr val="000000">
                      <a:alpha val="43137"/>
                    </a:srgbClr>
                  </a:outerShdw>
                </a:effectLst>
              </a:rPr>
              <a:t>report generator</a:t>
            </a:r>
            <a:r>
              <a:rPr lang="en-US" altLang="en-US" sz="2400" dirty="0">
                <a:solidFill>
                  <a:schemeClr val="accent4">
                    <a:lumMod val="50000"/>
                  </a:schemeClr>
                </a:solidFill>
                <a:effectLst>
                  <a:outerShdw blurRad="38100" dist="38100" dir="2700000" algn="tl">
                    <a:srgbClr val="000000">
                      <a:alpha val="43137"/>
                    </a:srgbClr>
                  </a:outerShdw>
                </a:effectLst>
              </a:rPr>
              <a:t> allows users to design a report on the screen, retrieve data into the report design, and then display or print the report</a:t>
            </a:r>
          </a:p>
          <a:p>
            <a:endParaRPr lang="en-US" dirty="0"/>
          </a:p>
        </p:txBody>
      </p:sp>
      <p:pic>
        <p:nvPicPr>
          <p:cNvPr id="4" name="Picture 3" descr="Fig10-16.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9371" y="2664545"/>
            <a:ext cx="8075025" cy="38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223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70656"/>
          </a:xfrm>
        </p:spPr>
        <p:txBody>
          <a:bodyPr>
            <a:normAutofit/>
          </a:bodyPr>
          <a:lstStyle/>
          <a:p>
            <a:r>
              <a:rPr lang="en-US" altLang="en-US" sz="2800" b="1" dirty="0">
                <a:solidFill>
                  <a:schemeClr val="accent4">
                    <a:lumMod val="50000"/>
                  </a:schemeClr>
                </a:solidFill>
                <a:effectLst>
                  <a:outerShdw blurRad="38100" dist="38100" dir="2700000" algn="tl">
                    <a:srgbClr val="000000">
                      <a:alpha val="43137"/>
                    </a:srgbClr>
                  </a:outerShdw>
                </a:effectLst>
                <a:latin typeface="Calibri"/>
                <a:cs typeface="Arial" pitchFamily="34" charset="0"/>
              </a:rPr>
              <a:t>Database Management Systems</a:t>
            </a:r>
            <a:endParaRPr lang="en-US" sz="4800"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lvl="0" indent="0">
              <a:lnSpc>
                <a:spcPct val="100000"/>
              </a:lnSpc>
              <a:spcBef>
                <a:spcPts val="0"/>
              </a:spcBef>
              <a:buNone/>
            </a:pPr>
            <a:r>
              <a:rPr kumimoji="0" lang="en-US" sz="2600" b="0" i="0" u="none" strike="noStrike" kern="0" cap="none" spc="0" normalizeH="0" baseline="0" noProof="0" dirty="0" smtClean="0">
                <a:ln>
                  <a:noFill/>
                </a:ln>
                <a:solidFill>
                  <a:schemeClr val="accent4">
                    <a:lumMod val="50000"/>
                  </a:schemeClr>
                </a:solidFill>
                <a:effectLst>
                  <a:outerShdw blurRad="38100" dist="38100" dir="2700000" algn="tl">
                    <a:srgbClr val="000000">
                      <a:alpha val="43137"/>
                    </a:srgbClr>
                  </a:outerShdw>
                </a:effectLst>
                <a:uLnTx/>
                <a:uFillTx/>
              </a:rPr>
              <a:t>A </a:t>
            </a:r>
            <a:r>
              <a:rPr kumimoji="0" lang="en-US" sz="2600" b="1" i="0" u="none" strike="noStrike" kern="0" cap="none" spc="0" normalizeH="0" baseline="0" noProof="0" dirty="0" smtClean="0">
                <a:ln>
                  <a:noFill/>
                </a:ln>
                <a:solidFill>
                  <a:schemeClr val="accent4">
                    <a:lumMod val="50000"/>
                  </a:schemeClr>
                </a:solidFill>
                <a:effectLst>
                  <a:outerShdw blurRad="38100" dist="38100" dir="2700000" algn="tl">
                    <a:srgbClr val="000000">
                      <a:alpha val="43137"/>
                    </a:srgbClr>
                  </a:outerShdw>
                </a:effectLst>
                <a:uLnTx/>
                <a:uFillTx/>
              </a:rPr>
              <a:t>DBMS</a:t>
            </a:r>
            <a:r>
              <a:rPr kumimoji="0" lang="en-US" sz="2600" b="0" i="0" u="none" strike="noStrike" kern="0" cap="none" spc="0" normalizeH="0" baseline="0" noProof="0" dirty="0" smtClean="0">
                <a:ln>
                  <a:noFill/>
                </a:ln>
                <a:solidFill>
                  <a:schemeClr val="accent4">
                    <a:lumMod val="50000"/>
                  </a:schemeClr>
                </a:solidFill>
                <a:effectLst>
                  <a:outerShdw blurRad="38100" dist="38100" dir="2700000" algn="tl">
                    <a:srgbClr val="000000">
                      <a:alpha val="43137"/>
                    </a:srgbClr>
                  </a:outerShdw>
                </a:effectLst>
                <a:uLnTx/>
                <a:uFillTx/>
              </a:rPr>
              <a:t> provides means to ensure that only authorized users access data at permitted times</a:t>
            </a:r>
          </a:p>
          <a:p>
            <a:pPr marL="0" lvl="0" indent="0">
              <a:lnSpc>
                <a:spcPct val="100000"/>
              </a:lnSpc>
              <a:spcBef>
                <a:spcPts val="0"/>
              </a:spcBef>
              <a:buNone/>
            </a:pPr>
            <a:endParaRPr kumimoji="0" lang="en-US" b="0" i="0" u="none" strike="noStrike" kern="0" cap="none" spc="0" normalizeH="0" baseline="0" noProof="0" dirty="0" smtClean="0">
              <a:ln>
                <a:noFill/>
              </a:ln>
              <a:solidFill>
                <a:schemeClr val="accent2">
                  <a:lumMod val="50000"/>
                </a:schemeClr>
              </a:solidFill>
              <a:effectLst>
                <a:outerShdw blurRad="38100" dist="38100" dir="2700000" algn="tl">
                  <a:srgbClr val="000000">
                    <a:alpha val="43137"/>
                  </a:srgbClr>
                </a:outerShdw>
              </a:effectLst>
              <a:uLnTx/>
              <a:uFillTx/>
            </a:endParaRPr>
          </a:p>
          <a:p>
            <a:pPr lvl="1"/>
            <a:r>
              <a:rPr lang="en-US" dirty="0" smtClean="0">
                <a:effectLst>
                  <a:outerShdw blurRad="38100" dist="38100" dir="2700000" algn="tl">
                    <a:srgbClr val="000000">
                      <a:alpha val="43137"/>
                    </a:srgbClr>
                  </a:outerShdw>
                </a:effectLst>
              </a:rPr>
              <a:t>Access privileges</a:t>
            </a:r>
          </a:p>
          <a:p>
            <a:pPr lvl="1"/>
            <a:r>
              <a:rPr lang="en-US" dirty="0" smtClean="0">
                <a:effectLst>
                  <a:outerShdw blurRad="38100" dist="38100" dir="2700000" algn="tl">
                    <a:srgbClr val="000000">
                      <a:alpha val="43137"/>
                    </a:srgbClr>
                  </a:outerShdw>
                </a:effectLst>
              </a:rPr>
              <a:t>Principle of least privilege</a:t>
            </a:r>
          </a:p>
          <a:p>
            <a:endParaRPr lang="en-US" dirty="0"/>
          </a:p>
        </p:txBody>
      </p:sp>
    </p:spTree>
    <p:extLst>
      <p:ext uri="{BB962C8B-B14F-4D97-AF65-F5344CB8AC3E}">
        <p14:creationId xmlns:p14="http://schemas.microsoft.com/office/powerpoint/2010/main" val="33412039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29932"/>
          </a:xfrm>
        </p:spPr>
        <p:txBody>
          <a:bodyPr>
            <a:normAutofit/>
          </a:bodyPr>
          <a:lstStyle/>
          <a:p>
            <a:r>
              <a:rPr lang="en-US" altLang="en-US" sz="2800" b="1" dirty="0">
                <a:solidFill>
                  <a:schemeClr val="accent4">
                    <a:lumMod val="50000"/>
                  </a:schemeClr>
                </a:solidFill>
                <a:effectLst>
                  <a:outerShdw blurRad="38100" dist="38100" dir="2700000" algn="tl">
                    <a:srgbClr val="000000">
                      <a:alpha val="43137"/>
                    </a:srgbClr>
                  </a:outerShdw>
                </a:effectLst>
                <a:latin typeface="Calibri"/>
                <a:cs typeface="Arial" pitchFamily="34" charset="0"/>
              </a:rPr>
              <a:t>Database Management Systems</a:t>
            </a:r>
            <a:endParaRPr lang="en-US" sz="4800"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267485"/>
            <a:ext cx="10515600" cy="4909478"/>
          </a:xfrm>
        </p:spPr>
        <p:txBody>
          <a:bodyPr>
            <a:normAutofit/>
          </a:bodyPr>
          <a:lstStyle/>
          <a:p>
            <a:pPr marL="342900" lvl="0" indent="-342900" fontAlgn="base">
              <a:lnSpc>
                <a:spcPct val="100000"/>
              </a:lnSpc>
              <a:spcBef>
                <a:spcPct val="20000"/>
              </a:spcBef>
              <a:spcAft>
                <a:spcPct val="0"/>
              </a:spcAft>
              <a:buClr>
                <a:srgbClr val="A52339"/>
              </a:buClr>
            </a:pPr>
            <a:r>
              <a:rPr lang="en-US" altLang="en-US" sz="2400" dirty="0">
                <a:solidFill>
                  <a:schemeClr val="accent4">
                    <a:lumMod val="50000"/>
                  </a:schemeClr>
                </a:solidFill>
                <a:effectLst>
                  <a:outerShdw blurRad="38100" dist="38100" dir="2700000" algn="tl">
                    <a:srgbClr val="000000">
                      <a:alpha val="43137"/>
                    </a:srgbClr>
                  </a:outerShdw>
                </a:effectLst>
              </a:rPr>
              <a:t>A </a:t>
            </a:r>
            <a:r>
              <a:rPr lang="en-US" altLang="en-US" sz="2400" b="1" dirty="0">
                <a:solidFill>
                  <a:schemeClr val="accent4">
                    <a:lumMod val="50000"/>
                  </a:schemeClr>
                </a:solidFill>
                <a:effectLst>
                  <a:outerShdw blurRad="38100" dist="38100" dir="2700000" algn="tl">
                    <a:srgbClr val="000000">
                      <a:alpha val="43137"/>
                    </a:srgbClr>
                  </a:outerShdw>
                </a:effectLst>
              </a:rPr>
              <a:t>DMBS</a:t>
            </a:r>
            <a:r>
              <a:rPr lang="en-US" altLang="en-US" sz="2400" dirty="0">
                <a:solidFill>
                  <a:schemeClr val="accent4">
                    <a:lumMod val="50000"/>
                  </a:schemeClr>
                </a:solidFill>
                <a:effectLst>
                  <a:outerShdw blurRad="38100" dist="38100" dir="2700000" algn="tl">
                    <a:srgbClr val="000000">
                      <a:alpha val="43137"/>
                    </a:srgbClr>
                  </a:outerShdw>
                </a:effectLst>
              </a:rPr>
              <a:t> provides a variety of techniques to restore the database to a usable form in case it is damaged or destroyed</a:t>
            </a:r>
          </a:p>
          <a:p>
            <a:endParaRPr lang="en-US" sz="2000" dirty="0">
              <a:solidFill>
                <a:schemeClr val="accent4">
                  <a:lumMod val="50000"/>
                </a:schemeClr>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stretch>
            <a:fillRect/>
          </a:stretch>
        </p:blipFill>
        <p:spPr>
          <a:xfrm>
            <a:off x="2651297" y="2484940"/>
            <a:ext cx="5641677" cy="3540494"/>
          </a:xfrm>
          <a:prstGeom prst="rect">
            <a:avLst/>
          </a:prstGeom>
        </p:spPr>
      </p:pic>
    </p:spTree>
    <p:extLst>
      <p:ext uri="{BB962C8B-B14F-4D97-AF65-F5344CB8AC3E}">
        <p14:creationId xmlns:p14="http://schemas.microsoft.com/office/powerpoint/2010/main" val="11610484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587375"/>
          </a:xfrm>
        </p:spPr>
        <p:txBody>
          <a:bodyPr>
            <a:normAutofit/>
          </a:bodyPr>
          <a:lstStyle/>
          <a:p>
            <a:r>
              <a:rPr lang="en-US" sz="2800" b="1" dirty="0" smtClean="0">
                <a:solidFill>
                  <a:schemeClr val="accent4">
                    <a:lumMod val="50000"/>
                  </a:schemeClr>
                </a:solidFill>
                <a:effectLst>
                  <a:outerShdw blurRad="38100" dist="38100" dir="2700000" algn="tl">
                    <a:srgbClr val="000000">
                      <a:alpha val="43137"/>
                    </a:srgbClr>
                  </a:outerShdw>
                </a:effectLst>
                <a:latin typeface="Calibri"/>
                <a:cs typeface="Arial" pitchFamily="34" charset="0"/>
              </a:rPr>
              <a:t>Relational Databases</a:t>
            </a:r>
            <a:endParaRPr lang="en-US" sz="3600" dirty="0">
              <a:solidFill>
                <a:schemeClr val="accent4">
                  <a:lumMod val="50000"/>
                </a:schemeClr>
              </a:solidFill>
              <a:effectLst>
                <a:outerShdw blurRad="38100" dist="38100" dir="2700000" algn="tl">
                  <a:srgbClr val="000000">
                    <a:alpha val="43137"/>
                  </a:srgbClr>
                </a:outerShdw>
              </a:effectLst>
            </a:endParaRPr>
          </a:p>
        </p:txBody>
      </p:sp>
      <p:sp>
        <p:nvSpPr>
          <p:cNvPr id="5" name="Content Placeholder 4"/>
          <p:cNvSpPr>
            <a:spLocks noGrp="1"/>
          </p:cNvSpPr>
          <p:nvPr>
            <p:ph sz="half" idx="4294967295"/>
          </p:nvPr>
        </p:nvSpPr>
        <p:spPr>
          <a:xfrm>
            <a:off x="7010400" y="1825625"/>
            <a:ext cx="5181600" cy="4351338"/>
          </a:xfrm>
        </p:spPr>
        <p:txBody>
          <a:bodyPr/>
          <a:lstStyle/>
          <a:p>
            <a:pPr>
              <a:defRPr/>
            </a:pPr>
            <a:r>
              <a:rPr lang="en-US" sz="2400" dirty="0">
                <a:solidFill>
                  <a:schemeClr val="accent2">
                    <a:lumMod val="50000"/>
                  </a:schemeClr>
                </a:solidFill>
              </a:rPr>
              <a:t>A </a:t>
            </a:r>
            <a:r>
              <a:rPr lang="en-US" sz="2400" b="1" dirty="0">
                <a:solidFill>
                  <a:schemeClr val="accent2">
                    <a:lumMod val="50000"/>
                  </a:schemeClr>
                </a:solidFill>
              </a:rPr>
              <a:t>data model</a:t>
            </a:r>
            <a:r>
              <a:rPr lang="en-US" sz="2400" dirty="0">
                <a:solidFill>
                  <a:schemeClr val="accent2">
                    <a:lumMod val="50000"/>
                  </a:schemeClr>
                </a:solidFill>
              </a:rPr>
              <a:t> consists of rules and standards that define how the database organizes data</a:t>
            </a:r>
          </a:p>
          <a:p>
            <a:pPr>
              <a:defRPr/>
            </a:pPr>
            <a:r>
              <a:rPr lang="en-US" sz="2400" dirty="0">
                <a:solidFill>
                  <a:schemeClr val="accent2">
                    <a:lumMod val="50000"/>
                  </a:schemeClr>
                </a:solidFill>
              </a:rPr>
              <a:t>A </a:t>
            </a:r>
            <a:r>
              <a:rPr lang="en-US" sz="2400" b="1" dirty="0">
                <a:solidFill>
                  <a:schemeClr val="accent2">
                    <a:lumMod val="50000"/>
                  </a:schemeClr>
                </a:solidFill>
              </a:rPr>
              <a:t>relational database</a:t>
            </a:r>
            <a:r>
              <a:rPr lang="en-US" sz="2400" dirty="0">
                <a:solidFill>
                  <a:schemeClr val="accent2">
                    <a:lumMod val="50000"/>
                  </a:schemeClr>
                </a:solidFill>
              </a:rPr>
              <a:t> stores data in </a:t>
            </a:r>
            <a:r>
              <a:rPr lang="en-US" sz="2400" b="1" dirty="0">
                <a:solidFill>
                  <a:schemeClr val="accent2">
                    <a:lumMod val="50000"/>
                  </a:schemeClr>
                </a:solidFill>
              </a:rPr>
              <a:t>tables</a:t>
            </a:r>
            <a:r>
              <a:rPr lang="en-US" sz="2400" dirty="0">
                <a:solidFill>
                  <a:schemeClr val="accent2">
                    <a:lumMod val="50000"/>
                  </a:schemeClr>
                </a:solidFill>
              </a:rPr>
              <a:t> that consist of rows and columns</a:t>
            </a:r>
          </a:p>
          <a:p>
            <a:pPr lvl="1">
              <a:defRPr/>
            </a:pPr>
            <a:r>
              <a:rPr lang="en-US" sz="2000" dirty="0">
                <a:solidFill>
                  <a:schemeClr val="accent2">
                    <a:lumMod val="50000"/>
                  </a:schemeClr>
                </a:solidFill>
              </a:rPr>
              <a:t>Each </a:t>
            </a:r>
            <a:r>
              <a:rPr lang="en-US" sz="2000" b="1" dirty="0">
                <a:solidFill>
                  <a:schemeClr val="accent2">
                    <a:lumMod val="50000"/>
                  </a:schemeClr>
                </a:solidFill>
              </a:rPr>
              <a:t>row</a:t>
            </a:r>
            <a:r>
              <a:rPr lang="en-US" sz="2000" dirty="0">
                <a:solidFill>
                  <a:schemeClr val="accent2">
                    <a:lumMod val="50000"/>
                  </a:schemeClr>
                </a:solidFill>
              </a:rPr>
              <a:t> has a primary key</a:t>
            </a:r>
          </a:p>
          <a:p>
            <a:pPr lvl="1">
              <a:defRPr/>
            </a:pPr>
            <a:r>
              <a:rPr lang="en-US" sz="2000" dirty="0">
                <a:solidFill>
                  <a:schemeClr val="accent2">
                    <a:lumMod val="50000"/>
                  </a:schemeClr>
                </a:solidFill>
              </a:rPr>
              <a:t>Each </a:t>
            </a:r>
            <a:r>
              <a:rPr lang="en-US" sz="2000" b="1" dirty="0">
                <a:solidFill>
                  <a:schemeClr val="accent2">
                    <a:lumMod val="50000"/>
                  </a:schemeClr>
                </a:solidFill>
              </a:rPr>
              <a:t>column</a:t>
            </a:r>
            <a:r>
              <a:rPr lang="en-US" sz="2000" dirty="0">
                <a:solidFill>
                  <a:schemeClr val="accent2">
                    <a:lumMod val="50000"/>
                  </a:schemeClr>
                </a:solidFill>
              </a:rPr>
              <a:t> has a unique name</a:t>
            </a:r>
          </a:p>
          <a:p>
            <a:pPr>
              <a:defRPr/>
            </a:pPr>
            <a:r>
              <a:rPr lang="en-US" sz="2400" dirty="0">
                <a:solidFill>
                  <a:schemeClr val="accent2">
                    <a:lumMod val="50000"/>
                  </a:schemeClr>
                </a:solidFill>
              </a:rPr>
              <a:t>A </a:t>
            </a:r>
            <a:r>
              <a:rPr lang="en-US" sz="2400" b="1" dirty="0">
                <a:solidFill>
                  <a:schemeClr val="accent2">
                    <a:lumMod val="50000"/>
                  </a:schemeClr>
                </a:solidFill>
              </a:rPr>
              <a:t>relationship</a:t>
            </a:r>
            <a:r>
              <a:rPr lang="en-US" sz="2400" dirty="0">
                <a:solidFill>
                  <a:schemeClr val="accent2">
                    <a:lumMod val="50000"/>
                  </a:schemeClr>
                </a:solidFill>
              </a:rPr>
              <a:t> is a link within the data</a:t>
            </a:r>
          </a:p>
          <a:p>
            <a:endParaRPr lang="en-US" dirty="0"/>
          </a:p>
        </p:txBody>
      </p:sp>
      <p:pic>
        <p:nvPicPr>
          <p:cNvPr id="6" name="Content Placeholder 12" descr="CFig9-17.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25625"/>
            <a:ext cx="5227121" cy="3669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842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722530"/>
          </a:xfrm>
        </p:spPr>
        <p:txBody>
          <a:bodyPr/>
          <a:lstStyle/>
          <a:p>
            <a:r>
              <a:rPr lang="en-US" sz="2800" b="1" dirty="0">
                <a:solidFill>
                  <a:schemeClr val="accent4">
                    <a:lumMod val="50000"/>
                  </a:schemeClr>
                </a:solidFill>
                <a:effectLst>
                  <a:outerShdw blurRad="38100" dist="38100" dir="2700000" algn="tl">
                    <a:srgbClr val="000000">
                      <a:alpha val="43137"/>
                    </a:srgbClr>
                  </a:outerShdw>
                </a:effectLst>
                <a:latin typeface="Calibri"/>
                <a:cs typeface="Arial" pitchFamily="34" charset="0"/>
              </a:rPr>
              <a:t>Relational Databases</a:t>
            </a:r>
            <a:endParaRPr lang="en-US" dirty="0">
              <a:solidFill>
                <a:schemeClr val="accent4">
                  <a:lumMod val="50000"/>
                </a:schemeClr>
              </a:solidFill>
              <a:effectLst>
                <a:outerShdw blurRad="38100" dist="38100" dir="2700000" algn="tl">
                  <a:srgbClr val="000000">
                    <a:alpha val="43137"/>
                  </a:srgbClr>
                </a:outerShdw>
              </a:effectLst>
            </a:endParaRPr>
          </a:p>
        </p:txBody>
      </p:sp>
      <p:sp>
        <p:nvSpPr>
          <p:cNvPr id="6" name="Content Placeholder 5"/>
          <p:cNvSpPr>
            <a:spLocks noGrp="1"/>
          </p:cNvSpPr>
          <p:nvPr>
            <p:ph idx="1"/>
          </p:nvPr>
        </p:nvSpPr>
        <p:spPr>
          <a:xfrm>
            <a:off x="838200" y="1251284"/>
            <a:ext cx="10515600" cy="4925679"/>
          </a:xfrm>
        </p:spPr>
        <p:txBody>
          <a:bodyPr/>
          <a:lstStyle/>
          <a:p>
            <a:pPr marL="342900" lvl="0" indent="-342900" fontAlgn="base">
              <a:lnSpc>
                <a:spcPct val="100000"/>
              </a:lnSpc>
              <a:spcBef>
                <a:spcPct val="20000"/>
              </a:spcBef>
              <a:spcAft>
                <a:spcPct val="0"/>
              </a:spcAft>
              <a:buClr>
                <a:srgbClr val="A52339"/>
              </a:buClr>
            </a:pPr>
            <a:r>
              <a:rPr lang="en-US" altLang="en-US" sz="2400" b="1" dirty="0">
                <a:solidFill>
                  <a:schemeClr val="accent4">
                    <a:lumMod val="50000"/>
                  </a:schemeClr>
                </a:solidFill>
                <a:effectLst>
                  <a:outerShdw blurRad="38100" dist="38100" dir="2700000" algn="tl">
                    <a:srgbClr val="000000">
                      <a:alpha val="43137"/>
                    </a:srgbClr>
                  </a:outerShdw>
                </a:effectLst>
              </a:rPr>
              <a:t>Structured Query Language</a:t>
            </a:r>
            <a:r>
              <a:rPr lang="en-US" altLang="en-US" sz="2400" dirty="0">
                <a:solidFill>
                  <a:schemeClr val="accent4">
                    <a:lumMod val="50000"/>
                  </a:schemeClr>
                </a:solidFill>
                <a:effectLst>
                  <a:outerShdw blurRad="38100" dist="38100" dir="2700000" algn="tl">
                    <a:srgbClr val="000000">
                      <a:alpha val="43137"/>
                    </a:srgbClr>
                  </a:outerShdw>
                </a:effectLst>
              </a:rPr>
              <a:t> (</a:t>
            </a:r>
            <a:r>
              <a:rPr lang="en-US" altLang="en-US" sz="2400" b="1" dirty="0">
                <a:solidFill>
                  <a:schemeClr val="accent4">
                    <a:lumMod val="50000"/>
                  </a:schemeClr>
                </a:solidFill>
                <a:effectLst>
                  <a:outerShdw blurRad="38100" dist="38100" dir="2700000" algn="tl">
                    <a:srgbClr val="000000">
                      <a:alpha val="43137"/>
                    </a:srgbClr>
                  </a:outerShdw>
                </a:effectLst>
              </a:rPr>
              <a:t>SQL</a:t>
            </a:r>
            <a:r>
              <a:rPr lang="en-US" altLang="en-US" sz="2400" dirty="0">
                <a:solidFill>
                  <a:schemeClr val="accent4">
                    <a:lumMod val="50000"/>
                  </a:schemeClr>
                </a:solidFill>
                <a:effectLst>
                  <a:outerShdw blurRad="38100" dist="38100" dir="2700000" algn="tl">
                    <a:srgbClr val="000000">
                      <a:alpha val="43137"/>
                    </a:srgbClr>
                  </a:outerShdw>
                </a:effectLst>
              </a:rPr>
              <a:t>) is a query language that allows users to manage, update, and retrieve data</a:t>
            </a:r>
            <a:endParaRPr lang="en-US" altLang="en-US" sz="2400" b="1" dirty="0">
              <a:solidFill>
                <a:schemeClr val="accent4">
                  <a:lumMod val="50000"/>
                </a:schemeClr>
              </a:solidFill>
              <a:effectLst>
                <a:outerShdw blurRad="38100" dist="38100" dir="2700000" algn="tl">
                  <a:srgbClr val="000000">
                    <a:alpha val="43137"/>
                  </a:srgbClr>
                </a:outerShdw>
              </a:effectLst>
            </a:endParaRPr>
          </a:p>
          <a:p>
            <a:endParaRPr lang="en-US" dirty="0"/>
          </a:p>
        </p:txBody>
      </p:sp>
      <p:pic>
        <p:nvPicPr>
          <p:cNvPr id="7" name="Picture 6" descr="CFig9-18.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7669" y="2904219"/>
            <a:ext cx="10160825" cy="2514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699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97401"/>
          </a:xfrm>
        </p:spPr>
        <p:txBody>
          <a:bodyPr>
            <a:normAutofit/>
          </a:bodyPr>
          <a:lstStyle/>
          <a:p>
            <a:r>
              <a:rPr lang="en-US" altLang="en-US" sz="2800" b="1" dirty="0">
                <a:solidFill>
                  <a:schemeClr val="accent4">
                    <a:lumMod val="50000"/>
                  </a:schemeClr>
                </a:solidFill>
                <a:effectLst>
                  <a:outerShdw blurRad="38100" dist="38100" dir="2700000" algn="tl">
                    <a:srgbClr val="000000">
                      <a:alpha val="43137"/>
                    </a:srgbClr>
                  </a:outerShdw>
                </a:effectLst>
                <a:latin typeface="Calibri"/>
                <a:cs typeface="Arial" pitchFamily="34" charset="0"/>
              </a:rPr>
              <a:t>Web Databases</a:t>
            </a:r>
            <a:endParaRPr lang="en-US" sz="3200"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289785"/>
            <a:ext cx="10515600" cy="4887178"/>
          </a:xfrm>
        </p:spPr>
        <p:txBody>
          <a:bodyPr>
            <a:normAutofit/>
          </a:bodyPr>
          <a:lstStyle/>
          <a:p>
            <a:pPr marL="342900" lvl="0" indent="-342900" fontAlgn="base">
              <a:lnSpc>
                <a:spcPct val="100000"/>
              </a:lnSpc>
              <a:spcBef>
                <a:spcPct val="20000"/>
              </a:spcBef>
              <a:spcAft>
                <a:spcPct val="0"/>
              </a:spcAft>
              <a:buClr>
                <a:srgbClr val="A52339"/>
              </a:buClr>
            </a:pPr>
            <a:r>
              <a:rPr lang="en-US" altLang="en-US" sz="2400" dirty="0">
                <a:solidFill>
                  <a:schemeClr val="accent4">
                    <a:lumMod val="50000"/>
                  </a:schemeClr>
                </a:solidFill>
                <a:effectLst>
                  <a:outerShdw blurRad="38100" dist="38100" dir="2700000" algn="tl">
                    <a:srgbClr val="000000">
                      <a:alpha val="43137"/>
                    </a:srgbClr>
                  </a:outerShdw>
                </a:effectLst>
              </a:rPr>
              <a:t>Databases on the Web allow you to:</a:t>
            </a:r>
          </a:p>
          <a:p>
            <a:endParaRPr lang="en-US" sz="2400" b="1" dirty="0">
              <a:solidFill>
                <a:schemeClr val="accent2">
                  <a:lumMod val="50000"/>
                </a:schemeClr>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stretch>
            <a:fillRect/>
          </a:stretch>
        </p:blipFill>
        <p:spPr>
          <a:xfrm>
            <a:off x="964781" y="2209950"/>
            <a:ext cx="9141745" cy="3830629"/>
          </a:xfrm>
          <a:prstGeom prst="rect">
            <a:avLst/>
          </a:prstGeom>
        </p:spPr>
      </p:pic>
    </p:spTree>
    <p:extLst>
      <p:ext uri="{BB962C8B-B14F-4D97-AF65-F5344CB8AC3E}">
        <p14:creationId xmlns:p14="http://schemas.microsoft.com/office/powerpoint/2010/main" val="11922886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68526"/>
          </a:xfrm>
        </p:spPr>
        <p:txBody>
          <a:bodyPr/>
          <a:lstStyle/>
          <a:p>
            <a:r>
              <a:rPr lang="en-US" altLang="en-US" sz="3200" b="1" dirty="0">
                <a:solidFill>
                  <a:schemeClr val="accent4">
                    <a:lumMod val="50000"/>
                  </a:schemeClr>
                </a:solidFill>
                <a:effectLst>
                  <a:outerShdw blurRad="38100" dist="38100" dir="2700000" algn="tl">
                    <a:srgbClr val="000000">
                      <a:alpha val="43137"/>
                    </a:srgbClr>
                  </a:outerShdw>
                </a:effectLst>
                <a:latin typeface="Calibri"/>
                <a:cs typeface="Arial" pitchFamily="34" charset="0"/>
              </a:rPr>
              <a:t>Web Databases</a:t>
            </a:r>
            <a:endParaRPr lang="en-US" dirty="0">
              <a:solidFill>
                <a:schemeClr val="accent4">
                  <a:lumMod val="50000"/>
                </a:schemeClr>
              </a:solidFill>
            </a:endParaRPr>
          </a:p>
        </p:txBody>
      </p:sp>
      <p:pic>
        <p:nvPicPr>
          <p:cNvPr id="4" name="Content Placeholder 3"/>
          <p:cNvPicPr>
            <a:picLocks noGrp="1" noChangeAspect="1"/>
          </p:cNvPicPr>
          <p:nvPr>
            <p:ph idx="1"/>
          </p:nvPr>
        </p:nvPicPr>
        <p:blipFill>
          <a:blip r:embed="rId2"/>
          <a:stretch>
            <a:fillRect/>
          </a:stretch>
        </p:blipFill>
        <p:spPr>
          <a:xfrm>
            <a:off x="2188981" y="1277557"/>
            <a:ext cx="8090800" cy="5350192"/>
          </a:xfrm>
          <a:prstGeom prst="rect">
            <a:avLst/>
          </a:prstGeom>
        </p:spPr>
      </p:pic>
    </p:spTree>
    <p:extLst>
      <p:ext uri="{BB962C8B-B14F-4D97-AF65-F5344CB8AC3E}">
        <p14:creationId xmlns:p14="http://schemas.microsoft.com/office/powerpoint/2010/main" val="17210283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5"/>
          </a:xfrm>
        </p:spPr>
        <p:txBody>
          <a:bodyPr>
            <a:normAutofit/>
          </a:bodyPr>
          <a:lstStyle/>
          <a:p>
            <a:r>
              <a:rPr lang="en-US" altLang="en-US" sz="3200" b="1" dirty="0">
                <a:solidFill>
                  <a:schemeClr val="accent4">
                    <a:lumMod val="50000"/>
                  </a:schemeClr>
                </a:solidFill>
                <a:effectLst>
                  <a:outerShdw blurRad="38100" dist="38100" dir="2700000" algn="tl">
                    <a:srgbClr val="000000">
                      <a:alpha val="43137"/>
                    </a:srgbClr>
                  </a:outerShdw>
                </a:effectLst>
                <a:latin typeface="Calibri"/>
                <a:cs typeface="Arial" pitchFamily="34" charset="0"/>
              </a:rPr>
              <a:t>Database Administration</a:t>
            </a:r>
            <a:endParaRPr lang="en-US" sz="3600"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376413"/>
            <a:ext cx="10515600" cy="4800550"/>
          </a:xfrm>
        </p:spPr>
        <p:txBody>
          <a:bodyPr>
            <a:normAutofit/>
          </a:bodyPr>
          <a:lstStyle/>
          <a:p>
            <a:pPr marL="342900" lvl="0" indent="-342900" fontAlgn="base">
              <a:lnSpc>
                <a:spcPct val="100000"/>
              </a:lnSpc>
              <a:spcBef>
                <a:spcPct val="20000"/>
              </a:spcBef>
              <a:spcAft>
                <a:spcPct val="0"/>
              </a:spcAft>
              <a:buClr>
                <a:srgbClr val="A52339"/>
              </a:buClr>
            </a:pPr>
            <a:r>
              <a:rPr lang="en-US" altLang="en-US" sz="2600" dirty="0">
                <a:solidFill>
                  <a:schemeClr val="accent4">
                    <a:lumMod val="50000"/>
                  </a:schemeClr>
                </a:solidFill>
                <a:effectLst>
                  <a:outerShdw blurRad="38100" dist="38100" dir="2700000" algn="tl">
                    <a:srgbClr val="000000">
                      <a:alpha val="43137"/>
                    </a:srgbClr>
                  </a:outerShdw>
                </a:effectLst>
              </a:rPr>
              <a:t>It is important to have a carefully designed database</a:t>
            </a:r>
          </a:p>
          <a:p>
            <a:endParaRPr lang="en-US" sz="2600" dirty="0"/>
          </a:p>
        </p:txBody>
      </p:sp>
      <p:pic>
        <p:nvPicPr>
          <p:cNvPr id="4" name="Picture 3" descr="Fig9-20.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9713" y="2439793"/>
            <a:ext cx="11083067" cy="2673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608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43397"/>
          </a:xfrm>
        </p:spPr>
        <p:txBody>
          <a:bodyPr>
            <a:normAutofit fontScale="90000"/>
          </a:bodyPr>
          <a:lstStyle/>
          <a:p>
            <a:r>
              <a:rPr lang="en-US" altLang="en-US" sz="3200" b="1" dirty="0">
                <a:solidFill>
                  <a:schemeClr val="accent4">
                    <a:lumMod val="50000"/>
                  </a:schemeClr>
                </a:solidFill>
                <a:latin typeface="Calibri"/>
                <a:cs typeface="Arial" pitchFamily="34" charset="0"/>
              </a:rPr>
              <a:t>Database Administration</a:t>
            </a:r>
            <a:endParaRPr lang="en-US" dirty="0">
              <a:solidFill>
                <a:schemeClr val="accent4">
                  <a:lumMod val="50000"/>
                </a:schemeClr>
              </a:solidFill>
            </a:endParaRPr>
          </a:p>
        </p:txBody>
      </p:sp>
      <p:sp>
        <p:nvSpPr>
          <p:cNvPr id="3" name="Content Placeholder 2"/>
          <p:cNvSpPr>
            <a:spLocks noGrp="1"/>
          </p:cNvSpPr>
          <p:nvPr>
            <p:ph idx="1"/>
          </p:nvPr>
        </p:nvSpPr>
        <p:spPr>
          <a:xfrm>
            <a:off x="838200" y="1309036"/>
            <a:ext cx="10515600" cy="4867927"/>
          </a:xfrm>
        </p:spPr>
        <p:txBody>
          <a:bodyPr/>
          <a:lstStyle/>
          <a:p>
            <a:pPr lvl="0"/>
            <a:r>
              <a:rPr lang="en-US" sz="2400" dirty="0" smtClean="0">
                <a:solidFill>
                  <a:schemeClr val="accent4">
                    <a:lumMod val="50000"/>
                  </a:schemeClr>
                </a:solidFill>
                <a:effectLst>
                  <a:outerShdw blurRad="38100" dist="38100" dir="2700000" algn="tl">
                    <a:srgbClr val="000000">
                      <a:alpha val="43137"/>
                    </a:srgbClr>
                  </a:outerShdw>
                </a:effectLst>
              </a:rPr>
              <a:t>Database analysts and administrators are responsible for managing and coordinating all database activities</a:t>
            </a:r>
          </a:p>
          <a:p>
            <a:endParaRPr lang="en-US" dirty="0"/>
          </a:p>
        </p:txBody>
      </p:sp>
      <p:pic>
        <p:nvPicPr>
          <p:cNvPr id="4" name="Picture 3"/>
          <p:cNvPicPr>
            <a:picLocks noChangeAspect="1"/>
          </p:cNvPicPr>
          <p:nvPr/>
        </p:nvPicPr>
        <p:blipFill>
          <a:blip r:embed="rId2"/>
          <a:stretch>
            <a:fillRect/>
          </a:stretch>
        </p:blipFill>
        <p:spPr>
          <a:xfrm>
            <a:off x="1381543" y="2833288"/>
            <a:ext cx="9427627" cy="2468132"/>
          </a:xfrm>
          <a:prstGeom prst="rect">
            <a:avLst/>
          </a:prstGeom>
        </p:spPr>
      </p:pic>
    </p:spTree>
    <p:extLst>
      <p:ext uri="{BB962C8B-B14F-4D97-AF65-F5344CB8AC3E}">
        <p14:creationId xmlns:p14="http://schemas.microsoft.com/office/powerpoint/2010/main" val="39746285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684029"/>
          </a:xfrm>
        </p:spPr>
        <p:txBody>
          <a:bodyPr>
            <a:normAutofit/>
          </a:bodyPr>
          <a:lstStyle/>
          <a:p>
            <a:r>
              <a:rPr lang="en-US" altLang="en-US" sz="2800" b="1" dirty="0">
                <a:solidFill>
                  <a:schemeClr val="accent4">
                    <a:lumMod val="50000"/>
                  </a:schemeClr>
                </a:solidFill>
                <a:effectLst>
                  <a:outerShdw blurRad="38100" dist="38100" dir="2700000" algn="tl">
                    <a:srgbClr val="000000">
                      <a:alpha val="43137"/>
                    </a:srgbClr>
                  </a:outerShdw>
                </a:effectLst>
                <a:latin typeface="Calibri"/>
                <a:cs typeface="Arial" pitchFamily="34" charset="0"/>
              </a:rPr>
              <a:t>Database Administration</a:t>
            </a:r>
            <a:endParaRPr lang="en-US" sz="4000" dirty="0">
              <a:solidFill>
                <a:schemeClr val="accent4">
                  <a:lumMod val="50000"/>
                </a:schemeClr>
              </a:solidFill>
              <a:effectLst>
                <a:outerShdw blurRad="38100" dist="38100" dir="2700000" algn="tl">
                  <a:srgbClr val="000000">
                    <a:alpha val="43137"/>
                  </a:srgbClr>
                </a:outerShdw>
              </a:effectLst>
            </a:endParaRPr>
          </a:p>
        </p:txBody>
      </p:sp>
      <p:sp>
        <p:nvSpPr>
          <p:cNvPr id="5" name="Content Placeholder 4"/>
          <p:cNvSpPr>
            <a:spLocks noGrp="1"/>
          </p:cNvSpPr>
          <p:nvPr>
            <p:ph sz="half" idx="1"/>
          </p:nvPr>
        </p:nvSpPr>
        <p:spPr/>
        <p:txBody>
          <a:bodyPr/>
          <a:lstStyle/>
          <a:p>
            <a:r>
              <a:rPr lang="en-US" altLang="en-US" dirty="0" smtClean="0">
                <a:solidFill>
                  <a:schemeClr val="accent4">
                    <a:lumMod val="50000"/>
                  </a:schemeClr>
                </a:solidFill>
                <a:effectLst>
                  <a:outerShdw blurRad="38100" dist="38100" dir="2700000" algn="tl">
                    <a:srgbClr val="000000">
                      <a:alpha val="43137"/>
                    </a:srgbClr>
                  </a:outerShdw>
                </a:effectLst>
              </a:rPr>
              <a:t>Employees should learn how to use the data in the database effectively</a:t>
            </a:r>
          </a:p>
          <a:p>
            <a:pPr lvl="1"/>
            <a:r>
              <a:rPr lang="en-US" altLang="en-US" dirty="0" smtClean="0">
                <a:solidFill>
                  <a:schemeClr val="accent4">
                    <a:lumMod val="50000"/>
                  </a:schemeClr>
                </a:solidFill>
                <a:effectLst>
                  <a:outerShdw blurRad="38100" dist="38100" dir="2700000" algn="tl">
                    <a:srgbClr val="000000">
                      <a:alpha val="43137"/>
                    </a:srgbClr>
                  </a:outerShdw>
                </a:effectLst>
              </a:rPr>
              <a:t>Interact with database</a:t>
            </a:r>
          </a:p>
          <a:p>
            <a:pPr lvl="1"/>
            <a:r>
              <a:rPr lang="en-US" altLang="en-US" dirty="0" smtClean="0">
                <a:solidFill>
                  <a:schemeClr val="accent4">
                    <a:lumMod val="50000"/>
                  </a:schemeClr>
                </a:solidFill>
                <a:effectLst>
                  <a:outerShdw blurRad="38100" dist="38100" dir="2700000" algn="tl">
                    <a:srgbClr val="000000">
                      <a:alpha val="43137"/>
                    </a:srgbClr>
                  </a:outerShdw>
                </a:effectLst>
              </a:rPr>
              <a:t>Identify new data for the database</a:t>
            </a:r>
          </a:p>
          <a:p>
            <a:pPr lvl="1"/>
            <a:r>
              <a:rPr lang="en-US" altLang="en-US" dirty="0" smtClean="0">
                <a:solidFill>
                  <a:schemeClr val="accent4">
                    <a:lumMod val="50000"/>
                  </a:schemeClr>
                </a:solidFill>
                <a:effectLst>
                  <a:outerShdw blurRad="38100" dist="38100" dir="2700000" algn="tl">
                    <a:srgbClr val="000000">
                      <a:alpha val="43137"/>
                    </a:srgbClr>
                  </a:outerShdw>
                </a:effectLst>
              </a:rPr>
              <a:t>Maintain the database</a:t>
            </a:r>
          </a:p>
          <a:p>
            <a:endParaRPr lang="en-US" dirty="0"/>
          </a:p>
        </p:txBody>
      </p:sp>
      <p:pic>
        <p:nvPicPr>
          <p:cNvPr id="7" name="Content Placeholder 6"/>
          <p:cNvPicPr>
            <a:picLocks noGrp="1" noChangeAspect="1"/>
          </p:cNvPicPr>
          <p:nvPr>
            <p:ph sz="half" idx="2"/>
          </p:nvPr>
        </p:nvPicPr>
        <p:blipFill>
          <a:blip r:embed="rId2"/>
          <a:stretch>
            <a:fillRect/>
          </a:stretch>
        </p:blipFill>
        <p:spPr>
          <a:xfrm>
            <a:off x="6615065" y="2228417"/>
            <a:ext cx="4953960" cy="3004485"/>
          </a:xfrm>
          <a:prstGeom prst="rect">
            <a:avLst/>
          </a:prstGeom>
        </p:spPr>
      </p:pic>
    </p:spTree>
    <p:extLst>
      <p:ext uri="{BB962C8B-B14F-4D97-AF65-F5344CB8AC3E}">
        <p14:creationId xmlns:p14="http://schemas.microsoft.com/office/powerpoint/2010/main" val="36935088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1172</TotalTime>
  <Words>1091</Words>
  <Application>Microsoft Office PowerPoint</Application>
  <PresentationFormat>Widescreen</PresentationFormat>
  <Paragraphs>149</Paragraphs>
  <Slides>51</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Calibri</vt:lpstr>
      <vt:lpstr>Calibri Light</vt:lpstr>
      <vt:lpstr>Tahoma</vt:lpstr>
      <vt:lpstr>Wingdings</vt:lpstr>
      <vt:lpstr>Office Theme</vt:lpstr>
      <vt:lpstr>How applications are distributed ?</vt:lpstr>
      <vt:lpstr>PowerPoint Presentation</vt:lpstr>
      <vt:lpstr>Office Productivity Software</vt:lpstr>
      <vt:lpstr>Office Productivity Software</vt:lpstr>
      <vt:lpstr>Office Productivity Software</vt:lpstr>
      <vt:lpstr>Office Productivity Software</vt:lpstr>
      <vt:lpstr>Office Productivity Software</vt:lpstr>
      <vt:lpstr>Entertainment Software </vt:lpstr>
      <vt:lpstr>Entertainment Software </vt:lpstr>
      <vt:lpstr>Entertainment Software </vt:lpstr>
      <vt:lpstr>Graphics/ Design Software </vt:lpstr>
      <vt:lpstr>Graphics/ Design Software</vt:lpstr>
      <vt:lpstr>Graphics/ Design Software</vt:lpstr>
      <vt:lpstr>Graphics/ Design Software</vt:lpstr>
      <vt:lpstr>Communications Software </vt:lpstr>
      <vt:lpstr>Communications Software</vt:lpstr>
      <vt:lpstr>Communications Software</vt:lpstr>
      <vt:lpstr>Communications Software</vt:lpstr>
      <vt:lpstr>Communications Software</vt:lpstr>
      <vt:lpstr>Communications Software</vt:lpstr>
      <vt:lpstr>Cloud-based Software </vt:lpstr>
      <vt:lpstr>Databases, Data, and Information</vt:lpstr>
      <vt:lpstr>Databases, Data, and Information</vt:lpstr>
      <vt:lpstr>Databases, Data, and Information</vt:lpstr>
      <vt:lpstr>The Hierarchy of Data</vt:lpstr>
      <vt:lpstr>The Hierarchy of Data</vt:lpstr>
      <vt:lpstr>The Hierarchy of Data</vt:lpstr>
      <vt:lpstr>The Hierarchy of Data</vt:lpstr>
      <vt:lpstr>Maintaining Data</vt:lpstr>
      <vt:lpstr>Maintaining Data</vt:lpstr>
      <vt:lpstr>Maintaining Data</vt:lpstr>
      <vt:lpstr>Maintaining Data</vt:lpstr>
      <vt:lpstr>Maintaining Data</vt:lpstr>
      <vt:lpstr>File Processing Versus Databases</vt:lpstr>
      <vt:lpstr>File Processing Versus Databases</vt:lpstr>
      <vt:lpstr>Database Management Systems</vt:lpstr>
      <vt:lpstr>Database Management Systems</vt:lpstr>
      <vt:lpstr>Database Management Systems</vt:lpstr>
      <vt:lpstr>Database Management Systems</vt:lpstr>
      <vt:lpstr>Database Management Systems</vt:lpstr>
      <vt:lpstr>Database Management Systems</vt:lpstr>
      <vt:lpstr>Database Management Systems</vt:lpstr>
      <vt:lpstr>Database Management Systems</vt:lpstr>
      <vt:lpstr>Database Management Systems</vt:lpstr>
      <vt:lpstr>Relational Databases</vt:lpstr>
      <vt:lpstr>Relational Databases</vt:lpstr>
      <vt:lpstr>Web Databases</vt:lpstr>
      <vt:lpstr>Web Databases</vt:lpstr>
      <vt:lpstr>Database Administration</vt:lpstr>
      <vt:lpstr>Database Administration</vt:lpstr>
      <vt:lpstr>Database Administration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50</cp:revision>
  <dcterms:created xsi:type="dcterms:W3CDTF">2022-05-05T21:39:36Z</dcterms:created>
  <dcterms:modified xsi:type="dcterms:W3CDTF">2022-05-17T16:39:30Z</dcterms:modified>
</cp:coreProperties>
</file>