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66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FDB57-03BF-40E4-B9EC-294720208DFD}" type="doc">
      <dgm:prSet loTypeId="urn:microsoft.com/office/officeart/2005/8/layout/default#9" loCatId="list" qsTypeId="urn:microsoft.com/office/officeart/2005/8/quickstyle/3d1" qsCatId="3D" csTypeId="urn:microsoft.com/office/officeart/2005/8/colors/accent2_2" csCatId="accent2" phldr="1"/>
      <dgm:spPr/>
      <dgm:t>
        <a:bodyPr/>
        <a:lstStyle/>
        <a:p>
          <a:endParaRPr lang="en-US"/>
        </a:p>
      </dgm:t>
    </dgm:pt>
    <dgm:pt modelId="{B8463398-8E5B-483D-AD78-FB0186702ABA}">
      <dgm:prSet phldrT="[Text]"/>
      <dgm:spPr/>
      <dgm:t>
        <a:bodyPr/>
        <a:lstStyle/>
        <a:p>
          <a:r>
            <a:rPr lang="en-US" dirty="0" smtClean="0"/>
            <a:t>Windows Home </a:t>
          </a:r>
          <a:endParaRPr lang="en-US" dirty="0"/>
        </a:p>
      </dgm:t>
    </dgm:pt>
    <dgm:pt modelId="{2B64517F-213A-4899-A557-50127D1715AA}" type="parTrans" cxnId="{ABBA800A-B9D7-4719-8FC0-573F7A45D325}">
      <dgm:prSet/>
      <dgm:spPr/>
      <dgm:t>
        <a:bodyPr/>
        <a:lstStyle/>
        <a:p>
          <a:endParaRPr lang="en-US"/>
        </a:p>
      </dgm:t>
    </dgm:pt>
    <dgm:pt modelId="{53FC6CF6-19E8-4F58-9302-B4B6FC5D84C9}" type="sibTrans" cxnId="{ABBA800A-B9D7-4719-8FC0-573F7A45D325}">
      <dgm:prSet/>
      <dgm:spPr/>
      <dgm:t>
        <a:bodyPr/>
        <a:lstStyle/>
        <a:p>
          <a:endParaRPr lang="en-US"/>
        </a:p>
      </dgm:t>
    </dgm:pt>
    <dgm:pt modelId="{3BE667A6-1E14-40A5-BA29-F80D7330DB89}">
      <dgm:prSet phldrT="[Text]"/>
      <dgm:spPr/>
      <dgm:t>
        <a:bodyPr/>
        <a:lstStyle/>
        <a:p>
          <a:r>
            <a:rPr lang="en-US" dirty="0" smtClean="0"/>
            <a:t>Windows  pro</a:t>
          </a:r>
          <a:endParaRPr lang="en-US" dirty="0"/>
        </a:p>
      </dgm:t>
    </dgm:pt>
    <dgm:pt modelId="{1049BA30-66E0-4C6A-903D-4BE9FC3A79B1}" type="parTrans" cxnId="{4AECAAD4-596D-4AC5-B82F-4B4BA7A5FCDD}">
      <dgm:prSet/>
      <dgm:spPr/>
      <dgm:t>
        <a:bodyPr/>
        <a:lstStyle/>
        <a:p>
          <a:endParaRPr lang="en-US"/>
        </a:p>
      </dgm:t>
    </dgm:pt>
    <dgm:pt modelId="{1B7D577F-93FA-419D-9C94-44DB07C8D9EE}" type="sibTrans" cxnId="{4AECAAD4-596D-4AC5-B82F-4B4BA7A5FCDD}">
      <dgm:prSet/>
      <dgm:spPr/>
      <dgm:t>
        <a:bodyPr/>
        <a:lstStyle/>
        <a:p>
          <a:endParaRPr lang="en-US"/>
        </a:p>
      </dgm:t>
    </dgm:pt>
    <dgm:pt modelId="{01C6E19C-EF07-43A2-B2C0-290049611D78}">
      <dgm:prSet phldrT="[Text]"/>
      <dgm:spPr/>
      <dgm:t>
        <a:bodyPr/>
        <a:lstStyle/>
        <a:p>
          <a:r>
            <a:rPr lang="en-US" dirty="0" smtClean="0"/>
            <a:t>Windows  pro for workstation</a:t>
          </a:r>
          <a:endParaRPr lang="en-US" dirty="0"/>
        </a:p>
      </dgm:t>
    </dgm:pt>
    <dgm:pt modelId="{5C5DC098-2E95-485B-A9AE-7246F1C78BE6}" type="parTrans" cxnId="{BBEC344A-65DD-4344-80F3-BAF2591E1A76}">
      <dgm:prSet/>
      <dgm:spPr/>
      <dgm:t>
        <a:bodyPr/>
        <a:lstStyle/>
        <a:p>
          <a:endParaRPr lang="en-US"/>
        </a:p>
      </dgm:t>
    </dgm:pt>
    <dgm:pt modelId="{28AAC191-64CF-4877-BA3A-9830872EBDA0}" type="sibTrans" cxnId="{BBEC344A-65DD-4344-80F3-BAF2591E1A76}">
      <dgm:prSet/>
      <dgm:spPr/>
      <dgm:t>
        <a:bodyPr/>
        <a:lstStyle/>
        <a:p>
          <a:endParaRPr lang="en-US"/>
        </a:p>
      </dgm:t>
    </dgm:pt>
    <dgm:pt modelId="{695223D9-3338-45E9-9650-C23700578AC1}">
      <dgm:prSet phldrT="[Text]"/>
      <dgm:spPr/>
      <dgm:t>
        <a:bodyPr/>
        <a:lstStyle/>
        <a:p>
          <a:r>
            <a:rPr lang="en-US" dirty="0" smtClean="0"/>
            <a:t>Windows  pro education and enterprise</a:t>
          </a:r>
          <a:endParaRPr lang="en-US" dirty="0"/>
        </a:p>
      </dgm:t>
    </dgm:pt>
    <dgm:pt modelId="{605DB45E-A0C0-4AAD-8FD7-4D25C9E9CDBC}" type="parTrans" cxnId="{F27D2244-BA55-465D-9A14-47FE2F5C9400}">
      <dgm:prSet/>
      <dgm:spPr/>
      <dgm:t>
        <a:bodyPr/>
        <a:lstStyle/>
        <a:p>
          <a:endParaRPr lang="en-US"/>
        </a:p>
      </dgm:t>
    </dgm:pt>
    <dgm:pt modelId="{84550F41-688B-4B10-8748-5AA33E5207D7}" type="sibTrans" cxnId="{F27D2244-BA55-465D-9A14-47FE2F5C9400}">
      <dgm:prSet/>
      <dgm:spPr/>
      <dgm:t>
        <a:bodyPr/>
        <a:lstStyle/>
        <a:p>
          <a:endParaRPr lang="en-US"/>
        </a:p>
      </dgm:t>
    </dgm:pt>
    <dgm:pt modelId="{01607605-B36F-40ED-B0CF-A1663D8BD00B}" type="pres">
      <dgm:prSet presAssocID="{BA8FDB57-03BF-40E4-B9EC-294720208DFD}" presName="diagram" presStyleCnt="0">
        <dgm:presLayoutVars>
          <dgm:dir/>
          <dgm:resizeHandles val="exact"/>
        </dgm:presLayoutVars>
      </dgm:prSet>
      <dgm:spPr/>
      <dgm:t>
        <a:bodyPr/>
        <a:lstStyle/>
        <a:p>
          <a:endParaRPr lang="en-US"/>
        </a:p>
      </dgm:t>
    </dgm:pt>
    <dgm:pt modelId="{4DDB2A45-507C-424F-B23E-4B9AC2B2BA87}" type="pres">
      <dgm:prSet presAssocID="{B8463398-8E5B-483D-AD78-FB0186702ABA}" presName="node" presStyleLbl="node1" presStyleIdx="0" presStyleCnt="4">
        <dgm:presLayoutVars>
          <dgm:bulletEnabled val="1"/>
        </dgm:presLayoutVars>
      </dgm:prSet>
      <dgm:spPr>
        <a:prstGeom prst="ellipse">
          <a:avLst/>
        </a:prstGeom>
      </dgm:spPr>
      <dgm:t>
        <a:bodyPr/>
        <a:lstStyle/>
        <a:p>
          <a:endParaRPr lang="en-US"/>
        </a:p>
      </dgm:t>
    </dgm:pt>
    <dgm:pt modelId="{4AAE249A-33FD-4A13-898F-1D1447CECD22}" type="pres">
      <dgm:prSet presAssocID="{53FC6CF6-19E8-4F58-9302-B4B6FC5D84C9}" presName="sibTrans" presStyleCnt="0"/>
      <dgm:spPr/>
      <dgm:t>
        <a:bodyPr/>
        <a:lstStyle/>
        <a:p>
          <a:endParaRPr lang="en-US"/>
        </a:p>
      </dgm:t>
    </dgm:pt>
    <dgm:pt modelId="{DE299B8D-4DF0-4FFD-9781-3954F7F1706F}" type="pres">
      <dgm:prSet presAssocID="{3BE667A6-1E14-40A5-BA29-F80D7330DB89}" presName="node" presStyleLbl="node1" presStyleIdx="1" presStyleCnt="4">
        <dgm:presLayoutVars>
          <dgm:bulletEnabled val="1"/>
        </dgm:presLayoutVars>
      </dgm:prSet>
      <dgm:spPr>
        <a:prstGeom prst="ellipse">
          <a:avLst/>
        </a:prstGeom>
      </dgm:spPr>
      <dgm:t>
        <a:bodyPr/>
        <a:lstStyle/>
        <a:p>
          <a:endParaRPr lang="en-US"/>
        </a:p>
      </dgm:t>
    </dgm:pt>
    <dgm:pt modelId="{5ACA454C-13EB-4A86-AF9C-78FA02983BA3}" type="pres">
      <dgm:prSet presAssocID="{1B7D577F-93FA-419D-9C94-44DB07C8D9EE}" presName="sibTrans" presStyleCnt="0"/>
      <dgm:spPr/>
      <dgm:t>
        <a:bodyPr/>
        <a:lstStyle/>
        <a:p>
          <a:endParaRPr lang="en-US"/>
        </a:p>
      </dgm:t>
    </dgm:pt>
    <dgm:pt modelId="{A7A5F173-575D-4AF3-813A-9306ADB6B025}" type="pres">
      <dgm:prSet presAssocID="{01C6E19C-EF07-43A2-B2C0-290049611D78}" presName="node" presStyleLbl="node1" presStyleIdx="2" presStyleCnt="4">
        <dgm:presLayoutVars>
          <dgm:bulletEnabled val="1"/>
        </dgm:presLayoutVars>
      </dgm:prSet>
      <dgm:spPr>
        <a:prstGeom prst="ellipse">
          <a:avLst/>
        </a:prstGeom>
      </dgm:spPr>
      <dgm:t>
        <a:bodyPr/>
        <a:lstStyle/>
        <a:p>
          <a:endParaRPr lang="en-US"/>
        </a:p>
      </dgm:t>
    </dgm:pt>
    <dgm:pt modelId="{45E37293-EAEF-4753-8EA5-81213079C4F3}" type="pres">
      <dgm:prSet presAssocID="{28AAC191-64CF-4877-BA3A-9830872EBDA0}" presName="sibTrans" presStyleCnt="0"/>
      <dgm:spPr/>
      <dgm:t>
        <a:bodyPr/>
        <a:lstStyle/>
        <a:p>
          <a:endParaRPr lang="en-US"/>
        </a:p>
      </dgm:t>
    </dgm:pt>
    <dgm:pt modelId="{AA70902F-B04E-4092-9ACA-3D48CC04A4F2}" type="pres">
      <dgm:prSet presAssocID="{695223D9-3338-45E9-9650-C23700578AC1}" presName="node" presStyleLbl="node1" presStyleIdx="3" presStyleCnt="4">
        <dgm:presLayoutVars>
          <dgm:bulletEnabled val="1"/>
        </dgm:presLayoutVars>
      </dgm:prSet>
      <dgm:spPr>
        <a:prstGeom prst="ellipse">
          <a:avLst/>
        </a:prstGeom>
      </dgm:spPr>
      <dgm:t>
        <a:bodyPr/>
        <a:lstStyle/>
        <a:p>
          <a:endParaRPr lang="en-US"/>
        </a:p>
      </dgm:t>
    </dgm:pt>
  </dgm:ptLst>
  <dgm:cxnLst>
    <dgm:cxn modelId="{BBEC344A-65DD-4344-80F3-BAF2591E1A76}" srcId="{BA8FDB57-03BF-40E4-B9EC-294720208DFD}" destId="{01C6E19C-EF07-43A2-B2C0-290049611D78}" srcOrd="2" destOrd="0" parTransId="{5C5DC098-2E95-485B-A9AE-7246F1C78BE6}" sibTransId="{28AAC191-64CF-4877-BA3A-9830872EBDA0}"/>
    <dgm:cxn modelId="{1B8CC3B8-2050-475C-BA81-2359C6F1D2FF}" type="presOf" srcId="{695223D9-3338-45E9-9650-C23700578AC1}" destId="{AA70902F-B04E-4092-9ACA-3D48CC04A4F2}" srcOrd="0" destOrd="0" presId="urn:microsoft.com/office/officeart/2005/8/layout/default#9"/>
    <dgm:cxn modelId="{F27D2244-BA55-465D-9A14-47FE2F5C9400}" srcId="{BA8FDB57-03BF-40E4-B9EC-294720208DFD}" destId="{695223D9-3338-45E9-9650-C23700578AC1}" srcOrd="3" destOrd="0" parTransId="{605DB45E-A0C0-4AAD-8FD7-4D25C9E9CDBC}" sibTransId="{84550F41-688B-4B10-8748-5AA33E5207D7}"/>
    <dgm:cxn modelId="{EC861B85-0152-4EFB-A824-8321BB6780B7}" type="presOf" srcId="{3BE667A6-1E14-40A5-BA29-F80D7330DB89}" destId="{DE299B8D-4DF0-4FFD-9781-3954F7F1706F}" srcOrd="0" destOrd="0" presId="urn:microsoft.com/office/officeart/2005/8/layout/default#9"/>
    <dgm:cxn modelId="{8C85B69D-A0C0-4E3F-ACEA-34B08228FCD2}" type="presOf" srcId="{01C6E19C-EF07-43A2-B2C0-290049611D78}" destId="{A7A5F173-575D-4AF3-813A-9306ADB6B025}" srcOrd="0" destOrd="0" presId="urn:microsoft.com/office/officeart/2005/8/layout/default#9"/>
    <dgm:cxn modelId="{4AECAAD4-596D-4AC5-B82F-4B4BA7A5FCDD}" srcId="{BA8FDB57-03BF-40E4-B9EC-294720208DFD}" destId="{3BE667A6-1E14-40A5-BA29-F80D7330DB89}" srcOrd="1" destOrd="0" parTransId="{1049BA30-66E0-4C6A-903D-4BE9FC3A79B1}" sibTransId="{1B7D577F-93FA-419D-9C94-44DB07C8D9EE}"/>
    <dgm:cxn modelId="{DF4ACC5A-F013-431C-B855-691FC1E995E4}" type="presOf" srcId="{B8463398-8E5B-483D-AD78-FB0186702ABA}" destId="{4DDB2A45-507C-424F-B23E-4B9AC2B2BA87}" srcOrd="0" destOrd="0" presId="urn:microsoft.com/office/officeart/2005/8/layout/default#9"/>
    <dgm:cxn modelId="{ABBA800A-B9D7-4719-8FC0-573F7A45D325}" srcId="{BA8FDB57-03BF-40E4-B9EC-294720208DFD}" destId="{B8463398-8E5B-483D-AD78-FB0186702ABA}" srcOrd="0" destOrd="0" parTransId="{2B64517F-213A-4899-A557-50127D1715AA}" sibTransId="{53FC6CF6-19E8-4F58-9302-B4B6FC5D84C9}"/>
    <dgm:cxn modelId="{84BFFE8D-EE51-437E-8E38-8D8BF83845C9}" type="presOf" srcId="{BA8FDB57-03BF-40E4-B9EC-294720208DFD}" destId="{01607605-B36F-40ED-B0CF-A1663D8BD00B}" srcOrd="0" destOrd="0" presId="urn:microsoft.com/office/officeart/2005/8/layout/default#9"/>
    <dgm:cxn modelId="{DB43C1A1-E4FF-45C4-9372-87BEB3A603C0}" type="presParOf" srcId="{01607605-B36F-40ED-B0CF-A1663D8BD00B}" destId="{4DDB2A45-507C-424F-B23E-4B9AC2B2BA87}" srcOrd="0" destOrd="0" presId="urn:microsoft.com/office/officeart/2005/8/layout/default#9"/>
    <dgm:cxn modelId="{F3EB75FB-23E2-479C-BDB5-C1494758684A}" type="presParOf" srcId="{01607605-B36F-40ED-B0CF-A1663D8BD00B}" destId="{4AAE249A-33FD-4A13-898F-1D1447CECD22}" srcOrd="1" destOrd="0" presId="urn:microsoft.com/office/officeart/2005/8/layout/default#9"/>
    <dgm:cxn modelId="{79FB9EF9-3051-406E-B276-619D1CA3F42F}" type="presParOf" srcId="{01607605-B36F-40ED-B0CF-A1663D8BD00B}" destId="{DE299B8D-4DF0-4FFD-9781-3954F7F1706F}" srcOrd="2" destOrd="0" presId="urn:microsoft.com/office/officeart/2005/8/layout/default#9"/>
    <dgm:cxn modelId="{0455D927-45B1-43EF-A17D-BC3A82EE7E77}" type="presParOf" srcId="{01607605-B36F-40ED-B0CF-A1663D8BD00B}" destId="{5ACA454C-13EB-4A86-AF9C-78FA02983BA3}" srcOrd="3" destOrd="0" presId="urn:microsoft.com/office/officeart/2005/8/layout/default#9"/>
    <dgm:cxn modelId="{197092FA-A084-41B2-9EFB-0064E463B367}" type="presParOf" srcId="{01607605-B36F-40ED-B0CF-A1663D8BD00B}" destId="{A7A5F173-575D-4AF3-813A-9306ADB6B025}" srcOrd="4" destOrd="0" presId="urn:microsoft.com/office/officeart/2005/8/layout/default#9"/>
    <dgm:cxn modelId="{1A316EAE-AAF2-4438-9DE5-20CFC834EDD1}" type="presParOf" srcId="{01607605-B36F-40ED-B0CF-A1663D8BD00B}" destId="{45E37293-EAEF-4753-8EA5-81213079C4F3}" srcOrd="5" destOrd="0" presId="urn:microsoft.com/office/officeart/2005/8/layout/default#9"/>
    <dgm:cxn modelId="{35A88714-E801-4C60-BE2B-E49CA00EBF40}" type="presParOf" srcId="{01607605-B36F-40ED-B0CF-A1663D8BD00B}" destId="{AA70902F-B04E-4092-9ACA-3D48CC04A4F2}" srcOrd="6" destOrd="0" presId="urn:microsoft.com/office/officeart/2005/8/layout/defaul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EDE7F1-1B28-45B5-874F-464CD21589FD}" type="doc">
      <dgm:prSet loTypeId="urn:microsoft.com/office/officeart/2005/8/layout/default#11" loCatId="list" qsTypeId="urn:microsoft.com/office/officeart/2005/8/quickstyle/simple3" qsCatId="simple" csTypeId="urn:microsoft.com/office/officeart/2005/8/colors/accent3_2" csCatId="accent3" phldr="1"/>
      <dgm:spPr/>
      <dgm:t>
        <a:bodyPr/>
        <a:lstStyle/>
        <a:p>
          <a:endParaRPr lang="en-US"/>
        </a:p>
      </dgm:t>
    </dgm:pt>
    <dgm:pt modelId="{FC85FE1F-8188-4038-8F7F-E3058BCA9BF7}">
      <dgm:prSet phldrT="[Text]"/>
      <dgm:spPr/>
      <dgm:t>
        <a:bodyPr/>
        <a:lstStyle/>
        <a:p>
          <a:r>
            <a:rPr lang="en-US" b="0" dirty="0" smtClean="0"/>
            <a:t>Windows Embedded CE</a:t>
          </a:r>
          <a:endParaRPr lang="en-US" b="0" dirty="0"/>
        </a:p>
      </dgm:t>
    </dgm:pt>
    <dgm:pt modelId="{72CA0898-E37F-42CC-9B86-1A7FECD7E04D}" type="parTrans" cxnId="{7DB9280F-58F7-4206-BBCD-FF1230505AB4}">
      <dgm:prSet/>
      <dgm:spPr/>
      <dgm:t>
        <a:bodyPr/>
        <a:lstStyle/>
        <a:p>
          <a:endParaRPr lang="en-US"/>
        </a:p>
      </dgm:t>
    </dgm:pt>
    <dgm:pt modelId="{F03FFDEB-47A0-4216-8B20-1817195E5540}" type="sibTrans" cxnId="{7DB9280F-58F7-4206-BBCD-FF1230505AB4}">
      <dgm:prSet/>
      <dgm:spPr/>
      <dgm:t>
        <a:bodyPr/>
        <a:lstStyle/>
        <a:p>
          <a:endParaRPr lang="en-US"/>
        </a:p>
      </dgm:t>
    </dgm:pt>
    <dgm:pt modelId="{85734A30-551E-45C5-99F6-3DF58D1750EE}">
      <dgm:prSet phldrT="[Text]"/>
      <dgm:spPr/>
      <dgm:t>
        <a:bodyPr/>
        <a:lstStyle/>
        <a:p>
          <a:r>
            <a:rPr lang="en-US" b="0" dirty="0" smtClean="0"/>
            <a:t>Windows Mobile</a:t>
          </a:r>
          <a:endParaRPr lang="en-US" b="0" dirty="0"/>
        </a:p>
      </dgm:t>
    </dgm:pt>
    <dgm:pt modelId="{2A2B53B1-A9E2-45B6-AB88-04EA7CC359E9}" type="parTrans" cxnId="{CEBA18C7-8192-4CB1-8253-42ADF4D2062A}">
      <dgm:prSet/>
      <dgm:spPr/>
      <dgm:t>
        <a:bodyPr/>
        <a:lstStyle/>
        <a:p>
          <a:endParaRPr lang="en-US"/>
        </a:p>
      </dgm:t>
    </dgm:pt>
    <dgm:pt modelId="{9643BA55-CE72-4B3E-8A5A-B512C2ACF5C5}" type="sibTrans" cxnId="{CEBA18C7-8192-4CB1-8253-42ADF4D2062A}">
      <dgm:prSet/>
      <dgm:spPr/>
      <dgm:t>
        <a:bodyPr/>
        <a:lstStyle/>
        <a:p>
          <a:endParaRPr lang="en-US"/>
        </a:p>
      </dgm:t>
    </dgm:pt>
    <dgm:pt modelId="{2110D21D-7A0B-476A-BB92-F9DF05086DC6}">
      <dgm:prSet phldrT="[Text]"/>
      <dgm:spPr/>
      <dgm:t>
        <a:bodyPr/>
        <a:lstStyle/>
        <a:p>
          <a:r>
            <a:rPr lang="en-US" b="0" dirty="0" smtClean="0"/>
            <a:t>Palm OS</a:t>
          </a:r>
          <a:endParaRPr lang="en-US" b="0" dirty="0"/>
        </a:p>
      </dgm:t>
    </dgm:pt>
    <dgm:pt modelId="{2A0C6F1F-2CA7-42D7-8AE4-EFA5F25FB30F}" type="parTrans" cxnId="{7CB31F69-00B8-4A88-B0FB-ED89810495CD}">
      <dgm:prSet/>
      <dgm:spPr/>
      <dgm:t>
        <a:bodyPr/>
        <a:lstStyle/>
        <a:p>
          <a:endParaRPr lang="en-US"/>
        </a:p>
      </dgm:t>
    </dgm:pt>
    <dgm:pt modelId="{6AB301F0-A4A3-4159-81CE-417F752693E3}" type="sibTrans" cxnId="{7CB31F69-00B8-4A88-B0FB-ED89810495CD}">
      <dgm:prSet/>
      <dgm:spPr/>
      <dgm:t>
        <a:bodyPr/>
        <a:lstStyle/>
        <a:p>
          <a:endParaRPr lang="en-US"/>
        </a:p>
      </dgm:t>
    </dgm:pt>
    <dgm:pt modelId="{58567749-FF0C-49FD-85DE-A76EEE49C7A6}">
      <dgm:prSet phldrT="[Text]"/>
      <dgm:spPr/>
      <dgm:t>
        <a:bodyPr/>
        <a:lstStyle/>
        <a:p>
          <a:r>
            <a:rPr lang="en-US" b="0" dirty="0" smtClean="0"/>
            <a:t>iPhone OS</a:t>
          </a:r>
        </a:p>
      </dgm:t>
    </dgm:pt>
    <dgm:pt modelId="{73684E70-2869-40DB-A929-98BC1C6DC8D6}" type="parTrans" cxnId="{B11FB86D-F057-4D73-945D-2CECF11D7B53}">
      <dgm:prSet/>
      <dgm:spPr/>
      <dgm:t>
        <a:bodyPr/>
        <a:lstStyle/>
        <a:p>
          <a:endParaRPr lang="en-US"/>
        </a:p>
      </dgm:t>
    </dgm:pt>
    <dgm:pt modelId="{57A59AFF-2941-4053-B4B7-3C833ABD9606}" type="sibTrans" cxnId="{B11FB86D-F057-4D73-945D-2CECF11D7B53}">
      <dgm:prSet/>
      <dgm:spPr/>
      <dgm:t>
        <a:bodyPr/>
        <a:lstStyle/>
        <a:p>
          <a:endParaRPr lang="en-US"/>
        </a:p>
      </dgm:t>
    </dgm:pt>
    <dgm:pt modelId="{DE079F10-CA7D-4F94-9F9B-40884BF9CCAD}">
      <dgm:prSet phldrT="[Text]"/>
      <dgm:spPr/>
      <dgm:t>
        <a:bodyPr/>
        <a:lstStyle/>
        <a:p>
          <a:r>
            <a:rPr lang="en-US" b="0" dirty="0" smtClean="0"/>
            <a:t>Blackberry</a:t>
          </a:r>
        </a:p>
      </dgm:t>
    </dgm:pt>
    <dgm:pt modelId="{998476DA-BEFA-454E-8C95-742119B27974}" type="parTrans" cxnId="{068CA6CD-1FFF-4946-B3FF-EAF206A92B95}">
      <dgm:prSet/>
      <dgm:spPr/>
      <dgm:t>
        <a:bodyPr/>
        <a:lstStyle/>
        <a:p>
          <a:endParaRPr lang="en-US"/>
        </a:p>
      </dgm:t>
    </dgm:pt>
    <dgm:pt modelId="{B5053340-F08B-43DD-BA33-1C4E43090643}" type="sibTrans" cxnId="{068CA6CD-1FFF-4946-B3FF-EAF206A92B95}">
      <dgm:prSet/>
      <dgm:spPr/>
      <dgm:t>
        <a:bodyPr/>
        <a:lstStyle/>
        <a:p>
          <a:endParaRPr lang="en-US"/>
        </a:p>
      </dgm:t>
    </dgm:pt>
    <dgm:pt modelId="{E6C3F898-BCD7-4DC3-97C5-E4E578418437}">
      <dgm:prSet phldrT="[Text]"/>
      <dgm:spPr/>
      <dgm:t>
        <a:bodyPr/>
        <a:lstStyle/>
        <a:p>
          <a:r>
            <a:rPr lang="en-US" b="0" dirty="0" smtClean="0"/>
            <a:t>Embedded Linux</a:t>
          </a:r>
        </a:p>
      </dgm:t>
    </dgm:pt>
    <dgm:pt modelId="{22260BB2-0679-46BF-992C-02B662DE1C33}" type="parTrans" cxnId="{4D6F5F00-D349-4A8D-8323-09D5778CEA3C}">
      <dgm:prSet/>
      <dgm:spPr/>
      <dgm:t>
        <a:bodyPr/>
        <a:lstStyle/>
        <a:p>
          <a:endParaRPr lang="en-US"/>
        </a:p>
      </dgm:t>
    </dgm:pt>
    <dgm:pt modelId="{D0E8817F-E80C-4239-8BA5-C531D4E6D2D5}" type="sibTrans" cxnId="{4D6F5F00-D349-4A8D-8323-09D5778CEA3C}">
      <dgm:prSet/>
      <dgm:spPr/>
      <dgm:t>
        <a:bodyPr/>
        <a:lstStyle/>
        <a:p>
          <a:endParaRPr lang="en-US"/>
        </a:p>
      </dgm:t>
    </dgm:pt>
    <dgm:pt modelId="{59AA7ADE-92C5-4961-8421-2323CBC8A12B}">
      <dgm:prSet phldrT="[Text]"/>
      <dgm:spPr/>
      <dgm:t>
        <a:bodyPr/>
        <a:lstStyle/>
        <a:p>
          <a:r>
            <a:rPr lang="en-US" b="0" dirty="0" smtClean="0"/>
            <a:t>Symbian OS</a:t>
          </a:r>
        </a:p>
      </dgm:t>
    </dgm:pt>
    <dgm:pt modelId="{FA586808-F14B-4DA1-B4E7-5C3AE20AB030}" type="parTrans" cxnId="{7716FE37-3BA3-494E-BDC8-AAD4CCA4F2C7}">
      <dgm:prSet/>
      <dgm:spPr/>
      <dgm:t>
        <a:bodyPr/>
        <a:lstStyle/>
        <a:p>
          <a:endParaRPr lang="en-US"/>
        </a:p>
      </dgm:t>
    </dgm:pt>
    <dgm:pt modelId="{2E21B9DA-A01D-4506-A7EE-316F01C67B06}" type="sibTrans" cxnId="{7716FE37-3BA3-494E-BDC8-AAD4CCA4F2C7}">
      <dgm:prSet/>
      <dgm:spPr/>
      <dgm:t>
        <a:bodyPr/>
        <a:lstStyle/>
        <a:p>
          <a:endParaRPr lang="en-US"/>
        </a:p>
      </dgm:t>
    </dgm:pt>
    <dgm:pt modelId="{3EC5225D-2086-422B-9E36-4B1D0FB909FC}" type="pres">
      <dgm:prSet presAssocID="{E7EDE7F1-1B28-45B5-874F-464CD21589FD}" presName="diagram" presStyleCnt="0">
        <dgm:presLayoutVars>
          <dgm:dir/>
          <dgm:resizeHandles val="exact"/>
        </dgm:presLayoutVars>
      </dgm:prSet>
      <dgm:spPr/>
      <dgm:t>
        <a:bodyPr/>
        <a:lstStyle/>
        <a:p>
          <a:endParaRPr lang="en-US"/>
        </a:p>
      </dgm:t>
    </dgm:pt>
    <dgm:pt modelId="{02E0E0F2-4A46-4376-BA4E-33565E1AFA8F}" type="pres">
      <dgm:prSet presAssocID="{FC85FE1F-8188-4038-8F7F-E3058BCA9BF7}" presName="node" presStyleLbl="node1" presStyleIdx="0" presStyleCnt="7">
        <dgm:presLayoutVars>
          <dgm:bulletEnabled val="1"/>
        </dgm:presLayoutVars>
      </dgm:prSet>
      <dgm:spPr/>
      <dgm:t>
        <a:bodyPr/>
        <a:lstStyle/>
        <a:p>
          <a:endParaRPr lang="en-US"/>
        </a:p>
      </dgm:t>
    </dgm:pt>
    <dgm:pt modelId="{E7A399AB-D086-4B7A-8D65-550085DB5C66}" type="pres">
      <dgm:prSet presAssocID="{F03FFDEB-47A0-4216-8B20-1817195E5540}" presName="sibTrans" presStyleCnt="0"/>
      <dgm:spPr/>
      <dgm:t>
        <a:bodyPr/>
        <a:lstStyle/>
        <a:p>
          <a:endParaRPr lang="en-US"/>
        </a:p>
      </dgm:t>
    </dgm:pt>
    <dgm:pt modelId="{21B2145E-158D-4A82-993E-1CB82F1B8F4B}" type="pres">
      <dgm:prSet presAssocID="{85734A30-551E-45C5-99F6-3DF58D1750EE}" presName="node" presStyleLbl="node1" presStyleIdx="1" presStyleCnt="7">
        <dgm:presLayoutVars>
          <dgm:bulletEnabled val="1"/>
        </dgm:presLayoutVars>
      </dgm:prSet>
      <dgm:spPr/>
      <dgm:t>
        <a:bodyPr/>
        <a:lstStyle/>
        <a:p>
          <a:endParaRPr lang="en-US"/>
        </a:p>
      </dgm:t>
    </dgm:pt>
    <dgm:pt modelId="{2534F1F9-9AE9-456D-B722-198CF12F7C4C}" type="pres">
      <dgm:prSet presAssocID="{9643BA55-CE72-4B3E-8A5A-B512C2ACF5C5}" presName="sibTrans" presStyleCnt="0"/>
      <dgm:spPr/>
      <dgm:t>
        <a:bodyPr/>
        <a:lstStyle/>
        <a:p>
          <a:endParaRPr lang="en-US"/>
        </a:p>
      </dgm:t>
    </dgm:pt>
    <dgm:pt modelId="{2096F49D-9565-4590-BBB1-1DCEB103929F}" type="pres">
      <dgm:prSet presAssocID="{2110D21D-7A0B-476A-BB92-F9DF05086DC6}" presName="node" presStyleLbl="node1" presStyleIdx="2" presStyleCnt="7">
        <dgm:presLayoutVars>
          <dgm:bulletEnabled val="1"/>
        </dgm:presLayoutVars>
      </dgm:prSet>
      <dgm:spPr/>
      <dgm:t>
        <a:bodyPr/>
        <a:lstStyle/>
        <a:p>
          <a:endParaRPr lang="en-US"/>
        </a:p>
      </dgm:t>
    </dgm:pt>
    <dgm:pt modelId="{C45E60B4-2AB0-42D0-9DED-7871A89ECE23}" type="pres">
      <dgm:prSet presAssocID="{6AB301F0-A4A3-4159-81CE-417F752693E3}" presName="sibTrans" presStyleCnt="0"/>
      <dgm:spPr/>
      <dgm:t>
        <a:bodyPr/>
        <a:lstStyle/>
        <a:p>
          <a:endParaRPr lang="en-US"/>
        </a:p>
      </dgm:t>
    </dgm:pt>
    <dgm:pt modelId="{39C849C9-C145-426C-8A79-835A5646E2C3}" type="pres">
      <dgm:prSet presAssocID="{58567749-FF0C-49FD-85DE-A76EEE49C7A6}" presName="node" presStyleLbl="node1" presStyleIdx="3" presStyleCnt="7">
        <dgm:presLayoutVars>
          <dgm:bulletEnabled val="1"/>
        </dgm:presLayoutVars>
      </dgm:prSet>
      <dgm:spPr/>
      <dgm:t>
        <a:bodyPr/>
        <a:lstStyle/>
        <a:p>
          <a:endParaRPr lang="en-US"/>
        </a:p>
      </dgm:t>
    </dgm:pt>
    <dgm:pt modelId="{A1D32562-2521-4D15-8F86-E1847FCA20B0}" type="pres">
      <dgm:prSet presAssocID="{57A59AFF-2941-4053-B4B7-3C833ABD9606}" presName="sibTrans" presStyleCnt="0"/>
      <dgm:spPr/>
      <dgm:t>
        <a:bodyPr/>
        <a:lstStyle/>
        <a:p>
          <a:endParaRPr lang="en-US"/>
        </a:p>
      </dgm:t>
    </dgm:pt>
    <dgm:pt modelId="{C2C5882E-7CA1-41E3-9466-79879884C965}" type="pres">
      <dgm:prSet presAssocID="{DE079F10-CA7D-4F94-9F9B-40884BF9CCAD}" presName="node" presStyleLbl="node1" presStyleIdx="4" presStyleCnt="7">
        <dgm:presLayoutVars>
          <dgm:bulletEnabled val="1"/>
        </dgm:presLayoutVars>
      </dgm:prSet>
      <dgm:spPr/>
      <dgm:t>
        <a:bodyPr/>
        <a:lstStyle/>
        <a:p>
          <a:endParaRPr lang="en-US"/>
        </a:p>
      </dgm:t>
    </dgm:pt>
    <dgm:pt modelId="{6A3AD84D-9252-40AE-A2E4-8E6E79864C09}" type="pres">
      <dgm:prSet presAssocID="{B5053340-F08B-43DD-BA33-1C4E43090643}" presName="sibTrans" presStyleCnt="0"/>
      <dgm:spPr/>
      <dgm:t>
        <a:bodyPr/>
        <a:lstStyle/>
        <a:p>
          <a:endParaRPr lang="en-US"/>
        </a:p>
      </dgm:t>
    </dgm:pt>
    <dgm:pt modelId="{F8339388-1C3D-4892-AC36-1F15C66F6F9D}" type="pres">
      <dgm:prSet presAssocID="{E6C3F898-BCD7-4DC3-97C5-E4E578418437}" presName="node" presStyleLbl="node1" presStyleIdx="5" presStyleCnt="7" custLinFactNeighborX="4767" custLinFactNeighborY="-4768">
        <dgm:presLayoutVars>
          <dgm:bulletEnabled val="1"/>
        </dgm:presLayoutVars>
      </dgm:prSet>
      <dgm:spPr/>
      <dgm:t>
        <a:bodyPr/>
        <a:lstStyle/>
        <a:p>
          <a:endParaRPr lang="en-US"/>
        </a:p>
      </dgm:t>
    </dgm:pt>
    <dgm:pt modelId="{D93D772E-76E7-42B3-B314-E8D6FA597425}" type="pres">
      <dgm:prSet presAssocID="{D0E8817F-E80C-4239-8BA5-C531D4E6D2D5}" presName="sibTrans" presStyleCnt="0"/>
      <dgm:spPr/>
      <dgm:t>
        <a:bodyPr/>
        <a:lstStyle/>
        <a:p>
          <a:endParaRPr lang="en-US"/>
        </a:p>
      </dgm:t>
    </dgm:pt>
    <dgm:pt modelId="{A56E757C-FACE-4B4A-8E05-E2E25B097C9E}" type="pres">
      <dgm:prSet presAssocID="{59AA7ADE-92C5-4961-8421-2323CBC8A12B}" presName="node" presStyleLbl="node1" presStyleIdx="6" presStyleCnt="7">
        <dgm:presLayoutVars>
          <dgm:bulletEnabled val="1"/>
        </dgm:presLayoutVars>
      </dgm:prSet>
      <dgm:spPr/>
      <dgm:t>
        <a:bodyPr/>
        <a:lstStyle/>
        <a:p>
          <a:endParaRPr lang="en-US"/>
        </a:p>
      </dgm:t>
    </dgm:pt>
  </dgm:ptLst>
  <dgm:cxnLst>
    <dgm:cxn modelId="{31978913-8EAB-421A-8D9D-9EB46E90BA1E}" type="presOf" srcId="{FC85FE1F-8188-4038-8F7F-E3058BCA9BF7}" destId="{02E0E0F2-4A46-4376-BA4E-33565E1AFA8F}" srcOrd="0" destOrd="0" presId="urn:microsoft.com/office/officeart/2005/8/layout/default#11"/>
    <dgm:cxn modelId="{CA5BA06E-5AAB-4247-BA53-9485EB4069DE}" type="presOf" srcId="{E6C3F898-BCD7-4DC3-97C5-E4E578418437}" destId="{F8339388-1C3D-4892-AC36-1F15C66F6F9D}" srcOrd="0" destOrd="0" presId="urn:microsoft.com/office/officeart/2005/8/layout/default#11"/>
    <dgm:cxn modelId="{F0D84172-4E81-4C17-88C9-38D170E7A73A}" type="presOf" srcId="{2110D21D-7A0B-476A-BB92-F9DF05086DC6}" destId="{2096F49D-9565-4590-BBB1-1DCEB103929F}" srcOrd="0" destOrd="0" presId="urn:microsoft.com/office/officeart/2005/8/layout/default#11"/>
    <dgm:cxn modelId="{9FC8B770-6916-4D10-82DC-16B0E18292C9}" type="presOf" srcId="{59AA7ADE-92C5-4961-8421-2323CBC8A12B}" destId="{A56E757C-FACE-4B4A-8E05-E2E25B097C9E}" srcOrd="0" destOrd="0" presId="urn:microsoft.com/office/officeart/2005/8/layout/default#11"/>
    <dgm:cxn modelId="{B123FA6E-9AF4-4362-A9BE-3B1194E876CC}" type="presOf" srcId="{DE079F10-CA7D-4F94-9F9B-40884BF9CCAD}" destId="{C2C5882E-7CA1-41E3-9466-79879884C965}" srcOrd="0" destOrd="0" presId="urn:microsoft.com/office/officeart/2005/8/layout/default#11"/>
    <dgm:cxn modelId="{DCBDDC7B-A8A7-4853-B972-D26D073B0514}" type="presOf" srcId="{85734A30-551E-45C5-99F6-3DF58D1750EE}" destId="{21B2145E-158D-4A82-993E-1CB82F1B8F4B}" srcOrd="0" destOrd="0" presId="urn:microsoft.com/office/officeart/2005/8/layout/default#11"/>
    <dgm:cxn modelId="{7716FE37-3BA3-494E-BDC8-AAD4CCA4F2C7}" srcId="{E7EDE7F1-1B28-45B5-874F-464CD21589FD}" destId="{59AA7ADE-92C5-4961-8421-2323CBC8A12B}" srcOrd="6" destOrd="0" parTransId="{FA586808-F14B-4DA1-B4E7-5C3AE20AB030}" sibTransId="{2E21B9DA-A01D-4506-A7EE-316F01C67B06}"/>
    <dgm:cxn modelId="{7DB9280F-58F7-4206-BBCD-FF1230505AB4}" srcId="{E7EDE7F1-1B28-45B5-874F-464CD21589FD}" destId="{FC85FE1F-8188-4038-8F7F-E3058BCA9BF7}" srcOrd="0" destOrd="0" parTransId="{72CA0898-E37F-42CC-9B86-1A7FECD7E04D}" sibTransId="{F03FFDEB-47A0-4216-8B20-1817195E5540}"/>
    <dgm:cxn modelId="{CEBA18C7-8192-4CB1-8253-42ADF4D2062A}" srcId="{E7EDE7F1-1B28-45B5-874F-464CD21589FD}" destId="{85734A30-551E-45C5-99F6-3DF58D1750EE}" srcOrd="1" destOrd="0" parTransId="{2A2B53B1-A9E2-45B6-AB88-04EA7CC359E9}" sibTransId="{9643BA55-CE72-4B3E-8A5A-B512C2ACF5C5}"/>
    <dgm:cxn modelId="{7CB31F69-00B8-4A88-B0FB-ED89810495CD}" srcId="{E7EDE7F1-1B28-45B5-874F-464CD21589FD}" destId="{2110D21D-7A0B-476A-BB92-F9DF05086DC6}" srcOrd="2" destOrd="0" parTransId="{2A0C6F1F-2CA7-42D7-8AE4-EFA5F25FB30F}" sibTransId="{6AB301F0-A4A3-4159-81CE-417F752693E3}"/>
    <dgm:cxn modelId="{4D6F5F00-D349-4A8D-8323-09D5778CEA3C}" srcId="{E7EDE7F1-1B28-45B5-874F-464CD21589FD}" destId="{E6C3F898-BCD7-4DC3-97C5-E4E578418437}" srcOrd="5" destOrd="0" parTransId="{22260BB2-0679-46BF-992C-02B662DE1C33}" sibTransId="{D0E8817F-E80C-4239-8BA5-C531D4E6D2D5}"/>
    <dgm:cxn modelId="{4BDEEF32-000A-4229-863E-C11349AEF7DD}" type="presOf" srcId="{E7EDE7F1-1B28-45B5-874F-464CD21589FD}" destId="{3EC5225D-2086-422B-9E36-4B1D0FB909FC}" srcOrd="0" destOrd="0" presId="urn:microsoft.com/office/officeart/2005/8/layout/default#11"/>
    <dgm:cxn modelId="{0A56571D-A545-4DC0-AAA1-2920DEAC17A8}" type="presOf" srcId="{58567749-FF0C-49FD-85DE-A76EEE49C7A6}" destId="{39C849C9-C145-426C-8A79-835A5646E2C3}" srcOrd="0" destOrd="0" presId="urn:microsoft.com/office/officeart/2005/8/layout/default#11"/>
    <dgm:cxn modelId="{B11FB86D-F057-4D73-945D-2CECF11D7B53}" srcId="{E7EDE7F1-1B28-45B5-874F-464CD21589FD}" destId="{58567749-FF0C-49FD-85DE-A76EEE49C7A6}" srcOrd="3" destOrd="0" parTransId="{73684E70-2869-40DB-A929-98BC1C6DC8D6}" sibTransId="{57A59AFF-2941-4053-B4B7-3C833ABD9606}"/>
    <dgm:cxn modelId="{068CA6CD-1FFF-4946-B3FF-EAF206A92B95}" srcId="{E7EDE7F1-1B28-45B5-874F-464CD21589FD}" destId="{DE079F10-CA7D-4F94-9F9B-40884BF9CCAD}" srcOrd="4" destOrd="0" parTransId="{998476DA-BEFA-454E-8C95-742119B27974}" sibTransId="{B5053340-F08B-43DD-BA33-1C4E43090643}"/>
    <dgm:cxn modelId="{99635D1E-3009-4862-BF75-01827D990243}" type="presParOf" srcId="{3EC5225D-2086-422B-9E36-4B1D0FB909FC}" destId="{02E0E0F2-4A46-4376-BA4E-33565E1AFA8F}" srcOrd="0" destOrd="0" presId="urn:microsoft.com/office/officeart/2005/8/layout/default#11"/>
    <dgm:cxn modelId="{610E5176-5A43-4436-BD8C-D511DE53E2A2}" type="presParOf" srcId="{3EC5225D-2086-422B-9E36-4B1D0FB909FC}" destId="{E7A399AB-D086-4B7A-8D65-550085DB5C66}" srcOrd="1" destOrd="0" presId="urn:microsoft.com/office/officeart/2005/8/layout/default#11"/>
    <dgm:cxn modelId="{CB357B69-3D8B-45DB-98AB-5F2FDA6F048A}" type="presParOf" srcId="{3EC5225D-2086-422B-9E36-4B1D0FB909FC}" destId="{21B2145E-158D-4A82-993E-1CB82F1B8F4B}" srcOrd="2" destOrd="0" presId="urn:microsoft.com/office/officeart/2005/8/layout/default#11"/>
    <dgm:cxn modelId="{00CC4711-1CD0-492F-B927-32721244C1BD}" type="presParOf" srcId="{3EC5225D-2086-422B-9E36-4B1D0FB909FC}" destId="{2534F1F9-9AE9-456D-B722-198CF12F7C4C}" srcOrd="3" destOrd="0" presId="urn:microsoft.com/office/officeart/2005/8/layout/default#11"/>
    <dgm:cxn modelId="{BDF4B783-00CC-46A2-B338-F5EA0F8603A4}" type="presParOf" srcId="{3EC5225D-2086-422B-9E36-4B1D0FB909FC}" destId="{2096F49D-9565-4590-BBB1-1DCEB103929F}" srcOrd="4" destOrd="0" presId="urn:microsoft.com/office/officeart/2005/8/layout/default#11"/>
    <dgm:cxn modelId="{34775842-6954-4ABD-8451-89D5CDFCC633}" type="presParOf" srcId="{3EC5225D-2086-422B-9E36-4B1D0FB909FC}" destId="{C45E60B4-2AB0-42D0-9DED-7871A89ECE23}" srcOrd="5" destOrd="0" presId="urn:microsoft.com/office/officeart/2005/8/layout/default#11"/>
    <dgm:cxn modelId="{C0979B21-31DD-4650-9049-B647BE405003}" type="presParOf" srcId="{3EC5225D-2086-422B-9E36-4B1D0FB909FC}" destId="{39C849C9-C145-426C-8A79-835A5646E2C3}" srcOrd="6" destOrd="0" presId="urn:microsoft.com/office/officeart/2005/8/layout/default#11"/>
    <dgm:cxn modelId="{31676C21-07C1-4518-BCE1-BA17953DEDA9}" type="presParOf" srcId="{3EC5225D-2086-422B-9E36-4B1D0FB909FC}" destId="{A1D32562-2521-4D15-8F86-E1847FCA20B0}" srcOrd="7" destOrd="0" presId="urn:microsoft.com/office/officeart/2005/8/layout/default#11"/>
    <dgm:cxn modelId="{130F0314-BEA9-456D-9B28-D0FE32E65A59}" type="presParOf" srcId="{3EC5225D-2086-422B-9E36-4B1D0FB909FC}" destId="{C2C5882E-7CA1-41E3-9466-79879884C965}" srcOrd="8" destOrd="0" presId="urn:microsoft.com/office/officeart/2005/8/layout/default#11"/>
    <dgm:cxn modelId="{F9F9AF15-A61F-46C3-81B8-702C820DEE84}" type="presParOf" srcId="{3EC5225D-2086-422B-9E36-4B1D0FB909FC}" destId="{6A3AD84D-9252-40AE-A2E4-8E6E79864C09}" srcOrd="9" destOrd="0" presId="urn:microsoft.com/office/officeart/2005/8/layout/default#11"/>
    <dgm:cxn modelId="{7D4FE0AE-E963-456F-B2EB-778BE3134D63}" type="presParOf" srcId="{3EC5225D-2086-422B-9E36-4B1D0FB909FC}" destId="{F8339388-1C3D-4892-AC36-1F15C66F6F9D}" srcOrd="10" destOrd="0" presId="urn:microsoft.com/office/officeart/2005/8/layout/default#11"/>
    <dgm:cxn modelId="{46DAA5EA-836D-4D74-9561-05AE5ED26482}" type="presParOf" srcId="{3EC5225D-2086-422B-9E36-4B1D0FB909FC}" destId="{D93D772E-76E7-42B3-B314-E8D6FA597425}" srcOrd="11" destOrd="0" presId="urn:microsoft.com/office/officeart/2005/8/layout/default#11"/>
    <dgm:cxn modelId="{D34481FA-9337-4ED6-980A-29ADD461401B}" type="presParOf" srcId="{3EC5225D-2086-422B-9E36-4B1D0FB909FC}" destId="{A56E757C-FACE-4B4A-8E05-E2E25B097C9E}" srcOrd="12" destOrd="0" presId="urn:microsoft.com/office/officeart/2005/8/layout/defaul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B2A45-507C-424F-B23E-4B9AC2B2BA87}">
      <dsp:nvSpPr>
        <dsp:cNvPr id="0" name=""/>
        <dsp:cNvSpPr/>
      </dsp:nvSpPr>
      <dsp:spPr>
        <a:xfrm>
          <a:off x="731564" y="1116"/>
          <a:ext cx="2460128" cy="147607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Windows Home </a:t>
          </a:r>
          <a:endParaRPr lang="en-US" sz="2100" kern="1200" dirty="0"/>
        </a:p>
      </dsp:txBody>
      <dsp:txXfrm>
        <a:off x="1091841" y="217282"/>
        <a:ext cx="1739574" cy="1043745"/>
      </dsp:txXfrm>
    </dsp:sp>
    <dsp:sp modelId="{DE299B8D-4DF0-4FFD-9781-3954F7F1706F}">
      <dsp:nvSpPr>
        <dsp:cNvPr id="0" name=""/>
        <dsp:cNvSpPr/>
      </dsp:nvSpPr>
      <dsp:spPr>
        <a:xfrm>
          <a:off x="3437706" y="1116"/>
          <a:ext cx="2460128" cy="147607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Windows  pro</a:t>
          </a:r>
          <a:endParaRPr lang="en-US" sz="2100" kern="1200" dirty="0"/>
        </a:p>
      </dsp:txBody>
      <dsp:txXfrm>
        <a:off x="3797983" y="217282"/>
        <a:ext cx="1739574" cy="1043745"/>
      </dsp:txXfrm>
    </dsp:sp>
    <dsp:sp modelId="{A7A5F173-575D-4AF3-813A-9306ADB6B025}">
      <dsp:nvSpPr>
        <dsp:cNvPr id="0" name=""/>
        <dsp:cNvSpPr/>
      </dsp:nvSpPr>
      <dsp:spPr>
        <a:xfrm>
          <a:off x="731564" y="1723206"/>
          <a:ext cx="2460128" cy="147607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Windows  pro for workstation</a:t>
          </a:r>
          <a:endParaRPr lang="en-US" sz="2100" kern="1200" dirty="0"/>
        </a:p>
      </dsp:txBody>
      <dsp:txXfrm>
        <a:off x="1091841" y="1939372"/>
        <a:ext cx="1739574" cy="1043745"/>
      </dsp:txXfrm>
    </dsp:sp>
    <dsp:sp modelId="{AA70902F-B04E-4092-9ACA-3D48CC04A4F2}">
      <dsp:nvSpPr>
        <dsp:cNvPr id="0" name=""/>
        <dsp:cNvSpPr/>
      </dsp:nvSpPr>
      <dsp:spPr>
        <a:xfrm>
          <a:off x="3437706" y="1723206"/>
          <a:ext cx="2460128" cy="147607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Windows  pro education and enterprise</a:t>
          </a:r>
          <a:endParaRPr lang="en-US" sz="2100" kern="1200" dirty="0"/>
        </a:p>
      </dsp:txBody>
      <dsp:txXfrm>
        <a:off x="3797983" y="1939372"/>
        <a:ext cx="1739574" cy="10437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0E0F2-4A46-4376-BA4E-33565E1AFA8F}">
      <dsp:nvSpPr>
        <dsp:cNvPr id="0" name=""/>
        <dsp:cNvSpPr/>
      </dsp:nvSpPr>
      <dsp:spPr>
        <a:xfrm>
          <a:off x="2544" y="592648"/>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Windows Embedded CE</a:t>
          </a:r>
          <a:endParaRPr lang="en-US" sz="2500" b="0" kern="1200" dirty="0"/>
        </a:p>
      </dsp:txBody>
      <dsp:txXfrm>
        <a:off x="2544" y="592648"/>
        <a:ext cx="2019002" cy="1211401"/>
      </dsp:txXfrm>
    </dsp:sp>
    <dsp:sp modelId="{21B2145E-158D-4A82-993E-1CB82F1B8F4B}">
      <dsp:nvSpPr>
        <dsp:cNvPr id="0" name=""/>
        <dsp:cNvSpPr/>
      </dsp:nvSpPr>
      <dsp:spPr>
        <a:xfrm>
          <a:off x="2223447" y="592648"/>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Windows Mobile</a:t>
          </a:r>
          <a:endParaRPr lang="en-US" sz="2500" b="0" kern="1200" dirty="0"/>
        </a:p>
      </dsp:txBody>
      <dsp:txXfrm>
        <a:off x="2223447" y="592648"/>
        <a:ext cx="2019002" cy="1211401"/>
      </dsp:txXfrm>
    </dsp:sp>
    <dsp:sp modelId="{2096F49D-9565-4590-BBB1-1DCEB103929F}">
      <dsp:nvSpPr>
        <dsp:cNvPr id="0" name=""/>
        <dsp:cNvSpPr/>
      </dsp:nvSpPr>
      <dsp:spPr>
        <a:xfrm>
          <a:off x="4444350" y="592648"/>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Palm OS</a:t>
          </a:r>
          <a:endParaRPr lang="en-US" sz="2500" b="0" kern="1200" dirty="0"/>
        </a:p>
      </dsp:txBody>
      <dsp:txXfrm>
        <a:off x="4444350" y="592648"/>
        <a:ext cx="2019002" cy="1211401"/>
      </dsp:txXfrm>
    </dsp:sp>
    <dsp:sp modelId="{39C849C9-C145-426C-8A79-835A5646E2C3}">
      <dsp:nvSpPr>
        <dsp:cNvPr id="0" name=""/>
        <dsp:cNvSpPr/>
      </dsp:nvSpPr>
      <dsp:spPr>
        <a:xfrm>
          <a:off x="6665252" y="592648"/>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iPhone OS</a:t>
          </a:r>
        </a:p>
      </dsp:txBody>
      <dsp:txXfrm>
        <a:off x="6665252" y="592648"/>
        <a:ext cx="2019002" cy="1211401"/>
      </dsp:txXfrm>
    </dsp:sp>
    <dsp:sp modelId="{C2C5882E-7CA1-41E3-9466-79879884C965}">
      <dsp:nvSpPr>
        <dsp:cNvPr id="0" name=""/>
        <dsp:cNvSpPr/>
      </dsp:nvSpPr>
      <dsp:spPr>
        <a:xfrm>
          <a:off x="1112996" y="2005950"/>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Blackberry</a:t>
          </a:r>
        </a:p>
      </dsp:txBody>
      <dsp:txXfrm>
        <a:off x="1112996" y="2005950"/>
        <a:ext cx="2019002" cy="1211401"/>
      </dsp:txXfrm>
    </dsp:sp>
    <dsp:sp modelId="{F8339388-1C3D-4892-AC36-1F15C66F6F9D}">
      <dsp:nvSpPr>
        <dsp:cNvPr id="0" name=""/>
        <dsp:cNvSpPr/>
      </dsp:nvSpPr>
      <dsp:spPr>
        <a:xfrm>
          <a:off x="3430144" y="1948190"/>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Embedded Linux</a:t>
          </a:r>
        </a:p>
      </dsp:txBody>
      <dsp:txXfrm>
        <a:off x="3430144" y="1948190"/>
        <a:ext cx="2019002" cy="1211401"/>
      </dsp:txXfrm>
    </dsp:sp>
    <dsp:sp modelId="{A56E757C-FACE-4B4A-8E05-E2E25B097C9E}">
      <dsp:nvSpPr>
        <dsp:cNvPr id="0" name=""/>
        <dsp:cNvSpPr/>
      </dsp:nvSpPr>
      <dsp:spPr>
        <a:xfrm>
          <a:off x="5554801" y="2005950"/>
          <a:ext cx="2019002" cy="121140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t>Symbian OS</a:t>
          </a:r>
        </a:p>
      </dsp:txBody>
      <dsp:txXfrm>
        <a:off x="5554801" y="2005950"/>
        <a:ext cx="2019002" cy="12114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9">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209B1-C06B-4C9E-8048-46A002A36C21}" type="datetimeFigureOut">
              <a:rPr lang="en-US" smtClean="0"/>
              <a:t>4/26/2022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09E0B-549B-4A98-9426-6DA27049EE3B}" type="slidenum">
              <a:rPr lang="en-US" smtClean="0"/>
              <a:t>‹#›</a:t>
            </a:fld>
            <a:endParaRPr lang="en-US"/>
          </a:p>
        </p:txBody>
      </p:sp>
    </p:spTree>
    <p:extLst>
      <p:ext uri="{BB962C8B-B14F-4D97-AF65-F5344CB8AC3E}">
        <p14:creationId xmlns:p14="http://schemas.microsoft.com/office/powerpoint/2010/main" val="3807593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Service_(systems_architecture)" TargetMode="External"/><Relationship Id="rId3" Type="http://schemas.openxmlformats.org/officeDocument/2006/relationships/hyperlink" Target="http://en.wikipedia.org/wiki/Subroutine" TargetMode="External"/><Relationship Id="rId7" Type="http://schemas.openxmlformats.org/officeDocument/2006/relationships/hyperlink" Target="http://en.wikipedia.org/wiki/Library_(computer_scienc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en.wikipedia.org/wiki/Operating_system" TargetMode="External"/><Relationship Id="rId5" Type="http://schemas.openxmlformats.org/officeDocument/2006/relationships/hyperlink" Target="http://en.wikipedia.org/wiki/Protocol_(computing)" TargetMode="External"/><Relationship Id="rId4" Type="http://schemas.openxmlformats.org/officeDocument/2006/relationships/hyperlink" Target="http://en.wikipedia.org/wiki/Class_(computer_science)" TargetMode="External"/><Relationship Id="rId9" Type="http://schemas.openxmlformats.org/officeDocument/2006/relationships/hyperlink" Target="http://en.wikipedia.org/wiki/Computer_program"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n.wikipedia.org/wiki/Abstraction_layer" TargetMode="External"/><Relationship Id="rId13" Type="http://schemas.openxmlformats.org/officeDocument/2006/relationships/hyperlink" Target="http://en.wikipedia.org/wiki/Process_(computing)" TargetMode="External"/><Relationship Id="rId18" Type="http://schemas.openxmlformats.org/officeDocument/2006/relationships/hyperlink" Target="http://en.wikipedia.org/wiki/Microkernel" TargetMode="External"/><Relationship Id="rId3" Type="http://schemas.openxmlformats.org/officeDocument/2006/relationships/hyperlink" Target="http://en.wikipedia.org/wiki/Computer_science" TargetMode="External"/><Relationship Id="rId21" Type="http://schemas.openxmlformats.org/officeDocument/2006/relationships/hyperlink" Target="http://en.wikipedia.org/wiki/Computer_program" TargetMode="External"/><Relationship Id="rId7" Type="http://schemas.openxmlformats.org/officeDocument/2006/relationships/hyperlink" Target="http://en.wikipedia.org/wiki/Kernel_(computer_science)#cite_note-Wulf74-0" TargetMode="External"/><Relationship Id="rId12" Type="http://schemas.openxmlformats.org/officeDocument/2006/relationships/hyperlink" Target="http://en.wikipedia.org/wiki/Application_software" TargetMode="External"/><Relationship Id="rId17" Type="http://schemas.openxmlformats.org/officeDocument/2006/relationships/hyperlink" Target="http://en.wikipedia.org/wiki/Address_space" TargetMode="External"/><Relationship Id="rId25" Type="http://schemas.openxmlformats.org/officeDocument/2006/relationships/hyperlink" Target="http://en.wikipedia.org/wiki/Interrupt" TargetMode="External"/><Relationship Id="rId2" Type="http://schemas.openxmlformats.org/officeDocument/2006/relationships/slide" Target="../slides/slide8.xml"/><Relationship Id="rId16" Type="http://schemas.openxmlformats.org/officeDocument/2006/relationships/hyperlink" Target="http://en.wikipedia.org/wiki/Monolithic_kernel" TargetMode="External"/><Relationship Id="rId20" Type="http://schemas.openxmlformats.org/officeDocument/2006/relationships/hyperlink" Target="http://en.wikipedia.org/wiki/Kernel_(computer_science)#cite_note-mono-micro-1" TargetMode="External"/><Relationship Id="rId1" Type="http://schemas.openxmlformats.org/officeDocument/2006/relationships/notesMaster" Target="../notesMasters/notesMaster1.xml"/><Relationship Id="rId6" Type="http://schemas.openxmlformats.org/officeDocument/2006/relationships/hyperlink" Target="http://en.wikipedia.org/wiki/Computer_software" TargetMode="External"/><Relationship Id="rId11" Type="http://schemas.openxmlformats.org/officeDocument/2006/relationships/hyperlink" Target="http://en.wikipedia.org/wiki/Input/output" TargetMode="External"/><Relationship Id="rId24" Type="http://schemas.openxmlformats.org/officeDocument/2006/relationships/hyperlink" Target="http://en.wikipedia.org/wiki/Subroutine" TargetMode="External"/><Relationship Id="rId5" Type="http://schemas.openxmlformats.org/officeDocument/2006/relationships/hyperlink" Target="http://en.wikipedia.org/wiki/Computer_hardware" TargetMode="External"/><Relationship Id="rId15" Type="http://schemas.openxmlformats.org/officeDocument/2006/relationships/hyperlink" Target="http://en.wikipedia.org/wiki/System_call" TargetMode="External"/><Relationship Id="rId23" Type="http://schemas.openxmlformats.org/officeDocument/2006/relationships/hyperlink" Target="http://en.wikipedia.org/wiki/Computer_bus" TargetMode="External"/><Relationship Id="rId10" Type="http://schemas.openxmlformats.org/officeDocument/2006/relationships/hyperlink" Target="http://en.wikipedia.org/wiki/Central_processing_unit" TargetMode="External"/><Relationship Id="rId19" Type="http://schemas.openxmlformats.org/officeDocument/2006/relationships/hyperlink" Target="http://en.wikipedia.org/wiki/User_space" TargetMode="External"/><Relationship Id="rId4" Type="http://schemas.openxmlformats.org/officeDocument/2006/relationships/hyperlink" Target="http://en.wikipedia.org/wiki/Operating_system" TargetMode="External"/><Relationship Id="rId9" Type="http://schemas.openxmlformats.org/officeDocument/2006/relationships/hyperlink" Target="http://en.wikipedia.org/wiki/Random_access_memory" TargetMode="External"/><Relationship Id="rId14" Type="http://schemas.openxmlformats.org/officeDocument/2006/relationships/hyperlink" Target="http://en.wikipedia.org/wiki/Inter-process_communication" TargetMode="External"/><Relationship Id="rId22" Type="http://schemas.openxmlformats.org/officeDocument/2006/relationships/hyperlink" Target="http://en.wikipedia.org/wiki/Hardwar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Computer_memory"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en.wikipedia.org/wiki/Manual_memory_management" TargetMode="External"/><Relationship Id="rId5" Type="http://schemas.openxmlformats.org/officeDocument/2006/relationships/hyperlink" Target="http://en.wikipedia.org/wiki/Garbage_collection_(computer_science)" TargetMode="External"/><Relationship Id="rId4" Type="http://schemas.openxmlformats.org/officeDocument/2006/relationships/hyperlink" Target="http://en.wikipedia.org/wiki/Virtual_memory"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Interrupt" TargetMode="External"/><Relationship Id="rId3" Type="http://schemas.openxmlformats.org/officeDocument/2006/relationships/hyperlink" Target="http://en.wikipedia.org/wiki/Computer_program" TargetMode="External"/><Relationship Id="rId7" Type="http://schemas.openxmlformats.org/officeDocument/2006/relationships/hyperlink" Target="http://en.wikipedia.org/wiki/Operating_syste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en.wikipedia.org/wiki/Subroutine" TargetMode="External"/><Relationship Id="rId5" Type="http://schemas.openxmlformats.org/officeDocument/2006/relationships/hyperlink" Target="http://en.wikipedia.org/wiki/Computer_bus" TargetMode="External"/><Relationship Id="rId4" Type="http://schemas.openxmlformats.org/officeDocument/2006/relationships/hyperlink" Target="http://en.wikipedia.org/wiki/Hardware"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Tools" TargetMode="External"/><Relationship Id="rId3" Type="http://schemas.openxmlformats.org/officeDocument/2006/relationships/hyperlink" Target="http://en.wikipedia.org/wiki/User_(computing)" TargetMode="External"/><Relationship Id="rId7" Type="http://schemas.openxmlformats.org/officeDocument/2006/relationships/hyperlink" Target="http://en.wikipedia.org/wiki/Computer_progra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en.wikipedia.org/wiki/Machine" TargetMode="External"/><Relationship Id="rId5" Type="http://schemas.openxmlformats.org/officeDocument/2006/relationships/hyperlink" Target="http://en.wikipedia.org/wiki/System" TargetMode="External"/><Relationship Id="rId10" Type="http://schemas.openxmlformats.org/officeDocument/2006/relationships/hyperlink" Target="http://en.wikipedia.org/wiki/Output" TargetMode="External"/><Relationship Id="rId4" Type="http://schemas.openxmlformats.org/officeDocument/2006/relationships/hyperlink" Target="http://en.wikipedia.org/wiki/Interaction" TargetMode="External"/><Relationship Id="rId9" Type="http://schemas.openxmlformats.org/officeDocument/2006/relationships/hyperlink" Target="http://en.wikipedia.org/wiki/Input"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en.wikipedia.org/wiki/SCADA" TargetMode="External"/><Relationship Id="rId13" Type="http://schemas.openxmlformats.org/officeDocument/2006/relationships/hyperlink" Target="http://en.wikipedia.org/wiki/Transaction_Processing_Facility" TargetMode="External"/><Relationship Id="rId18" Type="http://schemas.openxmlformats.org/officeDocument/2006/relationships/hyperlink" Target="http://en.wikipedia.org/wiki/CPU_design" TargetMode="External"/><Relationship Id="rId3" Type="http://schemas.openxmlformats.org/officeDocument/2006/relationships/hyperlink" Target="http://en.wikipedia.org/wiki/Computer_multitasking" TargetMode="External"/><Relationship Id="rId7" Type="http://schemas.openxmlformats.org/officeDocument/2006/relationships/hyperlink" Target="http://en.wikipedia.org/wiki/Robot" TargetMode="External"/><Relationship Id="rId12" Type="http://schemas.openxmlformats.org/officeDocument/2006/relationships/hyperlink" Target="http://en.wikipedia.org/wiki/Thread_switching_latency" TargetMode="External"/><Relationship Id="rId17" Type="http://schemas.openxmlformats.org/officeDocument/2006/relationships/hyperlink" Target="http://en.wikipedia.org/wiki/Round-robin_scheduling" TargetMode="External"/><Relationship Id="rId2" Type="http://schemas.openxmlformats.org/officeDocument/2006/relationships/slide" Target="../slides/slide18.xml"/><Relationship Id="rId16" Type="http://schemas.openxmlformats.org/officeDocument/2006/relationships/hyperlink" Target="http://en.wikipedia.org/wiki/Sabre_Airline_Reservations_System" TargetMode="External"/><Relationship Id="rId1" Type="http://schemas.openxmlformats.org/officeDocument/2006/relationships/notesMaster" Target="../notesMasters/notesMaster1.xml"/><Relationship Id="rId6" Type="http://schemas.openxmlformats.org/officeDocument/2006/relationships/hyperlink" Target="http://en.wikipedia.org/wiki/Embedded_system" TargetMode="External"/><Relationship Id="rId11" Type="http://schemas.openxmlformats.org/officeDocument/2006/relationships/hyperlink" Target="http://en.wikipedia.org/wiki/Interrupt_latency" TargetMode="External"/><Relationship Id="rId5" Type="http://schemas.openxmlformats.org/officeDocument/2006/relationships/hyperlink" Target="http://en.wikipedia.org/wiki/Real-time_computing" TargetMode="External"/><Relationship Id="rId15" Type="http://schemas.openxmlformats.org/officeDocument/2006/relationships/hyperlink" Target="http://en.wikipedia.org/wiki/International_Business_Machines" TargetMode="External"/><Relationship Id="rId10" Type="http://schemas.openxmlformats.org/officeDocument/2006/relationships/hyperlink" Target="http://en.wikipedia.org/wiki/Real-time_computing#Hard_and_soft_real-time_systems" TargetMode="External"/><Relationship Id="rId19" Type="http://schemas.openxmlformats.org/officeDocument/2006/relationships/hyperlink" Target="http://en.wikipedia.org/wiki/Barrel_processor" TargetMode="External"/><Relationship Id="rId4" Type="http://schemas.openxmlformats.org/officeDocument/2006/relationships/hyperlink" Target="http://en.wikipedia.org/wiki/Operating_system" TargetMode="External"/><Relationship Id="rId9" Type="http://schemas.openxmlformats.org/officeDocument/2006/relationships/hyperlink" Target="http://en.wikipedia.org/wiki/Throughput" TargetMode="External"/><Relationship Id="rId14" Type="http://schemas.openxmlformats.org/officeDocument/2006/relationships/hyperlink" Target="http://en.wikipedia.org/wiki/American_Airlines"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Parallel_computing" TargetMode="External"/><Relationship Id="rId3" Type="http://schemas.openxmlformats.org/officeDocument/2006/relationships/hyperlink" Target="http://en.wikipedia.org/wiki/Multitasking" TargetMode="External"/><Relationship Id="rId7" Type="http://schemas.openxmlformats.org/officeDocument/2006/relationships/hyperlink" Target="http://en.wikipedia.org/wiki/Context_switch"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en.wikipedia.org/wiki/Scheduling_(computing)" TargetMode="External"/><Relationship Id="rId5" Type="http://schemas.openxmlformats.org/officeDocument/2006/relationships/hyperlink" Target="http://en.wikipedia.org/wiki/Central_processing_unit" TargetMode="External"/><Relationship Id="rId4" Type="http://schemas.openxmlformats.org/officeDocument/2006/relationships/hyperlink" Target="http://en.wikipedia.org/wiki/Computer_process" TargetMode="External"/><Relationship Id="rId9" Type="http://schemas.openxmlformats.org/officeDocument/2006/relationships/hyperlink" Target="http://en.wikipedia.org/wiki/Multiprocessor"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en.wikipedia.org/wiki/Batch_processing" TargetMode="External"/><Relationship Id="rId13" Type="http://schemas.openxmlformats.org/officeDocument/2006/relationships/hyperlink" Target="http://en.wikipedia.org/wiki/Unix" TargetMode="External"/><Relationship Id="rId3" Type="http://schemas.openxmlformats.org/officeDocument/2006/relationships/hyperlink" Target="http://en.wikipedia.org/wiki/Operating_system" TargetMode="External"/><Relationship Id="rId7" Type="http://schemas.openxmlformats.org/officeDocument/2006/relationships/hyperlink" Target="http://en.wikipedia.org/wiki/Time-sharing" TargetMode="External"/><Relationship Id="rId12" Type="http://schemas.openxmlformats.org/officeDocument/2006/relationships/hyperlink" Target="http://en.wikipedia.org/wiki/Computer_multitasking" TargetMode="External"/><Relationship Id="rId17" Type="http://schemas.openxmlformats.org/officeDocument/2006/relationships/hyperlink" Target="http://en.wikipedia.org/wiki/Thin_client" TargetMode="External"/><Relationship Id="rId2" Type="http://schemas.openxmlformats.org/officeDocument/2006/relationships/slide" Target="../slides/slide21.xml"/><Relationship Id="rId16" Type="http://schemas.openxmlformats.org/officeDocument/2006/relationships/hyperlink" Target="http://en.wikipedia.org/wiki/X_Window_System" TargetMode="External"/><Relationship Id="rId1" Type="http://schemas.openxmlformats.org/officeDocument/2006/relationships/notesMaster" Target="../notesMasters/notesMaster1.xml"/><Relationship Id="rId6" Type="http://schemas.openxmlformats.org/officeDocument/2006/relationships/hyperlink" Target="http://en.wikipedia.org/wiki/Computer" TargetMode="External"/><Relationship Id="rId11" Type="http://schemas.openxmlformats.org/officeDocument/2006/relationships/hyperlink" Target="http://en.wikipedia.org/wiki/Input/output" TargetMode="External"/><Relationship Id="rId5" Type="http://schemas.openxmlformats.org/officeDocument/2006/relationships/hyperlink" Target="http://en.wikipedia.org/wiki/User_(computing)" TargetMode="External"/><Relationship Id="rId15" Type="http://schemas.openxmlformats.org/officeDocument/2006/relationships/hyperlink" Target="http://en.wikipedia.org/wiki/Unix_shell" TargetMode="External"/><Relationship Id="rId10" Type="http://schemas.openxmlformats.org/officeDocument/2006/relationships/hyperlink" Target="http://en.wikipedia.org/wiki/Central_processing_unit" TargetMode="External"/><Relationship Id="rId4" Type="http://schemas.openxmlformats.org/officeDocument/2006/relationships/hyperlink" Target="http://en.wikipedia.org/wiki/Application_software" TargetMode="External"/><Relationship Id="rId9" Type="http://schemas.openxmlformats.org/officeDocument/2006/relationships/hyperlink" Target="http://en.wikipedia.org/wiki/Mainframe_computer" TargetMode="External"/><Relationship Id="rId14" Type="http://schemas.openxmlformats.org/officeDocument/2006/relationships/hyperlink" Target="http://en.wikipedia.org/wiki/Secure_Shel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Operating_system"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en.wikipedia.org/wiki/Automated_teller_machine" TargetMode="External"/><Relationship Id="rId5" Type="http://schemas.openxmlformats.org/officeDocument/2006/relationships/hyperlink" Target="http://en.wikipedia.org/wiki/Real-time_operating_system" TargetMode="External"/><Relationship Id="rId4" Type="http://schemas.openxmlformats.org/officeDocument/2006/relationships/hyperlink" Target="http://en.wikipedia.org/wiki/Embedded_system"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en.wikipedia.org/wiki/Priority_inversion" TargetMode="External"/><Relationship Id="rId3" Type="http://schemas.openxmlformats.org/officeDocument/2006/relationships/hyperlink" Target="http://en.wikipedia.org/wiki/Computer_memory" TargetMode="External"/><Relationship Id="rId7" Type="http://schemas.openxmlformats.org/officeDocument/2006/relationships/hyperlink" Target="http://en.wikipedia.org/wiki/Priority_inheritance"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en.wikipedia.org/wiki/Real-time_operating_system" TargetMode="External"/><Relationship Id="rId5" Type="http://schemas.openxmlformats.org/officeDocument/2006/relationships/hyperlink" Target="http://en.wikipedia.org/wiki/Read-only_memory" TargetMode="External"/><Relationship Id="rId4" Type="http://schemas.openxmlformats.org/officeDocument/2006/relationships/hyperlink" Target="http://en.wikipedia.org/wiki/Disk_storage" TargetMode="External"/><Relationship Id="rId9" Type="http://schemas.openxmlformats.org/officeDocument/2006/relationships/hyperlink" Target="http://en.wikipedia.org/wiki/Thread_(computer_programming)"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en.wikipedia.org/wiki/Windows_Mobile" TargetMode="External"/><Relationship Id="rId13" Type="http://schemas.openxmlformats.org/officeDocument/2006/relationships/hyperlink" Target="http://en.wikipedia.org/wiki/IBM_PC_compatible" TargetMode="External"/><Relationship Id="rId18" Type="http://schemas.openxmlformats.org/officeDocument/2006/relationships/hyperlink" Target="http://en.wikipedia.org/wiki/Barcode" TargetMode="External"/><Relationship Id="rId3" Type="http://schemas.openxmlformats.org/officeDocument/2006/relationships/hyperlink" Target="http://en.wikipedia.org/wiki/Specification" TargetMode="External"/><Relationship Id="rId7" Type="http://schemas.openxmlformats.org/officeDocument/2006/relationships/hyperlink" Target="http://en.wikipedia.org/wiki/Microsoft" TargetMode="External"/><Relationship Id="rId12" Type="http://schemas.openxmlformats.org/officeDocument/2006/relationships/hyperlink" Target="http://en.wikipedia.org/wiki/Android_(mobile_device_platform)" TargetMode="External"/><Relationship Id="rId17" Type="http://schemas.openxmlformats.org/officeDocument/2006/relationships/hyperlink" Target="http://en.wikipedia.org/wiki/Global_Positioning_System" TargetMode="External"/><Relationship Id="rId2" Type="http://schemas.openxmlformats.org/officeDocument/2006/relationships/slide" Target="../slides/slide33.xml"/><Relationship Id="rId16" Type="http://schemas.openxmlformats.org/officeDocument/2006/relationships/hyperlink" Target="http://en.wikipedia.org/wiki/Mobile_phone" TargetMode="External"/><Relationship Id="rId20" Type="http://schemas.openxmlformats.org/officeDocument/2006/relationships/hyperlink" Target="http://en.wikipedia.org/wiki/Pocket_pc#cite_note-0" TargetMode="External"/><Relationship Id="rId1" Type="http://schemas.openxmlformats.org/officeDocument/2006/relationships/notesMaster" Target="../notesMasters/notesMaster1.xml"/><Relationship Id="rId6" Type="http://schemas.openxmlformats.org/officeDocument/2006/relationships/hyperlink" Target="http://en.wikipedia.org/wiki/Personal_digital_assistant" TargetMode="External"/><Relationship Id="rId11" Type="http://schemas.openxmlformats.org/officeDocument/2006/relationships/hyperlink" Target="http://en.wikipedia.org/wiki/Linux" TargetMode="External"/><Relationship Id="rId5" Type="http://schemas.openxmlformats.org/officeDocument/2006/relationships/hyperlink" Target="http://en.wikipedia.org/wiki/Computer" TargetMode="External"/><Relationship Id="rId15" Type="http://schemas.openxmlformats.org/officeDocument/2006/relationships/hyperlink" Target="http://en.wikipedia.org/wiki/Freeware" TargetMode="External"/><Relationship Id="rId10" Type="http://schemas.openxmlformats.org/officeDocument/2006/relationships/hyperlink" Target="http://en.wikipedia.org/wiki/NetBSD" TargetMode="External"/><Relationship Id="rId19" Type="http://schemas.openxmlformats.org/officeDocument/2006/relationships/hyperlink" Target="http://en.wikipedia.org/wiki/RFID" TargetMode="External"/><Relationship Id="rId4" Type="http://schemas.openxmlformats.org/officeDocument/2006/relationships/hyperlink" Target="http://en.wikipedia.org/wiki/Handheld" TargetMode="External"/><Relationship Id="rId9" Type="http://schemas.openxmlformats.org/officeDocument/2006/relationships/hyperlink" Target="http://en.wikipedia.org/wiki/Operating_system" TargetMode="External"/><Relationship Id="rId14" Type="http://schemas.openxmlformats.org/officeDocument/2006/relationships/hyperlink" Target="http://en.wikipedia.org/wiki/Softwar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ighered.mcgraw-hill.com/sites/007288293x/student_view0/chapter7/"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highered.mcgraw-hill.com/sites/007288293x/student_view0/chapter7/"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highered.mcgraw-hill.com/sites/007288293x/student_view0/chapter7/"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accent2">
                    <a:lumMod val="50000"/>
                  </a:schemeClr>
                </a:solidFill>
              </a:rPr>
              <a:t>API</a:t>
            </a:r>
            <a:r>
              <a:rPr lang="en-US" dirty="0" smtClean="0"/>
              <a:t>: set of </a:t>
            </a:r>
            <a:r>
              <a:rPr lang="en-US" dirty="0" smtClean="0">
                <a:hlinkClick r:id="rId3" tooltip="Subroutine"/>
              </a:rPr>
              <a:t>functions, procedures, methods</a:t>
            </a:r>
            <a:r>
              <a:rPr lang="en-US" dirty="0" smtClean="0"/>
              <a:t>, </a:t>
            </a:r>
            <a:r>
              <a:rPr lang="en-US" dirty="0" smtClean="0">
                <a:hlinkClick r:id="rId4" tooltip="Class (computer science)"/>
              </a:rPr>
              <a:t>classes</a:t>
            </a:r>
            <a:r>
              <a:rPr lang="en-US" dirty="0" smtClean="0"/>
              <a:t> or </a:t>
            </a:r>
            <a:r>
              <a:rPr lang="en-US" dirty="0" smtClean="0">
                <a:hlinkClick r:id="rId5" tooltip="Protocol (computing)"/>
              </a:rPr>
              <a:t>protocols</a:t>
            </a:r>
            <a:r>
              <a:rPr lang="en-US" dirty="0" smtClean="0"/>
              <a:t> that an </a:t>
            </a:r>
            <a:r>
              <a:rPr lang="en-US" dirty="0" smtClean="0">
                <a:hlinkClick r:id="rId6" tooltip="Operating system"/>
              </a:rPr>
              <a:t>operating system</a:t>
            </a:r>
            <a:r>
              <a:rPr lang="en-US" dirty="0" smtClean="0"/>
              <a:t>, </a:t>
            </a:r>
            <a:r>
              <a:rPr lang="en-US" dirty="0" smtClean="0">
                <a:hlinkClick r:id="rId7" tooltip="Library (computer science)"/>
              </a:rPr>
              <a:t>library</a:t>
            </a:r>
            <a:r>
              <a:rPr lang="en-US" dirty="0" smtClean="0"/>
              <a:t> or </a:t>
            </a:r>
            <a:r>
              <a:rPr lang="en-US" dirty="0" smtClean="0">
                <a:hlinkClick r:id="rId8" tooltip="Service (systems architecture)"/>
              </a:rPr>
              <a:t>service</a:t>
            </a:r>
            <a:r>
              <a:rPr lang="en-US" dirty="0" smtClean="0"/>
              <a:t> provides to support requests made by </a:t>
            </a:r>
            <a:r>
              <a:rPr lang="en-US" dirty="0" smtClean="0">
                <a:hlinkClick r:id="rId9" tooltip="Computer program"/>
              </a:rPr>
              <a:t>computer programs</a:t>
            </a:r>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6</a:t>
            </a:fld>
            <a:endParaRPr lang="en-US"/>
          </a:p>
        </p:txBody>
      </p:sp>
    </p:spTree>
    <p:extLst>
      <p:ext uri="{BB962C8B-B14F-4D97-AF65-F5344CB8AC3E}">
        <p14:creationId xmlns:p14="http://schemas.microsoft.com/office/powerpoint/2010/main" val="2003287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t>
            </a:r>
            <a:r>
              <a:rPr lang="en-US" dirty="0" smtClean="0">
                <a:hlinkClick r:id="rId3" tooltip="Computer science"/>
              </a:rPr>
              <a:t>computer science</a:t>
            </a:r>
            <a:r>
              <a:rPr lang="en-US" dirty="0" smtClean="0"/>
              <a:t>, the </a:t>
            </a:r>
            <a:r>
              <a:rPr lang="en-US" b="1" dirty="0" smtClean="0"/>
              <a:t>kernel</a:t>
            </a:r>
            <a:r>
              <a:rPr lang="en-US" dirty="0" smtClean="0"/>
              <a:t> is the central component of most computer </a:t>
            </a:r>
            <a:r>
              <a:rPr lang="en-US" dirty="0" smtClean="0">
                <a:hlinkClick r:id="rId4" tooltip="Operating system"/>
              </a:rPr>
              <a:t>operating systems</a:t>
            </a:r>
            <a:r>
              <a:rPr lang="en-US" dirty="0" smtClean="0"/>
              <a:t> (OS). Its responsibilities include managing the system's resources (the communication between </a:t>
            </a:r>
            <a:r>
              <a:rPr lang="en-US" dirty="0" smtClean="0">
                <a:hlinkClick r:id="rId5" tooltip="Computer hardware"/>
              </a:rPr>
              <a:t>hardware</a:t>
            </a:r>
            <a:r>
              <a:rPr lang="en-US" dirty="0" smtClean="0"/>
              <a:t> and </a:t>
            </a:r>
            <a:r>
              <a:rPr lang="en-US" dirty="0" smtClean="0">
                <a:hlinkClick r:id="rId6" tooltip="Computer software"/>
              </a:rPr>
              <a:t>software</a:t>
            </a:r>
            <a:r>
              <a:rPr lang="en-US" dirty="0" smtClean="0"/>
              <a:t> components).</a:t>
            </a:r>
            <a:r>
              <a:rPr lang="en-US" baseline="30000" dirty="0" smtClean="0">
                <a:hlinkClick r:id="rId7"/>
              </a:rPr>
              <a:t>[1]</a:t>
            </a:r>
            <a:r>
              <a:rPr lang="en-US" dirty="0" smtClean="0"/>
              <a:t> As a basic component of an operating system, a kernel provides the lowest-level </a:t>
            </a:r>
            <a:r>
              <a:rPr lang="en-US" dirty="0" smtClean="0">
                <a:hlinkClick r:id="rId8" tooltip="Abstraction layer"/>
              </a:rPr>
              <a:t>abstraction layer</a:t>
            </a:r>
            <a:r>
              <a:rPr lang="en-US" dirty="0" smtClean="0"/>
              <a:t> for the resources (especially </a:t>
            </a:r>
            <a:r>
              <a:rPr lang="en-US" dirty="0" smtClean="0">
                <a:hlinkClick r:id="rId9" tooltip="Random access memory"/>
              </a:rPr>
              <a:t>memory</a:t>
            </a:r>
            <a:r>
              <a:rPr lang="en-US" dirty="0" smtClean="0"/>
              <a:t>, </a:t>
            </a:r>
            <a:r>
              <a:rPr lang="en-US" dirty="0" smtClean="0">
                <a:hlinkClick r:id="rId10" tooltip="Central processing unit"/>
              </a:rPr>
              <a:t>processors</a:t>
            </a:r>
            <a:r>
              <a:rPr lang="en-US" dirty="0" smtClean="0"/>
              <a:t> and </a:t>
            </a:r>
            <a:r>
              <a:rPr lang="en-US" dirty="0" smtClean="0">
                <a:hlinkClick r:id="rId11" tooltip="Input/output"/>
              </a:rPr>
              <a:t>I/O devices</a:t>
            </a:r>
            <a:r>
              <a:rPr lang="en-US" dirty="0" smtClean="0"/>
              <a:t>) that application software must control to perform its function. It typically makes these facilities available to </a:t>
            </a:r>
            <a:r>
              <a:rPr lang="en-US" dirty="0" smtClean="0">
                <a:hlinkClick r:id="rId12" tooltip="Application software"/>
              </a:rPr>
              <a:t>application</a:t>
            </a:r>
            <a:r>
              <a:rPr lang="en-US" dirty="0" smtClean="0"/>
              <a:t> </a:t>
            </a:r>
            <a:r>
              <a:rPr lang="en-US" dirty="0" smtClean="0">
                <a:hlinkClick r:id="rId13" tooltip="Process (computing)"/>
              </a:rPr>
              <a:t>processes</a:t>
            </a:r>
            <a:r>
              <a:rPr lang="en-US" dirty="0" smtClean="0"/>
              <a:t> through </a:t>
            </a:r>
            <a:r>
              <a:rPr lang="en-US" dirty="0" smtClean="0">
                <a:hlinkClick r:id="rId14" tooltip="Inter-process communication"/>
              </a:rPr>
              <a:t>inter-process communication</a:t>
            </a:r>
            <a:r>
              <a:rPr lang="en-US" dirty="0" smtClean="0"/>
              <a:t> mechanisms and </a:t>
            </a:r>
            <a:r>
              <a:rPr lang="en-US" dirty="0" smtClean="0">
                <a:hlinkClick r:id="rId15" tooltip="System call"/>
              </a:rPr>
              <a:t>system calls</a:t>
            </a:r>
            <a:r>
              <a:rPr lang="en-US" dirty="0" smtClean="0"/>
              <a:t>.</a:t>
            </a:r>
          </a:p>
          <a:p>
            <a:endParaRPr lang="en-US" dirty="0" smtClean="0"/>
          </a:p>
          <a:p>
            <a:r>
              <a:rPr lang="en-US" dirty="0" smtClean="0"/>
              <a:t>These tasks are done differently by different kernels, depending on their design and implementation. While </a:t>
            </a:r>
            <a:r>
              <a:rPr lang="en-US" dirty="0" smtClean="0">
                <a:hlinkClick r:id="rId16" tooltip="Monolithic kernel"/>
              </a:rPr>
              <a:t>monolithic kernels</a:t>
            </a:r>
            <a:r>
              <a:rPr lang="en-US" dirty="0" smtClean="0"/>
              <a:t> will try to achieve these goals by executing all the code in the same </a:t>
            </a:r>
            <a:r>
              <a:rPr lang="en-US" dirty="0" smtClean="0">
                <a:hlinkClick r:id="rId17" tooltip="Address space"/>
              </a:rPr>
              <a:t>address space</a:t>
            </a:r>
            <a:r>
              <a:rPr lang="en-US" dirty="0" smtClean="0"/>
              <a:t> to increase the performance of the system, </a:t>
            </a:r>
            <a:r>
              <a:rPr lang="en-US" dirty="0" smtClean="0">
                <a:hlinkClick r:id="rId18" tooltip="Microkernel"/>
              </a:rPr>
              <a:t>microkernels</a:t>
            </a:r>
            <a:r>
              <a:rPr lang="en-US" dirty="0" smtClean="0"/>
              <a:t> run most of their services in </a:t>
            </a:r>
            <a:r>
              <a:rPr lang="en-US" dirty="0" smtClean="0">
                <a:hlinkClick r:id="rId19" tooltip="User space"/>
              </a:rPr>
              <a:t>user space</a:t>
            </a:r>
            <a:r>
              <a:rPr lang="en-US" dirty="0" smtClean="0"/>
              <a:t>, aiming to improve maintainability and modularity of the codebase.</a:t>
            </a:r>
            <a:r>
              <a:rPr lang="en-US" baseline="30000" dirty="0" smtClean="0">
                <a:hlinkClick r:id="rId20"/>
              </a:rPr>
              <a:t>[2]</a:t>
            </a:r>
            <a:r>
              <a:rPr lang="en-US" dirty="0" smtClean="0"/>
              <a:t> A range of possibilities exists between these two extremes.</a:t>
            </a:r>
          </a:p>
          <a:p>
            <a:endParaRPr lang="en-US" dirty="0" smtClean="0"/>
          </a:p>
          <a:p>
            <a:r>
              <a:rPr lang="en-US" dirty="0" smtClean="0"/>
              <a:t>In computing, a </a:t>
            </a:r>
            <a:r>
              <a:rPr lang="en-US" b="1" dirty="0" smtClean="0"/>
              <a:t>device driver</a:t>
            </a:r>
            <a:r>
              <a:rPr lang="en-US" dirty="0" smtClean="0"/>
              <a:t> or </a:t>
            </a:r>
            <a:r>
              <a:rPr lang="en-US" b="1" dirty="0" smtClean="0"/>
              <a:t>software driver</a:t>
            </a:r>
            <a:r>
              <a:rPr lang="en-US" dirty="0" smtClean="0"/>
              <a:t> is a </a:t>
            </a:r>
            <a:r>
              <a:rPr lang="en-US" dirty="0" smtClean="0">
                <a:hlinkClick r:id="rId21" tooltip="Computer program"/>
              </a:rPr>
              <a:t>computer program</a:t>
            </a:r>
            <a:r>
              <a:rPr lang="en-US" dirty="0" smtClean="0"/>
              <a:t> allowing higher-level computer programs to interact with a </a:t>
            </a:r>
            <a:r>
              <a:rPr lang="en-US" dirty="0" smtClean="0">
                <a:hlinkClick r:id="rId22" tooltip="Hardware"/>
              </a:rPr>
              <a:t>hardware</a:t>
            </a:r>
            <a:r>
              <a:rPr lang="en-US" dirty="0" smtClean="0"/>
              <a:t> device.</a:t>
            </a:r>
          </a:p>
          <a:p>
            <a:r>
              <a:rPr lang="en-US" dirty="0" smtClean="0"/>
              <a:t>A driver typically communicates with the device through the </a:t>
            </a:r>
            <a:r>
              <a:rPr lang="en-US" dirty="0" smtClean="0">
                <a:hlinkClick r:id="rId23" tooltip="Computer bus"/>
              </a:rPr>
              <a:t>computer bus</a:t>
            </a:r>
            <a:r>
              <a:rPr lang="en-US" dirty="0" smtClean="0"/>
              <a:t> or communications subsystem to which the hardware is connected. When a calling program invokes a </a:t>
            </a:r>
            <a:r>
              <a:rPr lang="en-US" dirty="0" smtClean="0">
                <a:hlinkClick r:id="rId24" tooltip="Subroutine"/>
              </a:rPr>
              <a:t>routine</a:t>
            </a:r>
            <a:r>
              <a:rPr lang="en-US" dirty="0" smtClean="0"/>
              <a:t> in the driver, the driver issues commands to the device. Once the device sends data back to the driver, the driver may invoke routines in the original calling program. Drivers are hardware-dependent and </a:t>
            </a:r>
            <a:r>
              <a:rPr lang="en-US" dirty="0" smtClean="0">
                <a:hlinkClick r:id="rId4" tooltip="Operating system"/>
              </a:rPr>
              <a:t>operating-system</a:t>
            </a:r>
            <a:r>
              <a:rPr lang="en-US" dirty="0" smtClean="0"/>
              <a:t>-specific. They usually provide the </a:t>
            </a:r>
            <a:r>
              <a:rPr lang="en-US" dirty="0" smtClean="0">
                <a:hlinkClick r:id="rId25" tooltip="Interrupt"/>
              </a:rPr>
              <a:t>interrupt</a:t>
            </a:r>
            <a:r>
              <a:rPr lang="en-US" dirty="0" smtClean="0"/>
              <a:t> handling required for any necessary asynchronous time-dependent hardware interface.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8</a:t>
            </a:fld>
            <a:endParaRPr lang="en-US"/>
          </a:p>
        </p:txBody>
      </p:sp>
    </p:spTree>
    <p:extLst>
      <p:ext uri="{BB962C8B-B14F-4D97-AF65-F5344CB8AC3E}">
        <p14:creationId xmlns:p14="http://schemas.microsoft.com/office/powerpoint/2010/main" val="2975592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Memory management</a:t>
            </a:r>
            <a:r>
              <a:rPr lang="en-US" dirty="0" smtClean="0"/>
              <a:t> is the act of managing </a:t>
            </a:r>
            <a:r>
              <a:rPr lang="en-US" dirty="0" smtClean="0">
                <a:hlinkClick r:id="rId3" tooltip="Computer memory"/>
              </a:rPr>
              <a:t>computer memory</a:t>
            </a:r>
            <a:r>
              <a:rPr lang="en-US" dirty="0" smtClean="0"/>
              <a:t>. In its simpler forms, this involves providing ways to allocate portions of memory to programs at their request, and freeing it for reuse when no longer needed. The management of main memory is critical to the computer system.</a:t>
            </a:r>
          </a:p>
          <a:p>
            <a:r>
              <a:rPr lang="en-US" dirty="0" smtClean="0">
                <a:hlinkClick r:id="rId4" tooltip="Virtual memory"/>
              </a:rPr>
              <a:t>Virtual memory</a:t>
            </a:r>
            <a:r>
              <a:rPr lang="en-US" dirty="0" smtClean="0"/>
              <a:t> systems separate the memory addresses used by a process from actual physical addresses, allowing separation of processes and increasing the effectively available amount of RAM using </a:t>
            </a:r>
            <a:r>
              <a:rPr lang="en-US" dirty="0" smtClean="0">
                <a:hlinkClick r:id="rId4" tooltip="Virtual memory"/>
              </a:rPr>
              <a:t>disk swapping</a:t>
            </a:r>
            <a:r>
              <a:rPr lang="en-US" dirty="0" smtClean="0"/>
              <a:t>. The quality of the virtual memory manager can have a big impact on overall system performance.</a:t>
            </a:r>
          </a:p>
          <a:p>
            <a:endParaRPr lang="en-US" dirty="0" smtClean="0"/>
          </a:p>
          <a:p>
            <a:r>
              <a:rPr lang="en-US" dirty="0" smtClean="0">
                <a:hlinkClick r:id="rId5" tooltip="Garbage collection (computer science)"/>
              </a:rPr>
              <a:t>Garbage collection</a:t>
            </a:r>
            <a:r>
              <a:rPr lang="en-US" dirty="0" smtClean="0"/>
              <a:t> is the automated allocation, and </a:t>
            </a:r>
            <a:r>
              <a:rPr lang="en-US" dirty="0" err="1" smtClean="0"/>
              <a:t>deallocation</a:t>
            </a:r>
            <a:r>
              <a:rPr lang="en-US" dirty="0" smtClean="0"/>
              <a:t> of computer memory resources for a program. This is generally implemented at the programming language level and is in opposition to </a:t>
            </a:r>
            <a:r>
              <a:rPr lang="en-US" dirty="0" smtClean="0">
                <a:hlinkClick r:id="rId6" tooltip="Manual memory management"/>
              </a:rPr>
              <a:t>manual memory management</a:t>
            </a:r>
            <a:r>
              <a:rPr lang="en-US" dirty="0" smtClean="0"/>
              <a:t>, the explicit allocation and </a:t>
            </a:r>
            <a:r>
              <a:rPr lang="en-US" dirty="0" err="1" smtClean="0"/>
              <a:t>deallocation</a:t>
            </a:r>
            <a:r>
              <a:rPr lang="en-US" dirty="0" smtClean="0"/>
              <a:t> of computer memory resources.</a:t>
            </a:r>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11</a:t>
            </a:fld>
            <a:endParaRPr lang="en-US"/>
          </a:p>
        </p:txBody>
      </p:sp>
    </p:spTree>
    <p:extLst>
      <p:ext uri="{BB962C8B-B14F-4D97-AF65-F5344CB8AC3E}">
        <p14:creationId xmlns:p14="http://schemas.microsoft.com/office/powerpoint/2010/main" val="977560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computing, a </a:t>
            </a:r>
            <a:r>
              <a:rPr lang="en-US" b="1" dirty="0" smtClean="0"/>
              <a:t>device driver</a:t>
            </a:r>
            <a:r>
              <a:rPr lang="en-US" dirty="0" smtClean="0"/>
              <a:t> or </a:t>
            </a:r>
            <a:r>
              <a:rPr lang="en-US" b="1" dirty="0" smtClean="0"/>
              <a:t>software driver</a:t>
            </a:r>
            <a:r>
              <a:rPr lang="en-US" dirty="0" smtClean="0"/>
              <a:t> is a </a:t>
            </a:r>
            <a:r>
              <a:rPr lang="en-US" dirty="0" smtClean="0">
                <a:hlinkClick r:id="rId3" tooltip="Computer program"/>
              </a:rPr>
              <a:t>computer program</a:t>
            </a:r>
            <a:r>
              <a:rPr lang="en-US" dirty="0" smtClean="0"/>
              <a:t> allowing higher-level computer programs to interact with a </a:t>
            </a:r>
            <a:r>
              <a:rPr lang="en-US" dirty="0" smtClean="0">
                <a:hlinkClick r:id="rId4" tooltip="Hardware"/>
              </a:rPr>
              <a:t>hardware</a:t>
            </a:r>
            <a:r>
              <a:rPr lang="en-US" dirty="0" smtClean="0"/>
              <a:t> device. A driver typically communicates with the device through the </a:t>
            </a:r>
            <a:r>
              <a:rPr lang="en-US" dirty="0" smtClean="0">
                <a:hlinkClick r:id="rId5" tooltip="Computer bus"/>
              </a:rPr>
              <a:t>computer bus</a:t>
            </a:r>
            <a:r>
              <a:rPr lang="en-US" dirty="0" smtClean="0"/>
              <a:t> or communications subsystem to which the hardware is connected. When a calling program invokes a </a:t>
            </a:r>
            <a:r>
              <a:rPr lang="en-US" dirty="0" smtClean="0">
                <a:hlinkClick r:id="rId6" tooltip="Subroutine"/>
              </a:rPr>
              <a:t>routine</a:t>
            </a:r>
            <a:r>
              <a:rPr lang="en-US" dirty="0" smtClean="0"/>
              <a:t> in the driver, the driver issues commands to the device. Once the device sends data back to the driver, the driver may invoke routines in the original calling program. Drivers are hardware-dependent and </a:t>
            </a:r>
            <a:r>
              <a:rPr lang="en-US" dirty="0" smtClean="0">
                <a:hlinkClick r:id="rId7" tooltip="Operating system"/>
              </a:rPr>
              <a:t>operating-system</a:t>
            </a:r>
            <a:r>
              <a:rPr lang="en-US" dirty="0" smtClean="0"/>
              <a:t>-specific. They usually provide the </a:t>
            </a:r>
            <a:r>
              <a:rPr lang="en-US" dirty="0" smtClean="0">
                <a:hlinkClick r:id="rId8" tooltip="Interrupt"/>
              </a:rPr>
              <a:t>interrupt</a:t>
            </a:r>
            <a:r>
              <a:rPr lang="en-US" dirty="0" smtClean="0"/>
              <a:t> handling required for any necessary asynchronous time-dependent hardware interface.</a:t>
            </a:r>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13</a:t>
            </a:fld>
            <a:endParaRPr lang="en-US"/>
          </a:p>
        </p:txBody>
      </p:sp>
    </p:spTree>
    <p:extLst>
      <p:ext uri="{BB962C8B-B14F-4D97-AF65-F5344CB8AC3E}">
        <p14:creationId xmlns:p14="http://schemas.microsoft.com/office/powerpoint/2010/main" val="3167262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1" dirty="0" smtClean="0"/>
              <a:t>user interface</a:t>
            </a:r>
            <a:r>
              <a:rPr lang="en-US" dirty="0" smtClean="0"/>
              <a:t> (also known as </a:t>
            </a:r>
            <a:r>
              <a:rPr lang="en-US" i="1" dirty="0" smtClean="0"/>
              <a:t>Human Computer Interface</a:t>
            </a:r>
            <a:r>
              <a:rPr lang="en-US" dirty="0" smtClean="0"/>
              <a:t> or </a:t>
            </a:r>
            <a:r>
              <a:rPr lang="en-US" i="1" dirty="0" smtClean="0"/>
              <a:t>Man-Machine Interface</a:t>
            </a:r>
            <a:r>
              <a:rPr lang="en-US" dirty="0" smtClean="0"/>
              <a:t> (MMI)) is the aggregate of means by which people—</a:t>
            </a:r>
            <a:r>
              <a:rPr lang="en-US" i="1" dirty="0" smtClean="0"/>
              <a:t>the </a:t>
            </a:r>
            <a:r>
              <a:rPr lang="en-US" i="1" dirty="0" smtClean="0">
                <a:hlinkClick r:id="rId3" tooltip="User (computing)"/>
              </a:rPr>
              <a:t>users</a:t>
            </a:r>
            <a:r>
              <a:rPr lang="en-US" dirty="0" smtClean="0"/>
              <a:t>—</a:t>
            </a:r>
            <a:r>
              <a:rPr lang="en-US" dirty="0" smtClean="0">
                <a:hlinkClick r:id="rId4" tooltip="Interaction"/>
              </a:rPr>
              <a:t>interact</a:t>
            </a:r>
            <a:r>
              <a:rPr lang="en-US" dirty="0" smtClean="0"/>
              <a:t> with </a:t>
            </a:r>
            <a:r>
              <a:rPr lang="en-US" i="1" dirty="0" smtClean="0"/>
              <a:t>the </a:t>
            </a:r>
            <a:r>
              <a:rPr lang="en-US" i="1" dirty="0" smtClean="0">
                <a:hlinkClick r:id="rId5" tooltip="System"/>
              </a:rPr>
              <a:t>system</a:t>
            </a:r>
            <a:r>
              <a:rPr lang="en-US" dirty="0" smtClean="0"/>
              <a:t>—a particular </a:t>
            </a:r>
            <a:r>
              <a:rPr lang="en-US" dirty="0" smtClean="0">
                <a:hlinkClick r:id="rId6" tooltip="Machine"/>
              </a:rPr>
              <a:t>machine</a:t>
            </a:r>
            <a:r>
              <a:rPr lang="en-US" dirty="0" smtClean="0"/>
              <a:t>, device, </a:t>
            </a:r>
            <a:r>
              <a:rPr lang="en-US" dirty="0" smtClean="0">
                <a:hlinkClick r:id="rId7" tooltip="Computer program"/>
              </a:rPr>
              <a:t>computer program</a:t>
            </a:r>
            <a:r>
              <a:rPr lang="en-US" dirty="0" smtClean="0"/>
              <a:t> or other complex </a:t>
            </a:r>
            <a:r>
              <a:rPr lang="en-US" dirty="0" smtClean="0">
                <a:hlinkClick r:id="rId8" tooltip="Tools"/>
              </a:rPr>
              <a:t>tool</a:t>
            </a:r>
            <a:r>
              <a:rPr lang="en-US" dirty="0" smtClean="0"/>
              <a:t>. The user interface provides means of:</a:t>
            </a:r>
          </a:p>
          <a:p>
            <a:r>
              <a:rPr lang="en-US" dirty="0" smtClean="0">
                <a:hlinkClick r:id="rId9" tooltip="Input"/>
              </a:rPr>
              <a:t>Input</a:t>
            </a:r>
            <a:r>
              <a:rPr lang="en-US" dirty="0" smtClean="0"/>
              <a:t>, allowing the users to manipulate a system </a:t>
            </a:r>
            <a:r>
              <a:rPr lang="en-US" dirty="0" smtClean="0">
                <a:hlinkClick r:id="rId10" tooltip="Output"/>
              </a:rPr>
              <a:t>output</a:t>
            </a:r>
            <a:r>
              <a:rPr lang="en-US" dirty="0" smtClean="0"/>
              <a:t>, allowing the system to produce the effects of the users' manipulation.</a:t>
            </a:r>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15</a:t>
            </a:fld>
            <a:endParaRPr lang="en-US"/>
          </a:p>
        </p:txBody>
      </p:sp>
    </p:spTree>
    <p:extLst>
      <p:ext uri="{BB962C8B-B14F-4D97-AF65-F5344CB8AC3E}">
        <p14:creationId xmlns:p14="http://schemas.microsoft.com/office/powerpoint/2010/main" val="749482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Typically, it has </a:t>
            </a:r>
            <a:r>
              <a:rPr lang="en-US" dirty="0" smtClean="0">
                <a:solidFill>
                  <a:srgbClr val="00FF00"/>
                </a:solidFill>
              </a:rPr>
              <a:t>little user interaction capability</a:t>
            </a:r>
            <a:r>
              <a:rPr lang="en-US" dirty="0" smtClean="0"/>
              <a:t>, and no end-user utilities, since the system will be a "</a:t>
            </a:r>
            <a:r>
              <a:rPr lang="en-US" dirty="0" smtClean="0">
                <a:solidFill>
                  <a:srgbClr val="00FF00"/>
                </a:solidFill>
              </a:rPr>
              <a:t>sealed box</a:t>
            </a:r>
            <a:r>
              <a:rPr lang="en-US" dirty="0" smtClean="0"/>
              <a:t>" when delivered for use.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 complex machine, </a:t>
            </a:r>
            <a:r>
              <a:rPr lang="en-US" dirty="0" smtClean="0">
                <a:solidFill>
                  <a:schemeClr val="tx2"/>
                </a:solidFill>
              </a:rPr>
              <a:t>having a part move more quickly</a:t>
            </a:r>
            <a:r>
              <a:rPr lang="en-US" dirty="0" smtClean="0"/>
              <a:t> just </a:t>
            </a:r>
            <a:r>
              <a:rPr lang="en-US" dirty="0" smtClean="0">
                <a:solidFill>
                  <a:srgbClr val="00FF00"/>
                </a:solidFill>
              </a:rPr>
              <a:t>because system resources are available</a:t>
            </a:r>
            <a:r>
              <a:rPr lang="en-US" dirty="0" smtClean="0"/>
              <a:t> may be just as </a:t>
            </a:r>
            <a:r>
              <a:rPr lang="en-US" dirty="0" smtClean="0">
                <a:solidFill>
                  <a:schemeClr val="hlink"/>
                </a:solidFill>
              </a:rPr>
              <a:t>catastrophic</a:t>
            </a:r>
            <a:r>
              <a:rPr lang="en-US" dirty="0" smtClean="0"/>
              <a:t> as having it not move at all because the system was busy</a:t>
            </a:r>
          </a:p>
          <a:p>
            <a:endParaRPr lang="en-US" dirty="0" smtClean="0"/>
          </a:p>
          <a:p>
            <a:endParaRPr lang="en-US" dirty="0" smtClean="0"/>
          </a:p>
          <a:p>
            <a:r>
              <a:rPr lang="en-US" dirty="0" smtClean="0"/>
              <a:t>A </a:t>
            </a:r>
            <a:r>
              <a:rPr lang="en-US" b="1" dirty="0" smtClean="0"/>
              <a:t>Real-Time Operating System</a:t>
            </a:r>
            <a:r>
              <a:rPr lang="en-US" dirty="0" smtClean="0"/>
              <a:t> (</a:t>
            </a:r>
            <a:r>
              <a:rPr lang="en-US" b="1" dirty="0" smtClean="0"/>
              <a:t>RTOS</a:t>
            </a:r>
            <a:r>
              <a:rPr lang="en-US" dirty="0" smtClean="0"/>
              <a:t>; generally pronounced as "R-toss") is a </a:t>
            </a:r>
            <a:r>
              <a:rPr lang="en-US" dirty="0" smtClean="0">
                <a:hlinkClick r:id="rId3" tooltip="Computer multitasking"/>
              </a:rPr>
              <a:t>multitasking</a:t>
            </a:r>
            <a:r>
              <a:rPr lang="en-US" dirty="0" smtClean="0"/>
              <a:t> </a:t>
            </a:r>
            <a:r>
              <a:rPr lang="en-US" dirty="0" smtClean="0">
                <a:hlinkClick r:id="rId4" tooltip="Operating system"/>
              </a:rPr>
              <a:t>operating system</a:t>
            </a:r>
            <a:r>
              <a:rPr lang="en-US" dirty="0" smtClean="0"/>
              <a:t> intended for </a:t>
            </a:r>
            <a:r>
              <a:rPr lang="en-US" dirty="0" smtClean="0">
                <a:hlinkClick r:id="rId5" tooltip="Real-time computing"/>
              </a:rPr>
              <a:t>real-time</a:t>
            </a:r>
            <a:r>
              <a:rPr lang="en-US" dirty="0" smtClean="0"/>
              <a:t> applications. Such applications include </a:t>
            </a:r>
            <a:r>
              <a:rPr lang="en-US" dirty="0" smtClean="0">
                <a:hlinkClick r:id="rId6" tooltip="Embedded system"/>
              </a:rPr>
              <a:t>embedded systems</a:t>
            </a:r>
            <a:r>
              <a:rPr lang="en-US" dirty="0" smtClean="0"/>
              <a:t> (programmable thermostats, household appliance controllers), industrial </a:t>
            </a:r>
            <a:r>
              <a:rPr lang="en-US" dirty="0" smtClean="0">
                <a:hlinkClick r:id="rId7" tooltip="Robot"/>
              </a:rPr>
              <a:t>robots</a:t>
            </a:r>
            <a:r>
              <a:rPr lang="en-US" dirty="0" smtClean="0"/>
              <a:t>, spacecraft, industrial control (see </a:t>
            </a:r>
            <a:r>
              <a:rPr lang="en-US" dirty="0" smtClean="0">
                <a:hlinkClick r:id="rId8" tooltip="SCADA"/>
              </a:rPr>
              <a:t>SCADA</a:t>
            </a:r>
            <a:r>
              <a:rPr lang="en-US" dirty="0" smtClean="0"/>
              <a:t>), and scientific research equipment.</a:t>
            </a:r>
          </a:p>
          <a:p>
            <a:r>
              <a:rPr lang="en-US" dirty="0" smtClean="0"/>
              <a:t>A RTOS facilitates the creation of a real-time system, but does not guarantee the final result will be real-time; this requires correct development of the software. An RTOS does not necessarily have high </a:t>
            </a:r>
            <a:r>
              <a:rPr lang="en-US" dirty="0" smtClean="0">
                <a:hlinkClick r:id="rId9" tooltip="Throughput"/>
              </a:rPr>
              <a:t>throughput</a:t>
            </a:r>
            <a:r>
              <a:rPr lang="en-US" dirty="0" smtClean="0"/>
              <a:t>; rather, an RTOS provides facilities which, if used properly, guarantee deadlines can be met generally (</a:t>
            </a:r>
            <a:r>
              <a:rPr lang="en-US" dirty="0" smtClean="0">
                <a:hlinkClick r:id="rId10" tooltip="Real-time computing"/>
              </a:rPr>
              <a:t>soft real-time</a:t>
            </a:r>
            <a:r>
              <a:rPr lang="en-US" dirty="0" smtClean="0"/>
              <a:t>) or deterministically (</a:t>
            </a:r>
            <a:r>
              <a:rPr lang="en-US" dirty="0" smtClean="0">
                <a:hlinkClick r:id="rId10" tooltip="Real-time computing"/>
              </a:rPr>
              <a:t>hard real-time</a:t>
            </a:r>
            <a:r>
              <a:rPr lang="en-US" dirty="0" smtClean="0"/>
              <a:t>). An RTOS will typically use specialized scheduling algorithms in order to provide the real-time developer with the tools necessary to produce deterministic behavior in the final system. An RTOS is valued more for how quickly and/or predictably it can respond to a particular event than for the given amount of work it can perform over time. Key factors in an RTOS are therefore a minimal </a:t>
            </a:r>
            <a:r>
              <a:rPr lang="en-US" dirty="0" smtClean="0">
                <a:hlinkClick r:id="rId11" tooltip="Interrupt latency"/>
              </a:rPr>
              <a:t>interrupt latency</a:t>
            </a:r>
            <a:r>
              <a:rPr lang="en-US" dirty="0" smtClean="0"/>
              <a:t> and a minimal </a:t>
            </a:r>
            <a:r>
              <a:rPr lang="en-US" dirty="0" smtClean="0">
                <a:hlinkClick r:id="rId12" tooltip="Thread switching latency"/>
              </a:rPr>
              <a:t>thread switching latency</a:t>
            </a:r>
            <a:r>
              <a:rPr lang="en-US" dirty="0" smtClean="0"/>
              <a:t>.</a:t>
            </a:r>
          </a:p>
          <a:p>
            <a:r>
              <a:rPr lang="en-US" dirty="0" smtClean="0"/>
              <a:t>An early example of a large-scale </a:t>
            </a:r>
            <a:r>
              <a:rPr lang="en-US" b="1" dirty="0" smtClean="0"/>
              <a:t>real-time</a:t>
            </a:r>
            <a:r>
              <a:rPr lang="en-US" dirty="0" smtClean="0"/>
              <a:t> operating system was </a:t>
            </a:r>
            <a:r>
              <a:rPr lang="en-US" dirty="0" smtClean="0">
                <a:hlinkClick r:id="rId13" tooltip="Transaction Processing Facility"/>
              </a:rPr>
              <a:t>Transaction Processing Facility</a:t>
            </a:r>
            <a:r>
              <a:rPr lang="en-US" dirty="0" smtClean="0"/>
              <a:t> developed by </a:t>
            </a:r>
            <a:r>
              <a:rPr lang="en-US" dirty="0" smtClean="0">
                <a:hlinkClick r:id="rId14" tooltip="American Airlines"/>
              </a:rPr>
              <a:t>American Airlines</a:t>
            </a:r>
            <a:r>
              <a:rPr lang="en-US" dirty="0" smtClean="0"/>
              <a:t> and </a:t>
            </a:r>
            <a:r>
              <a:rPr lang="en-US" dirty="0" smtClean="0">
                <a:hlinkClick r:id="rId15" tooltip="International Business Machines"/>
              </a:rPr>
              <a:t>IBM</a:t>
            </a:r>
            <a:r>
              <a:rPr lang="en-US" dirty="0" smtClean="0"/>
              <a:t> for the </a:t>
            </a:r>
            <a:r>
              <a:rPr lang="en-US" dirty="0" smtClean="0">
                <a:hlinkClick r:id="rId16" tooltip="Sabre Airline Reservations System"/>
              </a:rPr>
              <a:t>Sabre Airline Reservations System</a:t>
            </a:r>
            <a:r>
              <a:rPr lang="en-US" dirty="0" smtClean="0"/>
              <a:t>.</a:t>
            </a:r>
          </a:p>
          <a:p>
            <a:endParaRPr lang="en-US" dirty="0" smtClean="0"/>
          </a:p>
          <a:p>
            <a:r>
              <a:rPr lang="en-US" b="1" dirty="0" smtClean="0"/>
              <a:t>Design philosophies</a:t>
            </a:r>
          </a:p>
          <a:p>
            <a:r>
              <a:rPr lang="en-US" dirty="0" smtClean="0"/>
              <a:t>Two basic designs exist:</a:t>
            </a:r>
          </a:p>
          <a:p>
            <a:r>
              <a:rPr lang="en-US" dirty="0" smtClean="0"/>
              <a:t>Event-driven (priority scheduling) designs switch tasks only when an event of higher priority needs service, called pre-emptive priority.</a:t>
            </a:r>
          </a:p>
          <a:p>
            <a:r>
              <a:rPr lang="en-US" dirty="0" smtClean="0"/>
              <a:t>Time-sharing designs switch tasks on a clock interrupt, and on events, called </a:t>
            </a:r>
            <a:r>
              <a:rPr lang="en-US" dirty="0" smtClean="0">
                <a:hlinkClick r:id="rId17" tooltip="Round-robin scheduling"/>
              </a:rPr>
              <a:t>round robin</a:t>
            </a:r>
            <a:r>
              <a:rPr lang="en-US" dirty="0" smtClean="0"/>
              <a:t>.</a:t>
            </a:r>
          </a:p>
          <a:p>
            <a:r>
              <a:rPr lang="en-US" dirty="0" smtClean="0"/>
              <a:t>Time-sharing designs switch tasks more often than is strictly needed, but give smoother, more deterministic </a:t>
            </a:r>
            <a:r>
              <a:rPr lang="en-US" dirty="0" smtClean="0">
                <a:hlinkClick r:id="rId3" tooltip="Computer multitasking"/>
              </a:rPr>
              <a:t>multitasking</a:t>
            </a:r>
            <a:r>
              <a:rPr lang="en-US" dirty="0" smtClean="0"/>
              <a:t>, giving the illusion that a process or user has sole use of a machine.</a:t>
            </a:r>
          </a:p>
          <a:p>
            <a:r>
              <a:rPr lang="en-US" dirty="0" smtClean="0"/>
              <a:t>Early </a:t>
            </a:r>
            <a:r>
              <a:rPr lang="en-US" dirty="0" smtClean="0">
                <a:hlinkClick r:id="rId18" tooltip="CPU design"/>
              </a:rPr>
              <a:t>CPU designs</a:t>
            </a:r>
            <a:r>
              <a:rPr lang="en-US" dirty="0" smtClean="0"/>
              <a:t> needed many cycles to switch tasks, during which the CPU could do nothing useful. So early </a:t>
            </a:r>
            <a:r>
              <a:rPr lang="en-US" dirty="0" err="1" smtClean="0"/>
              <a:t>OSes</a:t>
            </a:r>
            <a:r>
              <a:rPr lang="en-US" dirty="0" smtClean="0"/>
              <a:t> tried to minimize wasting CPU time by maximally avoiding unnecessary task-switches.</a:t>
            </a:r>
          </a:p>
          <a:p>
            <a:r>
              <a:rPr lang="en-US" dirty="0" smtClean="0"/>
              <a:t>More recent CPUs take far less time to switch from one task to another; the extreme case is </a:t>
            </a:r>
            <a:r>
              <a:rPr lang="en-US" dirty="0" smtClean="0">
                <a:hlinkClick r:id="rId19" tooltip="Barrel processor"/>
              </a:rPr>
              <a:t>barrel processors</a:t>
            </a:r>
            <a:r>
              <a:rPr lang="en-US" dirty="0" smtClean="0"/>
              <a:t> that switch from one task to the next in zero cycles. Newer </a:t>
            </a:r>
            <a:r>
              <a:rPr lang="en-US" dirty="0" err="1" smtClean="0"/>
              <a:t>RTOSes</a:t>
            </a:r>
            <a:r>
              <a:rPr lang="en-US" dirty="0" smtClean="0"/>
              <a:t> almost invariably implement time-sharing scheduling with priority driven pre-emptive scheduling.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18</a:t>
            </a:fld>
            <a:endParaRPr lang="en-US"/>
          </a:p>
        </p:txBody>
      </p:sp>
    </p:spTree>
    <p:extLst>
      <p:ext uri="{BB962C8B-B14F-4D97-AF65-F5344CB8AC3E}">
        <p14:creationId xmlns:p14="http://schemas.microsoft.com/office/powerpoint/2010/main" val="3602865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computing, </a:t>
            </a:r>
            <a:r>
              <a:rPr lang="en-US" b="1" dirty="0" smtClean="0">
                <a:hlinkClick r:id="rId3" tooltip="Multitasking"/>
              </a:rPr>
              <a:t>multitasking</a:t>
            </a:r>
            <a:r>
              <a:rPr lang="en-US" dirty="0" smtClean="0"/>
              <a:t> is a method by which multiple tasks, also known as </a:t>
            </a:r>
            <a:r>
              <a:rPr lang="en-US" dirty="0" smtClean="0">
                <a:hlinkClick r:id="rId4" tooltip="Computer process"/>
              </a:rPr>
              <a:t>processes</a:t>
            </a:r>
            <a:r>
              <a:rPr lang="en-US" dirty="0" smtClean="0"/>
              <a:t>, share common processing resources such as a </a:t>
            </a:r>
            <a:r>
              <a:rPr lang="en-US" dirty="0" smtClean="0">
                <a:hlinkClick r:id="rId5" tooltip="Central processing unit"/>
              </a:rPr>
              <a:t>CPU</a:t>
            </a:r>
            <a:r>
              <a:rPr lang="en-US" dirty="0" smtClean="0"/>
              <a:t>. In the case of a computer with a single CPU, only one task is said to be </a:t>
            </a:r>
            <a:r>
              <a:rPr lang="en-US" i="1" dirty="0" smtClean="0"/>
              <a:t>running</a:t>
            </a:r>
            <a:r>
              <a:rPr lang="en-US" dirty="0" smtClean="0"/>
              <a:t> at any point in time, meaning that the CPU is actively executing instructions for that task. Multitasking solves the problem by </a:t>
            </a:r>
            <a:r>
              <a:rPr lang="en-US" dirty="0" smtClean="0">
                <a:hlinkClick r:id="rId6" tooltip="Scheduling (computing)"/>
              </a:rPr>
              <a:t>scheduling</a:t>
            </a:r>
            <a:r>
              <a:rPr lang="en-US" dirty="0" smtClean="0"/>
              <a:t> which task may be the one running at any given time, and when another waiting task gets a turn. The act of reassigning a CPU from one task to another one is called a </a:t>
            </a:r>
            <a:r>
              <a:rPr lang="en-US" dirty="0" smtClean="0">
                <a:hlinkClick r:id="rId7" tooltip="Context switch"/>
              </a:rPr>
              <a:t>context switch</a:t>
            </a:r>
            <a:r>
              <a:rPr lang="en-US" dirty="0" smtClean="0"/>
              <a:t>. When context switches occur frequently enough the illusion of </a:t>
            </a:r>
            <a:r>
              <a:rPr lang="en-US" dirty="0" smtClean="0">
                <a:hlinkClick r:id="rId8" tooltip="Parallel computing"/>
              </a:rPr>
              <a:t>parallelism</a:t>
            </a:r>
            <a:r>
              <a:rPr lang="en-US" dirty="0" smtClean="0"/>
              <a:t> is achieved. Even on computers with more than one CPU (called </a:t>
            </a:r>
            <a:r>
              <a:rPr lang="en-US" dirty="0" smtClean="0">
                <a:hlinkClick r:id="rId9" tooltip="Multiprocessor"/>
              </a:rPr>
              <a:t>multiprocessor</a:t>
            </a:r>
            <a:r>
              <a:rPr lang="en-US" dirty="0" smtClean="0"/>
              <a:t> machines), multitasking allows many more tasks to be run than there are CPUs.</a:t>
            </a:r>
          </a:p>
        </p:txBody>
      </p:sp>
      <p:sp>
        <p:nvSpPr>
          <p:cNvPr id="4" name="Slide Number Placeholder 3"/>
          <p:cNvSpPr>
            <a:spLocks noGrp="1"/>
          </p:cNvSpPr>
          <p:nvPr>
            <p:ph type="sldNum" sz="quarter" idx="10"/>
          </p:nvPr>
        </p:nvSpPr>
        <p:spPr/>
        <p:txBody>
          <a:bodyPr/>
          <a:lstStyle/>
          <a:p>
            <a:fld id="{81609E0B-549B-4A98-9426-6DA27049EE3B}" type="slidenum">
              <a:rPr lang="en-US" smtClean="0"/>
              <a:t>20</a:t>
            </a:fld>
            <a:endParaRPr lang="en-US"/>
          </a:p>
        </p:txBody>
      </p:sp>
    </p:spTree>
    <p:extLst>
      <p:ext uri="{BB962C8B-B14F-4D97-AF65-F5344CB8AC3E}">
        <p14:creationId xmlns:p14="http://schemas.microsoft.com/office/powerpoint/2010/main" val="2838656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OS must make sure that the </a:t>
            </a:r>
            <a:r>
              <a:rPr lang="en-US" dirty="0" smtClean="0">
                <a:solidFill>
                  <a:schemeClr val="tx2"/>
                </a:solidFill>
              </a:rPr>
              <a:t>requirements of the various users are balanced</a:t>
            </a:r>
            <a:r>
              <a:rPr lang="en-US" dirty="0" smtClean="0"/>
              <a:t>, and that the programs they are using each have sufficient and separate resources so that a </a:t>
            </a:r>
            <a:r>
              <a:rPr lang="en-US" dirty="0" smtClean="0">
                <a:solidFill>
                  <a:srgbClr val="00FF00"/>
                </a:solidFill>
              </a:rPr>
              <a:t>problem with one user doesn't affect any of the other users</a:t>
            </a:r>
          </a:p>
          <a:p>
            <a:endParaRPr lang="en-US" dirty="0" smtClean="0">
              <a:solidFill>
                <a:srgbClr val="00FF00"/>
              </a:solidFill>
            </a:endParaRPr>
          </a:p>
          <a:p>
            <a:r>
              <a:rPr lang="en-US" b="1" dirty="0" smtClean="0"/>
              <a:t>Multi-user</a:t>
            </a:r>
            <a:r>
              <a:rPr lang="en-US" dirty="0" smtClean="0"/>
              <a:t> is a term that defines an </a:t>
            </a:r>
            <a:r>
              <a:rPr lang="en-US" dirty="0" smtClean="0">
                <a:hlinkClick r:id="rId3" tooltip="Operating system"/>
              </a:rPr>
              <a:t>operating system</a:t>
            </a:r>
            <a:r>
              <a:rPr lang="en-US" dirty="0" smtClean="0"/>
              <a:t> or </a:t>
            </a:r>
            <a:r>
              <a:rPr lang="en-US" dirty="0" smtClean="0">
                <a:hlinkClick r:id="rId4" tooltip="Application software"/>
              </a:rPr>
              <a:t>application software</a:t>
            </a:r>
            <a:r>
              <a:rPr lang="en-US" dirty="0" smtClean="0"/>
              <a:t> that allows concurrent access by multiple </a:t>
            </a:r>
            <a:r>
              <a:rPr lang="en-US" dirty="0" smtClean="0">
                <a:hlinkClick r:id="rId5" tooltip="User (computing)"/>
              </a:rPr>
              <a:t>users</a:t>
            </a:r>
            <a:r>
              <a:rPr lang="en-US" dirty="0" smtClean="0"/>
              <a:t> of a </a:t>
            </a:r>
            <a:r>
              <a:rPr lang="en-US" dirty="0" smtClean="0">
                <a:hlinkClick r:id="rId6" tooltip="Computer"/>
              </a:rPr>
              <a:t>computer</a:t>
            </a:r>
            <a:r>
              <a:rPr lang="en-US" dirty="0" smtClean="0"/>
              <a:t>. </a:t>
            </a:r>
            <a:r>
              <a:rPr lang="en-US" dirty="0" smtClean="0">
                <a:hlinkClick r:id="rId7" tooltip="Time-sharing"/>
              </a:rPr>
              <a:t>Time-sharing</a:t>
            </a:r>
            <a:r>
              <a:rPr lang="en-US" dirty="0" smtClean="0"/>
              <a:t> systems are multi-user systems. Most </a:t>
            </a:r>
            <a:r>
              <a:rPr lang="en-US" dirty="0" smtClean="0">
                <a:hlinkClick r:id="rId8" tooltip="Batch processing"/>
              </a:rPr>
              <a:t>batch processing</a:t>
            </a:r>
            <a:r>
              <a:rPr lang="en-US" dirty="0" smtClean="0"/>
              <a:t> systems for </a:t>
            </a:r>
            <a:r>
              <a:rPr lang="en-US" dirty="0" smtClean="0">
                <a:hlinkClick r:id="rId9" tooltip="Mainframe computer"/>
              </a:rPr>
              <a:t>mainframe computers</a:t>
            </a:r>
            <a:r>
              <a:rPr lang="en-US" dirty="0" smtClean="0"/>
              <a:t> may also be considered "multi-user", to avoid leaving the </a:t>
            </a:r>
            <a:r>
              <a:rPr lang="en-US" dirty="0" smtClean="0">
                <a:hlinkClick r:id="rId10" tooltip="Central processing unit"/>
              </a:rPr>
              <a:t>CPU</a:t>
            </a:r>
            <a:r>
              <a:rPr lang="en-US" dirty="0" smtClean="0"/>
              <a:t> idle while it waits for </a:t>
            </a:r>
            <a:r>
              <a:rPr lang="en-US" dirty="0" smtClean="0">
                <a:hlinkClick r:id="rId11" tooltip="Input/output"/>
              </a:rPr>
              <a:t>I/O</a:t>
            </a:r>
            <a:r>
              <a:rPr lang="en-US" dirty="0" smtClean="0"/>
              <a:t> operations to complete. However, the term "</a:t>
            </a:r>
            <a:r>
              <a:rPr lang="en-US" dirty="0" smtClean="0">
                <a:hlinkClick r:id="rId12" tooltip="Computer multitasking"/>
              </a:rPr>
              <a:t>multitasking</a:t>
            </a:r>
            <a:r>
              <a:rPr lang="en-US" dirty="0" smtClean="0"/>
              <a:t>" is more common in this context.</a:t>
            </a:r>
          </a:p>
          <a:p>
            <a:r>
              <a:rPr lang="en-US" dirty="0" smtClean="0"/>
              <a:t>An example is a </a:t>
            </a:r>
            <a:r>
              <a:rPr lang="en-US" dirty="0" smtClean="0">
                <a:hlinkClick r:id="rId13" tooltip="Unix"/>
              </a:rPr>
              <a:t>Unix</a:t>
            </a:r>
            <a:r>
              <a:rPr lang="en-US" dirty="0" smtClean="0"/>
              <a:t> server where multiple remote users have access (such as via </a:t>
            </a:r>
            <a:r>
              <a:rPr lang="en-US" dirty="0" smtClean="0">
                <a:hlinkClick r:id="rId14" tooltip="Secure Shell"/>
              </a:rPr>
              <a:t>Secure Shell</a:t>
            </a:r>
            <a:r>
              <a:rPr lang="en-US" dirty="0" smtClean="0"/>
              <a:t>) to the </a:t>
            </a:r>
            <a:r>
              <a:rPr lang="en-US" dirty="0" smtClean="0">
                <a:hlinkClick r:id="rId15" tooltip="Unix shell"/>
              </a:rPr>
              <a:t>Unix shell</a:t>
            </a:r>
            <a:r>
              <a:rPr lang="en-US" dirty="0" smtClean="0"/>
              <a:t> prompt at the same time. Another example uses multiple </a:t>
            </a:r>
            <a:r>
              <a:rPr lang="en-US" dirty="0" smtClean="0">
                <a:hlinkClick r:id="rId16" tooltip="X Window System"/>
              </a:rPr>
              <a:t>X Window</a:t>
            </a:r>
            <a:r>
              <a:rPr lang="en-US" dirty="0" smtClean="0"/>
              <a:t> sessions spread across multiple terminals powered by a single machine - this is an example of the use of </a:t>
            </a:r>
            <a:r>
              <a:rPr lang="en-US" dirty="0" smtClean="0">
                <a:hlinkClick r:id="rId17" tooltip="Thin client"/>
              </a:rPr>
              <a:t>thin client</a:t>
            </a:r>
            <a:r>
              <a:rPr lang="en-US" dirty="0" smtClean="0"/>
              <a:t>.</a:t>
            </a:r>
          </a:p>
          <a:p>
            <a:endParaRPr lang="en-US" dirty="0" smtClean="0">
              <a:solidFill>
                <a:srgbClr val="00FF00"/>
              </a:solidFill>
            </a:endParaRPr>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21</a:t>
            </a:fld>
            <a:endParaRPr lang="en-US"/>
          </a:p>
        </p:txBody>
      </p:sp>
    </p:spTree>
    <p:extLst>
      <p:ext uri="{BB962C8B-B14F-4D97-AF65-F5344CB8AC3E}">
        <p14:creationId xmlns:p14="http://schemas.microsoft.com/office/powerpoint/2010/main" val="1310376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i="0" dirty="0" smtClean="0">
                <a:solidFill>
                  <a:srgbClr val="222222"/>
                </a:solidFill>
                <a:effectLst/>
                <a:latin typeface="arial" panose="020B0604020202020204" pitchFamily="34" charset="0"/>
              </a:rPr>
              <a:t>Linux</a:t>
            </a:r>
            <a:r>
              <a:rPr lang="en-US" b="0" i="0" dirty="0" smtClean="0">
                <a:solidFill>
                  <a:srgbClr val="222222"/>
                </a:solidFill>
                <a:effectLst/>
                <a:latin typeface="arial" panose="020B0604020202020204" pitchFamily="34" charset="0"/>
              </a:rPr>
              <a:t> is an open source, free to use operating system widely </a:t>
            </a:r>
            <a:r>
              <a:rPr lang="en-US" b="1" i="0" dirty="0" smtClean="0">
                <a:solidFill>
                  <a:srgbClr val="222222"/>
                </a:solidFill>
                <a:effectLst/>
                <a:latin typeface="arial" panose="020B0604020202020204" pitchFamily="34" charset="0"/>
              </a:rPr>
              <a:t>used for</a:t>
            </a:r>
            <a:r>
              <a:rPr lang="en-US" b="0" i="0" dirty="0" smtClean="0">
                <a:solidFill>
                  <a:srgbClr val="222222"/>
                </a:solidFill>
                <a:effectLst/>
                <a:latin typeface="arial" panose="020B0604020202020204" pitchFamily="34" charset="0"/>
              </a:rPr>
              <a:t> computer hardware and software, game development, tablet PCS, mainframes etc.</a:t>
            </a:r>
          </a:p>
          <a:p>
            <a:pPr eaLnBrk="1" hangingPunct="1">
              <a:spcBef>
                <a:spcPct val="0"/>
              </a:spcBef>
            </a:pPr>
            <a:endParaRPr lang="en-US" b="0" i="0" dirty="0" smtClean="0">
              <a:solidFill>
                <a:srgbClr val="222222"/>
              </a:solidFill>
              <a:effectLst/>
              <a:latin typeface="arial" panose="020B0604020202020204" pitchFamily="34" charset="0"/>
            </a:endParaRPr>
          </a:p>
          <a:p>
            <a:pPr eaLnBrk="1" hangingPunct="1">
              <a:spcBef>
                <a:spcPct val="0"/>
              </a:spcBef>
            </a:pPr>
            <a:r>
              <a:rPr lang="en-US" b="0" i="0" dirty="0" smtClean="0">
                <a:solidFill>
                  <a:srgbClr val="222222"/>
                </a:solidFill>
                <a:effectLst/>
                <a:latin typeface="arial" panose="020B0604020202020204" pitchFamily="34" charset="0"/>
              </a:rPr>
              <a:t> </a:t>
            </a:r>
            <a:r>
              <a:rPr lang="en-US" b="1" i="0" dirty="0" smtClean="0">
                <a:solidFill>
                  <a:srgbClr val="222222"/>
                </a:solidFill>
                <a:effectLst/>
                <a:latin typeface="arial" panose="020B0604020202020204" pitchFamily="34" charset="0"/>
              </a:rPr>
              <a:t>Unix</a:t>
            </a:r>
            <a:r>
              <a:rPr lang="en-US" b="0" i="0" dirty="0" smtClean="0">
                <a:solidFill>
                  <a:srgbClr val="222222"/>
                </a:solidFill>
                <a:effectLst/>
                <a:latin typeface="arial" panose="020B0604020202020204" pitchFamily="34" charset="0"/>
              </a:rPr>
              <a:t> is an operating system commonly </a:t>
            </a:r>
            <a:r>
              <a:rPr lang="en-US" b="1" i="0" dirty="0" smtClean="0">
                <a:solidFill>
                  <a:srgbClr val="222222"/>
                </a:solidFill>
                <a:effectLst/>
                <a:latin typeface="arial" panose="020B0604020202020204" pitchFamily="34" charset="0"/>
              </a:rPr>
              <a:t>used in</a:t>
            </a:r>
            <a:r>
              <a:rPr lang="en-US" b="0" i="0" dirty="0" smtClean="0">
                <a:solidFill>
                  <a:srgbClr val="222222"/>
                </a:solidFill>
                <a:effectLst/>
                <a:latin typeface="arial" panose="020B0604020202020204" pitchFamily="34" charset="0"/>
              </a:rPr>
              <a:t> internet servers, workstations and PCs by Solaris, Intel, HP etc.</a:t>
            </a:r>
            <a:endParaRPr lang="da-DK"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27</a:t>
            </a:fld>
            <a:endParaRPr lang="en-US"/>
          </a:p>
        </p:txBody>
      </p:sp>
    </p:spTree>
    <p:extLst>
      <p:ext uri="{BB962C8B-B14F-4D97-AF65-F5344CB8AC3E}">
        <p14:creationId xmlns:p14="http://schemas.microsoft.com/office/powerpoint/2010/main" val="416742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t>
            </a:r>
            <a:r>
              <a:rPr lang="en-US" b="1" dirty="0" smtClean="0"/>
              <a:t>embedded operating system</a:t>
            </a:r>
            <a:r>
              <a:rPr lang="en-US" dirty="0" smtClean="0"/>
              <a:t> is an </a:t>
            </a:r>
            <a:r>
              <a:rPr lang="en-US" dirty="0" smtClean="0">
                <a:hlinkClick r:id="rId3" tooltip="Operating system"/>
              </a:rPr>
              <a:t>operating system</a:t>
            </a:r>
            <a:r>
              <a:rPr lang="en-US" dirty="0" smtClean="0"/>
              <a:t> for </a:t>
            </a:r>
            <a:r>
              <a:rPr lang="en-US" dirty="0" smtClean="0">
                <a:hlinkClick r:id="rId4" tooltip="Embedded system"/>
              </a:rPr>
              <a:t>embedded computer systems</a:t>
            </a:r>
            <a:r>
              <a:rPr lang="en-US" dirty="0" smtClean="0"/>
              <a:t>. These operating systems are designed to be very compact and efficient, forsaking many functions that non-embedded computer operating systems provide, and which may not be used by the specialized applications they run. They are frequently also </a:t>
            </a:r>
            <a:r>
              <a:rPr lang="en-US" dirty="0" smtClean="0">
                <a:hlinkClick r:id="rId5" tooltip="Real-time operating system"/>
              </a:rPr>
              <a:t>real-time operating systems</a:t>
            </a:r>
            <a:r>
              <a:rPr lang="en-US" dirty="0" smtClean="0"/>
              <a:t>.</a:t>
            </a:r>
          </a:p>
          <a:p>
            <a:r>
              <a:rPr lang="en-US" dirty="0" smtClean="0"/>
              <a:t>Examples of embedded operating systems could include the software used in </a:t>
            </a:r>
            <a:r>
              <a:rPr lang="en-US" dirty="0" smtClean="0">
                <a:hlinkClick r:id="rId6" tooltip="Automated teller machine"/>
              </a:rPr>
              <a:t>Automated teller machines</a:t>
            </a:r>
            <a:r>
              <a:rPr lang="en-US" dirty="0" smtClean="0"/>
              <a:t>, Cash Registers, CCTV systems, jukeboxes and suchlike.</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30</a:t>
            </a:fld>
            <a:endParaRPr lang="en-US"/>
          </a:p>
        </p:txBody>
      </p:sp>
    </p:spTree>
    <p:extLst>
      <p:ext uri="{BB962C8B-B14F-4D97-AF65-F5344CB8AC3E}">
        <p14:creationId xmlns:p14="http://schemas.microsoft.com/office/powerpoint/2010/main" val="2462357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Windows CE </a:t>
            </a:r>
            <a:r>
              <a:rPr kumimoji="0" lang="en-US" sz="1200" b="0" i="0" u="none" strike="noStrike" kern="1200" cap="none" spc="0" normalizeH="0" baseline="0" noProof="0" dirty="0" smtClean="0">
                <a:ln>
                  <a:noFill/>
                </a:ln>
                <a:solidFill>
                  <a:prstClr val="black"/>
                </a:solidFill>
                <a:effectLst/>
                <a:uLnTx/>
                <a:uFillTx/>
                <a:latin typeface="+mn-lt"/>
              </a:rPr>
              <a:t>is optimized for devices that have minimal storage—a Windows CE kernel may run in under a megabyte of </a:t>
            </a:r>
            <a:r>
              <a:rPr kumimoji="0" lang="en-US" sz="1200" b="0" i="0" u="none" strike="noStrike" kern="1200" cap="none" spc="0" normalizeH="0" baseline="0" noProof="0" dirty="0" smtClean="0">
                <a:ln>
                  <a:noFill/>
                </a:ln>
                <a:solidFill>
                  <a:prstClr val="black"/>
                </a:solidFill>
                <a:effectLst/>
                <a:uLnTx/>
                <a:uFillTx/>
                <a:latin typeface="+mn-lt"/>
                <a:hlinkClick r:id="rId3" tooltip="Computer memory"/>
              </a:rPr>
              <a:t>memory</a:t>
            </a:r>
            <a:r>
              <a:rPr kumimoji="0" lang="en-US" sz="1200" b="0" i="0" u="none" strike="noStrike" kern="1200" cap="none" spc="0" normalizeH="0" baseline="0" noProof="0" dirty="0" smtClean="0">
                <a:ln>
                  <a:noFill/>
                </a:ln>
                <a:solidFill>
                  <a:prstClr val="black"/>
                </a:solidFill>
                <a:effectLst/>
                <a:uLnTx/>
                <a:uFillTx/>
                <a:latin typeface="+mn-lt"/>
              </a:rPr>
              <a:t>. Devices are often configured without </a:t>
            </a:r>
            <a:r>
              <a:rPr kumimoji="0" lang="en-US" sz="1200" b="0" i="0" u="none" strike="noStrike" kern="1200" cap="none" spc="0" normalizeH="0" baseline="0" noProof="0" dirty="0" smtClean="0">
                <a:ln>
                  <a:noFill/>
                </a:ln>
                <a:solidFill>
                  <a:prstClr val="black"/>
                </a:solidFill>
                <a:effectLst/>
                <a:uLnTx/>
                <a:uFillTx/>
                <a:latin typeface="+mn-lt"/>
                <a:hlinkClick r:id="rId4" tooltip="Disk storage"/>
              </a:rPr>
              <a:t>disk storage</a:t>
            </a:r>
            <a:r>
              <a:rPr kumimoji="0" lang="en-US" sz="1200" b="0" i="0" u="none" strike="noStrike" kern="1200" cap="none" spc="0" normalizeH="0" baseline="0" noProof="0" dirty="0" smtClean="0">
                <a:ln>
                  <a:noFill/>
                </a:ln>
                <a:solidFill>
                  <a:prstClr val="black"/>
                </a:solidFill>
                <a:effectLst/>
                <a:uLnTx/>
                <a:uFillTx/>
                <a:latin typeface="+mn-lt"/>
              </a:rPr>
              <a:t>, and may be configured as a “closed” system that does not allow for end-user extension (for instance, it can be burned into </a:t>
            </a:r>
            <a:r>
              <a:rPr kumimoji="0" lang="en-US" sz="1200" b="0" i="0" u="none" strike="noStrike" kern="1200" cap="none" spc="0" normalizeH="0" baseline="0" noProof="0" dirty="0" smtClean="0">
                <a:ln>
                  <a:noFill/>
                </a:ln>
                <a:solidFill>
                  <a:prstClr val="black"/>
                </a:solidFill>
                <a:effectLst/>
                <a:uLnTx/>
                <a:uFillTx/>
                <a:latin typeface="+mn-lt"/>
                <a:hlinkClick r:id="rId5" tooltip="Read-only memory"/>
              </a:rPr>
              <a:t>ROM</a:t>
            </a:r>
            <a:r>
              <a:rPr kumimoji="0" lang="en-US" sz="1200" b="0" i="0" u="none" strike="noStrike" kern="1200" cap="none" spc="0" normalizeH="0" baseline="0" noProof="0" dirty="0" smtClean="0">
                <a:ln>
                  <a:noFill/>
                </a:ln>
                <a:solidFill>
                  <a:prstClr val="black"/>
                </a:solidFill>
                <a:effectLst/>
                <a:uLnTx/>
                <a:uFillTx/>
                <a:latin typeface="+mn-lt"/>
              </a:rPr>
              <a:t>). Windows CE conforms to the definition of a </a:t>
            </a:r>
            <a:r>
              <a:rPr kumimoji="0" lang="en-US" sz="1200" b="0" i="0" u="none" strike="noStrike" kern="1200" cap="none" spc="0" normalizeH="0" baseline="0" noProof="0" dirty="0" smtClean="0">
                <a:ln>
                  <a:noFill/>
                </a:ln>
                <a:solidFill>
                  <a:prstClr val="black"/>
                </a:solidFill>
                <a:effectLst/>
                <a:uLnTx/>
                <a:uFillTx/>
                <a:latin typeface="+mn-lt"/>
                <a:hlinkClick r:id="rId6" tooltip="Real-time operating system"/>
              </a:rPr>
              <a:t>real-time operating system</a:t>
            </a:r>
            <a:r>
              <a:rPr kumimoji="0" lang="en-US" sz="1200" b="0" i="0" u="none" strike="noStrike" kern="1200" cap="none" spc="0" normalizeH="0" baseline="0" noProof="0" dirty="0" smtClean="0">
                <a:ln>
                  <a:noFill/>
                </a:ln>
                <a:solidFill>
                  <a:prstClr val="black"/>
                </a:solidFill>
                <a:effectLst/>
                <a:uLnTx/>
                <a:uFillTx/>
                <a:latin typeface="+mn-lt"/>
              </a:rPr>
              <a:t>, with a deterministic interrupt latency. It supports 256 priority levels and uses </a:t>
            </a:r>
            <a:r>
              <a:rPr kumimoji="0" lang="en-US" sz="1200" b="0" i="0" u="none" strike="noStrike" kern="1200" cap="none" spc="0" normalizeH="0" baseline="0" noProof="0" dirty="0" smtClean="0">
                <a:ln>
                  <a:noFill/>
                </a:ln>
                <a:solidFill>
                  <a:prstClr val="black"/>
                </a:solidFill>
                <a:effectLst/>
                <a:uLnTx/>
                <a:uFillTx/>
                <a:latin typeface="+mn-lt"/>
                <a:hlinkClick r:id="rId7" tooltip="Priority inheritance"/>
              </a:rPr>
              <a:t>priority inheritance</a:t>
            </a:r>
            <a:r>
              <a:rPr kumimoji="0" lang="en-US" sz="1200" b="0" i="0" u="none" strike="noStrike" kern="1200" cap="none" spc="0" normalizeH="0" baseline="0" noProof="0" dirty="0" smtClean="0">
                <a:ln>
                  <a:noFill/>
                </a:ln>
                <a:solidFill>
                  <a:prstClr val="black"/>
                </a:solidFill>
                <a:effectLst/>
                <a:uLnTx/>
                <a:uFillTx/>
                <a:latin typeface="+mn-lt"/>
              </a:rPr>
              <a:t> for dealing with </a:t>
            </a:r>
            <a:r>
              <a:rPr kumimoji="0" lang="en-US" sz="1200" b="0" i="0" u="none" strike="noStrike" kern="1200" cap="none" spc="0" normalizeH="0" baseline="0" noProof="0" dirty="0" smtClean="0">
                <a:ln>
                  <a:noFill/>
                </a:ln>
                <a:solidFill>
                  <a:prstClr val="black"/>
                </a:solidFill>
                <a:effectLst/>
                <a:uLnTx/>
                <a:uFillTx/>
                <a:latin typeface="+mn-lt"/>
                <a:hlinkClick r:id="rId8" tooltip="Priority inversion"/>
              </a:rPr>
              <a:t>priority inversion</a:t>
            </a:r>
            <a:r>
              <a:rPr kumimoji="0" lang="en-US" sz="1200" b="0" i="0" u="none" strike="noStrike" kern="1200" cap="none" spc="0" normalizeH="0" baseline="0" noProof="0" dirty="0" smtClean="0">
                <a:ln>
                  <a:noFill/>
                </a:ln>
                <a:solidFill>
                  <a:prstClr val="black"/>
                </a:solidFill>
                <a:effectLst/>
                <a:uLnTx/>
                <a:uFillTx/>
                <a:latin typeface="+mn-lt"/>
              </a:rPr>
              <a:t>. The fundamental unit of execution is the </a:t>
            </a:r>
            <a:r>
              <a:rPr kumimoji="0" lang="en-US" sz="1200" b="0" i="0" u="none" strike="noStrike" kern="1200" cap="none" spc="0" normalizeH="0" baseline="0" noProof="0" dirty="0" smtClean="0">
                <a:ln>
                  <a:noFill/>
                </a:ln>
                <a:solidFill>
                  <a:prstClr val="black"/>
                </a:solidFill>
                <a:effectLst/>
                <a:uLnTx/>
                <a:uFillTx/>
                <a:latin typeface="+mn-lt"/>
                <a:hlinkClick r:id="rId9" tooltip="Thread (computer programming)"/>
              </a:rPr>
              <a:t>thread</a:t>
            </a:r>
            <a:r>
              <a:rPr kumimoji="0" lang="en-US" sz="1200" b="0" i="0" u="none" strike="noStrike" kern="1200" cap="none" spc="0" normalizeH="0" baseline="0" noProof="0" dirty="0" smtClean="0">
                <a:ln>
                  <a:noFill/>
                </a:ln>
                <a:solidFill>
                  <a:prstClr val="black"/>
                </a:solidFill>
                <a:effectLst/>
                <a:uLnTx/>
                <a:uFillTx/>
                <a:latin typeface="+mn-lt"/>
              </a:rPr>
              <a:t>. This helps to simplify the interface and improve execution time.</a:t>
            </a:r>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31</a:t>
            </a:fld>
            <a:endParaRPr lang="en-US"/>
          </a:p>
        </p:txBody>
      </p:sp>
    </p:spTree>
    <p:extLst>
      <p:ext uri="{BB962C8B-B14F-4D97-AF65-F5344CB8AC3E}">
        <p14:creationId xmlns:p14="http://schemas.microsoft.com/office/powerpoint/2010/main" val="4199174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b="1" dirty="0" smtClean="0"/>
              <a:t>Pocket PC</a:t>
            </a:r>
            <a:r>
              <a:rPr lang="en-US" dirty="0" smtClean="0"/>
              <a:t>, abbreviated </a:t>
            </a:r>
            <a:r>
              <a:rPr lang="en-US" b="1" dirty="0" smtClean="0"/>
              <a:t>P/PC</a:t>
            </a:r>
            <a:r>
              <a:rPr lang="en-US" dirty="0" smtClean="0"/>
              <a:t> or </a:t>
            </a:r>
            <a:r>
              <a:rPr lang="en-US" b="1" dirty="0" smtClean="0"/>
              <a:t>PPC</a:t>
            </a:r>
            <a:r>
              <a:rPr lang="en-US" dirty="0" smtClean="0"/>
              <a:t>, is a hardware </a:t>
            </a:r>
            <a:r>
              <a:rPr lang="en-US" dirty="0" smtClean="0">
                <a:hlinkClick r:id="rId3" tooltip="Specification"/>
              </a:rPr>
              <a:t>specification</a:t>
            </a:r>
            <a:r>
              <a:rPr lang="en-US" dirty="0" smtClean="0"/>
              <a:t> for a </a:t>
            </a:r>
            <a:r>
              <a:rPr lang="en-US" dirty="0" smtClean="0">
                <a:hlinkClick r:id="rId4" tooltip="Handheld"/>
              </a:rPr>
              <a:t>handheld</a:t>
            </a:r>
            <a:r>
              <a:rPr lang="en-US" dirty="0" smtClean="0"/>
              <a:t>-sized </a:t>
            </a:r>
            <a:r>
              <a:rPr lang="en-US" dirty="0" smtClean="0">
                <a:hlinkClick r:id="rId5" tooltip="Computer"/>
              </a:rPr>
              <a:t>computer</a:t>
            </a:r>
            <a:r>
              <a:rPr lang="en-US" dirty="0" smtClean="0"/>
              <a:t> (</a:t>
            </a:r>
            <a:r>
              <a:rPr lang="en-US" dirty="0" smtClean="0">
                <a:hlinkClick r:id="rId6" tooltip="Personal digital assistant"/>
              </a:rPr>
              <a:t>Personal digital assistant</a:t>
            </a:r>
            <a:r>
              <a:rPr lang="en-US" dirty="0" smtClean="0"/>
              <a:t>) that runs the </a:t>
            </a:r>
            <a:r>
              <a:rPr lang="en-US" dirty="0" smtClean="0">
                <a:hlinkClick r:id="rId7" tooltip="Microsoft"/>
              </a:rPr>
              <a:t>Microsoft</a:t>
            </a:r>
            <a:r>
              <a:rPr lang="en-US" dirty="0" smtClean="0"/>
              <a:t> </a:t>
            </a:r>
            <a:r>
              <a:rPr lang="en-US" dirty="0" smtClean="0">
                <a:hlinkClick r:id="rId8" tooltip="Windows Mobile"/>
              </a:rPr>
              <a:t>Windows Mobile</a:t>
            </a:r>
            <a:r>
              <a:rPr lang="en-US" dirty="0" smtClean="0"/>
              <a:t> </a:t>
            </a:r>
            <a:r>
              <a:rPr lang="en-US" dirty="0" smtClean="0">
                <a:hlinkClick r:id="rId9" tooltip="Operating system"/>
              </a:rPr>
              <a:t>operating system</a:t>
            </a:r>
            <a:r>
              <a:rPr lang="en-US" dirty="0" smtClean="0"/>
              <a:t>. It may have the capability to run an alternative </a:t>
            </a:r>
            <a:r>
              <a:rPr lang="en-US" dirty="0" smtClean="0">
                <a:hlinkClick r:id="rId9" tooltip="Operating system"/>
              </a:rPr>
              <a:t>operating system</a:t>
            </a:r>
            <a:r>
              <a:rPr lang="en-US" dirty="0" smtClean="0"/>
              <a:t> like </a:t>
            </a:r>
            <a:r>
              <a:rPr lang="en-US" dirty="0" err="1" smtClean="0">
                <a:hlinkClick r:id="rId10" tooltip="NetBSD"/>
              </a:rPr>
              <a:t>NetBSD</a:t>
            </a:r>
            <a:r>
              <a:rPr lang="en-US" dirty="0" smtClean="0"/>
              <a:t>, </a:t>
            </a:r>
            <a:r>
              <a:rPr lang="en-US" dirty="0" smtClean="0">
                <a:hlinkClick r:id="rId11" tooltip="Linux"/>
              </a:rPr>
              <a:t>Linux</a:t>
            </a:r>
            <a:r>
              <a:rPr lang="en-US" dirty="0" smtClean="0"/>
              <a:t>, </a:t>
            </a:r>
            <a:r>
              <a:rPr lang="en-US" dirty="0" smtClean="0">
                <a:hlinkClick r:id="rId12" tooltip="Android (mobile device platform)"/>
              </a:rPr>
              <a:t>Android</a:t>
            </a:r>
            <a:r>
              <a:rPr lang="en-US" dirty="0" smtClean="0"/>
              <a:t> or others. It has many of the capabilities of modern desktop </a:t>
            </a:r>
            <a:r>
              <a:rPr lang="en-US" dirty="0" smtClean="0">
                <a:hlinkClick r:id="rId13" tooltip="IBM PC compatible"/>
              </a:rPr>
              <a:t>PCs</a:t>
            </a:r>
            <a:r>
              <a:rPr lang="en-US" dirty="0" smtClean="0"/>
              <a:t>. Currently there are thousands of </a:t>
            </a:r>
            <a:r>
              <a:rPr lang="en-US" dirty="0" smtClean="0">
                <a:hlinkClick r:id="rId14" tooltip="Software"/>
              </a:rPr>
              <a:t>applications</a:t>
            </a:r>
            <a:r>
              <a:rPr lang="en-US" dirty="0" smtClean="0"/>
              <a:t> for handhelds adhering to the Microsoft Pocket PC specification, many of which are </a:t>
            </a:r>
            <a:r>
              <a:rPr lang="en-US" dirty="0" smtClean="0">
                <a:hlinkClick r:id="rId15" tooltip="Freeware"/>
              </a:rPr>
              <a:t>freeware</a:t>
            </a:r>
            <a:r>
              <a:rPr lang="en-US" dirty="0" smtClean="0"/>
              <a:t>. Some of these devices also include </a:t>
            </a:r>
            <a:r>
              <a:rPr lang="en-US" dirty="0" smtClean="0">
                <a:hlinkClick r:id="rId16" tooltip="Mobile phone"/>
              </a:rPr>
              <a:t>mobile phone</a:t>
            </a:r>
            <a:r>
              <a:rPr lang="en-US" dirty="0" smtClean="0"/>
              <a:t> features. Microsoft compliant Pocket PCs can also be used with many other add-ons like </a:t>
            </a:r>
            <a:r>
              <a:rPr lang="en-US" dirty="0" smtClean="0">
                <a:hlinkClick r:id="rId17" tooltip="Global Positioning System"/>
              </a:rPr>
              <a:t>GPS receivers</a:t>
            </a:r>
            <a:r>
              <a:rPr lang="en-US" dirty="0" smtClean="0"/>
              <a:t>, </a:t>
            </a:r>
            <a:r>
              <a:rPr lang="en-US" dirty="0" smtClean="0">
                <a:hlinkClick r:id="rId18" tooltip="Barcode"/>
              </a:rPr>
              <a:t>barcode</a:t>
            </a:r>
            <a:r>
              <a:rPr lang="en-US" dirty="0" smtClean="0"/>
              <a:t> readers, </a:t>
            </a:r>
            <a:r>
              <a:rPr lang="en-US" dirty="0" smtClean="0">
                <a:hlinkClick r:id="rId19" tooltip="RFID"/>
              </a:rPr>
              <a:t>RFID</a:t>
            </a:r>
            <a:r>
              <a:rPr lang="en-US" dirty="0" smtClean="0"/>
              <a:t> readers, and cameras. </a:t>
            </a:r>
          </a:p>
          <a:p>
            <a:endParaRPr lang="en-US" dirty="0" smtClean="0"/>
          </a:p>
          <a:p>
            <a:r>
              <a:rPr lang="en-US" dirty="0" smtClean="0"/>
              <a:t>In 2007, with the advent of Windows Mobile 6, Microsoft dropped the name Pocket PC in favor of a new naming scheme. Devices without an integrated phone are called Windows Mobile Classic devices instead of Pocket PCs. Devices with an integrated phone and a touch screen are called Windows Mobile Professional devices and devices without a touch screen are called Windows Mobile Standard devices.</a:t>
            </a:r>
            <a:r>
              <a:rPr lang="en-US" baseline="30000" dirty="0" smtClean="0">
                <a:hlinkClick r:id="rId20"/>
              </a:rPr>
              <a:t>[1]</a:t>
            </a: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33</a:t>
            </a:fld>
            <a:endParaRPr lang="en-US"/>
          </a:p>
        </p:txBody>
      </p:sp>
    </p:spTree>
    <p:extLst>
      <p:ext uri="{BB962C8B-B14F-4D97-AF65-F5344CB8AC3E}">
        <p14:creationId xmlns:p14="http://schemas.microsoft.com/office/powerpoint/2010/main" val="2301896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Types of networks are as follows.</a:t>
            </a:r>
            <a:r>
              <a:rPr lang="en-US" dirty="0" smtClean="0"/>
              <a:t> A </a:t>
            </a:r>
            <a:r>
              <a:rPr lang="en-US" dirty="0" smtClean="0">
                <a:hlinkClick r:id="rId3"/>
              </a:rPr>
              <a:t>wide area network (WAN)</a:t>
            </a:r>
            <a:r>
              <a:rPr lang="en-US" dirty="0" smtClean="0"/>
              <a:t> covers a wide geographical area, such as a country. A </a:t>
            </a:r>
            <a:r>
              <a:rPr lang="en-US" dirty="0" smtClean="0">
                <a:hlinkClick r:id="rId3"/>
              </a:rPr>
              <a:t>metropolitan area network (MAN)</a:t>
            </a:r>
            <a:r>
              <a:rPr lang="en-US" dirty="0" smtClean="0"/>
              <a:t> covers a city or suburb. A </a:t>
            </a:r>
            <a:r>
              <a:rPr lang="en-US" dirty="0" smtClean="0">
                <a:hlinkClick r:id="rId3"/>
              </a:rPr>
              <a:t>local area network (LAN)</a:t>
            </a:r>
            <a:r>
              <a:rPr lang="en-US" dirty="0" smtClean="0"/>
              <a:t> covers a limited area such as an office or a building. Most large networks have a </a:t>
            </a:r>
            <a:r>
              <a:rPr lang="en-US" dirty="0" smtClean="0">
                <a:hlinkClick r:id="rId3"/>
              </a:rPr>
              <a:t>host computer</a:t>
            </a:r>
            <a:r>
              <a:rPr lang="en-US" dirty="0" smtClean="0"/>
              <a:t>, a mainframe or midsize central computer to control the network. Any device attached to a network is called a node. MANs and LANs may be connected to the internet by a high-speed network called a backbone.</a:t>
            </a:r>
            <a:br>
              <a:rPr lang="en-US" dirty="0" smtClean="0"/>
            </a:br>
            <a:r>
              <a:rPr lang="en-US" dirty="0" smtClean="0"/>
              <a:t/>
            </a:r>
            <a:br>
              <a:rPr lang="en-US" dirty="0" smtClean="0"/>
            </a:br>
            <a:r>
              <a:rPr lang="en-US" dirty="0" smtClean="0"/>
              <a:t>Two types of LANs are client/server and peer-to-peer. A </a:t>
            </a:r>
            <a:r>
              <a:rPr lang="en-US" dirty="0" smtClean="0">
                <a:hlinkClick r:id="rId3"/>
              </a:rPr>
              <a:t>client/server LAN</a:t>
            </a:r>
            <a:r>
              <a:rPr lang="en-US" dirty="0" smtClean="0"/>
              <a:t> consists of microcomputers that request data (clients) and powerful computers that provide data (servers). A </a:t>
            </a:r>
            <a:r>
              <a:rPr lang="en-US" dirty="0" smtClean="0">
                <a:hlinkClick r:id="rId3"/>
              </a:rPr>
              <a:t>file server</a:t>
            </a:r>
            <a:r>
              <a:rPr lang="en-US" dirty="0" smtClean="0"/>
              <a:t>, for example, stores programs and data files; other servers are database server, print server, web server, and mail server. In a </a:t>
            </a:r>
            <a:r>
              <a:rPr lang="en-US" dirty="0" smtClean="0">
                <a:hlinkClick r:id="rId3"/>
              </a:rPr>
              <a:t>peer-to-peer LAN</a:t>
            </a:r>
            <a:r>
              <a:rPr lang="en-US" dirty="0" smtClean="0"/>
              <a:t>, there is no server; microcomputers on a network communicate with each other directly. Several standard components of a LAN are the connection or the cabling system, microcomputers with network interface cards (NIC), network operating system (Novel NetWare, Microsoft Windows NT/2000, Unix, or Linux), and other shared devices (printers, storage devices). Other components are a </a:t>
            </a:r>
            <a:r>
              <a:rPr lang="en-US" dirty="0" smtClean="0">
                <a:hlinkClick r:id="rId3"/>
              </a:rPr>
              <a:t>router</a:t>
            </a:r>
            <a:r>
              <a:rPr lang="en-US" dirty="0" smtClean="0"/>
              <a:t>, a special computer that helps to communicate messages when networks are tied together; a bridge, an interface used to connect the same types of networks; a gateway, an interface that allows communication between dissimilar networks; and a hub, a common connection point for devices in a network.</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35</a:t>
            </a:fld>
            <a:endParaRPr lang="en-US"/>
          </a:p>
        </p:txBody>
      </p:sp>
    </p:spTree>
    <p:extLst>
      <p:ext uri="{BB962C8B-B14F-4D97-AF65-F5344CB8AC3E}">
        <p14:creationId xmlns:p14="http://schemas.microsoft.com/office/powerpoint/2010/main" val="158127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smtClean="0">
                <a:hlinkClick r:id="rId3"/>
              </a:rPr>
              <a:t>electromagnetic spectrum</a:t>
            </a:r>
            <a:r>
              <a:rPr lang="en-US" dirty="0" smtClean="0"/>
              <a:t> consists of fields of electrical energy and magnetic energy, which travel in waves. A part of the electromagnetic spectrum is the </a:t>
            </a:r>
            <a:r>
              <a:rPr lang="en-US" dirty="0" smtClean="0">
                <a:hlinkClick r:id="rId3"/>
              </a:rPr>
              <a:t>radio frequency spectrum</a:t>
            </a:r>
            <a:r>
              <a:rPr lang="en-US" dirty="0" smtClean="0"/>
              <a:t>, fields of electrical and magnetic energy that carry communications signals, which vary according to frequency. A range or a </a:t>
            </a:r>
            <a:r>
              <a:rPr lang="en-US" dirty="0" smtClean="0">
                <a:hlinkClick r:id="rId3"/>
              </a:rPr>
              <a:t>band</a:t>
            </a:r>
            <a:r>
              <a:rPr lang="en-US" dirty="0" smtClean="0"/>
              <a:t> of frequencies that a transmission can carry in a given period of time is called bandwidth. The wider the band, the faster data can be transmitted. </a:t>
            </a:r>
            <a:r>
              <a:rPr lang="en-US" dirty="0" smtClean="0">
                <a:hlinkClick r:id="rId3"/>
              </a:rPr>
              <a:t>Broadband connections</a:t>
            </a:r>
            <a:r>
              <a:rPr lang="en-US" dirty="0" smtClean="0"/>
              <a:t> are very high speed.</a:t>
            </a:r>
            <a:br>
              <a:rPr lang="en-US" dirty="0" smtClean="0"/>
            </a:br>
            <a:r>
              <a:rPr lang="en-US" dirty="0" smtClean="0"/>
              <a:t/>
            </a:r>
            <a:br>
              <a:rPr lang="en-US" dirty="0" smtClean="0"/>
            </a:br>
            <a:r>
              <a:rPr lang="en-US" dirty="0" smtClean="0"/>
              <a:t>A communications channel is the path over which information travels in a telecommunications system. Channels may be wired or wireless.</a:t>
            </a:r>
            <a:br>
              <a:rPr lang="en-US" dirty="0" smtClean="0"/>
            </a:br>
            <a:endParaRPr lang="en-US" dirty="0" smtClean="0"/>
          </a:p>
          <a:p>
            <a:r>
              <a:rPr lang="en-US" dirty="0" smtClean="0"/>
              <a:t>Three types of wired channels are the following. (1) </a:t>
            </a:r>
            <a:r>
              <a:rPr lang="en-US" dirty="0" smtClean="0">
                <a:hlinkClick r:id="rId3"/>
              </a:rPr>
              <a:t>Twisted-pair wire</a:t>
            </a:r>
            <a:r>
              <a:rPr lang="en-US" dirty="0" smtClean="0"/>
              <a:t>, or standard telephone wire, consists of two strands of insulated copper wire twisted around each other; it is used for both voice and data transmission. (2) </a:t>
            </a:r>
            <a:r>
              <a:rPr lang="en-US" dirty="0" smtClean="0">
                <a:hlinkClick r:id="rId3"/>
              </a:rPr>
              <a:t>Coaxial cable</a:t>
            </a:r>
            <a:r>
              <a:rPr lang="en-US" dirty="0" smtClean="0"/>
              <a:t> consists of insulated copper wire wrapped in other materials; it is better than twisted-pair for resisting noise. (3) </a:t>
            </a:r>
            <a:r>
              <a:rPr lang="en-US" dirty="0" smtClean="0">
                <a:hlinkClick r:id="rId3"/>
              </a:rPr>
              <a:t>Fiber-optic cable</a:t>
            </a:r>
            <a:r>
              <a:rPr lang="en-US" dirty="0" smtClean="0"/>
              <a:t> consists of thin strands of glass or plastic that transmit beams of light rather than electricity; it is very fast and noise-resistant.</a:t>
            </a:r>
            <a:br>
              <a:rPr lang="en-US" dirty="0" smtClean="0"/>
            </a:b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38</a:t>
            </a:fld>
            <a:endParaRPr lang="en-US"/>
          </a:p>
        </p:txBody>
      </p:sp>
    </p:spTree>
    <p:extLst>
      <p:ext uri="{BB962C8B-B14F-4D97-AF65-F5344CB8AC3E}">
        <p14:creationId xmlns:p14="http://schemas.microsoft.com/office/powerpoint/2010/main" val="736907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a:t>
            </a:r>
            <a:r>
              <a:rPr lang="en-US" dirty="0" smtClean="0">
                <a:hlinkClick r:id="rId3"/>
              </a:rPr>
              <a:t>protocol</a:t>
            </a:r>
            <a:r>
              <a:rPr lang="en-US" dirty="0" smtClean="0"/>
              <a:t> is a set of conventions that control the exchange of data between hardware and/or software components in a communications network. (8) OSI is an international standard that defines seven layers of protocols for worldwide computer communications.</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1609E0B-549B-4A98-9426-6DA27049EE3B}" type="slidenum">
              <a:rPr lang="en-US" smtClean="0"/>
              <a:t>42</a:t>
            </a:fld>
            <a:endParaRPr lang="en-US"/>
          </a:p>
        </p:txBody>
      </p:sp>
    </p:spTree>
    <p:extLst>
      <p:ext uri="{BB962C8B-B14F-4D97-AF65-F5344CB8AC3E}">
        <p14:creationId xmlns:p14="http://schemas.microsoft.com/office/powerpoint/2010/main" val="3427830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E1D795-36A7-4BC3-8C18-5A80815A124F}"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5282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E1D795-36A7-4BC3-8C18-5A80815A124F}"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44589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E1D795-36A7-4BC3-8C18-5A80815A124F}"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327489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E1D795-36A7-4BC3-8C18-5A80815A124F}"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424705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E1D795-36A7-4BC3-8C18-5A80815A124F}" type="datetimeFigureOut">
              <a:rPr lang="en-US" smtClean="0"/>
              <a:t>4/26/2022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800313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E1D795-36A7-4BC3-8C18-5A80815A124F}" type="datetimeFigureOut">
              <a:rPr lang="en-US" smtClean="0"/>
              <a:t>4/26/2022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2879041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1D795-36A7-4BC3-8C18-5A80815A124F}" type="datetimeFigureOut">
              <a:rPr lang="en-US" smtClean="0"/>
              <a:t>4/26/2022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47465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1D795-36A7-4BC3-8C18-5A80815A124F}"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204739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1D795-36A7-4BC3-8C18-5A80815A124F}"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2297755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E1D795-36A7-4BC3-8C18-5A80815A124F}"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325386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E1D795-36A7-4BC3-8C18-5A80815A124F}"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2B9EB9-1534-4C8A-9CFB-C15049C23C22}" type="slidenum">
              <a:rPr lang="en-US" smtClean="0"/>
              <a:t>‹#›</a:t>
            </a:fld>
            <a:endParaRPr lang="en-US"/>
          </a:p>
        </p:txBody>
      </p:sp>
    </p:spTree>
    <p:extLst>
      <p:ext uri="{BB962C8B-B14F-4D97-AF65-F5344CB8AC3E}">
        <p14:creationId xmlns:p14="http://schemas.microsoft.com/office/powerpoint/2010/main" val="107754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1D795-36A7-4BC3-8C18-5A80815A124F}" type="datetimeFigureOut">
              <a:rPr lang="en-US" smtClean="0"/>
              <a:t>4/26/2022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B9EB9-1534-4C8A-9CFB-C15049C23C22}" type="slidenum">
              <a:rPr lang="en-US" smtClean="0"/>
              <a:t>‹#›</a:t>
            </a:fld>
            <a:endParaRPr lang="en-US"/>
          </a:p>
        </p:txBody>
      </p:sp>
    </p:spTree>
    <p:extLst>
      <p:ext uri="{BB962C8B-B14F-4D97-AF65-F5344CB8AC3E}">
        <p14:creationId xmlns:p14="http://schemas.microsoft.com/office/powerpoint/2010/main" val="3991878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computer.howstuffworks.com/mouse.htm" TargetMode="External"/><Relationship Id="rId2" Type="http://schemas.openxmlformats.org/officeDocument/2006/relationships/hyperlink" Target="http://computer.howstuffworks.com/pc.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computer.howstuffworks.com/microwave.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Kernel_(computer_scienc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en.wikipedia.org/wiki/Boot_tim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Unix-lik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en.wikipedia.org/wiki/Embedded_system" TargetMode="External"/><Relationship Id="rId4" Type="http://schemas.openxmlformats.org/officeDocument/2006/relationships/hyperlink" Target="https://en.wikipedia.org/wiki/Real-time_operating_syste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2" Type="http://schemas.openxmlformats.org/officeDocument/2006/relationships/hyperlink" Target="http://highered.mcgraw-hill.com/sites/007288293x/student_view0/chapter7/"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mn-lt"/>
              </a:rPr>
              <a:t>Introduction to Information and Communication Technology</a:t>
            </a:r>
            <a:endParaRPr lang="en-US" sz="3200" b="1"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p:txBody>
          <a:bodyPr/>
          <a:lstStyle/>
          <a:p>
            <a:r>
              <a:rPr lang="en-US" b="1" dirty="0" smtClean="0">
                <a:solidFill>
                  <a:schemeClr val="accent4">
                    <a:lumMod val="50000"/>
                  </a:schemeClr>
                </a:solidFill>
                <a:effectLst>
                  <a:outerShdw blurRad="38100" dist="38100" dir="2700000" algn="tl">
                    <a:srgbClr val="000000">
                      <a:alpha val="43137"/>
                    </a:srgbClr>
                  </a:outerShdw>
                </a:effectLst>
              </a:rPr>
              <a:t>CPS 111</a:t>
            </a:r>
            <a:endParaRPr lang="en-US" b="1" dirty="0">
              <a:solidFill>
                <a:schemeClr val="accent4">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9538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normAutofit/>
          </a:bodyPr>
          <a:lstStyle/>
          <a:p>
            <a:pPr lvl="0">
              <a:lnSpc>
                <a:spcPct val="100000"/>
              </a:lnSpc>
              <a:spcBef>
                <a:spcPts val="0"/>
              </a:spcBef>
            </a:pPr>
            <a:r>
              <a:rPr lang="en-US" sz="3600" b="1" dirty="0" smtClean="0">
                <a:solidFill>
                  <a:schemeClr val="accent2">
                    <a:lumMod val="50000"/>
                  </a:schemeClr>
                </a:solidFill>
                <a:effectLst>
                  <a:outerShdw dir="5040000" algn="tl">
                    <a:srgbClr val="1F497D">
                      <a:lumMod val="75000"/>
                    </a:srgbClr>
                  </a:outerShdw>
                </a:effectLst>
                <a:latin typeface="Tahoma" pitchFamily="34" charset="0"/>
                <a:ea typeface="+mn-ea"/>
                <a:cs typeface="Tahoma" pitchFamily="34" charset="0"/>
              </a:rPr>
              <a:t>               Operating </a:t>
            </a:r>
            <a:r>
              <a:rPr lang="en-US" sz="3600" b="1" dirty="0">
                <a:solidFill>
                  <a:schemeClr val="accent2">
                    <a:lumMod val="50000"/>
                  </a:schemeClr>
                </a:solidFill>
                <a:effectLst>
                  <a:outerShdw dir="5040000" algn="tl">
                    <a:srgbClr val="1F497D">
                      <a:lumMod val="75000"/>
                    </a:srgbClr>
                  </a:outerShdw>
                </a:effectLst>
                <a:latin typeface="Tahoma" pitchFamily="34" charset="0"/>
                <a:ea typeface="+mn-ea"/>
                <a:cs typeface="Tahoma" pitchFamily="34" charset="0"/>
              </a:rPr>
              <a:t>Systems</a:t>
            </a:r>
            <a:br>
              <a:rPr lang="en-US" sz="3600" b="1" dirty="0">
                <a:solidFill>
                  <a:schemeClr val="accent2">
                    <a:lumMod val="50000"/>
                  </a:schemeClr>
                </a:solidFill>
                <a:effectLst>
                  <a:outerShdw dir="5040000" algn="tl">
                    <a:srgbClr val="1F497D">
                      <a:lumMod val="75000"/>
                    </a:srgbClr>
                  </a:outerShdw>
                </a:effectLst>
                <a:latin typeface="Tahoma" pitchFamily="34" charset="0"/>
                <a:ea typeface="+mn-ea"/>
                <a:cs typeface="Tahoma" pitchFamily="34" charset="0"/>
              </a:rPr>
            </a:br>
            <a:endParaRPr lang="en-US" sz="3600" dirty="0">
              <a:solidFill>
                <a:schemeClr val="accent2">
                  <a:lumMod val="50000"/>
                </a:schemeClr>
              </a:solidFill>
            </a:endParaRPr>
          </a:p>
        </p:txBody>
      </p:sp>
      <p:grpSp>
        <p:nvGrpSpPr>
          <p:cNvPr id="4" name="Group 3"/>
          <p:cNvGrpSpPr/>
          <p:nvPr/>
        </p:nvGrpSpPr>
        <p:grpSpPr>
          <a:xfrm>
            <a:off x="838200" y="1910281"/>
            <a:ext cx="9372600" cy="3909495"/>
            <a:chOff x="228600" y="2667000"/>
            <a:chExt cx="8458200" cy="3152775"/>
          </a:xfrm>
        </p:grpSpPr>
        <p:pic>
          <p:nvPicPr>
            <p:cNvPr id="5" name="Picture 3"/>
            <p:cNvPicPr>
              <a:picLocks noChangeAspect="1" noChangeArrowheads="1"/>
            </p:cNvPicPr>
            <p:nvPr/>
          </p:nvPicPr>
          <p:blipFill>
            <a:blip r:embed="rId2">
              <a:clrChange>
                <a:clrFrom>
                  <a:srgbClr val="000000"/>
                </a:clrFrom>
                <a:clrTo>
                  <a:srgbClr val="000000">
                    <a:alpha val="0"/>
                  </a:srgbClr>
                </a:clrTo>
              </a:clrChange>
            </a:blip>
            <a:srcRect/>
            <a:stretch>
              <a:fillRect/>
            </a:stretch>
          </p:blipFill>
          <p:spPr bwMode="auto">
            <a:xfrm>
              <a:off x="3276600" y="3200400"/>
              <a:ext cx="2438400" cy="2433331"/>
            </a:xfrm>
            <a:prstGeom prst="rect">
              <a:avLst/>
            </a:prstGeom>
            <a:noFill/>
            <a:ln w="9525">
              <a:noFill/>
              <a:miter lim="800000"/>
              <a:headEnd/>
              <a:tailEnd/>
            </a:ln>
            <a:effectLst/>
          </p:spPr>
        </p:pic>
        <p:pic>
          <p:nvPicPr>
            <p:cNvPr id="6"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a:off x="228600" y="2667000"/>
              <a:ext cx="2705100" cy="3093598"/>
            </a:xfrm>
            <a:prstGeom prst="rect">
              <a:avLst/>
            </a:prstGeom>
            <a:noFill/>
            <a:ln w="9525">
              <a:noFill/>
              <a:miter lim="800000"/>
              <a:headEnd/>
              <a:tailEnd/>
            </a:ln>
            <a:effectLst/>
          </p:spPr>
        </p:pic>
        <p:pic>
          <p:nvPicPr>
            <p:cNvPr id="7" name="Picture 3"/>
            <p:cNvPicPr>
              <a:picLocks noChangeAspect="1" noChangeArrowheads="1"/>
            </p:cNvPicPr>
            <p:nvPr/>
          </p:nvPicPr>
          <p:blipFill>
            <a:blip r:embed="rId4">
              <a:clrChange>
                <a:clrFrom>
                  <a:srgbClr val="FEFEFC"/>
                </a:clrFrom>
                <a:clrTo>
                  <a:srgbClr val="FEFEFC">
                    <a:alpha val="0"/>
                  </a:srgbClr>
                </a:clrTo>
              </a:clrChange>
            </a:blip>
            <a:srcRect/>
            <a:stretch>
              <a:fillRect/>
            </a:stretch>
          </p:blipFill>
          <p:spPr bwMode="auto">
            <a:xfrm>
              <a:off x="6096000" y="2743200"/>
              <a:ext cx="2590800" cy="3076575"/>
            </a:xfrm>
            <a:prstGeom prst="rect">
              <a:avLst/>
            </a:prstGeom>
            <a:noFill/>
            <a:ln w="9525">
              <a:noFill/>
              <a:miter lim="800000"/>
              <a:headEnd/>
              <a:tailEnd/>
            </a:ln>
            <a:effectLst/>
          </p:spPr>
        </p:pic>
      </p:grpSp>
    </p:spTree>
    <p:extLst>
      <p:ext uri="{BB962C8B-B14F-4D97-AF65-F5344CB8AC3E}">
        <p14:creationId xmlns:p14="http://schemas.microsoft.com/office/powerpoint/2010/main" val="3654548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4542"/>
          </a:xfrm>
        </p:spPr>
        <p:txBody>
          <a:bodyPr>
            <a:normAutofit/>
          </a:bodyPr>
          <a:lstStyle/>
          <a:p>
            <a:r>
              <a:rPr lang="en-US" sz="3200" b="1" dirty="0" smtClean="0">
                <a:solidFill>
                  <a:schemeClr val="accent2">
                    <a:lumMod val="50000"/>
                  </a:schemeClr>
                </a:solidFill>
                <a:effectLst>
                  <a:outerShdw blurRad="38100" dist="38100" dir="2700000" algn="tl">
                    <a:srgbClr val="000000">
                      <a:alpha val="43137"/>
                    </a:srgbClr>
                  </a:outerShdw>
                </a:effectLst>
                <a:latin typeface="+mn-lt"/>
              </a:rPr>
              <a:t>Introduction</a:t>
            </a: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122630"/>
            <a:ext cx="10515600" cy="5054333"/>
          </a:xfrm>
        </p:spPr>
        <p:txBody>
          <a:bodyPr/>
          <a:lstStyle/>
          <a:p>
            <a:endParaRPr lang="en-US" b="1" baseline="0" dirty="0" smtClean="0"/>
          </a:p>
          <a:p>
            <a:r>
              <a:rPr lang="en-US" sz="2400" dirty="0" smtClean="0">
                <a:effectLst>
                  <a:outerShdw blurRad="38100" dist="38100" dir="2700000" algn="tl">
                    <a:srgbClr val="000000">
                      <a:alpha val="43137"/>
                    </a:srgbClr>
                  </a:outerShdw>
                </a:effectLst>
              </a:rPr>
              <a:t>When you turn on your </a:t>
            </a:r>
            <a:r>
              <a:rPr lang="en-US" sz="2400" dirty="0" smtClean="0">
                <a:effectLst>
                  <a:outerShdw blurRad="38100" dist="38100" dir="2700000" algn="tl">
                    <a:srgbClr val="000000">
                      <a:alpha val="43137"/>
                    </a:srgbClr>
                  </a:outerShdw>
                </a:effectLst>
                <a:hlinkClick r:id="rId2"/>
              </a:rPr>
              <a:t>computer</a:t>
            </a:r>
            <a:r>
              <a:rPr lang="en-US" sz="2400" dirty="0" smtClean="0">
                <a:effectLst>
                  <a:outerShdw blurRad="38100" dist="38100" dir="2700000" algn="tl">
                    <a:srgbClr val="000000">
                      <a:alpha val="43137"/>
                    </a:srgbClr>
                  </a:outerShdw>
                </a:effectLst>
              </a:rPr>
              <a:t>, it's nice to think that you're in control. </a:t>
            </a:r>
            <a:endParaRPr lang="en-US" sz="2400" dirty="0" smtClean="0">
              <a:effectLst>
                <a:outerShdw blurRad="38100" dist="38100" dir="2700000" algn="tl">
                  <a:srgbClr val="000000">
                    <a:alpha val="43137"/>
                  </a:srgbClr>
                </a:outerShdw>
              </a:effectLst>
            </a:endParaRPr>
          </a:p>
          <a:p>
            <a:pPr marL="0" indent="0">
              <a:buNone/>
            </a:pPr>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There's the trusty computer </a:t>
            </a:r>
            <a:r>
              <a:rPr lang="en-US" sz="2400" dirty="0" smtClean="0">
                <a:effectLst>
                  <a:outerShdw blurRad="38100" dist="38100" dir="2700000" algn="tl">
                    <a:srgbClr val="000000">
                      <a:alpha val="43137"/>
                    </a:srgbClr>
                  </a:outerShdw>
                </a:effectLst>
                <a:hlinkClick r:id="rId3"/>
              </a:rPr>
              <a:t>mouse</a:t>
            </a:r>
            <a:r>
              <a:rPr lang="en-US" sz="2400" dirty="0" smtClean="0">
                <a:effectLst>
                  <a:outerShdw blurRad="38100" dist="38100" dir="2700000" algn="tl">
                    <a:srgbClr val="000000">
                      <a:alpha val="43137"/>
                    </a:srgbClr>
                  </a:outerShdw>
                </a:effectLst>
              </a:rPr>
              <a:t>, which you can move anywhere on the screen, </a:t>
            </a:r>
            <a:endParaRPr lang="en-US" sz="2400" dirty="0" smtClean="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T</a:t>
            </a:r>
            <a:r>
              <a:rPr lang="en-US" sz="2400" dirty="0" smtClean="0">
                <a:effectLst>
                  <a:outerShdw blurRad="38100" dist="38100" dir="2700000" algn="tl">
                    <a:srgbClr val="000000">
                      <a:alpha val="43137"/>
                    </a:srgbClr>
                  </a:outerShdw>
                </a:effectLst>
              </a:rPr>
              <a:t>here's </a:t>
            </a:r>
            <a:r>
              <a:rPr lang="en-US" sz="2400" dirty="0" smtClean="0">
                <a:effectLst>
                  <a:outerShdw blurRad="38100" dist="38100" dir="2700000" algn="tl">
                    <a:srgbClr val="000000">
                      <a:alpha val="43137"/>
                    </a:srgbClr>
                  </a:outerShdw>
                </a:effectLst>
              </a:rPr>
              <a:t>a lot going on inside, and the real man behind the curtain handling the necessary tasks is the operating system</a:t>
            </a:r>
            <a:r>
              <a:rPr lang="en-US" sz="2400" dirty="0" smtClean="0">
                <a:effectLst>
                  <a:outerShdw blurRad="38100" dist="38100" dir="2700000" algn="tl">
                    <a:srgbClr val="000000">
                      <a:alpha val="43137"/>
                    </a:srgbClr>
                  </a:outerShdw>
                </a:effectLst>
              </a:rPr>
              <a:t>.</a:t>
            </a:r>
          </a:p>
          <a:p>
            <a:pPr marL="0" indent="0">
              <a:buNone/>
            </a:pPr>
            <a:r>
              <a:rPr lang="en-US" sz="2400" dirty="0" smtClean="0">
                <a:effectLst>
                  <a:outerShdw blurRad="38100" dist="38100" dir="2700000" algn="tl">
                    <a:srgbClr val="000000">
                      <a:alpha val="43137"/>
                    </a:srgbClr>
                  </a:outerShdw>
                </a:effectLst>
              </a:rPr>
              <a:t> ­</a:t>
            </a:r>
            <a:endParaRPr lang="en-US" dirty="0"/>
          </a:p>
        </p:txBody>
      </p:sp>
    </p:spTree>
    <p:extLst>
      <p:ext uri="{BB962C8B-B14F-4D97-AF65-F5344CB8AC3E}">
        <p14:creationId xmlns:p14="http://schemas.microsoft.com/office/powerpoint/2010/main" val="259816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5153"/>
          </a:xfrm>
        </p:spPr>
        <p:txBody>
          <a:bodyPr>
            <a:normAutofit fontScale="90000"/>
          </a:bodyPr>
          <a:lstStyle/>
          <a:p>
            <a:r>
              <a:rPr lang="en-US" sz="3200" b="1" dirty="0" smtClean="0">
                <a:solidFill>
                  <a:schemeClr val="accent2">
                    <a:lumMod val="50000"/>
                  </a:schemeClr>
                </a:solidFill>
                <a:effectLst>
                  <a:outerShdw blurRad="38100" dist="38100" dir="2700000" algn="tl">
                    <a:srgbClr val="000000">
                      <a:alpha val="43137"/>
                    </a:srgbClr>
                  </a:outerShdw>
                </a:effectLst>
                <a:latin typeface="+mn-lt"/>
              </a:rPr>
              <a:t>How</a:t>
            </a:r>
            <a:r>
              <a:rPr lang="en-US" sz="3200" b="1" baseline="0" dirty="0" smtClean="0">
                <a:solidFill>
                  <a:schemeClr val="accent2">
                    <a:lumMod val="50000"/>
                  </a:schemeClr>
                </a:solidFill>
                <a:effectLst>
                  <a:outerShdw blurRad="38100" dist="38100" dir="2700000" algn="tl">
                    <a:srgbClr val="000000">
                      <a:alpha val="43137"/>
                    </a:srgbClr>
                  </a:outerShdw>
                </a:effectLst>
                <a:latin typeface="+mn-lt"/>
              </a:rPr>
              <a:t> Stuff works?</a:t>
            </a:r>
            <a:br>
              <a:rPr lang="en-US" sz="3200" b="1" baseline="0" dirty="0" smtClean="0">
                <a:solidFill>
                  <a:schemeClr val="accent2">
                    <a:lumMod val="50000"/>
                  </a:schemeClr>
                </a:solidFill>
                <a:effectLst>
                  <a:outerShdw blurRad="38100" dist="38100" dir="2700000" algn="tl">
                    <a:srgbClr val="000000">
                      <a:alpha val="43137"/>
                    </a:srgbClr>
                  </a:outerShdw>
                </a:effectLst>
                <a:latin typeface="+mn-lt"/>
              </a:rPr>
            </a:b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183907"/>
            <a:ext cx="10515600" cy="4993056"/>
          </a:xfrm>
        </p:spPr>
        <p:txBody>
          <a:bodyPr>
            <a:normAutofit fontScale="92500" lnSpcReduction="10000"/>
          </a:bodyPr>
          <a:lstStyle/>
          <a:p>
            <a:r>
              <a:rPr lang="en-US" dirty="0" smtClean="0">
                <a:effectLst>
                  <a:outerShdw blurRad="38100" dist="38100" dir="2700000" algn="tl">
                    <a:srgbClr val="000000">
                      <a:alpha val="43137"/>
                    </a:srgbClr>
                  </a:outerShdw>
                </a:effectLst>
              </a:rPr>
              <a:t>Not all computers have operating systems</a:t>
            </a:r>
            <a:r>
              <a:rPr lang="en-US" dirty="0" smtClean="0">
                <a:effectLst>
                  <a:outerShdw blurRad="38100" dist="38100" dir="2700000" algn="tl">
                    <a:srgbClr val="000000">
                      <a:alpha val="43137"/>
                    </a:srgbClr>
                  </a:outerShdw>
                </a:effectLst>
              </a:rPr>
              <a:t>.</a:t>
            </a:r>
          </a:p>
          <a:p>
            <a:pPr marL="0" indent="0">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The computer that controls the </a:t>
            </a:r>
            <a:r>
              <a:rPr lang="en-US" dirty="0" smtClean="0">
                <a:effectLst>
                  <a:outerShdw blurRad="38100" dist="38100" dir="2700000" algn="tl">
                    <a:srgbClr val="000000">
                      <a:alpha val="43137"/>
                    </a:srgbClr>
                  </a:outerShdw>
                </a:effectLst>
                <a:hlinkClick r:id="rId2"/>
              </a:rPr>
              <a:t>microwave oven</a:t>
            </a:r>
            <a:r>
              <a:rPr lang="en-US" dirty="0" smtClean="0">
                <a:effectLst>
                  <a:outerShdw blurRad="38100" dist="38100" dir="2700000" algn="tl">
                    <a:srgbClr val="000000">
                      <a:alpha val="43137"/>
                    </a:srgbClr>
                  </a:outerShdw>
                </a:effectLst>
              </a:rPr>
              <a:t> in your kitchen, for example, doesn't need an operating system</a:t>
            </a:r>
            <a:r>
              <a:rPr lang="en-US" dirty="0" smtClean="0">
                <a:effectLst>
                  <a:outerShdw blurRad="38100" dist="38100" dir="2700000" algn="tl">
                    <a:srgbClr val="000000">
                      <a:alpha val="43137"/>
                    </a:srgbClr>
                  </a:outerShdw>
                </a:effectLst>
              </a:rPr>
              <a:t>.</a:t>
            </a:r>
          </a:p>
          <a:p>
            <a:pPr marL="0" indent="0">
              <a:buNone/>
            </a:pPr>
            <a:r>
              <a:rPr lang="en-US" dirty="0" smtClean="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It has one set of tasks to perform, very straightforward input to expect (a numbered keypad and a few pre-set buttons) and simple, never-changing hardware to control. </a:t>
            </a:r>
          </a:p>
          <a:p>
            <a:r>
              <a:rPr lang="en-US" dirty="0">
                <a:effectLst>
                  <a:outerShdw blurRad="38100" dist="38100" dir="2700000" algn="tl">
                    <a:srgbClr val="000000">
                      <a:alpha val="43137"/>
                    </a:srgbClr>
                  </a:outerShdw>
                </a:effectLst>
              </a:rPr>
              <a:t>A</a:t>
            </a:r>
            <a:r>
              <a:rPr lang="en-US" dirty="0" smtClean="0">
                <a:effectLst>
                  <a:outerShdw blurRad="38100" dist="38100" dir="2700000" algn="tl">
                    <a:srgbClr val="000000">
                      <a:alpha val="43137"/>
                    </a:srgbClr>
                  </a:outerShdw>
                </a:effectLst>
              </a:rPr>
              <a:t>n </a:t>
            </a:r>
            <a:r>
              <a:rPr lang="en-US" dirty="0" smtClean="0">
                <a:effectLst>
                  <a:outerShdw blurRad="38100" dist="38100" dir="2700000" algn="tl">
                    <a:srgbClr val="000000">
                      <a:alpha val="43137"/>
                    </a:srgbClr>
                  </a:outerShdw>
                </a:effectLst>
              </a:rPr>
              <a:t>operating system would be unnecessary </a:t>
            </a:r>
            <a:r>
              <a:rPr lang="en-US" dirty="0" smtClean="0">
                <a:effectLst>
                  <a:outerShdw blurRad="38100" dist="38100" dir="2700000" algn="tl">
                    <a:srgbClr val="000000">
                      <a:alpha val="43137"/>
                    </a:srgbClr>
                  </a:outerShdw>
                </a:effectLst>
              </a:rPr>
              <a:t>baggage</a:t>
            </a:r>
          </a:p>
          <a:p>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Instead</a:t>
            </a:r>
            <a:r>
              <a:rPr lang="en-US" dirty="0" smtClean="0">
                <a:effectLst>
                  <a:outerShdw blurRad="38100" dist="38100" dir="2700000" algn="tl">
                    <a:srgbClr val="000000">
                      <a:alpha val="43137"/>
                    </a:srgbClr>
                  </a:outerShdw>
                </a:effectLst>
              </a:rPr>
              <a:t>, the computer in a microwave oven simply runs a single hard-wired program all the time.</a:t>
            </a:r>
          </a:p>
          <a:p>
            <a:endParaRPr lang="en-US" dirty="0"/>
          </a:p>
        </p:txBody>
      </p:sp>
    </p:spTree>
    <p:extLst>
      <p:ext uri="{BB962C8B-B14F-4D97-AF65-F5344CB8AC3E}">
        <p14:creationId xmlns:p14="http://schemas.microsoft.com/office/powerpoint/2010/main" val="3655745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prstClr val="black"/>
                </a:solidFill>
                <a:latin typeface="Calibri" panose="020F0502020204030204"/>
              </a:rPr>
              <a:t>The Role of An </a:t>
            </a:r>
            <a:r>
              <a:rPr lang="en-US" sz="3200" b="1" dirty="0" smtClean="0">
                <a:solidFill>
                  <a:prstClr val="black"/>
                </a:solidFill>
                <a:latin typeface="Calibri" panose="020F0502020204030204"/>
              </a:rPr>
              <a:t>Operating System</a:t>
            </a:r>
            <a:endParaRPr lang="en-US" dirty="0"/>
          </a:p>
        </p:txBody>
      </p:sp>
      <p:sp>
        <p:nvSpPr>
          <p:cNvPr id="3" name="Content Placeholder 2"/>
          <p:cNvSpPr>
            <a:spLocks noGrp="1"/>
          </p:cNvSpPr>
          <p:nvPr>
            <p:ph idx="1"/>
          </p:nvPr>
        </p:nvSpPr>
        <p:spPr/>
        <p:txBody>
          <a:bodyPr/>
          <a:lstStyle/>
          <a:p>
            <a:pPr marL="0" lvl="0" indent="0">
              <a:buNone/>
            </a:pPr>
            <a:r>
              <a:rPr lang="en-US" b="1" dirty="0">
                <a:solidFill>
                  <a:srgbClr val="4472C4">
                    <a:lumMod val="50000"/>
                  </a:srgbClr>
                </a:solidFill>
              </a:rPr>
              <a:t>User/ programmer convenience</a:t>
            </a:r>
            <a:r>
              <a:rPr lang="en-US" b="1" dirty="0" smtClean="0">
                <a:solidFill>
                  <a:srgbClr val="4472C4">
                    <a:lumMod val="50000"/>
                  </a:srgbClr>
                </a:solidFill>
              </a:rPr>
              <a:t>:</a:t>
            </a:r>
          </a:p>
          <a:p>
            <a:pPr lvl="1"/>
            <a:r>
              <a:rPr lang="en-US" b="1" dirty="0" smtClean="0">
                <a:solidFill>
                  <a:srgbClr val="4472C4">
                    <a:lumMod val="50000"/>
                  </a:srgbClr>
                </a:solidFill>
              </a:rPr>
              <a:t> </a:t>
            </a:r>
            <a:r>
              <a:rPr lang="en-US" dirty="0">
                <a:solidFill>
                  <a:prstClr val="black"/>
                </a:solidFill>
                <a:effectLst>
                  <a:outerShdw blurRad="38100" dist="38100" dir="2700000" algn="tl">
                    <a:srgbClr val="000000">
                      <a:alpha val="43137"/>
                    </a:srgbClr>
                  </a:outerShdw>
                </a:effectLst>
              </a:rPr>
              <a:t>simple, consistent way for </a:t>
            </a:r>
            <a:r>
              <a:rPr lang="en-US" dirty="0" smtClean="0">
                <a:solidFill>
                  <a:prstClr val="black"/>
                </a:solidFill>
                <a:effectLst>
                  <a:outerShdw blurRad="38100" dist="38100" dir="2700000" algn="tl">
                    <a:srgbClr val="000000">
                      <a:alpha val="43137"/>
                    </a:srgbClr>
                  </a:outerShdw>
                </a:effectLst>
              </a:rPr>
              <a:t>applications</a:t>
            </a:r>
          </a:p>
          <a:p>
            <a:pPr marL="457200" lvl="1" indent="0">
              <a:buNone/>
            </a:pPr>
            <a:r>
              <a:rPr lang="en-US" dirty="0">
                <a:solidFill>
                  <a:prstClr val="black"/>
                </a:solidFill>
                <a:effectLst>
                  <a:outerShdw blurRad="38100" dist="38100" dir="2700000" algn="tl">
                    <a:srgbClr val="000000">
                      <a:alpha val="43137"/>
                    </a:srgbClr>
                  </a:outerShdw>
                </a:effectLst>
              </a:rPr>
              <a:t> </a:t>
            </a:r>
            <a:r>
              <a:rPr lang="en-US" dirty="0" smtClean="0">
                <a:solidFill>
                  <a:prstClr val="black"/>
                </a:solidFill>
                <a:effectLst>
                  <a:outerShdw blurRad="38100" dist="38100" dir="2700000" algn="tl">
                    <a:srgbClr val="000000">
                      <a:alpha val="43137"/>
                    </a:srgbClr>
                  </a:outerShdw>
                </a:effectLst>
              </a:rPr>
              <a:t>    </a:t>
            </a:r>
            <a:r>
              <a:rPr lang="en-US" dirty="0">
                <a:solidFill>
                  <a:prstClr val="black"/>
                </a:solidFill>
                <a:effectLst>
                  <a:outerShdw blurRad="38100" dist="38100" dir="2700000" algn="tl">
                    <a:srgbClr val="000000">
                      <a:alpha val="43137"/>
                    </a:srgbClr>
                  </a:outerShdw>
                </a:effectLst>
              </a:rPr>
              <a:t>to interact with </a:t>
            </a:r>
            <a:r>
              <a:rPr lang="en-US" dirty="0" smtClean="0">
                <a:solidFill>
                  <a:prstClr val="black"/>
                </a:solidFill>
                <a:effectLst>
                  <a:outerShdw blurRad="38100" dist="38100" dir="2700000" algn="tl">
                    <a:srgbClr val="000000">
                      <a:alpha val="43137"/>
                    </a:srgbClr>
                  </a:outerShdw>
                </a:effectLst>
              </a:rPr>
              <a:t>the </a:t>
            </a:r>
            <a:r>
              <a:rPr lang="en-US" dirty="0">
                <a:solidFill>
                  <a:prstClr val="black"/>
                </a:solidFill>
                <a:effectLst>
                  <a:outerShdw blurRad="38100" dist="38100" dir="2700000" algn="tl">
                    <a:srgbClr val="000000">
                      <a:alpha val="43137"/>
                    </a:srgbClr>
                  </a:outerShdw>
                </a:effectLst>
              </a:rPr>
              <a:t>hardware</a:t>
            </a:r>
            <a:r>
              <a:rPr lang="en-US" dirty="0" smtClean="0">
                <a:solidFill>
                  <a:prstClr val="black"/>
                </a:solidFill>
                <a:effectLst>
                  <a:outerShdw blurRad="38100" dist="38100" dir="2700000" algn="tl">
                    <a:srgbClr val="000000">
                      <a:alpha val="43137"/>
                    </a:srgbClr>
                  </a:outerShdw>
                </a:effectLst>
              </a:rPr>
              <a:t>.</a:t>
            </a:r>
          </a:p>
          <a:p>
            <a:pPr lvl="1"/>
            <a:endParaRPr lang="en-US" dirty="0">
              <a:solidFill>
                <a:prstClr val="black"/>
              </a:solidFill>
            </a:endParaRPr>
          </a:p>
          <a:p>
            <a:pPr marL="0" indent="0">
              <a:buNone/>
            </a:pPr>
            <a:r>
              <a:rPr lang="en-US" b="1" dirty="0" smtClean="0">
                <a:solidFill>
                  <a:schemeClr val="accent5">
                    <a:lumMod val="50000"/>
                  </a:schemeClr>
                </a:solidFill>
              </a:rPr>
              <a:t>Greater resource utilization:</a:t>
            </a:r>
          </a:p>
          <a:p>
            <a:pPr lvl="1"/>
            <a:r>
              <a:rPr lang="en-US" b="1" dirty="0" smtClean="0">
                <a:solidFill>
                  <a:schemeClr val="accent5">
                    <a:lumMod val="50000"/>
                  </a:schemeClr>
                </a:solidFill>
              </a:rPr>
              <a:t> </a:t>
            </a:r>
            <a:r>
              <a:rPr lang="en-US" dirty="0" smtClean="0">
                <a:effectLst>
                  <a:outerShdw blurRad="38100" dist="38100" dir="2700000" algn="tl">
                    <a:srgbClr val="000000">
                      <a:alpha val="43137"/>
                    </a:srgbClr>
                  </a:outerShdw>
                </a:effectLst>
              </a:rPr>
              <a:t>manages the hardware and software</a:t>
            </a:r>
          </a:p>
          <a:p>
            <a:pPr marL="457200" lvl="1" indent="0">
              <a:buNone/>
            </a:pP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resources of the computer system, often invisibly. </a:t>
            </a:r>
          </a:p>
          <a:p>
            <a:pPr lvl="1"/>
            <a:endParaRPr lang="en-US" dirty="0">
              <a:solidFill>
                <a:prstClr val="black"/>
              </a:solidFill>
            </a:endParaRPr>
          </a:p>
          <a:p>
            <a:endParaRPr lang="en-US" dirty="0"/>
          </a:p>
        </p:txBody>
      </p:sp>
      <p:pic>
        <p:nvPicPr>
          <p:cNvPr id="4" name="Picture 2"/>
          <p:cNvPicPr>
            <a:picLocks noChangeAspect="1" noChangeArrowheads="1"/>
          </p:cNvPicPr>
          <p:nvPr/>
        </p:nvPicPr>
        <p:blipFill>
          <a:blip r:embed="rId2"/>
          <a:srcRect/>
          <a:stretch>
            <a:fillRect/>
          </a:stretch>
        </p:blipFill>
        <p:spPr bwMode="auto">
          <a:xfrm>
            <a:off x="8452958" y="1928388"/>
            <a:ext cx="2526632" cy="3733800"/>
          </a:xfrm>
          <a:prstGeom prst="rect">
            <a:avLst/>
          </a:prstGeom>
          <a:noFill/>
          <a:ln w="9525">
            <a:noFill/>
            <a:miter lim="800000"/>
            <a:headEnd/>
            <a:tailEnd/>
          </a:ln>
          <a:effectLst/>
        </p:spPr>
      </p:pic>
    </p:spTree>
    <p:extLst>
      <p:ext uri="{BB962C8B-B14F-4D97-AF65-F5344CB8AC3E}">
        <p14:creationId xmlns:p14="http://schemas.microsoft.com/office/powerpoint/2010/main" val="28083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chemeClr val="accent2">
                    <a:lumMod val="50000"/>
                  </a:schemeClr>
                </a:solidFill>
                <a:latin typeface="Calibri" panose="020F0502020204030204"/>
              </a:rPr>
              <a:t>Benefit for application developers</a:t>
            </a:r>
            <a:endParaRPr lang="en-US" sz="4000" dirty="0">
              <a:solidFill>
                <a:schemeClr val="accent2">
                  <a:lumMod val="50000"/>
                </a:schemeClr>
              </a:solidFill>
            </a:endParaRPr>
          </a:p>
        </p:txBody>
      </p:sp>
      <p:sp>
        <p:nvSpPr>
          <p:cNvPr id="3" name="Content Placeholder 2"/>
          <p:cNvSpPr>
            <a:spLocks noGrp="1"/>
          </p:cNvSpPr>
          <p:nvPr>
            <p:ph idx="1"/>
          </p:nvPr>
        </p:nvSpPr>
        <p:spPr/>
        <p:txBody>
          <a:bodyPr>
            <a:normAutofit/>
          </a:bodyPr>
          <a:lstStyle/>
          <a:p>
            <a:r>
              <a:rPr lang="en-US" sz="2400" dirty="0" smtClean="0">
                <a:effectLst>
                  <a:outerShdw blurRad="38100" dist="38100" dir="2700000" algn="tl">
                    <a:srgbClr val="000000">
                      <a:alpha val="43137"/>
                    </a:srgbClr>
                  </a:outerShdw>
                </a:effectLst>
              </a:rPr>
              <a:t>App developers do not need to know much about the HW while they are developing their app</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Don’t have to manage hardware complexity: Application developers can design software for an OS and it will run on all machines that support that OS.</a:t>
            </a:r>
          </a:p>
          <a:p>
            <a:endParaRPr lang="en-US" sz="2400" dirty="0" smtClean="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The OS hides and manages the hardware complexity and provide an Application Programmer Interface </a:t>
            </a:r>
            <a:r>
              <a:rPr lang="en-US" sz="2400" b="1" dirty="0">
                <a:effectLst>
                  <a:outerShdw blurRad="38100" dist="38100" dir="2700000" algn="tl">
                    <a:srgbClr val="000000">
                      <a:alpha val="43137"/>
                    </a:srgbClr>
                  </a:outerShdw>
                </a:effectLst>
              </a:rPr>
              <a:t>(API).</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0418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2">
                    <a:lumMod val="50000"/>
                  </a:schemeClr>
                </a:solidFill>
                <a:effectLst>
                  <a:outerShdw blurRad="38100" dist="38100" dir="2700000" algn="tl">
                    <a:srgbClr val="000000">
                      <a:alpha val="43137"/>
                    </a:srgbClr>
                  </a:outerShdw>
                </a:effectLst>
                <a:latin typeface="+mn-lt"/>
              </a:rPr>
              <a:t>         Operating System </a:t>
            </a:r>
            <a:r>
              <a:rPr lang="en-US" sz="3200" b="1" dirty="0">
                <a:solidFill>
                  <a:schemeClr val="accent2">
                    <a:lumMod val="50000"/>
                  </a:schemeClr>
                </a:solidFill>
                <a:effectLst>
                  <a:outerShdw blurRad="38100" dist="38100" dir="2700000" algn="tl">
                    <a:srgbClr val="000000">
                      <a:alpha val="43137"/>
                    </a:srgbClr>
                  </a:outerShdw>
                </a:effectLst>
                <a:latin typeface="+mn-lt"/>
              </a:rPr>
              <a:t>Components</a:t>
            </a: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2"/>
          <a:stretch>
            <a:fillRect/>
          </a:stretch>
        </p:blipFill>
        <p:spPr>
          <a:xfrm>
            <a:off x="2382353" y="1867494"/>
            <a:ext cx="5810250" cy="4229100"/>
          </a:xfrm>
          <a:prstGeom prst="rect">
            <a:avLst/>
          </a:prstGeom>
        </p:spPr>
      </p:pic>
    </p:spTree>
    <p:extLst>
      <p:ext uri="{BB962C8B-B14F-4D97-AF65-F5344CB8AC3E}">
        <p14:creationId xmlns:p14="http://schemas.microsoft.com/office/powerpoint/2010/main" val="1379341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ED7D31">
                    <a:lumMod val="50000"/>
                  </a:srgbClr>
                </a:solidFill>
                <a:effectLst>
                  <a:outerShdw blurRad="38100" dist="38100" dir="2700000" algn="tl">
                    <a:srgbClr val="000000">
                      <a:alpha val="43137"/>
                    </a:srgbClr>
                  </a:outerShdw>
                </a:effectLst>
                <a:latin typeface="Calibri" panose="020F0502020204030204"/>
              </a:rPr>
              <a:t> Operating System Components</a:t>
            </a:r>
            <a:endParaRPr lang="en-US" dirty="0"/>
          </a:p>
        </p:txBody>
      </p:sp>
      <p:sp>
        <p:nvSpPr>
          <p:cNvPr id="3" name="Content Placeholder 2"/>
          <p:cNvSpPr>
            <a:spLocks noGrp="1"/>
          </p:cNvSpPr>
          <p:nvPr>
            <p:ph idx="1"/>
          </p:nvPr>
        </p:nvSpPr>
        <p:spPr/>
        <p:txBody>
          <a:bodyPr>
            <a:normAutofit fontScale="92500"/>
          </a:bodyPr>
          <a:lstStyle/>
          <a:p>
            <a:r>
              <a:rPr lang="en-US" b="1" dirty="0" smtClean="0"/>
              <a:t>Loader: </a:t>
            </a:r>
          </a:p>
          <a:p>
            <a:r>
              <a:rPr lang="en-US" sz="2400" dirty="0" smtClean="0">
                <a:effectLst>
                  <a:outerShdw blurRad="38100" dist="38100" dir="2700000" algn="tl">
                    <a:srgbClr val="000000">
                      <a:alpha val="43137"/>
                    </a:srgbClr>
                  </a:outerShdw>
                </a:effectLst>
              </a:rPr>
              <a:t>usually a part of the operating system's </a:t>
            </a:r>
            <a:r>
              <a:rPr lang="en-US" sz="2400" dirty="0" smtClean="0">
                <a:solidFill>
                  <a:schemeClr val="accent2">
                    <a:lumMod val="50000"/>
                  </a:schemeClr>
                </a:solidFill>
                <a:effectLst>
                  <a:outerShdw blurRad="38100" dist="38100" dir="2700000" algn="tl">
                    <a:srgbClr val="000000">
                      <a:alpha val="43137"/>
                    </a:srgbClr>
                  </a:outerShdw>
                </a:effectLst>
                <a:hlinkClick r:id="rId3" tooltip="Kernel (computer science)"/>
              </a:rPr>
              <a:t>kernel</a:t>
            </a:r>
            <a:r>
              <a:rPr lang="en-US" sz="2400" dirty="0" smtClean="0">
                <a:effectLst>
                  <a:outerShdw blurRad="38100" dist="38100" dir="2700000" algn="tl">
                    <a:srgbClr val="000000">
                      <a:alpha val="43137"/>
                    </a:srgbClr>
                  </a:outerShdw>
                </a:effectLst>
              </a:rPr>
              <a:t> and usually loaded at system </a:t>
            </a:r>
            <a:r>
              <a:rPr lang="en-US" sz="2400" dirty="0" smtClean="0">
                <a:solidFill>
                  <a:schemeClr val="accent2">
                    <a:lumMod val="50000"/>
                  </a:schemeClr>
                </a:solidFill>
                <a:effectLst>
                  <a:outerShdw blurRad="38100" dist="38100" dir="2700000" algn="tl">
                    <a:srgbClr val="000000">
                      <a:alpha val="43137"/>
                    </a:srgbClr>
                  </a:outerShdw>
                </a:effectLst>
                <a:hlinkClick r:id="rId4" tooltip="Boot time"/>
              </a:rPr>
              <a:t>boot time</a:t>
            </a:r>
            <a:r>
              <a:rPr lang="en-US" sz="2400" dirty="0" smtClean="0">
                <a:solidFill>
                  <a:schemeClr val="accent2">
                    <a:lumMod val="50000"/>
                  </a:schemeClr>
                </a:solidFill>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and stays in memory until the system is rebooted, shut down, or powered off.</a:t>
            </a:r>
            <a:endParaRPr lang="en-US" sz="2400" dirty="0">
              <a:effectLst>
                <a:outerShdw blurRad="38100" dist="38100" dir="2700000" algn="tl">
                  <a:srgbClr val="000000">
                    <a:alpha val="43137"/>
                  </a:srgbClr>
                </a:outerShdw>
              </a:effectLst>
            </a:endParaRPr>
          </a:p>
          <a:p>
            <a:r>
              <a:rPr lang="en-US" sz="3600" b="1" dirty="0" smtClean="0">
                <a:solidFill>
                  <a:prstClr val="black"/>
                </a:solidFill>
              </a:rPr>
              <a:t>Kernel</a:t>
            </a:r>
          </a:p>
          <a:p>
            <a:r>
              <a:rPr lang="en-US" sz="2400" dirty="0" smtClean="0">
                <a:effectLst>
                  <a:outerShdw blurRad="38100" dist="38100" dir="2700000" algn="tl">
                    <a:srgbClr val="000000">
                      <a:alpha val="43137"/>
                    </a:srgbClr>
                  </a:outerShdw>
                </a:effectLst>
              </a:rPr>
              <a:t>The </a:t>
            </a:r>
            <a:r>
              <a:rPr lang="en-US" sz="2400" dirty="0" smtClean="0">
                <a:solidFill>
                  <a:schemeClr val="accent5">
                    <a:lumMod val="50000"/>
                  </a:schemeClr>
                </a:solidFill>
                <a:effectLst>
                  <a:outerShdw blurRad="38100" dist="38100" dir="2700000" algn="tl">
                    <a:srgbClr val="000000">
                      <a:alpha val="43137"/>
                    </a:srgbClr>
                  </a:outerShdw>
                </a:effectLst>
              </a:rPr>
              <a:t>heart</a:t>
            </a:r>
            <a:r>
              <a:rPr lang="en-US" sz="2400" dirty="0" smtClean="0">
                <a:effectLst>
                  <a:outerShdw blurRad="38100" dist="38100" dir="2700000" algn="tl">
                    <a:srgbClr val="000000">
                      <a:alpha val="43137"/>
                    </a:srgbClr>
                  </a:outerShdw>
                </a:effectLst>
              </a:rPr>
              <a:t> of the OS</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Responsible for all the </a:t>
            </a:r>
            <a:r>
              <a:rPr lang="en-US" sz="2400" dirty="0" smtClean="0">
                <a:solidFill>
                  <a:schemeClr val="accent5">
                    <a:lumMod val="50000"/>
                  </a:schemeClr>
                </a:solidFill>
                <a:effectLst>
                  <a:outerShdw blurRad="38100" dist="38100" dir="2700000" algn="tl">
                    <a:srgbClr val="000000">
                      <a:alpha val="43137"/>
                    </a:srgbClr>
                  </a:outerShdw>
                </a:effectLst>
              </a:rPr>
              <a:t>essential operations </a:t>
            </a:r>
            <a:r>
              <a:rPr lang="en-US" sz="2400" b="1" dirty="0" smtClean="0">
                <a:effectLst>
                  <a:outerShdw blurRad="38100" dist="38100" dir="2700000" algn="tl">
                    <a:srgbClr val="000000">
                      <a:alpha val="43137"/>
                    </a:srgbClr>
                  </a:outerShdw>
                </a:effectLst>
              </a:rPr>
              <a:t>like managing resources, task scheduling</a:t>
            </a:r>
            <a:r>
              <a:rPr lang="en-US" sz="2400" dirty="0" smtClean="0">
                <a:effectLst>
                  <a:outerShdw blurRad="38100" dist="38100" dir="2700000" algn="tl">
                    <a:srgbClr val="000000">
                      <a:alpha val="43137"/>
                    </a:srgbClr>
                  </a:outerShdw>
                </a:effectLst>
              </a:rPr>
              <a:t>, etc. </a:t>
            </a:r>
          </a:p>
          <a:p>
            <a:pPr>
              <a:buNone/>
            </a:pPr>
            <a:r>
              <a:rPr lang="en-US" sz="2400" dirty="0" smtClean="0">
                <a:effectLst>
                  <a:outerShdw blurRad="38100" dist="38100" dir="2700000" algn="tl">
                    <a:srgbClr val="000000">
                      <a:alpha val="43137"/>
                    </a:srgbClr>
                  </a:outerShdw>
                </a:effectLst>
              </a:rPr>
              <a:t> </a:t>
            </a:r>
          </a:p>
          <a:p>
            <a:r>
              <a:rPr lang="en-US" sz="2400" dirty="0" smtClean="0">
                <a:effectLst>
                  <a:outerShdw blurRad="38100" dist="38100" dir="2700000" algn="tl">
                    <a:srgbClr val="000000">
                      <a:alpha val="43137"/>
                    </a:srgbClr>
                  </a:outerShdw>
                </a:effectLst>
              </a:rPr>
              <a:t>Also contains </a:t>
            </a:r>
            <a:r>
              <a:rPr lang="en-US" sz="2400" b="1" dirty="0" smtClean="0">
                <a:effectLst>
                  <a:outerShdw blurRad="38100" dist="38100" dir="2700000" algn="tl">
                    <a:srgbClr val="000000">
                      <a:alpha val="43137"/>
                    </a:srgbClr>
                  </a:outerShdw>
                </a:effectLst>
              </a:rPr>
              <a:t>low-level HW interfaces</a:t>
            </a:r>
            <a:r>
              <a:rPr lang="en-US" sz="2400" dirty="0" smtClean="0">
                <a:effectLst>
                  <a:outerShdw blurRad="38100" dist="38100" dir="2700000" algn="tl">
                    <a:srgbClr val="000000">
                      <a:alpha val="43137"/>
                    </a:srgbClr>
                  </a:outerShdw>
                </a:effectLst>
              </a:rPr>
              <a:t>.</a:t>
            </a:r>
          </a:p>
          <a:p>
            <a:endParaRPr lang="en-US" sz="2400" dirty="0"/>
          </a:p>
        </p:txBody>
      </p:sp>
    </p:spTree>
    <p:extLst>
      <p:ext uri="{BB962C8B-B14F-4D97-AF65-F5344CB8AC3E}">
        <p14:creationId xmlns:p14="http://schemas.microsoft.com/office/powerpoint/2010/main" val="3502724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prstClr val="black"/>
                </a:solidFill>
                <a:effectLst>
                  <a:outerShdw blurRad="38100" dist="38100" dir="2700000" algn="tl">
                    <a:srgbClr val="000000">
                      <a:alpha val="43137"/>
                    </a:srgbClr>
                  </a:outerShdw>
                </a:effectLst>
                <a:latin typeface="Calibri" panose="020F0502020204030204"/>
              </a:rPr>
              <a:t>Core Tasks of an </a:t>
            </a:r>
            <a:r>
              <a:rPr lang="en-US" sz="2800" b="1" dirty="0" smtClean="0">
                <a:solidFill>
                  <a:prstClr val="black"/>
                </a:solidFill>
                <a:effectLst>
                  <a:outerShdw blurRad="38100" dist="38100" dir="2700000" algn="tl">
                    <a:srgbClr val="000000">
                      <a:alpha val="43137"/>
                    </a:srgbClr>
                  </a:outerShdw>
                </a:effectLst>
                <a:latin typeface="Calibri" panose="020F0502020204030204"/>
              </a:rPr>
              <a:t>Operating System</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609600" lvl="0" indent="-609600">
              <a:buFontTx/>
              <a:buAutoNum type="arabicPeriod"/>
            </a:pPr>
            <a:r>
              <a:rPr lang="en-US" dirty="0">
                <a:effectLst>
                  <a:outerShdw blurRad="38100" dist="38100" dir="2700000" algn="tl">
                    <a:srgbClr val="000000">
                      <a:alpha val="43137"/>
                    </a:srgbClr>
                  </a:outerShdw>
                </a:effectLst>
              </a:rPr>
              <a:t>Processor management </a:t>
            </a:r>
          </a:p>
          <a:p>
            <a:pPr marL="609600" lvl="0" indent="-609600">
              <a:buFontTx/>
              <a:buAutoNum type="arabicPeriod"/>
            </a:pPr>
            <a:r>
              <a:rPr lang="en-US" dirty="0">
                <a:effectLst>
                  <a:outerShdw blurRad="38100" dist="38100" dir="2700000" algn="tl">
                    <a:srgbClr val="000000">
                      <a:alpha val="43137"/>
                    </a:srgbClr>
                  </a:outerShdw>
                </a:effectLst>
              </a:rPr>
              <a:t>Memory management </a:t>
            </a:r>
          </a:p>
          <a:p>
            <a:pPr marL="609600" lvl="0" indent="-609600">
              <a:buFontTx/>
              <a:buAutoNum type="arabicPeriod"/>
            </a:pPr>
            <a:r>
              <a:rPr lang="en-US" dirty="0">
                <a:effectLst>
                  <a:outerShdw blurRad="38100" dist="38100" dir="2700000" algn="tl">
                    <a:srgbClr val="000000">
                      <a:alpha val="43137"/>
                    </a:srgbClr>
                  </a:outerShdw>
                </a:effectLst>
              </a:rPr>
              <a:t>Device management </a:t>
            </a:r>
          </a:p>
          <a:p>
            <a:pPr marL="609600" lvl="0" indent="-609600">
              <a:buFontTx/>
              <a:buAutoNum type="arabicPeriod"/>
            </a:pPr>
            <a:r>
              <a:rPr lang="en-US" dirty="0">
                <a:effectLst>
                  <a:outerShdw blurRad="38100" dist="38100" dir="2700000" algn="tl">
                    <a:srgbClr val="000000">
                      <a:alpha val="43137"/>
                    </a:srgbClr>
                  </a:outerShdw>
                </a:effectLst>
              </a:rPr>
              <a:t>Storage management </a:t>
            </a:r>
          </a:p>
          <a:p>
            <a:pPr marL="609600" lvl="0" indent="-609600">
              <a:buFontTx/>
              <a:buAutoNum type="arabicPeriod"/>
            </a:pPr>
            <a:r>
              <a:rPr lang="en-US" dirty="0">
                <a:effectLst>
                  <a:outerShdw blurRad="38100" dist="38100" dir="2700000" algn="tl">
                    <a:srgbClr val="000000">
                      <a:alpha val="43137"/>
                    </a:srgbClr>
                  </a:outerShdw>
                </a:effectLst>
              </a:rPr>
              <a:t>Application Interface </a:t>
            </a:r>
          </a:p>
          <a:p>
            <a:pPr marL="609600" lvl="0" indent="-609600">
              <a:buFontTx/>
              <a:buAutoNum type="arabicPeriod"/>
            </a:pPr>
            <a:r>
              <a:rPr lang="en-US" dirty="0">
                <a:effectLst>
                  <a:outerShdw blurRad="38100" dist="38100" dir="2700000" algn="tl">
                    <a:srgbClr val="000000">
                      <a:alpha val="43137"/>
                    </a:srgbClr>
                  </a:outerShdw>
                </a:effectLst>
              </a:rPr>
              <a:t>User Interface </a:t>
            </a:r>
            <a:endParaRPr lang="en-US" dirty="0" smtClean="0">
              <a:effectLst>
                <a:outerShdw blurRad="38100" dist="38100" dir="2700000" algn="tl">
                  <a:srgbClr val="000000">
                    <a:alpha val="43137"/>
                  </a:srgbClr>
                </a:outerShdw>
              </a:effectLst>
            </a:endParaRPr>
          </a:p>
          <a:p>
            <a:pPr marL="609600" lvl="0" indent="-609600">
              <a:buFontTx/>
              <a:buAutoNum type="arabicPeriod"/>
            </a:pPr>
            <a:r>
              <a:rPr lang="en-US" dirty="0" smtClean="0">
                <a:effectLst>
                  <a:outerShdw blurRad="38100" dist="38100" dir="2700000" algn="tl">
                    <a:srgbClr val="000000">
                      <a:alpha val="43137"/>
                    </a:srgbClr>
                  </a:outerShdw>
                </a:effectLst>
              </a:rPr>
              <a:t>Security</a:t>
            </a:r>
            <a:endParaRPr lang="en-US"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3506979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panose="020F0502020204030204"/>
              </a:rPr>
              <a:t>Processor Management</a:t>
            </a:r>
            <a:endParaRPr lang="en-US" sz="4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sz="2400" dirty="0" smtClean="0">
                <a:effectLst>
                  <a:outerShdw blurRad="38100" dist="38100" dir="2700000" algn="tl">
                    <a:srgbClr val="000000">
                      <a:alpha val="43137"/>
                    </a:srgbClr>
                  </a:outerShdw>
                </a:effectLst>
              </a:rPr>
              <a:t>Various programs compete for the attention of the microprocessor.</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The OS plays the role of the honest referee, making sure that each application gets the necessary attention required for its proper execution.</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It tries to optimally manages the limited processing capacity of the microprocessor to the greatest good of all the users &amp; apps</a:t>
            </a:r>
          </a:p>
          <a:p>
            <a:endParaRPr lang="en-US" dirty="0"/>
          </a:p>
        </p:txBody>
      </p:sp>
    </p:spTree>
    <p:extLst>
      <p:ext uri="{BB962C8B-B14F-4D97-AF65-F5344CB8AC3E}">
        <p14:creationId xmlns:p14="http://schemas.microsoft.com/office/powerpoint/2010/main" val="283098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panose="020F0502020204030204"/>
              </a:rPr>
              <a:t>Memory Management</a:t>
            </a:r>
            <a:endParaRPr lang="en-US"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lvl="0" indent="0">
              <a:buNone/>
            </a:pPr>
            <a:endParaRPr lang="en-US" sz="1600" dirty="0"/>
          </a:p>
          <a:p>
            <a:pPr lvl="0"/>
            <a:r>
              <a:rPr lang="en-US" dirty="0">
                <a:effectLst>
                  <a:outerShdw blurRad="38100" dist="38100" dir="2700000" algn="tl">
                    <a:srgbClr val="000000">
                      <a:alpha val="43137"/>
                    </a:srgbClr>
                  </a:outerShdw>
                </a:effectLst>
              </a:rPr>
              <a:t>The OS ensures that:</a:t>
            </a:r>
          </a:p>
          <a:p>
            <a:pPr lvl="1"/>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Each </a:t>
            </a:r>
            <a:r>
              <a:rPr lang="en-US" dirty="0">
                <a:effectLst>
                  <a:outerShdw blurRad="38100" dist="38100" dir="2700000" algn="tl">
                    <a:srgbClr val="000000">
                      <a:alpha val="43137"/>
                    </a:srgbClr>
                  </a:outerShdw>
                </a:effectLst>
              </a:rPr>
              <a:t>application has enough private memory</a:t>
            </a:r>
          </a:p>
          <a:p>
            <a:pPr lvl="1"/>
            <a:r>
              <a:rPr lang="en-US" dirty="0">
                <a:effectLst>
                  <a:outerShdw blurRad="38100" dist="38100" dir="2700000" algn="tl">
                    <a:srgbClr val="000000">
                      <a:alpha val="43137"/>
                    </a:srgbClr>
                  </a:outerShdw>
                </a:effectLst>
              </a:rPr>
              <a:t>A</a:t>
            </a:r>
            <a:r>
              <a:rPr lang="en-US" dirty="0" smtClean="0">
                <a:effectLst>
                  <a:outerShdw blurRad="38100" dist="38100" dir="2700000" algn="tl">
                    <a:srgbClr val="000000">
                      <a:alpha val="43137"/>
                    </a:srgbClr>
                  </a:outerShdw>
                </a:effectLst>
              </a:rPr>
              <a:t>pplications </a:t>
            </a:r>
            <a:r>
              <a:rPr lang="en-US" dirty="0">
                <a:effectLst>
                  <a:outerShdw blurRad="38100" dist="38100" dir="2700000" algn="tl">
                    <a:srgbClr val="000000">
                      <a:alpha val="43137"/>
                    </a:srgbClr>
                  </a:outerShdw>
                </a:effectLst>
              </a:rPr>
              <a:t>do not run into other application’s private memory. </a:t>
            </a:r>
          </a:p>
          <a:p>
            <a:pPr lvl="0"/>
            <a:endParaRPr lang="en-US" sz="1600" dirty="0">
              <a:effectLst>
                <a:outerShdw blurRad="38100" dist="38100" dir="2700000" algn="tl">
                  <a:srgbClr val="000000">
                    <a:alpha val="43137"/>
                  </a:srgbClr>
                </a:outerShdw>
              </a:effectLst>
            </a:endParaRPr>
          </a:p>
          <a:p>
            <a:pPr lvl="0"/>
            <a:r>
              <a:rPr lang="en-US" dirty="0">
                <a:effectLst>
                  <a:outerShdw blurRad="38100" dist="38100" dir="2700000" algn="tl">
                    <a:srgbClr val="000000">
                      <a:alpha val="43137"/>
                    </a:srgbClr>
                  </a:outerShdw>
                </a:effectLst>
              </a:rPr>
              <a:t>The OS is responsible for efficient utilization of hierarchical system memory (e.g. RAM, cache, etc.).</a:t>
            </a:r>
          </a:p>
          <a:p>
            <a:endParaRPr lang="en-US" dirty="0"/>
          </a:p>
        </p:txBody>
      </p:sp>
    </p:spTree>
    <p:extLst>
      <p:ext uri="{BB962C8B-B14F-4D97-AF65-F5344CB8AC3E}">
        <p14:creationId xmlns:p14="http://schemas.microsoft.com/office/powerpoint/2010/main" val="516197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mn-lt"/>
              </a:rPr>
              <a:t>Storage Management</a:t>
            </a: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sz="2400" dirty="0" smtClean="0">
                <a:effectLst>
                  <a:outerShdw blurRad="38100" dist="38100" dir="2700000" algn="tl">
                    <a:srgbClr val="000000">
                      <a:alpha val="43137"/>
                    </a:srgbClr>
                  </a:outerShdw>
                </a:effectLst>
              </a:rPr>
              <a:t>A file system is a collection of directories, subdirectories, and files organized in a logical order</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The OS is responsible for maintaining the file system through indexing of filenames and their disk location.</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The OS can find any file in a logical and timely fashion</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47623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panose="020F0502020204030204"/>
              </a:rPr>
              <a:t>Device Management</a:t>
            </a:r>
            <a:endParaRPr lang="en-US" sz="4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sz="2400" b="1" dirty="0" smtClean="0">
                <a:solidFill>
                  <a:schemeClr val="accent4">
                    <a:lumMod val="50000"/>
                  </a:schemeClr>
                </a:solidFill>
                <a:effectLst>
                  <a:outerShdw blurRad="38100" dist="38100" dir="2700000" algn="tl">
                    <a:srgbClr val="000000">
                      <a:alpha val="43137"/>
                    </a:srgbClr>
                  </a:outerShdw>
                </a:effectLst>
              </a:rPr>
              <a:t>Applications talk to devices </a:t>
            </a:r>
            <a:r>
              <a:rPr lang="en-US" sz="2400" dirty="0" smtClean="0">
                <a:effectLst>
                  <a:outerShdw blurRad="38100" dist="38100" dir="2700000" algn="tl">
                    <a:srgbClr val="000000">
                      <a:alpha val="43137"/>
                    </a:srgbClr>
                  </a:outerShdw>
                </a:effectLst>
              </a:rPr>
              <a:t>through the OS and OS talks to and manages devices through </a:t>
            </a:r>
            <a:r>
              <a:rPr lang="en-US" sz="2400" dirty="0" smtClean="0">
                <a:solidFill>
                  <a:schemeClr val="accent5">
                    <a:lumMod val="50000"/>
                  </a:schemeClr>
                </a:solidFill>
                <a:effectLst>
                  <a:outerShdw blurRad="38100" dist="38100" dir="2700000" algn="tl">
                    <a:srgbClr val="000000">
                      <a:alpha val="43137"/>
                    </a:srgbClr>
                  </a:outerShdw>
                </a:effectLst>
              </a:rPr>
              <a:t>device drivers</a:t>
            </a:r>
          </a:p>
          <a:p>
            <a:endParaRPr lang="en-US" sz="2400" dirty="0" smtClean="0">
              <a:effectLst>
                <a:outerShdw blurRad="38100" dist="38100" dir="2700000" algn="tl">
                  <a:srgbClr val="000000">
                    <a:alpha val="43137"/>
                  </a:srgbClr>
                </a:outerShdw>
              </a:effectLst>
            </a:endParaRPr>
          </a:p>
          <a:p>
            <a:pPr>
              <a:buNone/>
            </a:pPr>
            <a:r>
              <a:rPr lang="en-US" sz="2400" dirty="0" smtClean="0">
                <a:effectLst>
                  <a:outerShdw blurRad="38100" dist="38100" dir="2700000" algn="tl">
                    <a:srgbClr val="000000">
                      <a:alpha val="43137"/>
                    </a:srgbClr>
                  </a:outerShdw>
                </a:effectLst>
              </a:rPr>
              <a:t>	</a:t>
            </a:r>
            <a:r>
              <a:rPr lang="en-US" sz="2400" b="1" dirty="0" smtClean="0">
                <a:solidFill>
                  <a:schemeClr val="accent4">
                    <a:lumMod val="50000"/>
                  </a:schemeClr>
                </a:solidFill>
                <a:effectLst>
                  <a:glow rad="228600">
                    <a:schemeClr val="accent5">
                      <a:lumMod val="50000"/>
                      <a:alpha val="40000"/>
                    </a:schemeClr>
                  </a:glow>
                  <a:outerShdw blurRad="38100" dist="38100" dir="2700000" algn="tl">
                    <a:srgbClr val="000000">
                      <a:alpha val="43137"/>
                    </a:srgbClr>
                  </a:outerShdw>
                </a:effectLst>
              </a:rPr>
              <a:t>Example:</a:t>
            </a:r>
            <a:r>
              <a:rPr lang="en-US" sz="2400" b="1" dirty="0" smtClean="0">
                <a:solidFill>
                  <a:srgbClr val="00B0F0"/>
                </a:solidFill>
                <a:effectLst>
                  <a:glow rad="228600">
                    <a:schemeClr val="accent5">
                      <a:lumMod val="50000"/>
                      <a:alpha val="40000"/>
                    </a:schemeClr>
                  </a:glow>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When we </a:t>
            </a:r>
            <a:r>
              <a:rPr lang="en-US" sz="2400" b="1" dirty="0" smtClean="0">
                <a:effectLst>
                  <a:outerShdw blurRad="38100" dist="38100" dir="2700000" algn="tl">
                    <a:srgbClr val="000000">
                      <a:alpha val="43137"/>
                    </a:srgbClr>
                  </a:outerShdw>
                </a:effectLst>
              </a:rPr>
              <a:t>print to a laser printer</a:t>
            </a:r>
            <a:r>
              <a:rPr lang="en-US" sz="2400" dirty="0" smtClean="0">
                <a:effectLst>
                  <a:outerShdw blurRad="38100" dist="38100" dir="2700000" algn="tl">
                    <a:srgbClr val="000000">
                      <a:alpha val="43137"/>
                    </a:srgbClr>
                  </a:outerShdw>
                </a:effectLst>
              </a:rPr>
              <a:t>, we do not need to know its details.  All we do is to tell the printer device driver about what needs to be printed and it takes care of the details</a:t>
            </a:r>
          </a:p>
          <a:p>
            <a:endParaRPr lang="en-US" dirty="0"/>
          </a:p>
        </p:txBody>
      </p:sp>
    </p:spTree>
    <p:extLst>
      <p:ext uri="{BB962C8B-B14F-4D97-AF65-F5344CB8AC3E}">
        <p14:creationId xmlns:p14="http://schemas.microsoft.com/office/powerpoint/2010/main" val="504730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mn-lt"/>
              </a:rPr>
              <a:t>Application Interface</a:t>
            </a: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dirty="0" smtClean="0">
                <a:effectLst>
                  <a:outerShdw blurRad="38100" dist="38100" dir="2700000" algn="tl">
                    <a:srgbClr val="000000">
                      <a:alpha val="43137"/>
                    </a:srgbClr>
                  </a:outerShdw>
                </a:effectLst>
              </a:rPr>
              <a:t>Application developers do not need to know much about the hardware</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The OS provides all applications with a </a:t>
            </a:r>
            <a:r>
              <a:rPr lang="en-US" sz="2400" dirty="0" smtClean="0">
                <a:solidFill>
                  <a:schemeClr val="accent5">
                    <a:lumMod val="50000"/>
                  </a:schemeClr>
                </a:solidFill>
                <a:effectLst>
                  <a:outerShdw blurRad="38100" dist="38100" dir="2700000" algn="tl">
                    <a:srgbClr val="000000">
                      <a:alpha val="43137"/>
                    </a:srgbClr>
                  </a:outerShdw>
                </a:effectLst>
              </a:rPr>
              <a:t>straight-forward and consistent interface to hardware</a:t>
            </a:r>
          </a:p>
          <a:p>
            <a:endParaRPr lang="en-US" sz="2400" dirty="0" smtClean="0">
              <a:effectLst>
                <a:outerShdw blurRad="38100" dist="38100" dir="2700000" algn="tl">
                  <a:srgbClr val="000000">
                    <a:alpha val="43137"/>
                  </a:srgbClr>
                </a:outerShdw>
              </a:effectLst>
            </a:endParaRPr>
          </a:p>
          <a:p>
            <a:pPr>
              <a:buNone/>
            </a:pPr>
            <a:r>
              <a:rPr lang="en-US" sz="2400" dirty="0" smtClean="0">
                <a:effectLst>
                  <a:outerShdw blurRad="38100" dist="38100" dir="2700000" algn="tl">
                    <a:srgbClr val="000000">
                      <a:alpha val="43137"/>
                    </a:srgbClr>
                  </a:outerShdw>
                </a:effectLst>
              </a:rPr>
              <a:t>	</a:t>
            </a:r>
            <a:r>
              <a:rPr lang="en-US" sz="2400" dirty="0" smtClean="0">
                <a:solidFill>
                  <a:srgbClr val="00B0F0"/>
                </a:solidFill>
                <a:effectLst>
                  <a:glow rad="228600">
                    <a:schemeClr val="accent5">
                      <a:lumMod val="50000"/>
                      <a:alpha val="40000"/>
                    </a:schemeClr>
                  </a:glow>
                  <a:outerShdw blurRad="38100" dist="38100" dir="2700000" algn="tl">
                    <a:srgbClr val="000000">
                      <a:alpha val="43137"/>
                    </a:srgbClr>
                  </a:outerShdw>
                </a:effectLst>
              </a:rPr>
              <a:t> </a:t>
            </a:r>
            <a:r>
              <a:rPr lang="en-US" sz="2400" b="1" dirty="0" smtClean="0">
                <a:solidFill>
                  <a:schemeClr val="accent2">
                    <a:lumMod val="50000"/>
                  </a:schemeClr>
                </a:solidFill>
                <a:effectLst>
                  <a:glow rad="228600">
                    <a:schemeClr val="accent5">
                      <a:lumMod val="50000"/>
                      <a:alpha val="40000"/>
                    </a:schemeClr>
                  </a:glow>
                  <a:outerShdw blurRad="38100" dist="38100" dir="2700000" algn="tl">
                    <a:srgbClr val="000000">
                      <a:alpha val="43137"/>
                    </a:srgbClr>
                  </a:outerShdw>
                </a:effectLst>
              </a:rPr>
              <a:t>Example: </a:t>
            </a:r>
            <a:r>
              <a:rPr lang="en-US" sz="2400" dirty="0" smtClean="0">
                <a:effectLst>
                  <a:outerShdw blurRad="38100" dist="38100" dir="2700000" algn="tl">
                    <a:srgbClr val="000000">
                      <a:alpha val="43137"/>
                    </a:srgbClr>
                  </a:outerShdw>
                </a:effectLst>
              </a:rPr>
              <a:t>An application uses the OS to </a:t>
            </a:r>
            <a:r>
              <a:rPr lang="en-US" sz="2400" dirty="0" smtClean="0">
                <a:solidFill>
                  <a:schemeClr val="accent5">
                    <a:lumMod val="50000"/>
                  </a:schemeClr>
                </a:solidFill>
                <a:effectLst>
                  <a:outerShdw blurRad="38100" dist="38100" dir="2700000" algn="tl">
                    <a:srgbClr val="000000">
                      <a:alpha val="43137"/>
                    </a:srgbClr>
                  </a:outerShdw>
                </a:effectLst>
              </a:rPr>
              <a:t>store data on the disk drive</a:t>
            </a:r>
            <a:r>
              <a:rPr lang="en-US" sz="2400" dirty="0" smtClean="0">
                <a:effectLst>
                  <a:outerShdw blurRad="38100" dist="38100" dir="2700000" algn="tl">
                    <a:srgbClr val="000000">
                      <a:alpha val="43137"/>
                    </a:srgbClr>
                  </a:outerShdw>
                </a:effectLst>
              </a:rPr>
              <a:t> without knowing exact physical characteristics of the disk.  </a:t>
            </a:r>
          </a:p>
          <a:p>
            <a:endParaRPr lang="en-US" sz="2400" dirty="0"/>
          </a:p>
        </p:txBody>
      </p:sp>
    </p:spTree>
    <p:extLst>
      <p:ext uri="{BB962C8B-B14F-4D97-AF65-F5344CB8AC3E}">
        <p14:creationId xmlns:p14="http://schemas.microsoft.com/office/powerpoint/2010/main" val="4003367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38033"/>
          </a:xfrm>
        </p:spPr>
        <p:txBody>
          <a:bodyPr/>
          <a:lstStyle/>
          <a:p>
            <a:r>
              <a:rPr lang="en-US" sz="3200" b="1" dirty="0">
                <a:solidFill>
                  <a:schemeClr val="accent2">
                    <a:lumMod val="50000"/>
                  </a:schemeClr>
                </a:solidFill>
                <a:effectLst>
                  <a:outerShdw blurRad="38100" dist="38100" dir="2700000" algn="tl">
                    <a:srgbClr val="000000">
                      <a:alpha val="43137"/>
                    </a:srgbClr>
                  </a:outerShdw>
                </a:effectLst>
                <a:latin typeface="+mn-lt"/>
              </a:rPr>
              <a:t>User Interface</a:t>
            </a: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443789"/>
            <a:ext cx="10515600" cy="4733174"/>
          </a:xfrm>
        </p:spPr>
        <p:txBody>
          <a:bodyPr>
            <a:normAutofit/>
          </a:bodyPr>
          <a:lstStyle/>
          <a:p>
            <a:r>
              <a:rPr lang="en-US" sz="2400" dirty="0">
                <a:effectLst>
                  <a:outerShdw blurRad="38100" dist="38100" dir="2700000" algn="tl">
                    <a:srgbClr val="000000">
                      <a:alpha val="43137"/>
                    </a:srgbClr>
                  </a:outerShdw>
                </a:effectLst>
              </a:rPr>
              <a:t>Users communicate with the computer using a consistent user interface provided by the OS</a:t>
            </a:r>
          </a:p>
          <a:p>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This UI can be a </a:t>
            </a:r>
            <a:r>
              <a:rPr lang="en-US" sz="2400" b="1" dirty="0">
                <a:effectLst>
                  <a:outerShdw blurRad="38100" dist="38100" dir="2700000" algn="tl">
                    <a:srgbClr val="000000">
                      <a:alpha val="43137"/>
                    </a:srgbClr>
                  </a:outerShdw>
                </a:effectLst>
              </a:rPr>
              <a:t>command-line interface </a:t>
            </a:r>
            <a:r>
              <a:rPr lang="en-US" sz="2400" dirty="0">
                <a:effectLst>
                  <a:outerShdw blurRad="38100" dist="38100" dir="2700000" algn="tl">
                    <a:srgbClr val="000000">
                      <a:alpha val="43137"/>
                    </a:srgbClr>
                  </a:outerShdw>
                </a:effectLst>
              </a:rPr>
              <a:t>in which a user types in the commands. Example:</a:t>
            </a:r>
          </a:p>
          <a:p>
            <a:pPr>
              <a:buFontTx/>
              <a:buNone/>
            </a:pPr>
            <a:r>
              <a:rPr lang="en-US" sz="2400" dirty="0">
                <a:effectLst>
                  <a:outerShdw blurRad="38100" dist="38100" dir="2700000" algn="tl">
                    <a:srgbClr val="000000">
                      <a:alpha val="43137"/>
                    </a:srgbClr>
                  </a:outerShdw>
                </a:effectLst>
              </a:rPr>
              <a:t>		</a:t>
            </a:r>
            <a:r>
              <a:rPr lang="en-US" sz="2400" b="1" dirty="0">
                <a:solidFill>
                  <a:schemeClr val="accent2"/>
                </a:solidFill>
                <a:effectLst>
                  <a:outerShdw blurRad="38100" dist="38100" dir="2700000" algn="tl">
                    <a:srgbClr val="000000">
                      <a:alpha val="43137"/>
                    </a:srgbClr>
                  </a:outerShdw>
                </a:effectLst>
              </a:rPr>
              <a:t>copy a:/file1.html c:/file1.html</a:t>
            </a:r>
          </a:p>
          <a:p>
            <a:endParaRPr lang="en-US" sz="2400" dirty="0">
              <a:solidFill>
                <a:schemeClr val="accent2"/>
              </a:solidFill>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Or, it can be a </a:t>
            </a:r>
            <a:r>
              <a:rPr lang="en-US" sz="2400" b="1" dirty="0">
                <a:effectLst>
                  <a:outerShdw blurRad="38100" dist="38100" dir="2700000" algn="tl">
                    <a:srgbClr val="000000">
                      <a:alpha val="43137"/>
                    </a:srgbClr>
                  </a:outerShdw>
                </a:effectLst>
              </a:rPr>
              <a:t>graphical UI</a:t>
            </a:r>
            <a:r>
              <a:rPr lang="en-US" sz="2400" dirty="0">
                <a:effectLst>
                  <a:outerShdw blurRad="38100" dist="38100" dir="2700000" algn="tl">
                    <a:srgbClr val="000000">
                      <a:alpha val="43137"/>
                    </a:srgbClr>
                  </a:outerShdw>
                </a:effectLst>
              </a:rPr>
              <a:t>, where Windows, Icons, Menus, and a Pointing device (such as a mouse) is used to receive and display information.  Example:</a:t>
            </a:r>
          </a:p>
          <a:p>
            <a:pPr>
              <a:buFontTx/>
              <a:buNone/>
            </a:pPr>
            <a:r>
              <a:rPr lang="en-US" sz="2400" dirty="0">
                <a:effectLst>
                  <a:outerShdw blurRad="38100" dist="38100" dir="2700000" algn="tl">
                    <a:srgbClr val="000000">
                      <a:alpha val="43137"/>
                    </a:srgbClr>
                  </a:outerShdw>
                </a:effectLst>
              </a:rPr>
              <a:t>		</a:t>
            </a:r>
            <a:r>
              <a:rPr lang="en-US" sz="2400" b="1" dirty="0">
                <a:solidFill>
                  <a:schemeClr val="accent2"/>
                </a:solidFill>
                <a:effectLst>
                  <a:outerShdw blurRad="38100" dist="38100" dir="2700000" algn="tl">
                    <a:srgbClr val="000000">
                      <a:alpha val="43137"/>
                    </a:srgbClr>
                  </a:outerShdw>
                </a:effectLst>
              </a:rPr>
              <a:t>With the help of the mouse, drag file1.html </a:t>
            </a:r>
            <a:r>
              <a:rPr lang="en-US" sz="2400" b="1" dirty="0" smtClean="0">
                <a:solidFill>
                  <a:schemeClr val="accent2"/>
                </a:solidFill>
                <a:effectLst>
                  <a:outerShdw blurRad="38100" dist="38100" dir="2700000" algn="tl">
                    <a:srgbClr val="000000">
                      <a:alpha val="43137"/>
                    </a:srgbClr>
                  </a:outerShdw>
                </a:effectLst>
              </a:rPr>
              <a:t>       from </a:t>
            </a:r>
            <a:r>
              <a:rPr lang="en-US" sz="2400" b="1" dirty="0">
                <a:solidFill>
                  <a:schemeClr val="accent2"/>
                </a:solidFill>
                <a:effectLst>
                  <a:outerShdw blurRad="38100" dist="38100" dir="2700000" algn="tl">
                    <a:srgbClr val="000000">
                      <a:alpha val="43137"/>
                    </a:srgbClr>
                  </a:outerShdw>
                </a:effectLst>
              </a:rPr>
              <a:t>drive a to </a:t>
            </a:r>
            <a:r>
              <a:rPr lang="en-US" sz="2400" b="1" dirty="0" smtClean="0">
                <a:solidFill>
                  <a:schemeClr val="accent2"/>
                </a:solidFill>
                <a:effectLst>
                  <a:outerShdw blurRad="38100" dist="38100" dir="2700000" algn="tl">
                    <a:srgbClr val="000000">
                      <a:alpha val="43137"/>
                    </a:srgbClr>
                  </a:outerShdw>
                </a:effectLst>
              </a:rPr>
              <a:t>drive </a:t>
            </a:r>
            <a:r>
              <a:rPr lang="en-US" sz="2400" b="1" dirty="0">
                <a:solidFill>
                  <a:schemeClr val="accent2"/>
                </a:solidFill>
                <a:effectLst>
                  <a:outerShdw blurRad="38100" dist="38100" dir="2700000" algn="tl">
                    <a:srgbClr val="000000">
                      <a:alpha val="43137"/>
                    </a:srgbClr>
                  </a:outerShdw>
                </a:effectLst>
              </a:rPr>
              <a:t>c</a:t>
            </a:r>
          </a:p>
          <a:p>
            <a:endParaRPr lang="en-US" sz="2400" dirty="0"/>
          </a:p>
        </p:txBody>
      </p:sp>
    </p:spTree>
    <p:extLst>
      <p:ext uri="{BB962C8B-B14F-4D97-AF65-F5344CB8AC3E}">
        <p14:creationId xmlns:p14="http://schemas.microsoft.com/office/powerpoint/2010/main" val="4016602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mn-lt"/>
              </a:rPr>
              <a:t>Security</a:t>
            </a: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sz="2400" dirty="0" smtClean="0">
                <a:effectLst>
                  <a:outerShdw blurRad="38100" dist="38100" dir="2700000" algn="tl">
                    <a:srgbClr val="000000">
                      <a:alpha val="43137"/>
                    </a:srgbClr>
                  </a:outerShdw>
                </a:effectLst>
              </a:rPr>
              <a:t>Provide password-protected authentication of a user before allowing access</a:t>
            </a:r>
          </a:p>
          <a:p>
            <a:pPr marL="0" indent="0">
              <a:buNone/>
            </a:pPr>
            <a:endParaRPr lang="en-US" sz="2400" dirty="0">
              <a:effectLst>
                <a:outerShdw blurRad="38100" dist="38100" dir="2700000" algn="tl">
                  <a:srgbClr val="000000">
                    <a:alpha val="43137"/>
                  </a:srgbClr>
                </a:outerShdw>
              </a:effectLst>
            </a:endParaRPr>
          </a:p>
          <a:p>
            <a:pPr marL="0" indent="0">
              <a:buNone/>
            </a:pPr>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Restricts the action that can be performed on the computer, customized for each user</a:t>
            </a:r>
          </a:p>
          <a:p>
            <a:endParaRPr lang="en-US"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5639051" y="3577222"/>
            <a:ext cx="2850432" cy="2734678"/>
          </a:xfrm>
          <a:prstGeom prst="rect">
            <a:avLst/>
          </a:prstGeom>
        </p:spPr>
      </p:pic>
    </p:spTree>
    <p:extLst>
      <p:ext uri="{BB962C8B-B14F-4D97-AF65-F5344CB8AC3E}">
        <p14:creationId xmlns:p14="http://schemas.microsoft.com/office/powerpoint/2010/main" val="862061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latin typeface="+mn-lt"/>
              </a:rPr>
              <a:t>Types of Operating Systems</a:t>
            </a:r>
            <a:endParaRPr lang="en-US" sz="3200" dirty="0">
              <a:solidFill>
                <a:schemeClr val="accent2">
                  <a:lumMod val="50000"/>
                </a:schemeClr>
              </a:solidFill>
              <a:latin typeface="+mn-lt"/>
            </a:endParaRPr>
          </a:p>
        </p:txBody>
      </p:sp>
      <p:sp>
        <p:nvSpPr>
          <p:cNvPr id="3" name="Content Placeholder 2"/>
          <p:cNvSpPr>
            <a:spLocks noGrp="1"/>
          </p:cNvSpPr>
          <p:nvPr>
            <p:ph idx="1"/>
          </p:nvPr>
        </p:nvSpPr>
        <p:spPr/>
        <p:txBody>
          <a:bodyPr/>
          <a:lstStyle/>
          <a:p>
            <a:r>
              <a:rPr lang="en-US" sz="2400" dirty="0" smtClean="0">
                <a:effectLst>
                  <a:outerShdw blurRad="38100" dist="38100" dir="2700000" algn="tl">
                    <a:srgbClr val="000000">
                      <a:alpha val="43137"/>
                    </a:srgbClr>
                  </a:outerShdw>
                </a:effectLst>
              </a:rPr>
              <a:t>Classification according to type of computers and applications they support</a:t>
            </a:r>
          </a:p>
          <a:p>
            <a:endParaRPr lang="en-US" dirty="0" smtClean="0">
              <a:effectLst>
                <a:outerShdw blurRad="38100" dist="38100" dir="2700000" algn="tl">
                  <a:srgbClr val="000000">
                    <a:alpha val="43137"/>
                  </a:srgbClr>
                </a:outerShdw>
              </a:effectLst>
            </a:endParaRPr>
          </a:p>
          <a:p>
            <a:pPr marL="971550" lvl="1" indent="-514350">
              <a:buClr>
                <a:schemeClr val="accent2">
                  <a:lumMod val="60000"/>
                  <a:lumOff val="40000"/>
                </a:schemeClr>
              </a:buClr>
              <a:buFont typeface="+mj-lt"/>
              <a:buAutoNum type="arabicPeriod"/>
            </a:pPr>
            <a:r>
              <a:rPr lang="en-US" dirty="0" smtClean="0">
                <a:effectLst>
                  <a:outerShdw blurRad="38100" dist="38100" dir="2700000" algn="tl">
                    <a:srgbClr val="000000">
                      <a:alpha val="43137"/>
                    </a:srgbClr>
                  </a:outerShdw>
                </a:effectLst>
              </a:rPr>
              <a:t>Real-Time Operating System (RTOS) </a:t>
            </a:r>
          </a:p>
          <a:p>
            <a:pPr marL="971550" lvl="1" indent="-514350">
              <a:buClr>
                <a:schemeClr val="accent2">
                  <a:lumMod val="60000"/>
                  <a:lumOff val="40000"/>
                </a:schemeClr>
              </a:buClr>
              <a:buFont typeface="+mj-lt"/>
              <a:buAutoNum type="arabicPeriod"/>
            </a:pPr>
            <a:r>
              <a:rPr lang="en-US" dirty="0" smtClean="0">
                <a:effectLst>
                  <a:outerShdw blurRad="38100" dist="38100" dir="2700000" algn="tl">
                    <a:srgbClr val="000000">
                      <a:alpha val="43137"/>
                    </a:srgbClr>
                  </a:outerShdw>
                </a:effectLst>
              </a:rPr>
              <a:t>Single-User, Single Task </a:t>
            </a:r>
          </a:p>
          <a:p>
            <a:pPr marL="971550" lvl="1" indent="-514350">
              <a:buClr>
                <a:schemeClr val="accent2">
                  <a:lumMod val="60000"/>
                  <a:lumOff val="40000"/>
                </a:schemeClr>
              </a:buClr>
              <a:buFont typeface="+mj-lt"/>
              <a:buAutoNum type="arabicPeriod"/>
            </a:pPr>
            <a:r>
              <a:rPr lang="en-US" dirty="0" smtClean="0">
                <a:effectLst>
                  <a:outerShdw blurRad="38100" dist="38100" dir="2700000" algn="tl">
                    <a:srgbClr val="000000">
                      <a:alpha val="43137"/>
                    </a:srgbClr>
                  </a:outerShdw>
                </a:effectLst>
              </a:rPr>
              <a:t>Single-User, Multi-Tasking  </a:t>
            </a:r>
          </a:p>
          <a:p>
            <a:pPr marL="971550" lvl="1" indent="-514350">
              <a:buClr>
                <a:schemeClr val="accent2">
                  <a:lumMod val="60000"/>
                  <a:lumOff val="40000"/>
                </a:schemeClr>
              </a:buClr>
              <a:buFont typeface="+mj-lt"/>
              <a:buAutoNum type="arabicPeriod"/>
            </a:pPr>
            <a:r>
              <a:rPr lang="en-US" dirty="0" smtClean="0">
                <a:effectLst>
                  <a:outerShdw blurRad="38100" dist="38100" dir="2700000" algn="tl">
                    <a:srgbClr val="000000">
                      <a:alpha val="43137"/>
                    </a:srgbClr>
                  </a:outerShdw>
                </a:effectLst>
              </a:rPr>
              <a:t>Multi-User</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3178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4">
                    <a:lumMod val="50000"/>
                  </a:schemeClr>
                </a:solidFill>
                <a:latin typeface="+mn-lt"/>
              </a:rPr>
              <a:t>    </a:t>
            </a:r>
            <a:r>
              <a:rPr lang="en-US" sz="3200" b="1" dirty="0" smtClean="0">
                <a:solidFill>
                  <a:schemeClr val="accent4">
                    <a:lumMod val="50000"/>
                  </a:schemeClr>
                </a:solidFill>
                <a:effectLst>
                  <a:outerShdw blurRad="38100" dist="38100" dir="2700000" algn="tl">
                    <a:srgbClr val="000000">
                      <a:alpha val="43137"/>
                    </a:srgbClr>
                  </a:outerShdw>
                </a:effectLst>
                <a:latin typeface="+mn-lt"/>
              </a:rPr>
              <a:t>RTOS</a:t>
            </a: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dirty="0" smtClean="0">
                <a:effectLst>
                  <a:outerShdw blurRad="38100" dist="38100" dir="2700000" algn="tl">
                    <a:srgbClr val="000000">
                      <a:alpha val="43137"/>
                    </a:srgbClr>
                  </a:outerShdw>
                </a:effectLst>
              </a:rPr>
              <a:t>Used to run </a:t>
            </a:r>
            <a:r>
              <a:rPr lang="en-US" sz="2400" b="1" dirty="0" smtClean="0">
                <a:solidFill>
                  <a:schemeClr val="accent4">
                    <a:lumMod val="50000"/>
                  </a:schemeClr>
                </a:solidFill>
                <a:effectLst>
                  <a:outerShdw blurRad="38100" dist="38100" dir="2700000" algn="tl">
                    <a:srgbClr val="000000">
                      <a:alpha val="43137"/>
                    </a:srgbClr>
                  </a:outerShdw>
                </a:effectLst>
              </a:rPr>
              <a:t>computers embedded </a:t>
            </a:r>
            <a:r>
              <a:rPr lang="en-US" sz="2400" dirty="0" smtClean="0">
                <a:effectLst>
                  <a:outerShdw blurRad="38100" dist="38100" dir="2700000" algn="tl">
                    <a:srgbClr val="000000">
                      <a:alpha val="43137"/>
                    </a:srgbClr>
                  </a:outerShdw>
                </a:effectLst>
              </a:rPr>
              <a:t>in machinery, robots, scientific instruments and industrial systems</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An important part of an RTOS is </a:t>
            </a:r>
            <a:r>
              <a:rPr lang="en-US" sz="2400" b="1" dirty="0" smtClean="0">
                <a:solidFill>
                  <a:schemeClr val="accent4">
                    <a:lumMod val="50000"/>
                  </a:schemeClr>
                </a:solidFill>
                <a:effectLst>
                  <a:outerShdw blurRad="38100" dist="38100" dir="2700000" algn="tl">
                    <a:srgbClr val="000000">
                      <a:alpha val="43137"/>
                    </a:srgbClr>
                  </a:outerShdw>
                </a:effectLst>
              </a:rPr>
              <a:t>managing the resources </a:t>
            </a:r>
            <a:r>
              <a:rPr lang="en-US" sz="2400" dirty="0" smtClean="0">
                <a:effectLst>
                  <a:outerShdw blurRad="38100" dist="38100" dir="2700000" algn="tl">
                    <a:srgbClr val="000000">
                      <a:alpha val="43137"/>
                    </a:srgbClr>
                  </a:outerShdw>
                </a:effectLst>
              </a:rPr>
              <a:t>of the computer so that a particular operation </a:t>
            </a:r>
            <a:r>
              <a:rPr lang="en-US" sz="2400" dirty="0" smtClean="0">
                <a:solidFill>
                  <a:schemeClr val="tx2"/>
                </a:solidFill>
                <a:effectLst>
                  <a:outerShdw blurRad="38100" dist="38100" dir="2700000" algn="tl">
                    <a:srgbClr val="000000">
                      <a:alpha val="43137"/>
                    </a:srgbClr>
                  </a:outerShdw>
                </a:effectLst>
              </a:rPr>
              <a:t>executes in precisely the same amount of time</a:t>
            </a:r>
            <a:r>
              <a:rPr lang="en-US" sz="2400" dirty="0" smtClean="0">
                <a:effectLst>
                  <a:outerShdw blurRad="38100" dist="38100" dir="2700000" algn="tl">
                    <a:srgbClr val="000000">
                      <a:alpha val="43137"/>
                    </a:srgbClr>
                  </a:outerShdw>
                </a:effectLst>
              </a:rPr>
              <a:t> every time it occurs</a:t>
            </a:r>
          </a:p>
          <a:p>
            <a:endParaRPr lang="en-US" sz="2400" dirty="0" smtClean="0">
              <a:effectLst>
                <a:outerShdw blurRad="38100" dist="38100" dir="2700000" algn="tl">
                  <a:srgbClr val="000000">
                    <a:alpha val="43137"/>
                  </a:srgbClr>
                </a:outerShdw>
              </a:effectLst>
            </a:endParaRPr>
          </a:p>
          <a:p>
            <a:r>
              <a:rPr lang="en-US" sz="2400" b="1" dirty="0" smtClean="0">
                <a:solidFill>
                  <a:schemeClr val="accent4">
                    <a:lumMod val="50000"/>
                  </a:schemeClr>
                </a:solidFill>
                <a:effectLst>
                  <a:glow rad="228600">
                    <a:schemeClr val="accent5">
                      <a:lumMod val="50000"/>
                      <a:alpha val="40000"/>
                    </a:schemeClr>
                  </a:glow>
                  <a:outerShdw blurRad="38100" dist="38100" dir="2700000" algn="tl">
                    <a:srgbClr val="000000">
                      <a:alpha val="43137"/>
                    </a:srgbClr>
                  </a:outerShdw>
                </a:effectLst>
              </a:rPr>
              <a:t>Examples:</a:t>
            </a:r>
            <a:r>
              <a:rPr lang="en-US" sz="2400" b="1" dirty="0" smtClean="0">
                <a:effectLst>
                  <a:glow rad="228600">
                    <a:schemeClr val="accent5">
                      <a:lumMod val="50000"/>
                      <a:alpha val="40000"/>
                    </a:schemeClr>
                  </a:glow>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QNX: is a commercial </a:t>
            </a:r>
            <a:r>
              <a:rPr lang="en-US" sz="2400" dirty="0" smtClean="0">
                <a:effectLst>
                  <a:outerShdw blurRad="38100" dist="38100" dir="2700000" algn="tl">
                    <a:srgbClr val="000000">
                      <a:alpha val="43137"/>
                    </a:srgbClr>
                  </a:outerShdw>
                </a:effectLst>
                <a:hlinkClick r:id="rId3" tooltip="Unix-like"/>
              </a:rPr>
              <a:t>Unix-like</a:t>
            </a:r>
            <a:r>
              <a:rPr lang="en-US" sz="2400"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hlinkClick r:id="rId4" tooltip="Real-time operating system"/>
              </a:rPr>
              <a:t>real-time operating system</a:t>
            </a:r>
            <a:r>
              <a:rPr lang="en-US" sz="2400" dirty="0" smtClean="0">
                <a:effectLst>
                  <a:outerShdw blurRad="38100" dist="38100" dir="2700000" algn="tl">
                    <a:srgbClr val="000000">
                      <a:alpha val="43137"/>
                    </a:srgbClr>
                  </a:outerShdw>
                </a:effectLst>
              </a:rPr>
              <a:t>, aimed primarily at the </a:t>
            </a:r>
            <a:r>
              <a:rPr lang="en-US" sz="2400" dirty="0" smtClean="0">
                <a:effectLst>
                  <a:outerShdw blurRad="38100" dist="38100" dir="2700000" algn="tl">
                    <a:srgbClr val="000000">
                      <a:alpha val="43137"/>
                    </a:srgbClr>
                  </a:outerShdw>
                </a:effectLst>
                <a:hlinkClick r:id="rId5" tooltip="Embedded system"/>
              </a:rPr>
              <a:t>embedded systems</a:t>
            </a:r>
            <a:r>
              <a:rPr lang="en-US" sz="2400" dirty="0" smtClean="0">
                <a:effectLst>
                  <a:outerShdw blurRad="38100" dist="38100" dir="2700000" algn="tl">
                    <a:srgbClr val="000000">
                      <a:alpha val="43137"/>
                    </a:srgbClr>
                  </a:outerShdw>
                </a:effectLst>
              </a:rPr>
              <a:t> </a:t>
            </a:r>
          </a:p>
          <a:p>
            <a:endParaRPr lang="en-US" sz="2400" dirty="0"/>
          </a:p>
        </p:txBody>
      </p:sp>
    </p:spTree>
    <p:extLst>
      <p:ext uri="{BB962C8B-B14F-4D97-AF65-F5344CB8AC3E}">
        <p14:creationId xmlns:p14="http://schemas.microsoft.com/office/powerpoint/2010/main" val="3607053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latin typeface="+mn-lt"/>
              </a:rPr>
              <a:t>Single-User, Single Task</a:t>
            </a:r>
            <a:endParaRPr lang="en-US" sz="3200" dirty="0">
              <a:solidFill>
                <a:schemeClr val="accent4">
                  <a:lumMod val="50000"/>
                </a:schemeClr>
              </a:solidFill>
              <a:latin typeface="+mn-lt"/>
            </a:endParaRPr>
          </a:p>
        </p:txBody>
      </p:sp>
      <p:sp>
        <p:nvSpPr>
          <p:cNvPr id="3" name="Content Placeholder 2"/>
          <p:cNvSpPr>
            <a:spLocks noGrp="1"/>
          </p:cNvSpPr>
          <p:nvPr>
            <p:ph idx="1"/>
          </p:nvPr>
        </p:nvSpPr>
        <p:spPr/>
        <p:txBody>
          <a:bodyPr/>
          <a:lstStyle/>
          <a:p>
            <a:r>
              <a:rPr lang="en-US" b="1" dirty="0" smtClean="0">
                <a:solidFill>
                  <a:schemeClr val="accent4">
                    <a:lumMod val="50000"/>
                  </a:schemeClr>
                </a:solidFill>
                <a:effectLst>
                  <a:outerShdw blurRad="38100" dist="38100" dir="2700000" algn="tl">
                    <a:srgbClr val="000000">
                      <a:alpha val="43137"/>
                    </a:srgbClr>
                  </a:outerShdw>
                </a:effectLst>
              </a:rPr>
              <a:t>OS</a:t>
            </a:r>
            <a:r>
              <a:rPr lang="en-US" dirty="0" smtClean="0"/>
              <a:t> designed to manage the computer so that one user can effectively do one thing at a time</a:t>
            </a:r>
          </a:p>
          <a:p>
            <a:endParaRPr lang="en-US" dirty="0" smtClean="0"/>
          </a:p>
          <a:p>
            <a:pPr>
              <a:buNone/>
            </a:pPr>
            <a:r>
              <a:rPr lang="en-US" b="1" dirty="0" smtClean="0">
                <a:effectLst>
                  <a:glow rad="228600">
                    <a:schemeClr val="accent5">
                      <a:lumMod val="50000"/>
                      <a:alpha val="40000"/>
                    </a:schemeClr>
                  </a:glow>
                </a:effectLst>
              </a:rPr>
              <a:t>	</a:t>
            </a:r>
            <a:r>
              <a:rPr lang="en-US" b="1" dirty="0" smtClean="0">
                <a:solidFill>
                  <a:schemeClr val="accent4">
                    <a:lumMod val="50000"/>
                  </a:schemeClr>
                </a:solidFill>
                <a:effectLst>
                  <a:glow rad="228600">
                    <a:schemeClr val="accent5">
                      <a:lumMod val="50000"/>
                      <a:alpha val="40000"/>
                    </a:schemeClr>
                  </a:glow>
                </a:effectLst>
              </a:rPr>
              <a:t>Example:</a:t>
            </a:r>
            <a:r>
              <a:rPr lang="en-US" b="1" dirty="0" smtClean="0">
                <a:effectLst>
                  <a:glow rad="228600">
                    <a:schemeClr val="accent5">
                      <a:lumMod val="50000"/>
                      <a:alpha val="40000"/>
                    </a:schemeClr>
                  </a:glow>
                </a:effectLst>
              </a:rPr>
              <a:t> </a:t>
            </a:r>
            <a:r>
              <a:rPr lang="en-US" dirty="0" smtClean="0"/>
              <a:t>MS-DOS is an example single-tasking single-user OS with a command line interface. </a:t>
            </a:r>
          </a:p>
          <a:p>
            <a:endParaRPr lang="en-US" dirty="0"/>
          </a:p>
        </p:txBody>
      </p:sp>
    </p:spTree>
    <p:extLst>
      <p:ext uri="{BB962C8B-B14F-4D97-AF65-F5344CB8AC3E}">
        <p14:creationId xmlns:p14="http://schemas.microsoft.com/office/powerpoint/2010/main" val="4288553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mn-lt"/>
              </a:rPr>
              <a:t>Single-User, Multi-Tasking</a:t>
            </a: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sz="2400" dirty="0" smtClean="0">
                <a:effectLst>
                  <a:outerShdw blurRad="38100" dist="38100" dir="2700000" algn="tl">
                    <a:srgbClr val="000000">
                      <a:alpha val="43137"/>
                    </a:srgbClr>
                  </a:outerShdw>
                </a:effectLst>
              </a:rPr>
              <a:t>Most popular OS</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Used by most of PCs and Laptops</a:t>
            </a:r>
          </a:p>
          <a:p>
            <a:endParaRPr lang="en-US" sz="2400" dirty="0" smtClean="0">
              <a:effectLst>
                <a:outerShdw blurRad="38100" dist="38100" dir="2700000" algn="tl">
                  <a:srgbClr val="000000">
                    <a:alpha val="43137"/>
                  </a:srgbClr>
                </a:outerShdw>
              </a:effectLst>
            </a:endParaRPr>
          </a:p>
          <a:p>
            <a:r>
              <a:rPr lang="en-US" sz="2400" dirty="0" smtClean="0">
                <a:effectLst>
                  <a:outerShdw blurRad="38100" dist="38100" dir="2700000" algn="tl">
                    <a:srgbClr val="000000">
                      <a:alpha val="43137"/>
                    </a:srgbClr>
                  </a:outerShdw>
                </a:effectLst>
              </a:rPr>
              <a:t>Lets a single user interact with several programs, simultaneously </a:t>
            </a:r>
          </a:p>
          <a:p>
            <a:pPr>
              <a:buNone/>
            </a:pPr>
            <a:endParaRPr lang="en-US" sz="2400" dirty="0" smtClean="0">
              <a:effectLst>
                <a:outerShdw blurRad="38100" dist="38100" dir="2700000" algn="tl">
                  <a:srgbClr val="000000">
                    <a:alpha val="43137"/>
                  </a:srgbClr>
                </a:outerShdw>
              </a:effectLst>
            </a:endParaRPr>
          </a:p>
          <a:p>
            <a:pPr>
              <a:buNone/>
            </a:pPr>
            <a:r>
              <a:rPr lang="en-US" sz="2400" b="1" dirty="0" smtClean="0">
                <a:effectLst>
                  <a:glow rad="228600">
                    <a:schemeClr val="accent5">
                      <a:lumMod val="50000"/>
                      <a:alpha val="40000"/>
                    </a:schemeClr>
                  </a:glow>
                  <a:outerShdw blurRad="38100" dist="38100" dir="2700000" algn="tl">
                    <a:srgbClr val="000000">
                      <a:alpha val="43137"/>
                    </a:srgbClr>
                  </a:outerShdw>
                </a:effectLst>
              </a:rPr>
              <a:t>	</a:t>
            </a:r>
            <a:r>
              <a:rPr lang="en-US" sz="2400" b="1" dirty="0" smtClean="0">
                <a:solidFill>
                  <a:schemeClr val="accent4">
                    <a:lumMod val="50000"/>
                  </a:schemeClr>
                </a:solidFill>
                <a:effectLst>
                  <a:glow rad="228600">
                    <a:schemeClr val="accent5">
                      <a:lumMod val="50000"/>
                      <a:alpha val="40000"/>
                    </a:schemeClr>
                  </a:glow>
                  <a:outerShdw blurRad="38100" dist="38100" dir="2700000" algn="tl">
                    <a:srgbClr val="000000">
                      <a:alpha val="43137"/>
                    </a:srgbClr>
                  </a:outerShdw>
                </a:effectLst>
              </a:rPr>
              <a:t>Examples:</a:t>
            </a:r>
            <a:r>
              <a:rPr lang="en-US" sz="2400" b="1" dirty="0" smtClean="0">
                <a:effectLst>
                  <a:glow rad="228600">
                    <a:schemeClr val="accent5">
                      <a:lumMod val="50000"/>
                      <a:alpha val="40000"/>
                    </a:schemeClr>
                  </a:glow>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Windows, Mac OS, Linux</a:t>
            </a:r>
          </a:p>
          <a:p>
            <a:endParaRPr lang="en-US" dirty="0" smtClean="0"/>
          </a:p>
          <a:p>
            <a:endParaRPr lang="en-US" dirty="0"/>
          </a:p>
        </p:txBody>
      </p:sp>
    </p:spTree>
    <p:extLst>
      <p:ext uri="{BB962C8B-B14F-4D97-AF65-F5344CB8AC3E}">
        <p14:creationId xmlns:p14="http://schemas.microsoft.com/office/powerpoint/2010/main" val="4066813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mn-lt"/>
              </a:rPr>
              <a:t>Multi-User</a:t>
            </a: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dirty="0" smtClean="0">
                <a:effectLst>
                  <a:outerShdw blurRad="38100" dist="38100" dir="2700000" algn="tl">
                    <a:srgbClr val="000000">
                      <a:alpha val="43137"/>
                    </a:srgbClr>
                  </a:outerShdw>
                </a:effectLst>
              </a:rPr>
              <a:t>A multi-user OS allows many users to take advantage of the </a:t>
            </a:r>
            <a:r>
              <a:rPr lang="en-US" sz="2400" b="1" dirty="0" smtClean="0">
                <a:solidFill>
                  <a:schemeClr val="accent4">
                    <a:lumMod val="50000"/>
                  </a:schemeClr>
                </a:solidFill>
                <a:effectLst>
                  <a:outerShdw blurRad="38100" dist="38100" dir="2700000" algn="tl">
                    <a:srgbClr val="000000">
                      <a:alpha val="43137"/>
                    </a:srgbClr>
                  </a:outerShdw>
                </a:effectLst>
              </a:rPr>
              <a:t>computer's resources, simultaneously</a:t>
            </a:r>
          </a:p>
          <a:p>
            <a:pPr marL="0" indent="0">
              <a:buNone/>
            </a:pPr>
            <a:endParaRPr lang="en-US" sz="2400" b="1" dirty="0" smtClean="0">
              <a:effectLst>
                <a:outerShdw blurRad="38100" dist="38100" dir="2700000" algn="tl">
                  <a:srgbClr val="000000">
                    <a:alpha val="43137"/>
                  </a:srgbClr>
                </a:outerShdw>
              </a:effectLst>
            </a:endParaRPr>
          </a:p>
          <a:p>
            <a:r>
              <a:rPr lang="en-US" sz="2400" b="1" dirty="0" smtClean="0">
                <a:solidFill>
                  <a:schemeClr val="accent4">
                    <a:lumMod val="50000"/>
                  </a:schemeClr>
                </a:solidFill>
                <a:effectLst>
                  <a:glow rad="228600">
                    <a:schemeClr val="accent5">
                      <a:lumMod val="50000"/>
                      <a:alpha val="40000"/>
                    </a:schemeClr>
                  </a:glow>
                  <a:outerShdw blurRad="38100" dist="38100" dir="2700000" algn="tl">
                    <a:srgbClr val="000000">
                      <a:alpha val="43137"/>
                    </a:srgbClr>
                  </a:outerShdw>
                </a:effectLst>
              </a:rPr>
              <a:t>Examples:</a:t>
            </a:r>
            <a:r>
              <a:rPr lang="en-US" sz="2400" b="1" dirty="0" smtClean="0">
                <a:effectLst>
                  <a:glow rad="228600">
                    <a:schemeClr val="accent5">
                      <a:lumMod val="50000"/>
                      <a:alpha val="40000"/>
                    </a:schemeClr>
                  </a:glow>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Linux, Unix, Windows Server</a:t>
            </a:r>
          </a:p>
          <a:p>
            <a:endParaRPr lang="en-US" sz="2400" dirty="0"/>
          </a:p>
        </p:txBody>
      </p:sp>
      <p:pic>
        <p:nvPicPr>
          <p:cNvPr id="4" name="Picture 1031" descr="nor78902_A0703L"/>
          <p:cNvPicPr>
            <a:picLocks noChangeAspect="1" noChangeArrowheads="1"/>
          </p:cNvPicPr>
          <p:nvPr/>
        </p:nvPicPr>
        <p:blipFill>
          <a:blip r:embed="rId3"/>
          <a:srcRect l="2913" t="7524" r="2913"/>
          <a:stretch>
            <a:fillRect/>
          </a:stretch>
        </p:blipFill>
        <p:spPr bwMode="auto">
          <a:xfrm>
            <a:off x="3132221" y="3842085"/>
            <a:ext cx="6781800" cy="2932079"/>
          </a:xfrm>
          <a:prstGeom prst="rect">
            <a:avLst/>
          </a:prstGeom>
          <a:noFill/>
        </p:spPr>
      </p:pic>
    </p:spTree>
    <p:extLst>
      <p:ext uri="{BB962C8B-B14F-4D97-AF65-F5344CB8AC3E}">
        <p14:creationId xmlns:p14="http://schemas.microsoft.com/office/powerpoint/2010/main" val="2289397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14521"/>
          </a:xfrm>
        </p:spPr>
        <p:txBody>
          <a:bodyPr>
            <a:normAutofit fontScale="90000"/>
          </a:bodyPr>
          <a:lstStyle/>
          <a:p>
            <a:r>
              <a:rPr lang="en-US" sz="2800" b="1" dirty="0">
                <a:solidFill>
                  <a:schemeClr val="accent4">
                    <a:lumMod val="50000"/>
                  </a:schemeClr>
                </a:solidFill>
                <a:effectLst>
                  <a:outerShdw blurRad="38100" dist="38100" dir="2700000" algn="tl">
                    <a:srgbClr val="000000">
                      <a:alpha val="43137"/>
                    </a:srgbClr>
                  </a:outerShdw>
                </a:effectLst>
                <a:latin typeface="+mn-lt"/>
              </a:rPr>
              <a:t>Types of Operating Systems</a:t>
            </a:r>
            <a:endParaRPr lang="en-US" sz="2800" dirty="0">
              <a:solidFill>
                <a:schemeClr val="accent4">
                  <a:lumMod val="50000"/>
                </a:schemeClr>
              </a:solidFill>
              <a:effectLst>
                <a:outerShdw blurRad="38100" dist="38100" dir="2700000" algn="tl">
                  <a:srgbClr val="000000">
                    <a:alpha val="43137"/>
                  </a:srgbClr>
                </a:outerShdw>
              </a:effectLst>
              <a:latin typeface="+mn-lt"/>
            </a:endParaRPr>
          </a:p>
        </p:txBody>
      </p:sp>
      <p:pic>
        <p:nvPicPr>
          <p:cNvPr id="4" name="Content Placeholder 7" descr="Fig7-08.gif"/>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4471" y="991401"/>
            <a:ext cx="9043058" cy="5310690"/>
          </a:xfrm>
        </p:spPr>
      </p:pic>
    </p:spTree>
    <p:extLst>
      <p:ext uri="{BB962C8B-B14F-4D97-AF65-F5344CB8AC3E}">
        <p14:creationId xmlns:p14="http://schemas.microsoft.com/office/powerpoint/2010/main" val="259148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mn-lt"/>
              </a:rPr>
              <a:t>Stand-Alone Operating Systems</a:t>
            </a:r>
            <a:endParaRPr lang="en-US" sz="3200" dirty="0">
              <a:latin typeface="+mn-lt"/>
            </a:endParaRPr>
          </a:p>
        </p:txBody>
      </p:sp>
      <p:sp>
        <p:nvSpPr>
          <p:cNvPr id="3" name="Content Placeholder 2"/>
          <p:cNvSpPr>
            <a:spLocks noGrp="1"/>
          </p:cNvSpPr>
          <p:nvPr>
            <p:ph idx="1"/>
          </p:nvPr>
        </p:nvSpPr>
        <p:spPr/>
        <p:txBody>
          <a:bodyPr/>
          <a:lstStyle/>
          <a:p>
            <a:r>
              <a:rPr lang="en-US" sz="2400" dirty="0" smtClean="0"/>
              <a:t>A </a:t>
            </a:r>
            <a:r>
              <a:rPr lang="en-US" sz="2400" b="1" dirty="0" smtClean="0">
                <a:solidFill>
                  <a:schemeClr val="accent4">
                    <a:lumMod val="50000"/>
                  </a:schemeClr>
                </a:solidFill>
              </a:rPr>
              <a:t>stand-alone operating system</a:t>
            </a:r>
            <a:r>
              <a:rPr lang="en-US" sz="2400" dirty="0" smtClean="0">
                <a:solidFill>
                  <a:schemeClr val="accent4">
                    <a:lumMod val="50000"/>
                  </a:schemeClr>
                </a:solidFill>
              </a:rPr>
              <a:t> </a:t>
            </a:r>
            <a:r>
              <a:rPr lang="en-US" sz="2400" dirty="0" smtClean="0"/>
              <a:t>is a complete operating system that works on a desktop computer, notebook computer, or mobile computing device</a:t>
            </a:r>
          </a:p>
          <a:p>
            <a:endParaRPr lang="en-US" dirty="0"/>
          </a:p>
        </p:txBody>
      </p:sp>
      <p:pic>
        <p:nvPicPr>
          <p:cNvPr id="4" name="Picture 3"/>
          <p:cNvPicPr>
            <a:picLocks noChangeAspect="1"/>
          </p:cNvPicPr>
          <p:nvPr/>
        </p:nvPicPr>
        <p:blipFill>
          <a:blip r:embed="rId2"/>
          <a:stretch>
            <a:fillRect/>
          </a:stretch>
        </p:blipFill>
        <p:spPr>
          <a:xfrm>
            <a:off x="3503245" y="3090160"/>
            <a:ext cx="4426108" cy="2694623"/>
          </a:xfrm>
          <a:prstGeom prst="rect">
            <a:avLst/>
          </a:prstGeom>
        </p:spPr>
      </p:pic>
    </p:spTree>
    <p:extLst>
      <p:ext uri="{BB962C8B-B14F-4D97-AF65-F5344CB8AC3E}">
        <p14:creationId xmlns:p14="http://schemas.microsoft.com/office/powerpoint/2010/main" val="3188904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5902"/>
          </a:xfrm>
        </p:spPr>
        <p:txBody>
          <a:bodyPr>
            <a:normAutofit/>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rPr>
              <a:t>Stand-Alone Operating Systems</a:t>
            </a:r>
            <a:endParaRPr lang="en-US" sz="40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193533"/>
            <a:ext cx="10515600" cy="4964180"/>
          </a:xfrm>
        </p:spPr>
        <p:txBody>
          <a:bodyPr/>
          <a:lstStyle/>
          <a:p>
            <a:pPr lvl="0"/>
            <a:r>
              <a:rPr lang="en-US" sz="2400" b="1" dirty="0">
                <a:solidFill>
                  <a:schemeClr val="accent4">
                    <a:lumMod val="50000"/>
                  </a:schemeClr>
                </a:solidFill>
                <a:effectLst>
                  <a:outerShdw blurRad="38100" dist="38100" dir="2700000" algn="tl">
                    <a:srgbClr val="000000">
                      <a:alpha val="43137"/>
                    </a:srgbClr>
                  </a:outerShdw>
                </a:effectLst>
              </a:rPr>
              <a:t>Windows 10 </a:t>
            </a:r>
            <a:r>
              <a:rPr lang="en-US" sz="2400" dirty="0">
                <a:solidFill>
                  <a:schemeClr val="accent4">
                    <a:lumMod val="50000"/>
                  </a:schemeClr>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is one of Microsoft’s fastest, most efficient operating system to date  and is available in multiple editions:</a:t>
            </a:r>
            <a:endParaRPr lang="en-US" sz="2400" b="1" dirty="0">
              <a:solidFill>
                <a:prstClr val="black"/>
              </a:solidFill>
              <a:effectLst>
                <a:outerShdw blurRad="38100" dist="38100" dir="2700000" algn="tl">
                  <a:srgbClr val="000000">
                    <a:alpha val="43137"/>
                  </a:srgbClr>
                </a:outerShdw>
              </a:effectLst>
            </a:endParaRPr>
          </a:p>
          <a:p>
            <a:endParaRPr lang="en-US" dirty="0"/>
          </a:p>
        </p:txBody>
      </p:sp>
      <p:graphicFrame>
        <p:nvGraphicFramePr>
          <p:cNvPr id="4" name="Diagram 3"/>
          <p:cNvGraphicFramePr/>
          <p:nvPr>
            <p:extLst>
              <p:ext uri="{D42A27DB-BD31-4B8C-83A1-F6EECF244321}">
                <p14:modId xmlns:p14="http://schemas.microsoft.com/office/powerpoint/2010/main" val="251932358"/>
              </p:ext>
            </p:extLst>
          </p:nvPr>
        </p:nvGraphicFramePr>
        <p:xfrm>
          <a:off x="3694496" y="2681438"/>
          <a:ext cx="6629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6974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chemeClr val="accent4">
                    <a:lumMod val="50000"/>
                  </a:schemeClr>
                </a:solidFill>
                <a:effectLst>
                  <a:outerShdw blurRad="38100" dist="38100" dir="2700000" algn="tl">
                    <a:srgbClr val="000000">
                      <a:alpha val="43137"/>
                    </a:srgbClr>
                  </a:outerShdw>
                </a:effectLst>
                <a:latin typeface="Calibri" panose="020F0502020204030204"/>
              </a:rPr>
              <a:t>Stand-Alone Operating Systems</a:t>
            </a:r>
            <a:endParaRPr lang="en-US" dirty="0">
              <a:solidFill>
                <a:schemeClr val="accent4">
                  <a:lumMod val="50000"/>
                </a:schemeClr>
              </a:solidFill>
              <a:effectLst>
                <a:outerShdw blurRad="38100" dist="38100" dir="2700000" algn="tl">
                  <a:srgbClr val="000000">
                    <a:alpha val="43137"/>
                  </a:srgbClr>
                </a:outerShdw>
              </a:effectLst>
            </a:endParaRPr>
          </a:p>
        </p:txBody>
      </p:sp>
      <p:pic>
        <p:nvPicPr>
          <p:cNvPr id="4" name="Content Placeholder 13" descr="Fig7-09.gif"/>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1278" y="1434557"/>
            <a:ext cx="8146193" cy="5091371"/>
          </a:xfrm>
        </p:spPr>
      </p:pic>
    </p:spTree>
    <p:extLst>
      <p:ext uri="{BB962C8B-B14F-4D97-AF65-F5344CB8AC3E}">
        <p14:creationId xmlns:p14="http://schemas.microsoft.com/office/powerpoint/2010/main" val="4241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5153"/>
          </a:xfrm>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Calibri" panose="020F0502020204030204"/>
              </a:rPr>
              <a:t>Stand-Alone Operating Systems</a:t>
            </a:r>
            <a:endParaRPr lang="en-US" sz="3200" dirty="0"/>
          </a:p>
        </p:txBody>
      </p:sp>
      <p:sp>
        <p:nvSpPr>
          <p:cNvPr id="3" name="Content Placeholder 2"/>
          <p:cNvSpPr>
            <a:spLocks noGrp="1"/>
          </p:cNvSpPr>
          <p:nvPr>
            <p:ph idx="1"/>
          </p:nvPr>
        </p:nvSpPr>
        <p:spPr>
          <a:xfrm>
            <a:off x="838200" y="1106905"/>
            <a:ext cx="10515600" cy="5070058"/>
          </a:xfrm>
        </p:spPr>
        <p:txBody>
          <a:bodyPr>
            <a:normAutofit/>
          </a:bodyPr>
          <a:lstStyle/>
          <a:p>
            <a:r>
              <a:rPr lang="en-US" sz="2400" dirty="0" smtClean="0">
                <a:effectLst>
                  <a:outerShdw blurRad="38100" dist="38100" dir="2700000" algn="tl">
                    <a:srgbClr val="000000">
                      <a:alpha val="43137"/>
                    </a:srgbClr>
                  </a:outerShdw>
                </a:effectLst>
              </a:rPr>
              <a:t>The </a:t>
            </a:r>
            <a:r>
              <a:rPr lang="en-US" sz="2400" b="1" dirty="0" smtClean="0">
                <a:solidFill>
                  <a:schemeClr val="accent4">
                    <a:lumMod val="50000"/>
                  </a:schemeClr>
                </a:solidFill>
                <a:effectLst>
                  <a:outerShdw blurRad="38100" dist="38100" dir="2700000" algn="tl">
                    <a:srgbClr val="000000">
                      <a:alpha val="43137"/>
                    </a:srgbClr>
                  </a:outerShdw>
                </a:effectLst>
              </a:rPr>
              <a:t>Macintosh operating system</a:t>
            </a:r>
            <a:r>
              <a:rPr lang="en-US" sz="2400" dirty="0" smtClean="0">
                <a:solidFill>
                  <a:schemeClr val="accent4">
                    <a:lumMod val="50000"/>
                  </a:schemeClr>
                </a:solidFill>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has set the standard for operating system ease of use</a:t>
            </a:r>
          </a:p>
          <a:p>
            <a:pPr marL="0" indent="0">
              <a:buNone/>
            </a:pPr>
            <a:endParaRPr lang="en-US" sz="2400" dirty="0">
              <a:effectLst>
                <a:outerShdw blurRad="38100" dist="38100" dir="2700000" algn="tl">
                  <a:srgbClr val="000000">
                    <a:alpha val="43137"/>
                  </a:srgbClr>
                </a:outerShdw>
              </a:effectLst>
            </a:endParaRPr>
          </a:p>
        </p:txBody>
      </p:sp>
      <p:pic>
        <p:nvPicPr>
          <p:cNvPr id="4" name="Picture 3" descr="Fig8-19.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7525" y="1695101"/>
            <a:ext cx="6823218" cy="4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26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Calibri" panose="020F0502020204030204"/>
              </a:rPr>
              <a:t>Stand-Alone Operating Systems</a:t>
            </a:r>
            <a:endParaRPr lang="en-US" sz="3200" dirty="0"/>
          </a:p>
        </p:txBody>
      </p:sp>
      <p:sp>
        <p:nvSpPr>
          <p:cNvPr id="3" name="Content Placeholder 2"/>
          <p:cNvSpPr>
            <a:spLocks noGrp="1"/>
          </p:cNvSpPr>
          <p:nvPr>
            <p:ph idx="1"/>
          </p:nvPr>
        </p:nvSpPr>
        <p:spPr/>
        <p:txBody>
          <a:bodyPr/>
          <a:lstStyle/>
          <a:p>
            <a:pPr lvl="0"/>
            <a:r>
              <a:rPr lang="en-US" sz="2400" b="1" dirty="0" smtClean="0">
                <a:solidFill>
                  <a:schemeClr val="accent4">
                    <a:lumMod val="50000"/>
                  </a:schemeClr>
                </a:solidFill>
                <a:effectLst>
                  <a:outerShdw blurRad="38100" dist="38100" dir="2700000" algn="tl">
                    <a:srgbClr val="000000">
                      <a:alpha val="43137"/>
                    </a:srgbClr>
                  </a:outerShdw>
                </a:effectLst>
              </a:rPr>
              <a:t>UNIX</a:t>
            </a:r>
            <a:r>
              <a:rPr lang="en-US" sz="2400" b="0" dirty="0" smtClean="0">
                <a:effectLst>
                  <a:outerShdw blurRad="38100" dist="38100" dir="2700000" algn="tl">
                    <a:srgbClr val="000000">
                      <a:alpha val="43137"/>
                    </a:srgbClr>
                  </a:outerShdw>
                </a:effectLst>
              </a:rPr>
              <a:t> is a multitasking operating system developed in the early 1970s</a:t>
            </a:r>
          </a:p>
          <a:p>
            <a:pPr marL="0" lvl="0" indent="0">
              <a:buNone/>
            </a:pPr>
            <a:endParaRPr lang="en-US" sz="2400" b="1" dirty="0" smtClean="0">
              <a:effectLst>
                <a:outerShdw blurRad="38100" dist="38100" dir="2700000" algn="tl">
                  <a:srgbClr val="000000">
                    <a:alpha val="43137"/>
                  </a:srgbClr>
                </a:outerShdw>
              </a:effectLst>
            </a:endParaRPr>
          </a:p>
          <a:p>
            <a:pPr lvl="0"/>
            <a:r>
              <a:rPr lang="en-US" sz="2400" b="1" dirty="0" smtClean="0">
                <a:solidFill>
                  <a:schemeClr val="accent4">
                    <a:lumMod val="50000"/>
                  </a:schemeClr>
                </a:solidFill>
                <a:effectLst>
                  <a:outerShdw blurRad="38100" dist="38100" dir="2700000" algn="tl">
                    <a:srgbClr val="000000">
                      <a:alpha val="43137"/>
                    </a:srgbClr>
                  </a:outerShdw>
                </a:effectLst>
              </a:rPr>
              <a:t>Linux</a:t>
            </a:r>
            <a:r>
              <a:rPr lang="en-US" sz="2400" b="0" dirty="0" smtClean="0">
                <a:effectLst>
                  <a:outerShdw blurRad="38100" dist="38100" dir="2700000" algn="tl">
                    <a:srgbClr val="000000">
                      <a:alpha val="43137"/>
                    </a:srgbClr>
                  </a:outerShdw>
                </a:effectLst>
              </a:rPr>
              <a:t> is an open-source, popular, multitasking UNIX-type operating system</a:t>
            </a:r>
            <a:endParaRPr lang="en-US" sz="2400" b="1" dirty="0" smtClean="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699574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accent4">
                    <a:lumMod val="50000"/>
                  </a:schemeClr>
                </a:solidFill>
                <a:effectLst>
                  <a:outerShdw blurRad="38100" dist="38100" dir="2700000" algn="tl">
                    <a:srgbClr val="000000">
                      <a:alpha val="43137"/>
                    </a:srgbClr>
                  </a:outerShdw>
                </a:effectLst>
                <a:latin typeface="Calibri" panose="020F0502020204030204"/>
              </a:rPr>
              <a:t>Server Operating Systems</a:t>
            </a:r>
            <a:endParaRPr lang="en-US" dirty="0">
              <a:solidFill>
                <a:schemeClr val="accent4">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stretch>
            <a:fillRect/>
          </a:stretch>
        </p:blipFill>
        <p:spPr>
          <a:xfrm>
            <a:off x="1520991" y="2002347"/>
            <a:ext cx="7170621" cy="4517086"/>
          </a:xfrm>
          <a:prstGeom prst="rect">
            <a:avLst/>
          </a:prstGeom>
        </p:spPr>
      </p:pic>
    </p:spTree>
    <p:extLst>
      <p:ext uri="{BB962C8B-B14F-4D97-AF65-F5344CB8AC3E}">
        <p14:creationId xmlns:p14="http://schemas.microsoft.com/office/powerpoint/2010/main" val="1351108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58900"/>
          </a:xfrm>
        </p:spPr>
        <p:txBody>
          <a:bodyPr>
            <a:normAutofit/>
          </a:bodyPr>
          <a:lstStyle/>
          <a:p>
            <a:r>
              <a:rPr lang="en-US" sz="3200" b="1" dirty="0">
                <a:solidFill>
                  <a:schemeClr val="accent4">
                    <a:lumMod val="50000"/>
                  </a:schemeClr>
                </a:solidFill>
                <a:latin typeface="+mn-lt"/>
              </a:rPr>
              <a:t>Embedded Operating Systems</a:t>
            </a:r>
            <a:endParaRPr lang="en-US" sz="3200" dirty="0">
              <a:solidFill>
                <a:schemeClr val="accent4">
                  <a:lumMod val="50000"/>
                </a:schemeClr>
              </a:solidFill>
              <a:latin typeface="+mn-lt"/>
            </a:endParaRPr>
          </a:p>
        </p:txBody>
      </p:sp>
      <p:sp>
        <p:nvSpPr>
          <p:cNvPr id="3" name="Content Placeholder 2"/>
          <p:cNvSpPr>
            <a:spLocks noGrp="1"/>
          </p:cNvSpPr>
          <p:nvPr>
            <p:ph idx="1"/>
          </p:nvPr>
        </p:nvSpPr>
        <p:spPr>
          <a:xfrm>
            <a:off x="838200" y="1087655"/>
            <a:ext cx="10515600" cy="5089308"/>
          </a:xfrm>
        </p:spPr>
        <p:txBody>
          <a:bodyPr/>
          <a:lstStyle/>
          <a:p>
            <a:r>
              <a:rPr lang="en-US" sz="2400" dirty="0">
                <a:effectLst>
                  <a:outerShdw blurRad="38100" dist="38100" dir="2700000" algn="tl">
                    <a:srgbClr val="000000">
                      <a:alpha val="43137"/>
                    </a:srgbClr>
                  </a:outerShdw>
                </a:effectLst>
              </a:rPr>
              <a:t>An </a:t>
            </a:r>
            <a:r>
              <a:rPr lang="en-US" sz="2400" b="1" dirty="0">
                <a:solidFill>
                  <a:schemeClr val="accent4">
                    <a:lumMod val="50000"/>
                  </a:schemeClr>
                </a:solidFill>
                <a:effectLst>
                  <a:outerShdw blurRad="38100" dist="38100" dir="2700000" algn="tl">
                    <a:srgbClr val="000000">
                      <a:alpha val="43137"/>
                    </a:srgbClr>
                  </a:outerShdw>
                </a:effectLst>
              </a:rPr>
              <a:t>embedded operating system </a:t>
            </a:r>
            <a:r>
              <a:rPr lang="en-US" sz="2400" dirty="0">
                <a:effectLst>
                  <a:outerShdw blurRad="38100" dist="38100" dir="2700000" algn="tl">
                    <a:srgbClr val="000000">
                      <a:alpha val="43137"/>
                    </a:srgbClr>
                  </a:outerShdw>
                </a:effectLst>
              </a:rPr>
              <a:t>resides on a </a:t>
            </a:r>
            <a:r>
              <a:rPr lang="en-US" sz="2400" dirty="0">
                <a:solidFill>
                  <a:schemeClr val="accent4">
                    <a:lumMod val="50000"/>
                  </a:schemeClr>
                </a:solidFill>
                <a:effectLst>
                  <a:outerShdw blurRad="38100" dist="38100" dir="2700000" algn="tl">
                    <a:srgbClr val="000000">
                      <a:alpha val="43137"/>
                    </a:srgbClr>
                  </a:outerShdw>
                </a:effectLst>
              </a:rPr>
              <a:t>ROM chip </a:t>
            </a:r>
            <a:r>
              <a:rPr lang="en-US" sz="2400" dirty="0">
                <a:effectLst>
                  <a:outerShdw blurRad="38100" dist="38100" dir="2700000" algn="tl">
                    <a:srgbClr val="000000">
                      <a:alpha val="43137"/>
                    </a:srgbClr>
                  </a:outerShdw>
                </a:effectLst>
              </a:rPr>
              <a:t>on a mobile device or consumer electronic device</a:t>
            </a:r>
          </a:p>
          <a:p>
            <a:endParaRPr lang="en-US" dirty="0"/>
          </a:p>
        </p:txBody>
      </p:sp>
      <p:graphicFrame>
        <p:nvGraphicFramePr>
          <p:cNvPr id="4" name="Diagram 3"/>
          <p:cNvGraphicFramePr/>
          <p:nvPr>
            <p:extLst>
              <p:ext uri="{D42A27DB-BD31-4B8C-83A1-F6EECF244321}">
                <p14:modId xmlns:p14="http://schemas.microsoft.com/office/powerpoint/2010/main" val="317183340"/>
              </p:ext>
            </p:extLst>
          </p:nvPr>
        </p:nvGraphicFramePr>
        <p:xfrm>
          <a:off x="2407118" y="2052587"/>
          <a:ext cx="86868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398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latin typeface="+mn-lt"/>
              </a:rPr>
              <a:t>Embedded Operating Systems</a:t>
            </a:r>
            <a:br>
              <a:rPr lang="en-US" sz="3200" b="1" dirty="0">
                <a:solidFill>
                  <a:schemeClr val="accent4">
                    <a:lumMod val="50000"/>
                  </a:schemeClr>
                </a:solidFill>
                <a:latin typeface="+mn-lt"/>
              </a:rPr>
            </a:br>
            <a:endParaRPr lang="en-US" sz="32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3"/>
          <a:stretch>
            <a:fillRect/>
          </a:stretch>
        </p:blipFill>
        <p:spPr>
          <a:xfrm>
            <a:off x="1731895" y="2193850"/>
            <a:ext cx="7496175" cy="2228850"/>
          </a:xfrm>
          <a:prstGeom prst="rect">
            <a:avLst/>
          </a:prstGeom>
        </p:spPr>
      </p:pic>
    </p:spTree>
    <p:extLst>
      <p:ext uri="{BB962C8B-B14F-4D97-AF65-F5344CB8AC3E}">
        <p14:creationId xmlns:p14="http://schemas.microsoft.com/office/powerpoint/2010/main" val="3105918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5153"/>
          </a:xfrm>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mn-lt"/>
              </a:rPr>
              <a:t>Windows CE </a:t>
            </a:r>
            <a:endParaRPr lang="en-US" sz="3200" dirty="0">
              <a:solidFill>
                <a:schemeClr val="accent4">
                  <a:lumMod val="50000"/>
                </a:schemeClr>
              </a:solidFill>
              <a:effectLst>
                <a:outerShdw blurRad="38100" dist="38100" dir="2700000" algn="tl">
                  <a:srgbClr val="000000">
                    <a:alpha val="43137"/>
                  </a:srgbClr>
                </a:outerShdw>
              </a:effectLst>
              <a:latin typeface="+mn-lt"/>
            </a:endParaRPr>
          </a:p>
        </p:txBody>
      </p:sp>
      <p:pic>
        <p:nvPicPr>
          <p:cNvPr id="4" name="Picture 2"/>
          <p:cNvPicPr>
            <a:picLocks noGrp="1" noChangeAspect="1" noChangeArrowheads="1"/>
          </p:cNvPicPr>
          <p:nvPr>
            <p:ph idx="1"/>
          </p:nvPr>
        </p:nvPicPr>
        <p:blipFill>
          <a:blip r:embed="rId3"/>
          <a:srcRect/>
          <a:stretch>
            <a:fillRect/>
          </a:stretch>
        </p:blipFill>
        <p:spPr bwMode="auto">
          <a:xfrm>
            <a:off x="1664690" y="1342365"/>
            <a:ext cx="8480336" cy="5400131"/>
          </a:xfrm>
          <a:prstGeom prst="rect">
            <a:avLst/>
          </a:prstGeom>
          <a:noFill/>
          <a:ln w="9525">
            <a:noFill/>
            <a:miter lim="800000"/>
            <a:headEnd/>
            <a:tailEnd/>
          </a:ln>
          <a:effectLst/>
        </p:spPr>
      </p:pic>
    </p:spTree>
    <p:extLst>
      <p:ext uri="{BB962C8B-B14F-4D97-AF65-F5344CB8AC3E}">
        <p14:creationId xmlns:p14="http://schemas.microsoft.com/office/powerpoint/2010/main" val="1684851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1898"/>
          </a:xfrm>
        </p:spPr>
        <p:txBody>
          <a:bodyPr>
            <a:normAutofit fontScale="90000"/>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mn-lt"/>
              </a:rPr>
              <a:t>Android</a:t>
            </a:r>
            <a:endParaRPr lang="en-US" sz="3200" b="1" dirty="0">
              <a:solidFill>
                <a:schemeClr val="accent4">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endParaRPr lang="en-US" dirty="0"/>
          </a:p>
        </p:txBody>
      </p:sp>
      <p:grpSp>
        <p:nvGrpSpPr>
          <p:cNvPr id="4" name="Group 7"/>
          <p:cNvGrpSpPr/>
          <p:nvPr/>
        </p:nvGrpSpPr>
        <p:grpSpPr>
          <a:xfrm>
            <a:off x="741947" y="1087654"/>
            <a:ext cx="10731367" cy="5770345"/>
            <a:chOff x="0" y="0"/>
            <a:chExt cx="7086600" cy="6858000"/>
          </a:xfrm>
        </p:grpSpPr>
        <p:pic>
          <p:nvPicPr>
            <p:cNvPr id="5" name="Picture 2"/>
            <p:cNvPicPr>
              <a:picLocks noChangeAspect="1" noChangeArrowheads="1"/>
            </p:cNvPicPr>
            <p:nvPr/>
          </p:nvPicPr>
          <p:blipFill>
            <a:blip r:embed="rId2"/>
            <a:srcRect/>
            <a:stretch>
              <a:fillRect/>
            </a:stretch>
          </p:blipFill>
          <p:spPr bwMode="auto">
            <a:xfrm>
              <a:off x="0" y="0"/>
              <a:ext cx="2387600" cy="3581400"/>
            </a:xfrm>
            <a:prstGeom prst="rect">
              <a:avLst/>
            </a:prstGeom>
            <a:noFill/>
            <a:ln w="9525">
              <a:noFill/>
              <a:miter lim="800000"/>
              <a:headEnd/>
              <a:tailEnd/>
            </a:ln>
            <a:effectLst/>
          </p:spPr>
        </p:pic>
        <p:pic>
          <p:nvPicPr>
            <p:cNvPr id="6" name="Picture 3"/>
            <p:cNvPicPr>
              <a:picLocks noChangeAspect="1" noChangeArrowheads="1"/>
            </p:cNvPicPr>
            <p:nvPr/>
          </p:nvPicPr>
          <p:blipFill>
            <a:blip r:embed="rId3"/>
            <a:srcRect/>
            <a:stretch>
              <a:fillRect/>
            </a:stretch>
          </p:blipFill>
          <p:spPr bwMode="auto">
            <a:xfrm>
              <a:off x="4724400" y="0"/>
              <a:ext cx="2362200" cy="3543300"/>
            </a:xfrm>
            <a:prstGeom prst="rect">
              <a:avLst/>
            </a:prstGeom>
            <a:noFill/>
            <a:ln w="9525">
              <a:noFill/>
              <a:miter lim="800000"/>
              <a:headEnd/>
              <a:tailEnd/>
            </a:ln>
            <a:effectLst/>
          </p:spPr>
        </p:pic>
        <p:pic>
          <p:nvPicPr>
            <p:cNvPr id="7" name="Picture 5"/>
            <p:cNvPicPr>
              <a:picLocks noChangeAspect="1" noChangeArrowheads="1"/>
            </p:cNvPicPr>
            <p:nvPr/>
          </p:nvPicPr>
          <p:blipFill>
            <a:blip r:embed="rId4"/>
            <a:srcRect/>
            <a:stretch>
              <a:fillRect/>
            </a:stretch>
          </p:blipFill>
          <p:spPr bwMode="auto">
            <a:xfrm>
              <a:off x="2362200" y="0"/>
              <a:ext cx="2387600" cy="3581400"/>
            </a:xfrm>
            <a:prstGeom prst="rect">
              <a:avLst/>
            </a:prstGeom>
            <a:noFill/>
            <a:ln w="9525">
              <a:noFill/>
              <a:miter lim="800000"/>
              <a:headEnd/>
              <a:tailEnd/>
            </a:ln>
            <a:effectLst/>
          </p:spPr>
        </p:pic>
        <p:pic>
          <p:nvPicPr>
            <p:cNvPr id="8" name="Picture 6"/>
            <p:cNvPicPr>
              <a:picLocks noChangeAspect="1" noChangeArrowheads="1"/>
            </p:cNvPicPr>
            <p:nvPr/>
          </p:nvPicPr>
          <p:blipFill>
            <a:blip r:embed="rId5"/>
            <a:srcRect/>
            <a:stretch>
              <a:fillRect/>
            </a:stretch>
          </p:blipFill>
          <p:spPr bwMode="auto">
            <a:xfrm>
              <a:off x="0" y="3581400"/>
              <a:ext cx="2362200" cy="3276600"/>
            </a:xfrm>
            <a:prstGeom prst="rect">
              <a:avLst/>
            </a:prstGeom>
            <a:noFill/>
            <a:ln w="9525">
              <a:noFill/>
              <a:miter lim="800000"/>
              <a:headEnd/>
              <a:tailEnd/>
            </a:ln>
            <a:effectLst/>
          </p:spPr>
        </p:pic>
        <p:pic>
          <p:nvPicPr>
            <p:cNvPr id="9" name="Picture 7"/>
            <p:cNvPicPr>
              <a:picLocks noChangeAspect="1" noChangeArrowheads="1"/>
            </p:cNvPicPr>
            <p:nvPr/>
          </p:nvPicPr>
          <p:blipFill>
            <a:blip r:embed="rId6"/>
            <a:srcRect/>
            <a:stretch>
              <a:fillRect/>
            </a:stretch>
          </p:blipFill>
          <p:spPr bwMode="auto">
            <a:xfrm>
              <a:off x="2362200" y="3581400"/>
              <a:ext cx="2362200" cy="3276600"/>
            </a:xfrm>
            <a:prstGeom prst="rect">
              <a:avLst/>
            </a:prstGeom>
            <a:noFill/>
            <a:ln w="9525">
              <a:noFill/>
              <a:miter lim="800000"/>
              <a:headEnd/>
              <a:tailEnd/>
            </a:ln>
            <a:effectLst/>
          </p:spPr>
        </p:pic>
        <p:pic>
          <p:nvPicPr>
            <p:cNvPr id="10" name="Picture 8"/>
            <p:cNvPicPr>
              <a:picLocks noChangeAspect="1" noChangeArrowheads="1"/>
            </p:cNvPicPr>
            <p:nvPr/>
          </p:nvPicPr>
          <p:blipFill>
            <a:blip r:embed="rId7"/>
            <a:srcRect/>
            <a:stretch>
              <a:fillRect/>
            </a:stretch>
          </p:blipFill>
          <p:spPr bwMode="auto">
            <a:xfrm>
              <a:off x="4724400" y="3657600"/>
              <a:ext cx="2362200" cy="3200400"/>
            </a:xfrm>
            <a:prstGeom prst="rect">
              <a:avLst/>
            </a:prstGeom>
            <a:noFill/>
            <a:ln w="9525">
              <a:noFill/>
              <a:miter lim="800000"/>
              <a:headEnd/>
              <a:tailEnd/>
            </a:ln>
            <a:effectLst/>
          </p:spPr>
        </p:pic>
      </p:grpSp>
    </p:spTree>
    <p:extLst>
      <p:ext uri="{BB962C8B-B14F-4D97-AF65-F5344CB8AC3E}">
        <p14:creationId xmlns:p14="http://schemas.microsoft.com/office/powerpoint/2010/main" val="861614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4294967295"/>
          </p:nvPr>
        </p:nvPicPr>
        <p:blipFill>
          <a:blip r:embed="rId3"/>
          <a:srcRect/>
          <a:stretch>
            <a:fillRect/>
          </a:stretch>
        </p:blipFill>
        <p:spPr bwMode="auto">
          <a:xfrm>
            <a:off x="0" y="1912938"/>
            <a:ext cx="3810000" cy="3810000"/>
          </a:xfrm>
          <a:prstGeom prst="rect">
            <a:avLst/>
          </a:prstGeom>
          <a:noFill/>
          <a:ln w="9525">
            <a:noFill/>
            <a:miter lim="800000"/>
            <a:headEnd/>
            <a:tailEnd/>
          </a:ln>
          <a:effectLst/>
        </p:spPr>
      </p:pic>
      <p:grpSp>
        <p:nvGrpSpPr>
          <p:cNvPr id="5" name="Group 4"/>
          <p:cNvGrpSpPr/>
          <p:nvPr/>
        </p:nvGrpSpPr>
        <p:grpSpPr>
          <a:xfrm>
            <a:off x="4953000" y="1905000"/>
            <a:ext cx="2720662" cy="3878103"/>
            <a:chOff x="6019800" y="2590800"/>
            <a:chExt cx="2720662" cy="3878103"/>
          </a:xfrm>
        </p:grpSpPr>
        <p:pic>
          <p:nvPicPr>
            <p:cNvPr id="6" name="Picture 3"/>
            <p:cNvPicPr>
              <a:picLocks noChangeAspect="1" noChangeArrowheads="1"/>
            </p:cNvPicPr>
            <p:nvPr/>
          </p:nvPicPr>
          <p:blipFill>
            <a:blip r:embed="rId4"/>
            <a:srcRect/>
            <a:stretch>
              <a:fillRect/>
            </a:stretch>
          </p:blipFill>
          <p:spPr bwMode="auto">
            <a:xfrm>
              <a:off x="6019800" y="2590800"/>
              <a:ext cx="2286000" cy="3189767"/>
            </a:xfrm>
            <a:prstGeom prst="rect">
              <a:avLst/>
            </a:prstGeom>
            <a:noFill/>
            <a:ln w="9525">
              <a:noFill/>
              <a:miter lim="800000"/>
              <a:headEnd/>
              <a:tailEnd/>
            </a:ln>
            <a:effectLst/>
            <a:scene3d>
              <a:camera prst="orthographicFront">
                <a:rot lat="0" lon="300000" rev="0"/>
              </a:camera>
              <a:lightRig rig="threePt" dir="t"/>
            </a:scene3d>
          </p:spPr>
        </p:pic>
        <p:sp>
          <p:nvSpPr>
            <p:cNvPr id="7" name="Text Box 10"/>
            <p:cNvSpPr txBox="1">
              <a:spLocks noChangeArrowheads="1"/>
            </p:cNvSpPr>
            <p:nvPr/>
          </p:nvSpPr>
          <p:spPr bwMode="auto">
            <a:xfrm>
              <a:off x="6225862" y="5945683"/>
              <a:ext cx="2514600" cy="523220"/>
            </a:xfrm>
            <a:prstGeom prst="rect">
              <a:avLst/>
            </a:prstGeom>
            <a:solidFill>
              <a:schemeClr val="tx1">
                <a:lumMod val="50000"/>
                <a:alpha val="61000"/>
              </a:schemeClr>
            </a:solidFill>
            <a:ln w="57150">
              <a:noFill/>
              <a:miter lim="800000"/>
              <a:headEnd/>
              <a:tailEnd/>
            </a:ln>
            <a:effectLst/>
          </p:spPr>
          <p:txBody>
            <a:bodyPr wrap="square">
              <a:spAutoFit/>
            </a:bodyPr>
            <a:lstStyle/>
            <a:p>
              <a:pPr algn="ctr"/>
              <a:r>
                <a:rPr lang="en-US" sz="2800" b="1" dirty="0">
                  <a:solidFill>
                    <a:srgbClr val="FF0000"/>
                  </a:solidFill>
                </a:rPr>
                <a:t>Symbian OS</a:t>
              </a:r>
            </a:p>
          </p:txBody>
        </p:sp>
      </p:grpSp>
      <p:grpSp>
        <p:nvGrpSpPr>
          <p:cNvPr id="8" name="Group 7"/>
          <p:cNvGrpSpPr/>
          <p:nvPr/>
        </p:nvGrpSpPr>
        <p:grpSpPr>
          <a:xfrm>
            <a:off x="8187891" y="2091891"/>
            <a:ext cx="2874082" cy="4001172"/>
            <a:chOff x="3144033" y="2057400"/>
            <a:chExt cx="2874082" cy="4001172"/>
          </a:xfrm>
        </p:grpSpPr>
        <p:sp>
          <p:nvSpPr>
            <p:cNvPr id="9" name="Text Box 10"/>
            <p:cNvSpPr txBox="1">
              <a:spLocks noChangeArrowheads="1"/>
            </p:cNvSpPr>
            <p:nvPr/>
          </p:nvSpPr>
          <p:spPr bwMode="auto">
            <a:xfrm>
              <a:off x="3581400" y="2057400"/>
              <a:ext cx="2057400" cy="523220"/>
            </a:xfrm>
            <a:prstGeom prst="rect">
              <a:avLst/>
            </a:prstGeom>
            <a:solidFill>
              <a:schemeClr val="tx1">
                <a:lumMod val="50000"/>
                <a:alpha val="61000"/>
              </a:schemeClr>
            </a:solidFill>
            <a:ln w="57150">
              <a:noFill/>
              <a:miter lim="800000"/>
              <a:headEnd/>
              <a:tailEnd/>
            </a:ln>
            <a:effectLst/>
          </p:spPr>
          <p:txBody>
            <a:bodyPr wrap="square">
              <a:spAutoFit/>
            </a:bodyPr>
            <a:lstStyle/>
            <a:p>
              <a:pPr algn="ctr"/>
              <a:r>
                <a:rPr lang="en-US" sz="2800" b="1" dirty="0">
                  <a:solidFill>
                    <a:prstClr val="black"/>
                  </a:solidFill>
                </a:rPr>
                <a:t>Palm OS</a:t>
              </a:r>
            </a:p>
          </p:txBody>
        </p:sp>
        <p:pic>
          <p:nvPicPr>
            <p:cNvPr id="10" name="Picture 6" descr="nor78902_B0710"/>
            <p:cNvPicPr>
              <a:picLocks noChangeAspect="1" noChangeArrowheads="1"/>
            </p:cNvPicPr>
            <p:nvPr/>
          </p:nvPicPr>
          <p:blipFill>
            <a:blip r:embed="rId5">
              <a:clrChange>
                <a:clrFrom>
                  <a:srgbClr val="000000">
                    <a:alpha val="0"/>
                  </a:srgbClr>
                </a:clrFrom>
                <a:clrTo>
                  <a:srgbClr val="000000">
                    <a:alpha val="0"/>
                  </a:srgbClr>
                </a:clrTo>
              </a:clrChange>
            </a:blip>
            <a:srcRect/>
            <a:stretch>
              <a:fillRect/>
            </a:stretch>
          </p:blipFill>
          <p:spPr bwMode="auto">
            <a:xfrm rot="20860517">
              <a:off x="3144033" y="2706511"/>
              <a:ext cx="2874082" cy="3352061"/>
            </a:xfrm>
            <a:prstGeom prst="rect">
              <a:avLst/>
            </a:prstGeom>
            <a:noFill/>
          </p:spPr>
        </p:pic>
      </p:grpSp>
    </p:spTree>
    <p:extLst>
      <p:ext uri="{BB962C8B-B14F-4D97-AF65-F5344CB8AC3E}">
        <p14:creationId xmlns:p14="http://schemas.microsoft.com/office/powerpoint/2010/main" val="3288443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normAutofit/>
          </a:bodyPr>
          <a:lstStyle/>
          <a:p>
            <a:pPr lvl="0"/>
            <a:r>
              <a:rPr lang="en-US" sz="3200" b="1" dirty="0" smtClean="0">
                <a:solidFill>
                  <a:schemeClr val="accent4">
                    <a:lumMod val="50000"/>
                  </a:schemeClr>
                </a:solidFill>
                <a:effectLst>
                  <a:outerShdw dir="5040000" algn="tl">
                    <a:srgbClr val="1F497D">
                      <a:lumMod val="75000"/>
                    </a:srgbClr>
                  </a:outerShdw>
                </a:effectLst>
                <a:latin typeface="+mn-lt"/>
                <a:cs typeface="Tahoma" pitchFamily="34" charset="0"/>
              </a:rPr>
              <a:t>                        Communication </a:t>
            </a:r>
            <a:r>
              <a:rPr lang="en-US" sz="3200" b="1" dirty="0" smtClean="0">
                <a:solidFill>
                  <a:schemeClr val="accent4">
                    <a:lumMod val="50000"/>
                  </a:schemeClr>
                </a:solidFill>
                <a:effectLst>
                  <a:outerShdw dir="5040000" algn="tl">
                    <a:srgbClr val="1F497D">
                      <a:lumMod val="75000"/>
                    </a:srgbClr>
                  </a:outerShdw>
                </a:effectLst>
                <a:latin typeface="+mn-lt"/>
                <a:cs typeface="Tahoma" pitchFamily="34" charset="0"/>
              </a:rPr>
              <a:t>Networks</a:t>
            </a:r>
            <a:br>
              <a:rPr lang="en-US" sz="3200" b="1" dirty="0" smtClean="0">
                <a:solidFill>
                  <a:schemeClr val="accent4">
                    <a:lumMod val="50000"/>
                  </a:schemeClr>
                </a:solidFill>
                <a:effectLst>
                  <a:outerShdw dir="5040000" algn="tl">
                    <a:srgbClr val="1F497D">
                      <a:lumMod val="75000"/>
                    </a:srgbClr>
                  </a:outerShdw>
                </a:effectLst>
                <a:latin typeface="+mn-lt"/>
                <a:cs typeface="Tahoma" pitchFamily="34" charset="0"/>
              </a:rPr>
            </a:br>
            <a:endParaRPr lang="en-US" sz="3200" dirty="0">
              <a:solidFill>
                <a:schemeClr val="accent4">
                  <a:lumMod val="50000"/>
                </a:schemeClr>
              </a:solidFill>
              <a:latin typeface="+mn-lt"/>
            </a:endParaRPr>
          </a:p>
        </p:txBody>
      </p:sp>
    </p:spTree>
    <p:extLst>
      <p:ext uri="{BB962C8B-B14F-4D97-AF65-F5344CB8AC3E}">
        <p14:creationId xmlns:p14="http://schemas.microsoft.com/office/powerpoint/2010/main" val="1560133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C0504D">
                    <a:lumMod val="75000"/>
                  </a:srgb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Networking</a:t>
            </a:r>
            <a:br>
              <a:rPr lang="en-US" sz="3200" b="1" dirty="0">
                <a:solidFill>
                  <a:srgbClr val="C0504D">
                    <a:lumMod val="75000"/>
                  </a:srgb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lstStyle/>
          <a:p>
            <a:r>
              <a:rPr lang="en-US" sz="2400" dirty="0">
                <a:ln cap="rnd" cmpd="thickThin">
                  <a:solidFill>
                    <a:prstClr val="black"/>
                  </a:solidFill>
                  <a:bevel/>
                </a:ln>
              </a:rPr>
              <a:t>Networks is a set of technologies – including hardware, software and media – that can be used to connect computers together, enabling them to communicate, exchange information and share resources in real time</a:t>
            </a:r>
          </a:p>
          <a:p>
            <a:endParaRPr lang="en-US" dirty="0"/>
          </a:p>
        </p:txBody>
      </p:sp>
    </p:spTree>
    <p:extLst>
      <p:ext uri="{BB962C8B-B14F-4D97-AF65-F5344CB8AC3E}">
        <p14:creationId xmlns:p14="http://schemas.microsoft.com/office/powerpoint/2010/main" val="3353945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C0504D">
                    <a:lumMod val="75000"/>
                  </a:srgb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Benefits</a:t>
            </a:r>
            <a:endParaRPr lang="en-US" sz="3200" dirty="0">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indent="-457200">
              <a:lnSpc>
                <a:spcPct val="150000"/>
              </a:lnSpc>
            </a:pPr>
            <a:r>
              <a:rPr lang="en-US" sz="2400" dirty="0" smtClean="0">
                <a:effectLst>
                  <a:outerShdw blurRad="38100" dist="38100" dir="2700000" algn="tl">
                    <a:srgbClr val="000000">
                      <a:alpha val="43137"/>
                    </a:srgbClr>
                  </a:outerShdw>
                </a:effectLst>
              </a:rPr>
              <a:t>Resource sharing </a:t>
            </a:r>
            <a:r>
              <a:rPr lang="en-US" sz="2400" dirty="0" smtClean="0">
                <a:solidFill>
                  <a:srgbClr val="C00000"/>
                </a:solidFill>
                <a:effectLst>
                  <a:outerShdw blurRad="38100" dist="38100" dir="2700000" algn="tl">
                    <a:srgbClr val="000000">
                      <a:alpha val="43137"/>
                    </a:srgbClr>
                  </a:outerShdw>
                </a:effectLst>
              </a:rPr>
              <a:t>(cost savings)</a:t>
            </a:r>
          </a:p>
          <a:p>
            <a:pPr indent="-457200">
              <a:lnSpc>
                <a:spcPct val="150000"/>
              </a:lnSpc>
            </a:pPr>
            <a:r>
              <a:rPr lang="en-US" sz="2400" dirty="0" smtClean="0">
                <a:effectLst>
                  <a:outerShdw blurRad="38100" dist="38100" dir="2700000" algn="tl">
                    <a:srgbClr val="000000">
                      <a:alpha val="43137"/>
                    </a:srgbClr>
                  </a:outerShdw>
                </a:effectLst>
              </a:rPr>
              <a:t>Personal communication</a:t>
            </a:r>
          </a:p>
          <a:p>
            <a:pPr indent="-457200">
              <a:lnSpc>
                <a:spcPct val="150000"/>
              </a:lnSpc>
            </a:pPr>
            <a:r>
              <a:rPr lang="en-US" sz="2400" dirty="0" smtClean="0">
                <a:effectLst>
                  <a:outerShdw blurRad="38100" dist="38100" dir="2700000" algn="tl">
                    <a:srgbClr val="000000">
                      <a:alpha val="43137"/>
                    </a:srgbClr>
                  </a:outerShdw>
                </a:effectLst>
              </a:rPr>
              <a:t>Data backups</a:t>
            </a:r>
          </a:p>
          <a:p>
            <a:pPr indent="-457200">
              <a:lnSpc>
                <a:spcPct val="150000"/>
              </a:lnSpc>
            </a:pPr>
            <a:r>
              <a:rPr lang="en-US" sz="2400" dirty="0" smtClean="0">
                <a:effectLst>
                  <a:outerShdw blurRad="38100" dist="38100" dir="2700000" algn="tl">
                    <a:srgbClr val="000000">
                      <a:alpha val="43137"/>
                    </a:srgbClr>
                  </a:outerShdw>
                </a:effectLst>
              </a:rPr>
              <a:t>Reliability </a:t>
            </a:r>
            <a:r>
              <a:rPr lang="en-US" sz="2400" dirty="0" smtClean="0">
                <a:solidFill>
                  <a:srgbClr val="C00000"/>
                </a:solidFill>
                <a:effectLst>
                  <a:outerShdw blurRad="38100" dist="38100" dir="2700000" algn="tl">
                    <a:srgbClr val="000000">
                      <a:alpha val="43137"/>
                    </a:srgbClr>
                  </a:outerShdw>
                </a:effectLst>
              </a:rPr>
              <a:t>(reduced errors/inconsistencies)</a:t>
            </a:r>
          </a:p>
          <a:p>
            <a:pPr indent="-457200">
              <a:lnSpc>
                <a:spcPct val="150000"/>
              </a:lnSpc>
            </a:pPr>
            <a:r>
              <a:rPr lang="en-US" sz="2400" dirty="0" smtClean="0">
                <a:effectLst>
                  <a:outerShdw blurRad="38100" dist="38100" dir="2700000" algn="tl">
                    <a:srgbClr val="000000">
                      <a:alpha val="43137"/>
                    </a:srgbClr>
                  </a:outerShdw>
                </a:effectLst>
              </a:rPr>
              <a:t>Greater performance </a:t>
            </a:r>
            <a:r>
              <a:rPr lang="en-US" sz="2400" dirty="0" smtClean="0">
                <a:solidFill>
                  <a:srgbClr val="C00000"/>
                </a:solidFill>
                <a:effectLst>
                  <a:outerShdw blurRad="38100" dist="38100" dir="2700000" algn="tl">
                    <a:srgbClr val="000000">
                      <a:alpha val="43137"/>
                    </a:srgbClr>
                  </a:outerShdw>
                </a:effectLst>
              </a:rPr>
              <a:t>(distributed computing)</a:t>
            </a:r>
          </a:p>
          <a:p>
            <a:pPr indent="-457200">
              <a:lnSpc>
                <a:spcPct val="150000"/>
              </a:lnSpc>
            </a:pPr>
            <a:r>
              <a:rPr lang="en-US" sz="2400" dirty="0" smtClean="0">
                <a:effectLst>
                  <a:outerShdw blurRad="38100" dist="38100" dir="2700000" algn="tl">
                    <a:srgbClr val="000000">
                      <a:alpha val="43137"/>
                    </a:srgbClr>
                  </a:outerShdw>
                </a:effectLst>
              </a:rPr>
              <a:t>Personalized/ contextualized services</a:t>
            </a:r>
            <a:endParaRPr lang="en-US" sz="2400" dirty="0">
              <a:solidFill>
                <a:schemeClr val="tx2"/>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1658431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Network </a:t>
            </a:r>
            <a:r>
              <a:rPr lang="en-US" sz="3200" b="1" dirty="0" smtClean="0">
                <a:solidFill>
                  <a:schemeClr val="accent2">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Design </a:t>
            </a:r>
            <a:r>
              <a:rPr lang="en-US" sz="3200" b="1" dirty="0">
                <a:solidFill>
                  <a:schemeClr val="accent2">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Issues</a:t>
            </a:r>
            <a:br>
              <a:rPr lang="en-US" sz="3200" b="1" dirty="0">
                <a:solidFill>
                  <a:schemeClr val="accent2">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solidFill>
                <a:schemeClr val="accent2">
                  <a:lumMod val="50000"/>
                </a:schemeClr>
              </a:solidFill>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lstStyle/>
          <a:p>
            <a:pPr lvl="1" indent="-457200">
              <a:lnSpc>
                <a:spcPct val="150000"/>
              </a:lnSpc>
            </a:pPr>
            <a:r>
              <a:rPr lang="en-US" dirty="0" smtClean="0">
                <a:ln w="0" cap="rnd" cmpd="thickThin">
                  <a:solidFill>
                    <a:prstClr val="black"/>
                  </a:solidFill>
                  <a:bevel/>
                </a:ln>
                <a:effectLst>
                  <a:glow rad="63500">
                    <a:schemeClr val="accent2">
                      <a:satMod val="175000"/>
                      <a:alpha val="40000"/>
                    </a:schemeClr>
                  </a:glow>
                </a:effectLst>
              </a:rPr>
              <a:t>Media; Topology; Protocol; </a:t>
            </a:r>
          </a:p>
          <a:p>
            <a:pPr lvl="1" indent="-457200">
              <a:lnSpc>
                <a:spcPct val="150000"/>
              </a:lnSpc>
            </a:pPr>
            <a:r>
              <a:rPr lang="en-US" dirty="0" smtClean="0">
                <a:ln w="0" cap="rnd" cmpd="thickThin">
                  <a:solidFill>
                    <a:prstClr val="black"/>
                  </a:solidFill>
                  <a:bevel/>
                </a:ln>
                <a:effectLst>
                  <a:glow rad="63500">
                    <a:schemeClr val="accent2">
                      <a:satMod val="175000"/>
                      <a:alpha val="40000"/>
                    </a:schemeClr>
                  </a:glow>
                </a:effectLst>
              </a:rPr>
              <a:t>Addressing; Naming;</a:t>
            </a:r>
          </a:p>
          <a:p>
            <a:pPr lvl="1" indent="-457200">
              <a:lnSpc>
                <a:spcPct val="150000"/>
              </a:lnSpc>
            </a:pPr>
            <a:r>
              <a:rPr lang="en-US" dirty="0" smtClean="0">
                <a:ln w="0" cap="rnd" cmpd="thickThin">
                  <a:solidFill>
                    <a:prstClr val="black"/>
                  </a:solidFill>
                  <a:bevel/>
                </a:ln>
                <a:effectLst>
                  <a:glow rad="63500">
                    <a:schemeClr val="accent2">
                      <a:satMod val="175000"/>
                      <a:alpha val="40000"/>
                    </a:schemeClr>
                  </a:glow>
                </a:effectLst>
              </a:rPr>
              <a:t>Example networking application.</a:t>
            </a:r>
          </a:p>
          <a:p>
            <a:pPr lvl="1" indent="-457200">
              <a:lnSpc>
                <a:spcPct val="150000"/>
              </a:lnSpc>
            </a:pPr>
            <a:endParaRPr lang="en-US" dirty="0"/>
          </a:p>
        </p:txBody>
      </p:sp>
    </p:spTree>
    <p:extLst>
      <p:ext uri="{BB962C8B-B14F-4D97-AF65-F5344CB8AC3E}">
        <p14:creationId xmlns:p14="http://schemas.microsoft.com/office/powerpoint/2010/main" val="4273805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C0504D">
                    <a:lumMod val="75000"/>
                  </a:srgb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Transmission media</a:t>
            </a:r>
            <a:br>
              <a:rPr lang="en-US" sz="3200" b="1" dirty="0">
                <a:solidFill>
                  <a:srgbClr val="C0504D">
                    <a:lumMod val="75000"/>
                  </a:srgb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b="1" dirty="0">
                <a:solidFill>
                  <a:srgbClr val="C00000"/>
                </a:solidFill>
                <a:effectLst>
                  <a:outerShdw blurRad="38100" dist="38100" dir="2700000" algn="tl">
                    <a:srgbClr val="000000">
                      <a:alpha val="43137"/>
                    </a:srgbClr>
                  </a:outerShdw>
                </a:effectLst>
              </a:rPr>
              <a:t>Wired </a:t>
            </a:r>
            <a:r>
              <a:rPr lang="en-US" b="1" dirty="0" smtClean="0">
                <a:solidFill>
                  <a:srgbClr val="C00000"/>
                </a:solidFill>
                <a:effectLst>
                  <a:outerShdw blurRad="38100" dist="38100" dir="2700000" algn="tl">
                    <a:srgbClr val="000000">
                      <a:alpha val="43137"/>
                    </a:srgbClr>
                  </a:outerShdw>
                </a:effectLst>
              </a:rPr>
              <a:t>Media</a:t>
            </a:r>
            <a:endParaRPr lang="en-US" b="1" dirty="0">
              <a:solidFill>
                <a:srgbClr val="C00000"/>
              </a:solidFill>
              <a:effectLst>
                <a:outerShdw blurRad="38100" dist="38100" dir="2700000" algn="tl">
                  <a:srgbClr val="000000">
                    <a:alpha val="43137"/>
                  </a:srgbClr>
                </a:outerShdw>
              </a:effectLst>
            </a:endParaRPr>
          </a:p>
          <a:p>
            <a:pPr lvl="1">
              <a:lnSpc>
                <a:spcPct val="150000"/>
              </a:lnSpc>
            </a:pPr>
            <a:r>
              <a:rPr lang="en-US" sz="2800" b="1" dirty="0">
                <a:solidFill>
                  <a:srgbClr val="F79646">
                    <a:lumMod val="50000"/>
                  </a:srgbClr>
                </a:solidFill>
              </a:rPr>
              <a:t>1) Copper pair:</a:t>
            </a:r>
          </a:p>
          <a:p>
            <a:pPr marL="914400" lvl="2">
              <a:lnSpc>
                <a:spcPct val="150000"/>
              </a:lnSpc>
            </a:pPr>
            <a:r>
              <a:rPr lang="en-US" sz="2400" b="1" dirty="0">
                <a:solidFill>
                  <a:prstClr val="black"/>
                </a:solidFill>
              </a:rPr>
              <a:t> Unshielded Twisted Pair (UTP)</a:t>
            </a:r>
          </a:p>
          <a:p>
            <a:pPr marL="914400" lvl="2">
              <a:lnSpc>
                <a:spcPct val="150000"/>
              </a:lnSpc>
            </a:pPr>
            <a:r>
              <a:rPr lang="en-US" sz="2400" b="1" dirty="0">
                <a:solidFill>
                  <a:prstClr val="black"/>
                </a:solidFill>
              </a:rPr>
              <a:t> Shielded Twisted Pair (STP)</a:t>
            </a:r>
          </a:p>
          <a:p>
            <a:pPr lvl="1">
              <a:lnSpc>
                <a:spcPct val="150000"/>
              </a:lnSpc>
            </a:pPr>
            <a:r>
              <a:rPr lang="en-US" sz="2800" b="1" dirty="0" smtClean="0">
                <a:solidFill>
                  <a:srgbClr val="F79646">
                    <a:lumMod val="50000"/>
                  </a:srgbClr>
                </a:solidFill>
              </a:rPr>
              <a:t> 2) Coaxial Cable</a:t>
            </a:r>
          </a:p>
          <a:p>
            <a:pPr lvl="1">
              <a:lnSpc>
                <a:spcPct val="150000"/>
              </a:lnSpc>
            </a:pPr>
            <a:r>
              <a:rPr lang="en-US" sz="2800" b="1" dirty="0">
                <a:solidFill>
                  <a:prstClr val="black"/>
                </a:solidFill>
              </a:rPr>
              <a:t> </a:t>
            </a:r>
            <a:r>
              <a:rPr lang="en-US" sz="2800" b="1" dirty="0">
                <a:solidFill>
                  <a:srgbClr val="F79646">
                    <a:lumMod val="50000"/>
                  </a:srgbClr>
                </a:solidFill>
              </a:rPr>
              <a:t>3) Optical Fiber</a:t>
            </a:r>
          </a:p>
          <a:p>
            <a:endParaRPr lang="en-US" dirty="0"/>
          </a:p>
        </p:txBody>
      </p:sp>
      <p:pic>
        <p:nvPicPr>
          <p:cNvPr id="4" name="Picture 8" descr="C:\Documents and Settings\junaid\Desktop\chapter07images\chapter07images\saw8293x_p0706a.jpg"/>
          <p:cNvPicPr>
            <a:picLocks noChangeAspect="1" noChangeArrowheads="1"/>
          </p:cNvPicPr>
          <p:nvPr/>
        </p:nvPicPr>
        <p:blipFill>
          <a:blip r:embed="rId3"/>
          <a:srcRect/>
          <a:stretch>
            <a:fillRect/>
          </a:stretch>
        </p:blipFill>
        <p:spPr bwMode="auto">
          <a:xfrm>
            <a:off x="8586787" y="647299"/>
            <a:ext cx="2767013" cy="3992240"/>
          </a:xfrm>
          <a:prstGeom prst="rect">
            <a:avLst/>
          </a:prstGeom>
          <a:noFill/>
        </p:spPr>
      </p:pic>
      <p:pic>
        <p:nvPicPr>
          <p:cNvPr id="5" name="Picture 4"/>
          <p:cNvPicPr>
            <a:picLocks noChangeAspect="1" noChangeArrowheads="1"/>
          </p:cNvPicPr>
          <p:nvPr/>
        </p:nvPicPr>
        <p:blipFill>
          <a:blip r:embed="rId4">
            <a:clrChange>
              <a:clrFrom>
                <a:srgbClr val="FFFFFF"/>
              </a:clrFrom>
              <a:clrTo>
                <a:srgbClr val="FFFFFF">
                  <a:alpha val="0"/>
                </a:srgbClr>
              </a:clrTo>
            </a:clrChange>
          </a:blip>
          <a:srcRect b="12558"/>
          <a:stretch>
            <a:fillRect/>
          </a:stretch>
        </p:blipFill>
        <p:spPr bwMode="auto">
          <a:xfrm>
            <a:off x="3347987" y="2983776"/>
            <a:ext cx="6191250" cy="3581400"/>
          </a:xfrm>
          <a:prstGeom prst="rect">
            <a:avLst/>
          </a:prstGeom>
          <a:noFill/>
          <a:ln w="9525">
            <a:noFill/>
            <a:miter lim="800000"/>
            <a:headEnd/>
            <a:tailEnd/>
          </a:ln>
          <a:effectLst/>
        </p:spPr>
      </p:pic>
    </p:spTree>
    <p:extLst>
      <p:ext uri="{BB962C8B-B14F-4D97-AF65-F5344CB8AC3E}">
        <p14:creationId xmlns:p14="http://schemas.microsoft.com/office/powerpoint/2010/main" val="161217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Transmission media</a:t>
            </a:r>
            <a:b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solidFill>
                <a:schemeClr val="accent4">
                  <a:lumMod val="50000"/>
                </a:schemeClr>
              </a:solidFill>
              <a:latin typeface="+mn-lt"/>
            </a:endParaRPr>
          </a:p>
        </p:txBody>
      </p:sp>
      <p:sp>
        <p:nvSpPr>
          <p:cNvPr id="3" name="Content Placeholder 2"/>
          <p:cNvSpPr>
            <a:spLocks noGrp="1"/>
          </p:cNvSpPr>
          <p:nvPr>
            <p:ph idx="1"/>
          </p:nvPr>
        </p:nvSpPr>
        <p:spPr>
          <a:xfrm>
            <a:off x="838200" y="1309036"/>
            <a:ext cx="10515600" cy="4867927"/>
          </a:xfrm>
        </p:spPr>
        <p:txBody>
          <a:bodyPr>
            <a:normAutofit/>
          </a:bodyPr>
          <a:lstStyle/>
          <a:p>
            <a:pPr marL="0" indent="0">
              <a:buNone/>
            </a:pPr>
            <a:r>
              <a:rPr lang="en-US" sz="2600" b="1" dirty="0" smtClean="0">
                <a:solidFill>
                  <a:schemeClr val="accent4">
                    <a:lumMod val="50000"/>
                  </a:schemeClr>
                </a:solidFill>
                <a:effectLst>
                  <a:outerShdw blurRad="38100" dist="38100" dir="2700000" algn="tl">
                    <a:srgbClr val="000000">
                      <a:alpha val="43137"/>
                    </a:srgbClr>
                  </a:outerShdw>
                </a:effectLst>
              </a:rPr>
              <a:t>Wireless Channels</a:t>
            </a:r>
          </a:p>
          <a:p>
            <a:r>
              <a:rPr lang="en-US" sz="2600" dirty="0" smtClean="0">
                <a:effectLst>
                  <a:outerShdw blurRad="38100" dist="38100" dir="2700000" algn="tl">
                    <a:srgbClr val="000000">
                      <a:alpha val="43137"/>
                    </a:srgbClr>
                  </a:outerShdw>
                </a:effectLst>
              </a:rPr>
              <a:t>Four types of wireless channels </a:t>
            </a:r>
          </a:p>
          <a:p>
            <a:pPr lvl="1"/>
            <a:r>
              <a:rPr lang="en-US" sz="2600" dirty="0" smtClean="0">
                <a:solidFill>
                  <a:schemeClr val="accent4">
                    <a:lumMod val="50000"/>
                  </a:schemeClr>
                </a:solidFill>
                <a:effectLst>
                  <a:outerShdw blurRad="38100" dist="38100" dir="2700000" algn="tl">
                    <a:srgbClr val="000000">
                      <a:alpha val="43137"/>
                    </a:srgbClr>
                  </a:outerShdw>
                </a:effectLst>
                <a:hlinkClick r:id="rId2"/>
              </a:rPr>
              <a:t>Infrared transmission</a:t>
            </a:r>
            <a:r>
              <a:rPr lang="en-US" sz="2600" dirty="0" smtClean="0">
                <a:solidFill>
                  <a:schemeClr val="accent4">
                    <a:lumMod val="50000"/>
                  </a:schemeClr>
                </a:solidFill>
                <a:effectLst>
                  <a:outerShdw blurRad="38100" dist="38100" dir="2700000" algn="tl">
                    <a:srgbClr val="000000">
                      <a:alpha val="43137"/>
                    </a:srgbClr>
                  </a:outerShdw>
                </a:effectLst>
              </a:rPr>
              <a:t> :  </a:t>
            </a:r>
          </a:p>
          <a:p>
            <a:pPr lvl="2"/>
            <a:r>
              <a:rPr lang="en-US" sz="2400" dirty="0" smtClean="0">
                <a:effectLst>
                  <a:outerShdw blurRad="38100" dist="38100" dir="2700000" algn="tl">
                    <a:srgbClr val="000000">
                      <a:alpha val="43137"/>
                    </a:srgbClr>
                  </a:outerShdw>
                </a:effectLst>
              </a:rPr>
              <a:t>sends data via infrared-light waves</a:t>
            </a:r>
            <a:endParaRPr lang="en-US" sz="2400" dirty="0">
              <a:effectLst>
                <a:outerShdw blurRad="38100" dist="38100" dir="2700000" algn="tl">
                  <a:srgbClr val="000000">
                    <a:alpha val="43137"/>
                  </a:srgbClr>
                </a:outerShdw>
              </a:effectLst>
            </a:endParaRPr>
          </a:p>
          <a:p>
            <a:pPr lvl="1"/>
            <a:r>
              <a:rPr lang="en-US" sz="2800" u="sng" dirty="0" smtClean="0">
                <a:effectLst>
                  <a:outerShdw blurRad="38100" dist="38100" dir="2700000" algn="tl">
                    <a:srgbClr val="000000">
                      <a:alpha val="43137"/>
                    </a:srgbClr>
                  </a:outerShdw>
                </a:effectLst>
                <a:hlinkClick r:id="rId2"/>
              </a:rPr>
              <a:t>Broadcast radio</a:t>
            </a:r>
            <a:r>
              <a:rPr lang="en-US" sz="2800" u="sng" dirty="0" smtClean="0">
                <a:effectLst>
                  <a:outerShdw blurRad="38100" dist="38100" dir="2700000" algn="tl">
                    <a:srgbClr val="000000">
                      <a:alpha val="43137"/>
                    </a:srgbClr>
                  </a:outerShdw>
                </a:effectLst>
              </a:rPr>
              <a:t> :  </a:t>
            </a:r>
          </a:p>
          <a:p>
            <a:pPr lvl="2"/>
            <a:r>
              <a:rPr lang="en-US" sz="2400" dirty="0" smtClean="0">
                <a:effectLst>
                  <a:outerShdw blurRad="38100" dist="38100" dir="2700000" algn="tl">
                    <a:srgbClr val="000000">
                      <a:alpha val="43137"/>
                    </a:srgbClr>
                  </a:outerShdw>
                </a:effectLst>
              </a:rPr>
              <a:t>sends data over long distances, between states, regions, and countries</a:t>
            </a:r>
          </a:p>
          <a:p>
            <a:pPr lvl="1"/>
            <a:r>
              <a:rPr lang="en-US" sz="2800" dirty="0" smtClean="0">
                <a:effectLst>
                  <a:outerShdw blurRad="38100" dist="38100" dir="2700000" algn="tl">
                    <a:srgbClr val="000000">
                      <a:alpha val="43137"/>
                    </a:srgbClr>
                  </a:outerShdw>
                </a:effectLst>
                <a:hlinkClick r:id="rId2"/>
              </a:rPr>
              <a:t>Microwave radio</a:t>
            </a:r>
            <a:r>
              <a:rPr lang="en-US" sz="2800" dirty="0" smtClean="0">
                <a:effectLst>
                  <a:outerShdw blurRad="38100" dist="38100" dir="2700000" algn="tl">
                    <a:srgbClr val="000000">
                      <a:alpha val="43137"/>
                    </a:srgbClr>
                  </a:outerShdw>
                </a:effectLst>
              </a:rPr>
              <a:t> : </a:t>
            </a:r>
          </a:p>
          <a:p>
            <a:pPr lvl="2"/>
            <a:r>
              <a:rPr lang="en-US" sz="2400" dirty="0" smtClean="0">
                <a:effectLst>
                  <a:outerShdw blurRad="38100" dist="38100" dir="2700000" algn="tl">
                    <a:srgbClr val="000000">
                      <a:alpha val="43137"/>
                    </a:srgbClr>
                  </a:outerShdw>
                </a:effectLst>
              </a:rPr>
              <a:t>transmits voice and data as super high-frequency radio waves</a:t>
            </a:r>
          </a:p>
          <a:p>
            <a:pPr lvl="1"/>
            <a:r>
              <a:rPr lang="en-US" sz="2800" dirty="0" smtClean="0">
                <a:effectLst>
                  <a:outerShdw blurRad="38100" dist="38100" dir="2700000" algn="tl">
                    <a:srgbClr val="000000">
                      <a:alpha val="43137"/>
                    </a:srgbClr>
                  </a:outerShdw>
                </a:effectLst>
                <a:hlinkClick r:id="rId2"/>
              </a:rPr>
              <a:t>Communications satellites</a:t>
            </a:r>
            <a:r>
              <a:rPr lang="en-US" sz="2800" dirty="0" smtClean="0">
                <a:effectLst>
                  <a:outerShdw blurRad="38100" dist="38100" dir="2700000" algn="tl">
                    <a:srgbClr val="000000">
                      <a:alpha val="43137"/>
                    </a:srgbClr>
                  </a:outerShdw>
                </a:effectLst>
              </a:rPr>
              <a:t>: </a:t>
            </a:r>
          </a:p>
          <a:p>
            <a:pPr lvl="2"/>
            <a:r>
              <a:rPr lang="en-US" sz="2400" dirty="0" smtClean="0">
                <a:effectLst>
                  <a:outerShdw blurRad="38100" dist="38100" dir="2700000" algn="tl">
                    <a:srgbClr val="000000">
                      <a:alpha val="43137"/>
                    </a:srgbClr>
                  </a:outerShdw>
                </a:effectLst>
              </a:rPr>
              <a:t>are microwave relay stations in orbit around the earth. </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9966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t>Network Topology</a:t>
            </a:r>
            <a:b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br>
            <a:endParaRPr lang="en-US" sz="3200" dirty="0">
              <a:solidFill>
                <a:schemeClr val="accent4">
                  <a:lumMod val="50000"/>
                </a:schemeClr>
              </a:solidFill>
              <a:latin typeface="+mn-lt"/>
            </a:endParaRPr>
          </a:p>
        </p:txBody>
      </p:sp>
      <p:sp>
        <p:nvSpPr>
          <p:cNvPr id="3" name="Content Placeholder 2"/>
          <p:cNvSpPr>
            <a:spLocks noGrp="1"/>
          </p:cNvSpPr>
          <p:nvPr>
            <p:ph idx="1"/>
          </p:nvPr>
        </p:nvSpPr>
        <p:spPr/>
        <p:txBody>
          <a:bodyPr>
            <a:normAutofit/>
          </a:bodyPr>
          <a:lstStyle/>
          <a:p>
            <a:r>
              <a:rPr lang="en-US" sz="2400" b="1" dirty="0" smtClean="0">
                <a:solidFill>
                  <a:schemeClr val="accent4">
                    <a:lumMod val="50000"/>
                  </a:schemeClr>
                </a:solidFill>
                <a:effectLst>
                  <a:outerShdw blurRad="38100" dist="38100" dir="2700000" algn="tl">
                    <a:srgbClr val="000000">
                      <a:alpha val="43137"/>
                    </a:srgbClr>
                  </a:outerShdw>
                </a:effectLst>
              </a:rPr>
              <a:t>Network topology</a:t>
            </a:r>
            <a:r>
              <a:rPr lang="en-US" sz="2400" dirty="0" smtClean="0">
                <a:solidFill>
                  <a:schemeClr val="accent4">
                    <a:lumMod val="50000"/>
                  </a:schemeClr>
                </a:solidFill>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is the study of the physical (real) and logical (virtual) interconnections between nodes</a:t>
            </a:r>
          </a:p>
          <a:p>
            <a:endParaRPr lang="en-US" dirty="0"/>
          </a:p>
          <a:p>
            <a:pPr marL="0" indent="0">
              <a:buNone/>
            </a:pPr>
            <a:r>
              <a:rPr lang="en-US" sz="2400" b="1" dirty="0">
                <a:solidFill>
                  <a:schemeClr val="accent4">
                    <a:lumMod val="50000"/>
                  </a:schemeClr>
                </a:solidFill>
                <a:effectLst>
                  <a:outerShdw blurRad="38100" dist="38100" dir="2700000" algn="tl">
                    <a:srgbClr val="000000">
                      <a:alpha val="43137"/>
                    </a:srgbClr>
                  </a:outerShdw>
                </a:effectLst>
                <a:latin typeface="Tahoma" pitchFamily="34" charset="0"/>
                <a:cs typeface="Tahoma" pitchFamily="34" charset="0"/>
              </a:rPr>
              <a:t>Topology types:</a:t>
            </a:r>
          </a:p>
          <a:p>
            <a:pPr lvl="1">
              <a:lnSpc>
                <a:spcPct val="100000"/>
              </a:lnSpc>
              <a:spcBef>
                <a:spcPts val="0"/>
              </a:spcBef>
            </a:pPr>
            <a:r>
              <a:rPr lang="en-US" dirty="0">
                <a:solidFill>
                  <a:prstClr val="black"/>
                </a:solidFill>
                <a:effectLst>
                  <a:outerShdw blurRad="38100" dist="38100" dir="2700000" algn="tl">
                    <a:srgbClr val="000000">
                      <a:alpha val="43137"/>
                    </a:srgbClr>
                  </a:outerShdw>
                </a:effectLst>
              </a:rPr>
              <a:t>Point to </a:t>
            </a:r>
            <a:r>
              <a:rPr lang="en-US" dirty="0" smtClean="0">
                <a:solidFill>
                  <a:prstClr val="black"/>
                </a:solidFill>
                <a:effectLst>
                  <a:outerShdw blurRad="38100" dist="38100" dir="2700000" algn="tl">
                    <a:srgbClr val="000000">
                      <a:alpha val="43137"/>
                    </a:srgbClr>
                  </a:outerShdw>
                </a:effectLst>
              </a:rPr>
              <a:t>Point</a:t>
            </a:r>
          </a:p>
          <a:p>
            <a:pPr lvl="1">
              <a:lnSpc>
                <a:spcPct val="100000"/>
              </a:lnSpc>
              <a:spcBef>
                <a:spcPts val="0"/>
              </a:spcBef>
            </a:pPr>
            <a:r>
              <a:rPr lang="en-US" dirty="0" smtClean="0">
                <a:solidFill>
                  <a:prstClr val="black"/>
                </a:solidFill>
                <a:effectLst>
                  <a:outerShdw blurRad="38100" dist="38100" dir="2700000" algn="tl">
                    <a:srgbClr val="000000">
                      <a:alpha val="43137"/>
                    </a:srgbClr>
                  </a:outerShdw>
                </a:effectLst>
              </a:rPr>
              <a:t>Bus</a:t>
            </a:r>
          </a:p>
          <a:p>
            <a:pPr lvl="1">
              <a:lnSpc>
                <a:spcPct val="100000"/>
              </a:lnSpc>
              <a:spcBef>
                <a:spcPts val="0"/>
              </a:spcBef>
            </a:pPr>
            <a:r>
              <a:rPr lang="en-US" dirty="0" smtClean="0">
                <a:solidFill>
                  <a:prstClr val="black"/>
                </a:solidFill>
                <a:effectLst>
                  <a:outerShdw blurRad="38100" dist="38100" dir="2700000" algn="tl">
                    <a:srgbClr val="000000">
                      <a:alpha val="43137"/>
                    </a:srgbClr>
                  </a:outerShdw>
                </a:effectLst>
              </a:rPr>
              <a:t>Star</a:t>
            </a:r>
          </a:p>
          <a:p>
            <a:pPr lvl="1">
              <a:lnSpc>
                <a:spcPct val="100000"/>
              </a:lnSpc>
              <a:spcBef>
                <a:spcPts val="0"/>
              </a:spcBef>
            </a:pPr>
            <a:r>
              <a:rPr lang="en-US" dirty="0" smtClean="0">
                <a:solidFill>
                  <a:prstClr val="black"/>
                </a:solidFill>
                <a:effectLst>
                  <a:outerShdw blurRad="38100" dist="38100" dir="2700000" algn="tl">
                    <a:srgbClr val="000000">
                      <a:alpha val="43137"/>
                    </a:srgbClr>
                  </a:outerShdw>
                </a:effectLst>
              </a:rPr>
              <a:t>Ring</a:t>
            </a:r>
          </a:p>
          <a:p>
            <a:pPr lvl="1">
              <a:lnSpc>
                <a:spcPct val="100000"/>
              </a:lnSpc>
              <a:spcBef>
                <a:spcPts val="0"/>
              </a:spcBef>
            </a:pPr>
            <a:r>
              <a:rPr lang="en-US" dirty="0" smtClean="0">
                <a:solidFill>
                  <a:prstClr val="black"/>
                </a:solidFill>
                <a:effectLst>
                  <a:outerShdw blurRad="38100" dist="38100" dir="2700000" algn="tl">
                    <a:srgbClr val="000000">
                      <a:alpha val="43137"/>
                    </a:srgbClr>
                  </a:outerShdw>
                </a:effectLst>
              </a:rPr>
              <a:t>Mesh</a:t>
            </a:r>
          </a:p>
          <a:p>
            <a:pPr lvl="1">
              <a:lnSpc>
                <a:spcPct val="100000"/>
              </a:lnSpc>
              <a:spcBef>
                <a:spcPts val="0"/>
              </a:spcBef>
            </a:pPr>
            <a:r>
              <a:rPr lang="en-US" dirty="0" smtClean="0">
                <a:solidFill>
                  <a:schemeClr val="accent4">
                    <a:lumMod val="50000"/>
                  </a:schemeClr>
                </a:solidFill>
                <a:effectLst>
                  <a:outerShdw blurRad="38100" dist="38100" dir="2700000" algn="tl">
                    <a:srgbClr val="000000">
                      <a:alpha val="43137"/>
                    </a:srgbClr>
                  </a:outerShdw>
                </a:effectLst>
              </a:rPr>
              <a:t>Hybrid</a:t>
            </a:r>
            <a:endParaRPr lang="en-US" dirty="0">
              <a:solidFill>
                <a:schemeClr val="accent4">
                  <a:lumMod val="50000"/>
                </a:schemeClr>
              </a:solidFill>
              <a:effectLst>
                <a:outerShdw blurRad="38100" dist="38100" dir="2700000" algn="tl">
                  <a:srgbClr val="000000">
                    <a:alpha val="43137"/>
                  </a:srgbClr>
                </a:outerShdw>
              </a:effectLst>
            </a:endParaRPr>
          </a:p>
          <a:p>
            <a:pPr lvl="1"/>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7335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8526"/>
          </a:xfrm>
        </p:spPr>
        <p:txBody>
          <a:bodyPr>
            <a:normAutofit/>
          </a:bodyPr>
          <a:lstStyle/>
          <a:p>
            <a:r>
              <a:rPr lang="en-US" sz="2800" b="1" dirty="0">
                <a:solidFill>
                  <a:schemeClr val="accent4">
                    <a:lumMod val="50000"/>
                  </a:schemeClr>
                </a:solidFill>
                <a:effectLst>
                  <a:outerShdw dir="5040000" algn="tl">
                    <a:srgbClr val="1F497D">
                      <a:lumMod val="75000"/>
                    </a:srgbClr>
                  </a:outerShdw>
                </a:effectLst>
                <a:latin typeface="+mn-lt"/>
                <a:cs typeface="Tahoma" pitchFamily="34" charset="0"/>
              </a:rPr>
              <a:t>Network Topology</a:t>
            </a:r>
            <a:endParaRPr lang="en-US" sz="2800" dirty="0">
              <a:latin typeface="+mn-lt"/>
            </a:endParaRPr>
          </a:p>
        </p:txBody>
      </p:sp>
      <p:sp>
        <p:nvSpPr>
          <p:cNvPr id="3" name="Content Placeholder 2"/>
          <p:cNvSpPr>
            <a:spLocks noGrp="1"/>
          </p:cNvSpPr>
          <p:nvPr>
            <p:ph idx="1"/>
          </p:nvPr>
        </p:nvSpPr>
        <p:spPr/>
        <p:txBody>
          <a:bodyPr>
            <a:normAutofit/>
          </a:bodyPr>
          <a:lstStyle/>
          <a:p>
            <a:endParaRPr lang="en-GB" sz="2400" dirty="0" smtClean="0"/>
          </a:p>
          <a:p>
            <a:endParaRPr lang="en-GB" sz="2400" dirty="0"/>
          </a:p>
          <a:p>
            <a:endParaRPr lang="en-GB" sz="2400" dirty="0" smtClean="0"/>
          </a:p>
          <a:p>
            <a:endParaRPr lang="en-GB" sz="2400" dirty="0"/>
          </a:p>
          <a:p>
            <a:endParaRPr lang="en-GB" sz="2400" dirty="0" smtClean="0"/>
          </a:p>
          <a:p>
            <a:endParaRPr lang="en-GB" sz="2400" dirty="0"/>
          </a:p>
          <a:p>
            <a:endParaRPr lang="en-GB" sz="2400" dirty="0" smtClean="0"/>
          </a:p>
          <a:p>
            <a:endParaRPr lang="en-GB" sz="1800" dirty="0" smtClean="0">
              <a:effectLst>
                <a:outerShdw blurRad="38100" dist="38100" dir="2700000" algn="tl">
                  <a:srgbClr val="000000">
                    <a:alpha val="43137"/>
                  </a:srgbClr>
                </a:outerShdw>
              </a:effectLst>
            </a:endParaRPr>
          </a:p>
          <a:p>
            <a:r>
              <a:rPr lang="en-GB" sz="1800" dirty="0" smtClean="0">
                <a:effectLst>
                  <a:outerShdw blurRad="38100" dist="38100" dir="2700000" algn="tl">
                    <a:srgbClr val="000000">
                      <a:alpha val="43137"/>
                    </a:srgbClr>
                  </a:outerShdw>
                </a:effectLst>
              </a:rPr>
              <a:t>Point-to-point (PTP) topology connects two nodes directly together. The following examples is pure point to point links:  </a:t>
            </a:r>
            <a:r>
              <a:rPr lang="en-GB" sz="1800" dirty="0" smtClean="0">
                <a:solidFill>
                  <a:schemeClr val="accent2">
                    <a:lumMod val="50000"/>
                  </a:schemeClr>
                </a:solidFill>
                <a:effectLst>
                  <a:outerShdw blurRad="38100" dist="38100" dir="2700000" algn="tl">
                    <a:srgbClr val="000000">
                      <a:alpha val="43137"/>
                    </a:srgbClr>
                  </a:outerShdw>
                </a:effectLst>
              </a:rPr>
              <a:t>A workstation communicating along a parallel cable to a printer.</a:t>
            </a:r>
          </a:p>
          <a:p>
            <a:endParaRPr lang="en-GB" sz="2400" dirty="0" smtClean="0"/>
          </a:p>
        </p:txBody>
      </p:sp>
      <p:pic>
        <p:nvPicPr>
          <p:cNvPr id="4" name="Picture 3"/>
          <p:cNvPicPr>
            <a:picLocks noChangeAspect="1"/>
          </p:cNvPicPr>
          <p:nvPr/>
        </p:nvPicPr>
        <p:blipFill>
          <a:blip r:embed="rId2"/>
          <a:stretch>
            <a:fillRect/>
          </a:stretch>
        </p:blipFill>
        <p:spPr>
          <a:xfrm>
            <a:off x="2226694" y="1174284"/>
            <a:ext cx="7465946" cy="4026952"/>
          </a:xfrm>
          <a:prstGeom prst="rect">
            <a:avLst/>
          </a:prstGeom>
        </p:spPr>
      </p:pic>
    </p:spTree>
    <p:extLst>
      <p:ext uri="{BB962C8B-B14F-4D97-AF65-F5344CB8AC3E}">
        <p14:creationId xmlns:p14="http://schemas.microsoft.com/office/powerpoint/2010/main" val="3027999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C0504D">
                    <a:lumMod val="75000"/>
                  </a:srgbClr>
                </a:solidFill>
                <a:effectLst>
                  <a:outerShdw dir="5040000" algn="tl">
                    <a:srgbClr val="1F497D">
                      <a:lumMod val="75000"/>
                    </a:srgbClr>
                  </a:outerShdw>
                </a:effectLst>
                <a:latin typeface="+mn-lt"/>
                <a:cs typeface="Tahoma" pitchFamily="34" charset="0"/>
              </a:rPr>
              <a:t>Protocol</a:t>
            </a:r>
            <a:br>
              <a:rPr lang="en-US" sz="3200" b="1" dirty="0">
                <a:solidFill>
                  <a:srgbClr val="C0504D">
                    <a:lumMod val="75000"/>
                  </a:srgbClr>
                </a:solidFill>
                <a:effectLst>
                  <a:outerShdw dir="5040000" algn="tl">
                    <a:srgbClr val="1F497D">
                      <a:lumMod val="75000"/>
                    </a:srgbClr>
                  </a:outerShdw>
                </a:effectLst>
                <a:latin typeface="+mn-lt"/>
                <a:cs typeface="Tahoma" pitchFamily="34" charset="0"/>
              </a:rPr>
            </a:br>
            <a:endParaRPr lang="en-US" sz="3200" dirty="0">
              <a:latin typeface="+mn-lt"/>
            </a:endParaRPr>
          </a:p>
        </p:txBody>
      </p:sp>
      <p:sp>
        <p:nvSpPr>
          <p:cNvPr id="3" name="Content Placeholder 2"/>
          <p:cNvSpPr>
            <a:spLocks noGrp="1"/>
          </p:cNvSpPr>
          <p:nvPr>
            <p:ph idx="1"/>
          </p:nvPr>
        </p:nvSpPr>
        <p:spPr>
          <a:xfrm>
            <a:off x="693821" y="1690688"/>
            <a:ext cx="10515600" cy="4351338"/>
          </a:xfrm>
        </p:spPr>
        <p:txBody>
          <a:bodyPr/>
          <a:lstStyle/>
          <a:p>
            <a:r>
              <a:rPr lang="en-US" sz="2400" dirty="0" smtClean="0">
                <a:effectLst>
                  <a:outerShdw blurRad="38100" dist="38100" dir="2700000" algn="tl">
                    <a:srgbClr val="000000">
                      <a:alpha val="43137"/>
                    </a:srgbClr>
                  </a:outerShdw>
                </a:effectLst>
              </a:rPr>
              <a:t>The rules governing the </a:t>
            </a:r>
            <a:r>
              <a:rPr lang="en-US" sz="2400" dirty="0" smtClean="0">
                <a:solidFill>
                  <a:schemeClr val="accent2">
                    <a:lumMod val="50000"/>
                  </a:schemeClr>
                </a:solidFill>
                <a:effectLst>
                  <a:outerShdw blurRad="38100" dist="38100" dir="2700000" algn="tl">
                    <a:srgbClr val="000000">
                      <a:alpha val="43137"/>
                    </a:srgbClr>
                  </a:outerShdw>
                </a:effectLst>
              </a:rPr>
              <a:t>syntax</a:t>
            </a:r>
            <a:r>
              <a:rPr lang="en-US" sz="2400" dirty="0" smtClean="0">
                <a:effectLst>
                  <a:outerShdw blurRad="38100" dist="38100" dir="2700000" algn="tl">
                    <a:srgbClr val="000000">
                      <a:alpha val="43137"/>
                    </a:srgbClr>
                  </a:outerShdw>
                </a:effectLst>
              </a:rPr>
              <a:t>, </a:t>
            </a:r>
            <a:r>
              <a:rPr lang="en-US" sz="2400" dirty="0" smtClean="0">
                <a:solidFill>
                  <a:schemeClr val="accent2">
                    <a:lumMod val="50000"/>
                  </a:schemeClr>
                </a:solidFill>
                <a:effectLst>
                  <a:outerShdw blurRad="38100" dist="38100" dir="2700000" algn="tl">
                    <a:srgbClr val="000000">
                      <a:alpha val="43137"/>
                    </a:srgbClr>
                  </a:outerShdw>
                </a:effectLst>
              </a:rPr>
              <a:t>semantics</a:t>
            </a:r>
            <a:r>
              <a:rPr lang="en-US" sz="2400" dirty="0" smtClean="0">
                <a:effectLst>
                  <a:outerShdw blurRad="38100" dist="38100" dir="2700000" algn="tl">
                    <a:srgbClr val="000000">
                      <a:alpha val="43137"/>
                    </a:srgbClr>
                  </a:outerShdw>
                </a:effectLst>
              </a:rPr>
              <a:t>, and </a:t>
            </a:r>
            <a:r>
              <a:rPr lang="en-US" sz="2400" dirty="0" smtClean="0">
                <a:solidFill>
                  <a:schemeClr val="accent2">
                    <a:lumMod val="50000"/>
                  </a:schemeClr>
                </a:solidFill>
                <a:effectLst>
                  <a:outerShdw blurRad="38100" dist="38100" dir="2700000" algn="tl">
                    <a:srgbClr val="000000">
                      <a:alpha val="43137"/>
                    </a:srgbClr>
                  </a:outerShdw>
                </a:effectLst>
              </a:rPr>
              <a:t>synchronization</a:t>
            </a:r>
            <a:r>
              <a:rPr lang="en-US" sz="2400" dirty="0" smtClean="0">
                <a:effectLst>
                  <a:outerShdw blurRad="38100" dist="38100" dir="2700000" algn="tl">
                    <a:srgbClr val="000000">
                      <a:alpha val="43137"/>
                    </a:srgbClr>
                  </a:outerShdw>
                </a:effectLst>
              </a:rPr>
              <a:t> of communication</a:t>
            </a:r>
          </a:p>
          <a:p>
            <a:endParaRPr lang="en-US" b="1" dirty="0"/>
          </a:p>
          <a:p>
            <a:r>
              <a:rPr lang="en-US" b="1" dirty="0" smtClean="0"/>
              <a:t>Defines</a:t>
            </a:r>
          </a:p>
          <a:p>
            <a:pPr lvl="1"/>
            <a:r>
              <a:rPr lang="en-US" b="1" dirty="0" smtClean="0">
                <a:solidFill>
                  <a:srgbClr val="C00000"/>
                </a:solidFill>
                <a:effectLst>
                  <a:outerShdw blurRad="38100" dist="38100" dir="2700000" algn="tl">
                    <a:srgbClr val="000000">
                      <a:alpha val="43137"/>
                    </a:srgbClr>
                  </a:outerShdw>
                </a:effectLst>
              </a:rPr>
              <a:t> </a:t>
            </a:r>
            <a:r>
              <a:rPr lang="en-US" dirty="0" smtClean="0">
                <a:solidFill>
                  <a:srgbClr val="C00000"/>
                </a:solidFill>
                <a:effectLst>
                  <a:outerShdw blurRad="38100" dist="38100" dir="2700000" algn="tl">
                    <a:srgbClr val="000000">
                      <a:alpha val="43137"/>
                    </a:srgbClr>
                  </a:outerShdw>
                </a:effectLst>
              </a:rPr>
              <a:t>1) </a:t>
            </a:r>
            <a:r>
              <a:rPr lang="en-US" dirty="0">
                <a:solidFill>
                  <a:schemeClr val="accent2">
                    <a:lumMod val="50000"/>
                  </a:schemeClr>
                </a:solidFill>
                <a:effectLst>
                  <a:outerShdw blurRad="38100" dist="38100" dir="2700000" algn="tl">
                    <a:srgbClr val="000000">
                      <a:alpha val="43137"/>
                    </a:srgbClr>
                  </a:outerShdw>
                </a:effectLst>
              </a:rPr>
              <a:t>format</a:t>
            </a: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Messages</a:t>
            </a:r>
          </a:p>
          <a:p>
            <a:pPr lvl="1"/>
            <a:r>
              <a:rPr lang="en-US" dirty="0" smtClean="0">
                <a:solidFill>
                  <a:schemeClr val="accent2"/>
                </a:solidFill>
                <a:effectLst>
                  <a:outerShdw blurRad="38100" dist="38100" dir="2700000" algn="tl">
                    <a:srgbClr val="000000">
                      <a:alpha val="43137"/>
                    </a:srgbClr>
                  </a:outerShdw>
                </a:effectLst>
              </a:rPr>
              <a:t> </a:t>
            </a:r>
            <a:r>
              <a:rPr lang="en-US" dirty="0" smtClean="0">
                <a:solidFill>
                  <a:schemeClr val="accent3">
                    <a:lumMod val="50000"/>
                  </a:schemeClr>
                </a:solidFill>
                <a:effectLst>
                  <a:outerShdw blurRad="38100" dist="38100" dir="2700000" algn="tl">
                    <a:srgbClr val="000000">
                      <a:alpha val="43137"/>
                    </a:srgbClr>
                  </a:outerShdw>
                </a:effectLst>
              </a:rPr>
              <a:t>2) </a:t>
            </a:r>
            <a:r>
              <a:rPr lang="en-US" dirty="0">
                <a:solidFill>
                  <a:schemeClr val="accent2">
                    <a:lumMod val="50000"/>
                  </a:schemeClr>
                </a:solidFill>
                <a:effectLst>
                  <a:outerShdw blurRad="38100" dist="38100" dir="2700000" algn="tl">
                    <a:srgbClr val="000000">
                      <a:alpha val="43137"/>
                    </a:srgbClr>
                  </a:outerShdw>
                </a:effectLst>
              </a:rPr>
              <a:t>order</a:t>
            </a:r>
            <a:r>
              <a:rPr lang="en-US" dirty="0">
                <a:solidFill>
                  <a:schemeClr val="accent3">
                    <a:lumMod val="5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of messages sent and received among network </a:t>
            </a:r>
            <a:r>
              <a:rPr lang="en-US" dirty="0" smtClean="0">
                <a:effectLst>
                  <a:outerShdw blurRad="38100" dist="38100" dir="2700000" algn="tl">
                    <a:srgbClr val="000000">
                      <a:alpha val="43137"/>
                    </a:srgbClr>
                  </a:outerShdw>
                </a:effectLst>
              </a:rPr>
              <a:t>entities</a:t>
            </a:r>
          </a:p>
          <a:p>
            <a:pPr lvl="1"/>
            <a:r>
              <a:rPr lang="en-US" dirty="0" smtClean="0">
                <a:solidFill>
                  <a:schemeClr val="tx2"/>
                </a:solidFill>
                <a:effectLst>
                  <a:outerShdw blurRad="38100" dist="38100" dir="2700000" algn="tl">
                    <a:srgbClr val="000000">
                      <a:alpha val="43137"/>
                    </a:srgbClr>
                  </a:outerShdw>
                </a:effectLst>
              </a:rPr>
              <a:t> 3) </a:t>
            </a:r>
            <a:r>
              <a:rPr lang="en-US" dirty="0">
                <a:solidFill>
                  <a:schemeClr val="accent2">
                    <a:lumMod val="50000"/>
                  </a:schemeClr>
                </a:solidFill>
                <a:effectLst>
                  <a:outerShdw blurRad="38100" dist="38100" dir="2700000" algn="tl">
                    <a:srgbClr val="000000">
                      <a:alpha val="43137"/>
                    </a:srgbClr>
                  </a:outerShdw>
                </a:effectLst>
              </a:rPr>
              <a:t>action</a:t>
            </a:r>
            <a:r>
              <a:rPr lang="en-US" dirty="0">
                <a:solidFill>
                  <a:schemeClr val="tx2"/>
                </a:solidFill>
                <a:effectLst>
                  <a:outerShdw blurRad="38100" dist="38100" dir="2700000" algn="tl">
                    <a:srgbClr val="000000">
                      <a:alpha val="43137"/>
                    </a:srgbClr>
                  </a:outerShdw>
                </a:effectLst>
              </a:rPr>
              <a:t>(s)</a:t>
            </a:r>
            <a:r>
              <a:rPr lang="en-US" dirty="0">
                <a:effectLst>
                  <a:outerShdw blurRad="38100" dist="38100" dir="2700000" algn="tl">
                    <a:srgbClr val="000000">
                      <a:alpha val="43137"/>
                    </a:srgbClr>
                  </a:outerShdw>
                </a:effectLst>
              </a:rPr>
              <a:t> taken on transmission and receipt</a:t>
            </a:r>
            <a:r>
              <a:rPr lang="en-US" dirty="0" smtClean="0">
                <a:solidFill>
                  <a:schemeClr val="accent6">
                    <a:lumMod val="50000"/>
                  </a:schemeClr>
                </a:solidFill>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of message</a:t>
            </a:r>
          </a:p>
          <a:p>
            <a:endParaRPr lang="en-US" dirty="0"/>
          </a:p>
        </p:txBody>
      </p:sp>
    </p:spTree>
    <p:extLst>
      <p:ext uri="{BB962C8B-B14F-4D97-AF65-F5344CB8AC3E}">
        <p14:creationId xmlns:p14="http://schemas.microsoft.com/office/powerpoint/2010/main" val="85482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C0504D">
                    <a:lumMod val="75000"/>
                  </a:srgbClr>
                </a:solidFill>
                <a:effectLst>
                  <a:outerShdw dir="5040000" algn="tl">
                    <a:srgbClr val="1F497D">
                      <a:lumMod val="75000"/>
                    </a:srgbClr>
                  </a:outerShdw>
                </a:effectLst>
                <a:latin typeface="Calibri" panose="020F0502020204030204"/>
                <a:cs typeface="Tahoma" pitchFamily="34" charset="0"/>
              </a:rPr>
              <a:t>Protocol</a:t>
            </a:r>
            <a:br>
              <a:rPr lang="en-US" sz="3200" b="1" dirty="0">
                <a:solidFill>
                  <a:srgbClr val="C0504D">
                    <a:lumMod val="75000"/>
                  </a:srgbClr>
                </a:solidFill>
                <a:effectLst>
                  <a:outerShdw dir="5040000" algn="tl">
                    <a:srgbClr val="1F497D">
                      <a:lumMod val="75000"/>
                    </a:srgbClr>
                  </a:outerShdw>
                </a:effectLst>
                <a:latin typeface="Calibri" panose="020F0502020204030204"/>
                <a:cs typeface="Tahoma" pitchFamily="34" charset="0"/>
              </a:rPr>
            </a:br>
            <a:endParaRPr lang="en-US" dirty="0"/>
          </a:p>
        </p:txBody>
      </p:sp>
      <p:sp>
        <p:nvSpPr>
          <p:cNvPr id="3" name="Content Placeholder 2"/>
          <p:cNvSpPr>
            <a:spLocks noGrp="1"/>
          </p:cNvSpPr>
          <p:nvPr>
            <p:ph idx="1"/>
          </p:nvPr>
        </p:nvSpPr>
        <p:spPr/>
        <p:txBody>
          <a:bodyPr>
            <a:normAutofit/>
          </a:bodyPr>
          <a:lstStyle/>
          <a:p>
            <a:pPr>
              <a:lnSpc>
                <a:spcPct val="100000"/>
              </a:lnSpc>
              <a:spcBef>
                <a:spcPct val="20000"/>
              </a:spcBef>
              <a:buClr>
                <a:srgbClr val="C0504D"/>
              </a:buClr>
              <a:buSzPct val="85000"/>
            </a:pPr>
            <a:endParaRPr lang="en-US" sz="2400" dirty="0" smtClean="0">
              <a:solidFill>
                <a:prstClr val="black"/>
              </a:solidFill>
              <a:effectLst>
                <a:outerShdw blurRad="38100" dist="38100" dir="2700000" algn="tl">
                  <a:srgbClr val="000000">
                    <a:alpha val="43137"/>
                  </a:srgbClr>
                </a:outerShdw>
              </a:effectLst>
              <a:cs typeface="Tahoma" pitchFamily="34" charset="0"/>
            </a:endParaRPr>
          </a:p>
          <a:p>
            <a:pPr>
              <a:lnSpc>
                <a:spcPct val="100000"/>
              </a:lnSpc>
              <a:spcBef>
                <a:spcPct val="20000"/>
              </a:spcBef>
              <a:buClr>
                <a:srgbClr val="C0504D"/>
              </a:buClr>
              <a:buSzPct val="85000"/>
            </a:pPr>
            <a:r>
              <a:rPr lang="en-US" sz="2400" dirty="0" smtClean="0">
                <a:solidFill>
                  <a:prstClr val="black"/>
                </a:solidFill>
                <a:effectLst>
                  <a:outerShdw blurRad="38100" dist="38100" dir="2700000" algn="tl">
                    <a:srgbClr val="000000">
                      <a:alpha val="43137"/>
                    </a:srgbClr>
                  </a:outerShdw>
                </a:effectLst>
                <a:cs typeface="Tahoma" pitchFamily="34" charset="0"/>
              </a:rPr>
              <a:t>TCP/IP </a:t>
            </a:r>
            <a:r>
              <a:rPr lang="en-US" sz="2400" dirty="0">
                <a:solidFill>
                  <a:prstClr val="black"/>
                </a:solidFill>
                <a:effectLst>
                  <a:outerShdw blurRad="38100" dist="38100" dir="2700000" algn="tl">
                    <a:srgbClr val="000000">
                      <a:alpha val="43137"/>
                    </a:srgbClr>
                  </a:outerShdw>
                </a:effectLst>
                <a:cs typeface="Tahoma" pitchFamily="34" charset="0"/>
              </a:rPr>
              <a:t>is the most dominant suite of protocols and is used on the Internet. </a:t>
            </a:r>
          </a:p>
          <a:p>
            <a:pPr>
              <a:lnSpc>
                <a:spcPct val="100000"/>
              </a:lnSpc>
              <a:spcBef>
                <a:spcPct val="20000"/>
              </a:spcBef>
              <a:buClr>
                <a:srgbClr val="C0504D"/>
              </a:buClr>
              <a:buSzPct val="85000"/>
            </a:pPr>
            <a:endParaRPr lang="en-US" sz="2400" dirty="0">
              <a:solidFill>
                <a:prstClr val="black"/>
              </a:solidFill>
              <a:effectLst>
                <a:outerShdw blurRad="38100" dist="38100" dir="2700000" algn="tl">
                  <a:srgbClr val="000000">
                    <a:alpha val="43137"/>
                  </a:srgbClr>
                </a:outerShdw>
              </a:effectLst>
              <a:cs typeface="Tahoma" pitchFamily="34" charset="0"/>
            </a:endParaRPr>
          </a:p>
          <a:p>
            <a:pPr>
              <a:lnSpc>
                <a:spcPct val="100000"/>
              </a:lnSpc>
              <a:spcBef>
                <a:spcPct val="20000"/>
              </a:spcBef>
              <a:buClr>
                <a:srgbClr val="C0504D"/>
              </a:buClr>
              <a:buSzPct val="85000"/>
            </a:pPr>
            <a:r>
              <a:rPr lang="en-US" sz="2400" dirty="0">
                <a:solidFill>
                  <a:prstClr val="black"/>
                </a:solidFill>
                <a:effectLst>
                  <a:outerShdw blurRad="38100" dist="38100" dir="2700000" algn="tl">
                    <a:srgbClr val="000000">
                      <a:alpha val="43137"/>
                    </a:srgbClr>
                  </a:outerShdw>
                </a:effectLst>
                <a:cs typeface="Tahoma" pitchFamily="34" charset="0"/>
              </a:rPr>
              <a:t>TCP/IP suite of protocols is often organized in a hierarchy of layers </a:t>
            </a:r>
            <a:r>
              <a:rPr lang="en-US" sz="2400" dirty="0">
                <a:solidFill>
                  <a:srgbClr val="C00000"/>
                </a:solidFill>
                <a:effectLst>
                  <a:outerShdw blurRad="38100" dist="38100" dir="2700000" algn="tl">
                    <a:srgbClr val="000000">
                      <a:alpha val="43137"/>
                    </a:srgbClr>
                  </a:outerShdw>
                </a:effectLst>
                <a:cs typeface="Tahoma" pitchFamily="34" charset="0"/>
              </a:rPr>
              <a:t>(OSI </a:t>
            </a:r>
            <a:r>
              <a:rPr lang="en-US" sz="2400" dirty="0" smtClean="0">
                <a:solidFill>
                  <a:srgbClr val="C00000"/>
                </a:solidFill>
                <a:effectLst>
                  <a:outerShdw blurRad="38100" dist="38100" dir="2700000" algn="tl">
                    <a:srgbClr val="000000">
                      <a:alpha val="43137"/>
                    </a:srgbClr>
                  </a:outerShdw>
                </a:effectLst>
                <a:cs typeface="Tahoma" pitchFamily="34" charset="0"/>
              </a:rPr>
              <a:t>layers)</a:t>
            </a:r>
            <a:endParaRPr lang="en-US" sz="2400" dirty="0">
              <a:solidFill>
                <a:srgbClr val="C00000"/>
              </a:solidFill>
              <a:effectLst>
                <a:outerShdw blurRad="38100" dist="38100" dir="2700000" algn="tl">
                  <a:srgbClr val="000000">
                    <a:alpha val="43137"/>
                  </a:srgbClr>
                </a:outerShdw>
              </a:effectLst>
              <a:cs typeface="Tahoma" pitchFamily="34" charset="0"/>
            </a:endParaRPr>
          </a:p>
          <a:p>
            <a:pPr>
              <a:lnSpc>
                <a:spcPct val="100000"/>
              </a:lnSpc>
              <a:spcBef>
                <a:spcPct val="20000"/>
              </a:spcBef>
              <a:buClr>
                <a:srgbClr val="C0504D"/>
              </a:buClr>
              <a:buSzPct val="85000"/>
            </a:pPr>
            <a:endParaRPr lang="en-US" sz="2400" dirty="0" smtClean="0">
              <a:solidFill>
                <a:srgbClr val="C00000"/>
              </a:solidFill>
              <a:effectLst>
                <a:outerShdw blurRad="38100" dist="38100" dir="2700000" algn="tl">
                  <a:srgbClr val="000000">
                    <a:alpha val="43137"/>
                  </a:srgbClr>
                </a:outerShdw>
              </a:effectLst>
              <a:cs typeface="Tahoma" pitchFamily="34" charset="0"/>
            </a:endParaRPr>
          </a:p>
          <a:p>
            <a:pPr>
              <a:lnSpc>
                <a:spcPct val="100000"/>
              </a:lnSpc>
              <a:spcBef>
                <a:spcPct val="20000"/>
              </a:spcBef>
              <a:buClr>
                <a:srgbClr val="C0504D"/>
              </a:buClr>
              <a:buSzPct val="85000"/>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130519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279768"/>
          </a:xfrm>
        </p:spPr>
        <p:txBody>
          <a:bodyPr>
            <a:normAutofit fontScale="90000"/>
          </a:bodyPr>
          <a:lstStyle/>
          <a:p>
            <a: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t>Addressing</a:t>
            </a:r>
            <a:b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br>
            <a:endParaRPr lang="en-US" sz="3200" dirty="0">
              <a:solidFill>
                <a:schemeClr val="accent4">
                  <a:lumMod val="50000"/>
                </a:schemeClr>
              </a:solidFill>
              <a:latin typeface="+mn-lt"/>
            </a:endParaRPr>
          </a:p>
        </p:txBody>
      </p:sp>
      <p:sp>
        <p:nvSpPr>
          <p:cNvPr id="3" name="Content Placeholder 2"/>
          <p:cNvSpPr>
            <a:spLocks noGrp="1"/>
          </p:cNvSpPr>
          <p:nvPr>
            <p:ph idx="1"/>
          </p:nvPr>
        </p:nvSpPr>
        <p:spPr>
          <a:xfrm>
            <a:off x="838200" y="779646"/>
            <a:ext cx="10515600" cy="5397317"/>
          </a:xfrm>
        </p:spPr>
        <p:txBody>
          <a:bodyPr>
            <a:normAutofit lnSpcReduction="10000"/>
          </a:bodyPr>
          <a:lstStyle/>
          <a:p>
            <a:pPr marL="0" indent="0">
              <a:buNone/>
            </a:pPr>
            <a:r>
              <a:rPr lang="en-US" dirty="0" smtClean="0">
                <a:effectLst>
                  <a:outerShdw blurRad="38100" dist="38100" dir="2700000" algn="tl">
                    <a:srgbClr val="000000">
                      <a:alpha val="43137"/>
                    </a:srgbClr>
                  </a:outerShdw>
                </a:effectLst>
              </a:rPr>
              <a:t>Each station must be addressable</a:t>
            </a:r>
          </a:p>
          <a:p>
            <a:endParaRPr lang="en-US" sz="600" b="1" dirty="0" smtClean="0"/>
          </a:p>
          <a:p>
            <a:r>
              <a:rPr lang="en-US" dirty="0" smtClean="0">
                <a:effectLst>
                  <a:outerShdw blurRad="38100" dist="38100" dir="2700000" algn="tl">
                    <a:srgbClr val="000000">
                      <a:alpha val="43137"/>
                    </a:srgbClr>
                  </a:outerShdw>
                </a:effectLst>
              </a:rPr>
              <a:t>Two kinds of addresses:</a:t>
            </a:r>
          </a:p>
          <a:p>
            <a:pPr lvl="1"/>
            <a:r>
              <a:rPr lang="en-US" b="1" dirty="0" smtClean="0"/>
              <a:t>1) </a:t>
            </a:r>
            <a:r>
              <a:rPr lang="en-US" dirty="0" smtClean="0"/>
              <a:t>Physical addressing (</a:t>
            </a:r>
            <a:r>
              <a:rPr lang="en-US" b="1" dirty="0" smtClean="0"/>
              <a:t>MAC</a:t>
            </a:r>
            <a:r>
              <a:rPr lang="en-US" dirty="0" smtClean="0"/>
              <a:t> addresses)</a:t>
            </a:r>
          </a:p>
          <a:p>
            <a:pPr lvl="1"/>
            <a:r>
              <a:rPr lang="en-US" b="1" dirty="0" smtClean="0"/>
              <a:t>2) </a:t>
            </a:r>
            <a:r>
              <a:rPr lang="en-US" dirty="0" smtClean="0"/>
              <a:t>Logical addressing (</a:t>
            </a:r>
            <a:r>
              <a:rPr lang="en-US" b="1" dirty="0" smtClean="0"/>
              <a:t>IP</a:t>
            </a:r>
            <a:r>
              <a:rPr lang="en-US" dirty="0" smtClean="0"/>
              <a:t> addresses)</a:t>
            </a:r>
          </a:p>
          <a:p>
            <a:endParaRPr lang="en-US" sz="1400" b="1" dirty="0" smtClean="0"/>
          </a:p>
          <a:p>
            <a:r>
              <a:rPr lang="en-US" sz="2400" dirty="0" smtClean="0">
                <a:effectLst>
                  <a:outerShdw blurRad="38100" dist="38100" dir="2700000" algn="tl">
                    <a:srgbClr val="000000">
                      <a:alpha val="43137"/>
                    </a:srgbClr>
                  </a:outerShdw>
                </a:effectLst>
              </a:rPr>
              <a:t>The communicating applications (</a:t>
            </a:r>
            <a:r>
              <a:rPr lang="en-US" sz="2400" dirty="0" smtClean="0">
                <a:solidFill>
                  <a:schemeClr val="accent4">
                    <a:lumMod val="50000"/>
                  </a:schemeClr>
                </a:solidFill>
                <a:effectLst>
                  <a:outerShdw blurRad="38100" dist="38100" dir="2700000" algn="tl">
                    <a:srgbClr val="000000">
                      <a:alpha val="43137"/>
                    </a:srgbClr>
                  </a:outerShdw>
                </a:effectLst>
              </a:rPr>
              <a:t>source/ destination applications</a:t>
            </a:r>
            <a:r>
              <a:rPr lang="en-US" sz="2400" dirty="0" smtClean="0">
                <a:effectLst>
                  <a:outerShdw blurRad="38100" dist="38100" dir="2700000" algn="tl">
                    <a:srgbClr val="000000">
                      <a:alpha val="43137"/>
                    </a:srgbClr>
                  </a:outerShdw>
                </a:effectLst>
              </a:rPr>
              <a:t>) must also be identifiable</a:t>
            </a:r>
          </a:p>
          <a:p>
            <a:endParaRPr lang="en-US" sz="900" dirty="0" smtClean="0"/>
          </a:p>
          <a:p>
            <a:r>
              <a:rPr lang="en-US" sz="2400" dirty="0" smtClean="0">
                <a:effectLst>
                  <a:outerShdw blurRad="38100" dist="38100" dir="2700000" algn="tl">
                    <a:srgbClr val="000000">
                      <a:alpha val="43137"/>
                    </a:srgbClr>
                  </a:outerShdw>
                </a:effectLst>
              </a:rPr>
              <a:t>Identified through </a:t>
            </a:r>
            <a:r>
              <a:rPr lang="en-US" sz="2400" b="1" dirty="0" smtClean="0">
                <a:solidFill>
                  <a:schemeClr val="accent4">
                    <a:lumMod val="50000"/>
                  </a:schemeClr>
                </a:solidFill>
                <a:effectLst>
                  <a:outerShdw blurRad="38100" dist="38100" dir="2700000" algn="tl">
                    <a:srgbClr val="000000">
                      <a:alpha val="43137"/>
                    </a:srgbClr>
                  </a:outerShdw>
                </a:effectLst>
              </a:rPr>
              <a:t>TCP</a:t>
            </a:r>
            <a:r>
              <a:rPr lang="en-US" sz="2400" dirty="0" smtClean="0">
                <a:effectLst>
                  <a:outerShdw blurRad="38100" dist="38100" dir="2700000" algn="tl">
                    <a:srgbClr val="000000">
                      <a:alpha val="43137"/>
                    </a:srgbClr>
                  </a:outerShdw>
                </a:effectLst>
              </a:rPr>
              <a:t> ports</a:t>
            </a:r>
          </a:p>
          <a:p>
            <a:endParaRPr lang="en-US" sz="2400" dirty="0" smtClean="0">
              <a:effectLst>
                <a:outerShdw blurRad="38100" dist="38100" dir="2700000" algn="tl">
                  <a:srgbClr val="000000">
                    <a:alpha val="43137"/>
                  </a:srgbClr>
                </a:outerShdw>
              </a:effectLst>
            </a:endParaRPr>
          </a:p>
          <a:p>
            <a:r>
              <a:rPr lang="en-US" sz="2400" b="1" dirty="0">
                <a:solidFill>
                  <a:schemeClr val="accent4">
                    <a:lumMod val="50000"/>
                  </a:schemeClr>
                </a:solidFill>
              </a:rPr>
              <a:t>A socket (IP address + TCP port) identifies both an application and the machine it’s on</a:t>
            </a:r>
            <a:endParaRPr lang="en-US" sz="1600" dirty="0" smtClean="0">
              <a:solidFill>
                <a:schemeClr val="accent4">
                  <a:lumMod val="50000"/>
                </a:schemeClr>
              </a:solidFill>
              <a:effectLst>
                <a:outerShdw blurRad="38100" dist="38100" dir="2700000" algn="tl">
                  <a:srgbClr val="000000">
                    <a:alpha val="43137"/>
                  </a:srgbClr>
                </a:outerShdw>
              </a:effectLst>
            </a:endParaRPr>
          </a:p>
          <a:p>
            <a:pPr marL="0" indent="0">
              <a:buNone/>
            </a:pPr>
            <a:r>
              <a:rPr lang="en-US" sz="2400" dirty="0" smtClean="0">
                <a:solidFill>
                  <a:schemeClr val="accent4">
                    <a:lumMod val="50000"/>
                  </a:schemeClr>
                </a:solidFill>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2490465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Physical Addressing: MAC</a:t>
            </a:r>
            <a:br>
              <a:rPr lang="en-US" sz="28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2800" dirty="0">
              <a:solidFill>
                <a:schemeClr val="accent4">
                  <a:lumMod val="50000"/>
                </a:schemeClr>
              </a:solidFill>
              <a:latin typeface="+mn-lt"/>
              <a:ea typeface="Tahoma" panose="020B0604030504040204" pitchFamily="34" charset="0"/>
              <a:cs typeface="Tahoma" panose="020B0604030504040204" pitchFamily="34" charset="0"/>
            </a:endParaRPr>
          </a:p>
        </p:txBody>
      </p:sp>
      <p:pic>
        <p:nvPicPr>
          <p:cNvPr id="4" name="Picture 2"/>
          <p:cNvPicPr>
            <a:picLocks noGrp="1" noChangeAspect="1" noChangeArrowheads="1"/>
          </p:cNvPicPr>
          <p:nvPr>
            <p:ph idx="1"/>
          </p:nvPr>
        </p:nvPicPr>
        <p:blipFill>
          <a:blip r:embed="rId2"/>
          <a:srcRect/>
          <a:stretch>
            <a:fillRect/>
          </a:stretch>
        </p:blipFill>
        <p:spPr bwMode="auto">
          <a:xfrm>
            <a:off x="2348564" y="1583144"/>
            <a:ext cx="3747436" cy="4314825"/>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6649452" y="1583144"/>
            <a:ext cx="3705225" cy="3790159"/>
          </a:xfrm>
          <a:prstGeom prst="rect">
            <a:avLst/>
          </a:prstGeom>
          <a:noFill/>
          <a:ln w="9525">
            <a:noFill/>
            <a:miter lim="800000"/>
            <a:headEnd/>
            <a:tailEnd/>
          </a:ln>
          <a:effectLst/>
        </p:spPr>
      </p:pic>
    </p:spTree>
    <p:extLst>
      <p:ext uri="{BB962C8B-B14F-4D97-AF65-F5344CB8AC3E}">
        <p14:creationId xmlns:p14="http://schemas.microsoft.com/office/powerpoint/2010/main" val="199284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500"/>
                            </p:stCondLst>
                            <p:childTnLst>
                              <p:par>
                                <p:cTn id="13" presetID="53"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Logical Addressing: IP</a:t>
            </a:r>
            <a:b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solidFill>
                <a:schemeClr val="accent4">
                  <a:lumMod val="50000"/>
                </a:schemeClr>
              </a:solidFill>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r>
              <a:rPr lang="en-US" sz="2400" dirty="0" smtClean="0"/>
              <a:t>IP Version </a:t>
            </a:r>
            <a:r>
              <a:rPr lang="en-US" dirty="0" smtClean="0"/>
              <a:t>4; </a:t>
            </a:r>
            <a:r>
              <a:rPr lang="en-US" sz="2400" dirty="0" smtClean="0"/>
              <a:t>Address: </a:t>
            </a:r>
            <a:r>
              <a:rPr lang="en-US" dirty="0" smtClean="0"/>
              <a:t>32</a:t>
            </a:r>
            <a:r>
              <a:rPr lang="en-US" sz="2400" dirty="0" smtClean="0"/>
              <a:t> bits        </a:t>
            </a:r>
            <a:r>
              <a:rPr lang="en-US" dirty="0" smtClean="0"/>
              <a:t>Possible addresses  </a:t>
            </a:r>
            <a:r>
              <a:rPr lang="en-US" dirty="0" smtClean="0">
                <a:solidFill>
                  <a:schemeClr val="accent2">
                    <a:lumMod val="50000"/>
                  </a:schemeClr>
                </a:solidFill>
              </a:rPr>
              <a:t>4,294,967,296</a:t>
            </a:r>
          </a:p>
          <a:p>
            <a:endParaRPr lang="en-US" sz="100" dirty="0"/>
          </a:p>
          <a:p>
            <a:r>
              <a:rPr lang="en-US" sz="2400" dirty="0"/>
              <a:t>IP Version </a:t>
            </a:r>
            <a:r>
              <a:rPr lang="en-US" dirty="0"/>
              <a:t>6; </a:t>
            </a:r>
            <a:r>
              <a:rPr lang="en-US" sz="2400" dirty="0"/>
              <a:t>Address: </a:t>
            </a:r>
            <a:r>
              <a:rPr lang="en-US" dirty="0"/>
              <a:t>128</a:t>
            </a:r>
            <a:r>
              <a:rPr lang="en-US" sz="2400" dirty="0"/>
              <a:t> </a:t>
            </a:r>
            <a:r>
              <a:rPr lang="en-US" sz="2400" dirty="0" smtClean="0"/>
              <a:t>bits      </a:t>
            </a:r>
            <a:r>
              <a:rPr lang="en-US" dirty="0" smtClean="0">
                <a:solidFill>
                  <a:schemeClr val="accent2">
                    <a:lumMod val="50000"/>
                  </a:schemeClr>
                </a:solidFill>
              </a:rPr>
              <a:t>possible addresses = 2</a:t>
            </a:r>
            <a:r>
              <a:rPr lang="en-US" baseline="30000" dirty="0" smtClean="0">
                <a:solidFill>
                  <a:schemeClr val="accent2">
                    <a:lumMod val="50000"/>
                  </a:schemeClr>
                </a:solidFill>
              </a:rPr>
              <a:t>32</a:t>
            </a:r>
          </a:p>
          <a:p>
            <a:endParaRPr lang="en-US" sz="2000" baseline="30000" dirty="0">
              <a:solidFill>
                <a:schemeClr val="accent2">
                  <a:lumMod val="50000"/>
                </a:schemeClr>
              </a:solidFill>
            </a:endParaRPr>
          </a:p>
          <a:p>
            <a:endParaRPr lang="en-US" sz="2000" baseline="30000" dirty="0" smtClean="0">
              <a:solidFill>
                <a:schemeClr val="accent2">
                  <a:lumMod val="50000"/>
                </a:schemeClr>
              </a:solidFill>
            </a:endParaRPr>
          </a:p>
          <a:p>
            <a:r>
              <a:rPr lang="en-US" b="1" dirty="0">
                <a:solidFill>
                  <a:schemeClr val="accent2">
                    <a:lumMod val="50000"/>
                  </a:schemeClr>
                </a:solidFill>
                <a:effectLst>
                  <a:outerShdw blurRad="38100" dist="38100" dir="2700000" algn="tl">
                    <a:srgbClr val="000000">
                      <a:alpha val="43137"/>
                    </a:srgbClr>
                  </a:outerShdw>
                </a:effectLst>
              </a:rPr>
              <a:t>Hierarchical addressing</a:t>
            </a:r>
          </a:p>
          <a:p>
            <a:endParaRPr lang="en-US" sz="100" b="1" dirty="0">
              <a:solidFill>
                <a:srgbClr val="1F497D"/>
              </a:solidFill>
            </a:endParaRPr>
          </a:p>
          <a:p>
            <a:pPr lvl="1"/>
            <a:r>
              <a:rPr lang="en-US" b="1" dirty="0">
                <a:solidFill>
                  <a:schemeClr val="accent4">
                    <a:lumMod val="50000"/>
                  </a:schemeClr>
                </a:solidFill>
                <a:effectLst>
                  <a:outerShdw blurRad="38100" dist="38100" dir="2700000" algn="tl">
                    <a:srgbClr val="000000">
                      <a:alpha val="43137"/>
                    </a:srgbClr>
                  </a:outerShdw>
                </a:effectLst>
              </a:rPr>
              <a:t>2 parts</a:t>
            </a:r>
            <a:r>
              <a:rPr lang="en-US" b="1" dirty="0">
                <a:solidFill>
                  <a:srgbClr val="1F497D"/>
                </a:solidFill>
              </a:rPr>
              <a:t>: </a:t>
            </a:r>
            <a:r>
              <a:rPr lang="en-US" dirty="0"/>
              <a:t>a </a:t>
            </a:r>
            <a:r>
              <a:rPr lang="en-US" dirty="0">
                <a:effectLst>
                  <a:outerShdw blurRad="38100" dist="38100" dir="2700000" algn="tl">
                    <a:srgbClr val="000000">
                      <a:alpha val="43137"/>
                    </a:srgbClr>
                  </a:outerShdw>
                </a:effectLst>
              </a:rPr>
              <a:t>network part </a:t>
            </a:r>
            <a:r>
              <a:rPr lang="en-US" dirty="0"/>
              <a:t>and a </a:t>
            </a:r>
            <a:r>
              <a:rPr lang="en-US" dirty="0">
                <a:effectLst>
                  <a:outerShdw blurRad="38100" dist="38100" dir="2700000" algn="tl">
                    <a:srgbClr val="000000">
                      <a:alpha val="43137"/>
                    </a:srgbClr>
                  </a:outerShdw>
                </a:effectLst>
              </a:rPr>
              <a:t>host part</a:t>
            </a:r>
            <a:r>
              <a:rPr lang="en-US" dirty="0">
                <a:solidFill>
                  <a:srgbClr val="1F497D"/>
                </a:solidFill>
              </a:rPr>
              <a:t>.</a:t>
            </a:r>
            <a:endParaRPr lang="en-US" sz="650" dirty="0">
              <a:solidFill>
                <a:srgbClr val="1F497D"/>
              </a:solidFill>
            </a:endParaRPr>
          </a:p>
          <a:p>
            <a:pPr lvl="1"/>
            <a:endParaRPr lang="en-US" sz="500" b="1" dirty="0">
              <a:solidFill>
                <a:srgbClr val="1F497D"/>
              </a:solidFill>
            </a:endParaRPr>
          </a:p>
          <a:p>
            <a:pPr lvl="1"/>
            <a:r>
              <a:rPr lang="en-US" dirty="0"/>
              <a:t>Machines in a LAN have the same </a:t>
            </a:r>
            <a:r>
              <a:rPr lang="en-US" dirty="0">
                <a:effectLst>
                  <a:outerShdw blurRad="38100" dist="38100" dir="2700000" algn="tl">
                    <a:srgbClr val="000000">
                      <a:alpha val="43137"/>
                    </a:srgbClr>
                  </a:outerShdw>
                </a:effectLst>
              </a:rPr>
              <a:t>network part</a:t>
            </a:r>
            <a:r>
              <a:rPr lang="en-US" dirty="0"/>
              <a:t>; they differ in </a:t>
            </a:r>
            <a:r>
              <a:rPr lang="en-US" dirty="0">
                <a:effectLst>
                  <a:outerShdw blurRad="38100" dist="38100" dir="2700000" algn="tl">
                    <a:srgbClr val="000000">
                      <a:alpha val="43137"/>
                    </a:srgbClr>
                  </a:outerShdw>
                </a:effectLst>
              </a:rPr>
              <a:t>host parts</a:t>
            </a:r>
          </a:p>
          <a:p>
            <a:pPr lvl="1"/>
            <a:endParaRPr lang="en-US" sz="650" b="1" dirty="0">
              <a:solidFill>
                <a:srgbClr val="1F497D"/>
              </a:solidFill>
            </a:endParaRPr>
          </a:p>
          <a:p>
            <a:pPr lvl="1"/>
            <a:r>
              <a:rPr lang="en-US" dirty="0"/>
              <a:t>How is the network part of an IP </a:t>
            </a:r>
            <a:r>
              <a:rPr lang="en-US" dirty="0" smtClean="0"/>
              <a:t>address defined?       </a:t>
            </a:r>
            <a:r>
              <a:rPr lang="en-US" b="1" dirty="0" smtClean="0">
                <a:solidFill>
                  <a:srgbClr val="C00000"/>
                </a:solidFill>
              </a:rPr>
              <a:t>Subnet mask</a:t>
            </a:r>
          </a:p>
          <a:p>
            <a:pPr marL="457200" lvl="1" indent="0">
              <a:buNone/>
            </a:pPr>
            <a:endParaRPr lang="en-US" dirty="0"/>
          </a:p>
          <a:p>
            <a:endParaRPr lang="en-US" dirty="0"/>
          </a:p>
        </p:txBody>
      </p:sp>
    </p:spTree>
    <p:extLst>
      <p:ext uri="{BB962C8B-B14F-4D97-AF65-F5344CB8AC3E}">
        <p14:creationId xmlns:p14="http://schemas.microsoft.com/office/powerpoint/2010/main" val="926382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0024"/>
          </a:xfrm>
        </p:spPr>
        <p:txBody>
          <a:bodyPr>
            <a:noAutofit/>
          </a:bodyPr>
          <a:lstStyle/>
          <a:p>
            <a:r>
              <a:rPr lang="en-US" sz="3200" b="1" dirty="0" smtClean="0">
                <a:solidFill>
                  <a:srgbClr val="C0504D">
                    <a:lumMod val="75000"/>
                  </a:srgbClr>
                </a:solidFill>
                <a:effectLst>
                  <a:outerShdw dir="5040000" algn="tl">
                    <a:srgbClr val="1F497D">
                      <a:lumMod val="75000"/>
                    </a:srgbClr>
                  </a:outerShdw>
                </a:effectLst>
                <a:latin typeface="+mn-lt"/>
                <a:cs typeface="Tahoma" pitchFamily="34" charset="0"/>
              </a:rPr>
              <a:t>IP (Internet Protocol)</a:t>
            </a:r>
            <a:r>
              <a:rPr lang="en-US" sz="3200" b="1" dirty="0">
                <a:solidFill>
                  <a:srgbClr val="C0504D">
                    <a:lumMod val="75000"/>
                  </a:srgbClr>
                </a:solidFill>
                <a:effectLst>
                  <a:outerShdw dir="5040000" algn="tl">
                    <a:srgbClr val="1F497D">
                      <a:lumMod val="75000"/>
                    </a:srgbClr>
                  </a:outerShdw>
                </a:effectLst>
                <a:latin typeface="+mn-lt"/>
                <a:cs typeface="Tahoma" pitchFamily="34" charset="0"/>
              </a:rPr>
              <a:t/>
            </a:r>
            <a:br>
              <a:rPr lang="en-US" sz="3200" b="1" dirty="0">
                <a:solidFill>
                  <a:srgbClr val="C0504D">
                    <a:lumMod val="75000"/>
                  </a:srgbClr>
                </a:solidFill>
                <a:effectLst>
                  <a:outerShdw dir="5040000" algn="tl">
                    <a:srgbClr val="1F497D">
                      <a:lumMod val="75000"/>
                    </a:srgbClr>
                  </a:outerShdw>
                </a:effectLst>
                <a:latin typeface="+mn-lt"/>
                <a:cs typeface="Tahoma" pitchFamily="34" charset="0"/>
              </a:rPr>
            </a:br>
            <a:endParaRPr lang="en-US" sz="3200" dirty="0">
              <a:latin typeface="+mn-lt"/>
            </a:endParaRPr>
          </a:p>
        </p:txBody>
      </p:sp>
      <p:sp>
        <p:nvSpPr>
          <p:cNvPr id="5" name="Content Placeholder 4"/>
          <p:cNvSpPr>
            <a:spLocks noGrp="1"/>
          </p:cNvSpPr>
          <p:nvPr>
            <p:ph idx="1"/>
          </p:nvPr>
        </p:nvSpPr>
        <p:spPr/>
        <p:txBody>
          <a:bodyPr>
            <a:normAutofit lnSpcReduction="10000"/>
          </a:bodyPr>
          <a:lstStyle/>
          <a:p>
            <a:pPr lvl="0">
              <a:defRPr/>
            </a:pPr>
            <a:r>
              <a:rPr lang="en-US" sz="3000" b="1" dirty="0">
                <a:solidFill>
                  <a:schemeClr val="accent4">
                    <a:lumMod val="50000"/>
                  </a:schemeClr>
                </a:solidFill>
              </a:rPr>
              <a:t>IP Address</a:t>
            </a:r>
          </a:p>
          <a:p>
            <a:pPr lvl="0">
              <a:defRPr/>
            </a:pPr>
            <a:endParaRPr lang="en-US" sz="1000" dirty="0">
              <a:solidFill>
                <a:prstClr val="black"/>
              </a:solidFill>
            </a:endParaRPr>
          </a:p>
          <a:p>
            <a:pPr lvl="1">
              <a:defRPr/>
            </a:pPr>
            <a:r>
              <a:rPr lang="en-US" b="1" dirty="0">
                <a:solidFill>
                  <a:schemeClr val="tx2"/>
                </a:solidFill>
              </a:rPr>
              <a:t>192.168.15</a:t>
            </a:r>
            <a:r>
              <a:rPr lang="en-US" dirty="0"/>
              <a:t>.</a:t>
            </a:r>
            <a:r>
              <a:rPr lang="en-US" b="1" dirty="0">
                <a:solidFill>
                  <a:srgbClr val="C00000"/>
                </a:solidFill>
              </a:rPr>
              <a:t>2</a:t>
            </a:r>
            <a:r>
              <a:rPr lang="en-US" dirty="0"/>
              <a:t> </a:t>
            </a:r>
            <a:r>
              <a:rPr lang="en-US" b="1" dirty="0"/>
              <a:t>(decimal)</a:t>
            </a:r>
          </a:p>
          <a:p>
            <a:pPr lvl="1"/>
            <a:endParaRPr lang="en-US" sz="650" b="1" dirty="0" smtClean="0"/>
          </a:p>
          <a:p>
            <a:pPr lvl="1"/>
            <a:r>
              <a:rPr lang="en-US" b="1" dirty="0">
                <a:solidFill>
                  <a:schemeClr val="tx2"/>
                </a:solidFill>
              </a:rPr>
              <a:t>11000000   10101000  </a:t>
            </a:r>
          </a:p>
          <a:p>
            <a:pPr lvl="1"/>
            <a:r>
              <a:rPr lang="en-US" b="1" dirty="0">
                <a:solidFill>
                  <a:schemeClr val="tx2"/>
                </a:solidFill>
              </a:rPr>
              <a:t>00001111</a:t>
            </a:r>
            <a:r>
              <a:rPr lang="en-US" b="1" dirty="0"/>
              <a:t> </a:t>
            </a:r>
            <a:r>
              <a:rPr lang="en-US" dirty="0"/>
              <a:t>  </a:t>
            </a:r>
            <a:r>
              <a:rPr lang="en-US" b="1" dirty="0">
                <a:solidFill>
                  <a:srgbClr val="C00000"/>
                </a:solidFill>
              </a:rPr>
              <a:t>00000010  </a:t>
            </a:r>
            <a:r>
              <a:rPr lang="en-US" b="1" dirty="0">
                <a:solidFill>
                  <a:prstClr val="black"/>
                </a:solidFill>
              </a:rPr>
              <a:t>(binary)</a:t>
            </a:r>
            <a:r>
              <a:rPr lang="en-US" b="1" dirty="0">
                <a:solidFill>
                  <a:srgbClr val="C00000"/>
                </a:solidFill>
              </a:rPr>
              <a:t> </a:t>
            </a:r>
          </a:p>
          <a:p>
            <a:pPr lvl="0"/>
            <a:endParaRPr lang="en-US" sz="1050" b="1" dirty="0">
              <a:solidFill>
                <a:prstClr val="black"/>
              </a:solidFill>
            </a:endParaRPr>
          </a:p>
          <a:p>
            <a:pPr lvl="0"/>
            <a:r>
              <a:rPr lang="en-US" sz="3200" b="1" dirty="0" smtClean="0">
                <a:solidFill>
                  <a:schemeClr val="accent4">
                    <a:lumMod val="50000"/>
                  </a:schemeClr>
                </a:solidFill>
              </a:rPr>
              <a:t>Subnet Mask:</a:t>
            </a:r>
          </a:p>
          <a:p>
            <a:pPr lvl="0"/>
            <a:endParaRPr lang="en-US" sz="1050" b="1" dirty="0">
              <a:solidFill>
                <a:prstClr val="black"/>
              </a:solidFill>
            </a:endParaRPr>
          </a:p>
          <a:p>
            <a:pPr lvl="1"/>
            <a:r>
              <a:rPr lang="en-US" b="1" dirty="0">
                <a:solidFill>
                  <a:schemeClr val="tx2"/>
                </a:solidFill>
              </a:rPr>
              <a:t>255.255.255</a:t>
            </a:r>
            <a:r>
              <a:rPr lang="en-US" b="1" dirty="0"/>
              <a:t>.</a:t>
            </a:r>
            <a:r>
              <a:rPr lang="en-US" b="1" dirty="0">
                <a:solidFill>
                  <a:srgbClr val="C00000"/>
                </a:solidFill>
              </a:rPr>
              <a:t>0</a:t>
            </a:r>
            <a:r>
              <a:rPr lang="en-US" b="1" dirty="0"/>
              <a:t> (decimal)</a:t>
            </a:r>
          </a:p>
          <a:p>
            <a:pPr lvl="1"/>
            <a:endParaRPr lang="en-US" sz="600" b="1" dirty="0" smtClean="0"/>
          </a:p>
          <a:p>
            <a:pPr lvl="1"/>
            <a:r>
              <a:rPr lang="en-US" b="1" dirty="0">
                <a:solidFill>
                  <a:schemeClr val="tx2"/>
                </a:solidFill>
              </a:rPr>
              <a:t>11111111   11111111  </a:t>
            </a:r>
          </a:p>
          <a:p>
            <a:pPr lvl="1"/>
            <a:r>
              <a:rPr lang="en-US" b="1" dirty="0">
                <a:solidFill>
                  <a:schemeClr val="tx2"/>
                </a:solidFill>
              </a:rPr>
              <a:t>11111111</a:t>
            </a:r>
            <a:r>
              <a:rPr lang="en-US" b="1" dirty="0"/>
              <a:t> </a:t>
            </a:r>
            <a:r>
              <a:rPr lang="en-US" dirty="0"/>
              <a:t>  </a:t>
            </a:r>
            <a:r>
              <a:rPr lang="en-US" b="1" dirty="0">
                <a:solidFill>
                  <a:srgbClr val="C00000"/>
                </a:solidFill>
              </a:rPr>
              <a:t>00000000 </a:t>
            </a:r>
            <a:r>
              <a:rPr lang="en-US" b="1" dirty="0"/>
              <a:t> </a:t>
            </a:r>
            <a:r>
              <a:rPr lang="en-US" b="1" dirty="0">
                <a:solidFill>
                  <a:prstClr val="black"/>
                </a:solidFill>
              </a:rPr>
              <a:t>(binary</a:t>
            </a:r>
            <a:endParaRPr lang="en-US" dirty="0"/>
          </a:p>
        </p:txBody>
      </p:sp>
      <p:pic>
        <p:nvPicPr>
          <p:cNvPr id="6" name="Picture 2"/>
          <p:cNvPicPr>
            <a:picLocks noChangeAspect="1" noChangeArrowheads="1"/>
          </p:cNvPicPr>
          <p:nvPr/>
        </p:nvPicPr>
        <p:blipFill>
          <a:blip r:embed="rId2"/>
          <a:srcRect/>
          <a:stretch>
            <a:fillRect/>
          </a:stretch>
        </p:blipFill>
        <p:spPr bwMode="auto">
          <a:xfrm>
            <a:off x="6578867" y="630138"/>
            <a:ext cx="4774933" cy="5909957"/>
          </a:xfrm>
          <a:prstGeom prst="rect">
            <a:avLst/>
          </a:prstGeom>
          <a:noFill/>
          <a:ln w="9525">
            <a:noFill/>
            <a:miter lim="800000"/>
            <a:headEnd/>
            <a:tailEnd/>
          </a:ln>
          <a:effectLst/>
        </p:spPr>
      </p:pic>
    </p:spTree>
    <p:extLst>
      <p:ext uri="{BB962C8B-B14F-4D97-AF65-F5344CB8AC3E}">
        <p14:creationId xmlns:p14="http://schemas.microsoft.com/office/powerpoint/2010/main" val="371227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t>Applications Identification</a:t>
            </a:r>
            <a:br>
              <a:rPr lang="en-US" sz="3200" b="1" dirty="0">
                <a:solidFill>
                  <a:schemeClr val="accent4">
                    <a:lumMod val="50000"/>
                  </a:schemeClr>
                </a:solidFill>
                <a:effectLst>
                  <a:outerShdw dir="5040000" algn="tl">
                    <a:srgbClr val="1F497D">
                      <a:lumMod val="75000"/>
                    </a:srgbClr>
                  </a:outerShdw>
                </a:effectLst>
                <a:latin typeface="+mn-lt"/>
                <a:ea typeface="Tahoma" panose="020B0604030504040204" pitchFamily="34" charset="0"/>
                <a:cs typeface="Tahoma" panose="020B0604030504040204" pitchFamily="34" charset="0"/>
              </a:rPr>
            </a:br>
            <a:endParaRPr lang="en-US" sz="3200" dirty="0">
              <a:solidFill>
                <a:schemeClr val="accent4">
                  <a:lumMod val="50000"/>
                </a:schemeClr>
              </a:solidFill>
              <a:latin typeface="+mn-lt"/>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lstStyle/>
          <a:p>
            <a:pPr marL="0" lvl="0" indent="0">
              <a:lnSpc>
                <a:spcPct val="100000"/>
              </a:lnSpc>
              <a:spcBef>
                <a:spcPts val="0"/>
              </a:spcBef>
              <a:buNone/>
            </a:pPr>
            <a:r>
              <a:rPr lang="en-US" sz="2400" dirty="0">
                <a:effectLst>
                  <a:outerShdw blurRad="38100" dist="38100" dir="2700000" algn="tl">
                    <a:srgbClr val="000000">
                      <a:alpha val="43137"/>
                    </a:srgbClr>
                  </a:outerShdw>
                </a:effectLst>
              </a:rPr>
              <a:t>How to identify source/ destination application </a:t>
            </a:r>
            <a:r>
              <a:rPr lang="en-US" sz="2400" dirty="0" smtClean="0">
                <a:effectLst>
                  <a:outerShdw blurRad="38100" dist="38100" dir="2700000" algn="tl">
                    <a:srgbClr val="000000">
                      <a:alpha val="43137"/>
                    </a:srgbClr>
                  </a:outerShdw>
                </a:effectLst>
              </a:rPr>
              <a:t>communicating?</a:t>
            </a:r>
          </a:p>
          <a:p>
            <a:pPr marL="0" lvl="0" indent="0">
              <a:lnSpc>
                <a:spcPct val="100000"/>
              </a:lnSpc>
              <a:spcBef>
                <a:spcPts val="0"/>
              </a:spcBef>
              <a:buNone/>
            </a:pPr>
            <a:endParaRPr lang="en-US" sz="2400" dirty="0">
              <a:solidFill>
                <a:srgbClr val="1F497D"/>
              </a:solidFill>
              <a:effectLst>
                <a:outerShdw blurRad="38100" dist="38100" dir="2700000" algn="tl">
                  <a:srgbClr val="000000">
                    <a:alpha val="43137"/>
                  </a:srgbClr>
                </a:outerShdw>
              </a:effectLst>
            </a:endParaRPr>
          </a:p>
          <a:p>
            <a:pPr marL="0" lvl="0" indent="0">
              <a:lnSpc>
                <a:spcPct val="100000"/>
              </a:lnSpc>
              <a:spcBef>
                <a:spcPts val="0"/>
              </a:spcBef>
              <a:buNone/>
            </a:pPr>
            <a:r>
              <a:rPr lang="en-US" sz="2400" dirty="0" smtClean="0">
                <a:solidFill>
                  <a:schemeClr val="accent4">
                    <a:lumMod val="50000"/>
                  </a:schemeClr>
                </a:solidFill>
                <a:effectLst>
                  <a:outerShdw blurRad="38100" dist="38100" dir="2700000" algn="tl">
                    <a:srgbClr val="000000">
                      <a:alpha val="43137"/>
                    </a:srgbClr>
                  </a:outerShdw>
                </a:effectLst>
              </a:rPr>
              <a:t>The </a:t>
            </a:r>
            <a:r>
              <a:rPr lang="en-US" sz="2400" dirty="0">
                <a:solidFill>
                  <a:schemeClr val="accent4">
                    <a:lumMod val="50000"/>
                  </a:schemeClr>
                </a:solidFill>
                <a:effectLst>
                  <a:outerShdw blurRad="38100" dist="38100" dir="2700000" algn="tl">
                    <a:srgbClr val="000000">
                      <a:alpha val="43137"/>
                    </a:srgbClr>
                  </a:outerShdw>
                </a:effectLst>
              </a:rPr>
              <a:t>source/ destination applications are identified through TCP </a:t>
            </a:r>
            <a:r>
              <a:rPr lang="en-US" sz="2400" dirty="0" smtClean="0">
                <a:solidFill>
                  <a:schemeClr val="accent4">
                    <a:lumMod val="50000"/>
                  </a:schemeClr>
                </a:solidFill>
                <a:effectLst>
                  <a:outerShdw blurRad="38100" dist="38100" dir="2700000" algn="tl">
                    <a:srgbClr val="000000">
                      <a:alpha val="43137"/>
                    </a:srgbClr>
                  </a:outerShdw>
                </a:effectLst>
              </a:rPr>
              <a:t>ports</a:t>
            </a:r>
          </a:p>
          <a:p>
            <a:pPr marL="0" indent="0">
              <a:lnSpc>
                <a:spcPct val="100000"/>
              </a:lnSpc>
              <a:spcBef>
                <a:spcPts val="0"/>
              </a:spcBef>
              <a:buNone/>
            </a:pPr>
            <a:endParaRPr lang="en-US" sz="2400" dirty="0">
              <a:solidFill>
                <a:srgbClr val="C00000"/>
              </a:solidFill>
              <a:effectLst>
                <a:outerShdw blurRad="38100" dist="38100" dir="2700000" algn="tl">
                  <a:srgbClr val="000000">
                    <a:alpha val="43137"/>
                  </a:srgbClr>
                </a:outerShdw>
              </a:effectLst>
            </a:endParaRPr>
          </a:p>
          <a:p>
            <a:pPr marL="0" lvl="0" indent="0">
              <a:lnSpc>
                <a:spcPct val="100000"/>
              </a:lnSpc>
              <a:spcBef>
                <a:spcPts val="0"/>
              </a:spcBef>
              <a:buNone/>
            </a:pPr>
            <a:endParaRPr lang="en-US" sz="2400" b="1" dirty="0" smtClean="0">
              <a:solidFill>
                <a:srgbClr val="C00000"/>
              </a:solidFill>
            </a:endParaRPr>
          </a:p>
          <a:p>
            <a:pPr marL="0" lvl="0" indent="0">
              <a:lnSpc>
                <a:spcPct val="100000"/>
              </a:lnSpc>
              <a:spcBef>
                <a:spcPts val="0"/>
              </a:spcBef>
              <a:buNone/>
            </a:pPr>
            <a:r>
              <a:rPr lang="en-US" sz="2400" dirty="0" smtClean="0">
                <a:solidFill>
                  <a:schemeClr val="accent4">
                    <a:lumMod val="50000"/>
                  </a:schemeClr>
                </a:solidFill>
                <a:effectLst>
                  <a:outerShdw blurRad="38100" dist="38100" dir="2700000" algn="tl">
                    <a:srgbClr val="000000">
                      <a:alpha val="43137"/>
                    </a:srgbClr>
                  </a:outerShdw>
                </a:effectLst>
              </a:rPr>
              <a:t>Common </a:t>
            </a:r>
            <a:r>
              <a:rPr lang="en-US" sz="2400" dirty="0">
                <a:solidFill>
                  <a:schemeClr val="accent4">
                    <a:lumMod val="50000"/>
                  </a:schemeClr>
                </a:solidFill>
                <a:effectLst>
                  <a:outerShdw blurRad="38100" dist="38100" dir="2700000" algn="tl">
                    <a:srgbClr val="000000">
                      <a:alpha val="43137"/>
                    </a:srgbClr>
                  </a:outerShdw>
                </a:effectLst>
              </a:rPr>
              <a:t>TCP Ports: 	</a:t>
            </a:r>
          </a:p>
          <a:p>
            <a:pPr marL="0" lvl="0" indent="0">
              <a:lnSpc>
                <a:spcPct val="100000"/>
              </a:lnSpc>
              <a:spcBef>
                <a:spcPts val="0"/>
              </a:spcBef>
              <a:buNone/>
            </a:pPr>
            <a:endParaRPr lang="en-US" sz="2400" dirty="0">
              <a:solidFill>
                <a:prstClr val="black"/>
              </a:solidFill>
            </a:endParaRPr>
          </a:p>
          <a:p>
            <a:pPr marL="0" lvl="0" indent="0">
              <a:lnSpc>
                <a:spcPct val="100000"/>
              </a:lnSpc>
              <a:spcBef>
                <a:spcPts val="0"/>
              </a:spcBef>
              <a:buNone/>
            </a:pPr>
            <a:r>
              <a:rPr lang="en-US" sz="2400" dirty="0">
                <a:solidFill>
                  <a:prstClr val="black"/>
                </a:solidFill>
              </a:rPr>
              <a:t>HTTP: </a:t>
            </a:r>
            <a:r>
              <a:rPr lang="en-US" sz="2400" b="1" dirty="0">
                <a:solidFill>
                  <a:schemeClr val="accent4">
                    <a:lumMod val="50000"/>
                  </a:schemeClr>
                </a:solidFill>
              </a:rPr>
              <a:t>80</a:t>
            </a:r>
            <a:r>
              <a:rPr lang="en-US" sz="2400" b="1" dirty="0">
                <a:solidFill>
                  <a:srgbClr val="F79646">
                    <a:lumMod val="50000"/>
                  </a:srgbClr>
                </a:solidFill>
              </a:rPr>
              <a:t>;  </a:t>
            </a:r>
            <a:r>
              <a:rPr lang="en-US" sz="2400" dirty="0">
                <a:solidFill>
                  <a:prstClr val="black"/>
                </a:solidFill>
              </a:rPr>
              <a:t>SMTP:</a:t>
            </a:r>
            <a:r>
              <a:rPr lang="en-US" sz="2400" b="1" dirty="0">
                <a:solidFill>
                  <a:schemeClr val="accent4">
                    <a:lumMod val="50000"/>
                  </a:schemeClr>
                </a:solidFill>
              </a:rPr>
              <a:t>25</a:t>
            </a:r>
            <a:r>
              <a:rPr lang="en-US" sz="2400" b="1" dirty="0">
                <a:solidFill>
                  <a:srgbClr val="F79646">
                    <a:lumMod val="50000"/>
                  </a:srgbClr>
                </a:solidFill>
              </a:rPr>
              <a:t>;  </a:t>
            </a:r>
            <a:r>
              <a:rPr lang="en-US" sz="2400" dirty="0">
                <a:solidFill>
                  <a:prstClr val="black"/>
                </a:solidFill>
              </a:rPr>
              <a:t>DNS:</a:t>
            </a:r>
            <a:r>
              <a:rPr lang="en-US" sz="2400" b="1" dirty="0">
                <a:solidFill>
                  <a:srgbClr val="F79646">
                    <a:lumMod val="50000"/>
                  </a:srgbClr>
                </a:solidFill>
              </a:rPr>
              <a:t> </a:t>
            </a:r>
            <a:r>
              <a:rPr lang="en-US" sz="2400" b="1" dirty="0">
                <a:solidFill>
                  <a:schemeClr val="accent4">
                    <a:lumMod val="50000"/>
                  </a:schemeClr>
                </a:solidFill>
              </a:rPr>
              <a:t>53</a:t>
            </a:r>
          </a:p>
          <a:p>
            <a:pPr marL="0" indent="0">
              <a:lnSpc>
                <a:spcPct val="100000"/>
              </a:lnSpc>
              <a:spcBef>
                <a:spcPts val="0"/>
              </a:spcBef>
              <a:buNone/>
            </a:pPr>
            <a:endParaRPr lang="en-US" sz="3600" b="1" dirty="0">
              <a:solidFill>
                <a:srgbClr val="1F497D"/>
              </a:solidFill>
            </a:endParaRPr>
          </a:p>
          <a:p>
            <a:endParaRPr lang="en-US" dirty="0"/>
          </a:p>
        </p:txBody>
      </p:sp>
    </p:spTree>
    <p:extLst>
      <p:ext uri="{BB962C8B-B14F-4D97-AF65-F5344CB8AC3E}">
        <p14:creationId xmlns:p14="http://schemas.microsoft.com/office/powerpoint/2010/main" val="32174420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t>Naming</a:t>
            </a:r>
            <a:br>
              <a:rPr lang="en-US" sz="3200" b="1" dirty="0">
                <a:solidFill>
                  <a:schemeClr val="accent4">
                    <a:lumMod val="50000"/>
                  </a:schemeClr>
                </a:solidFill>
                <a:effectLst>
                  <a:outerShdw dir="5040000" algn="tl">
                    <a:srgbClr val="1F497D">
                      <a:lumMod val="75000"/>
                    </a:srgbClr>
                  </a:outerShdw>
                </a:effectLst>
                <a:latin typeface="+mn-lt"/>
                <a:cs typeface="Tahoma" pitchFamily="34" charset="0"/>
              </a:rPr>
            </a:br>
            <a:endParaRPr lang="en-US" sz="3200" dirty="0">
              <a:solidFill>
                <a:schemeClr val="accent4">
                  <a:lumMod val="50000"/>
                </a:schemeClr>
              </a:solidFill>
              <a:latin typeface="+mn-lt"/>
            </a:endParaRPr>
          </a:p>
        </p:txBody>
      </p:sp>
      <p:sp>
        <p:nvSpPr>
          <p:cNvPr id="3" name="Content Placeholder 2"/>
          <p:cNvSpPr>
            <a:spLocks noGrp="1"/>
          </p:cNvSpPr>
          <p:nvPr>
            <p:ph idx="1"/>
          </p:nvPr>
        </p:nvSpPr>
        <p:spPr/>
        <p:txBody>
          <a:bodyPr/>
          <a:lstStyle/>
          <a:p>
            <a:pPr marL="0" lvl="0" indent="0">
              <a:lnSpc>
                <a:spcPct val="100000"/>
              </a:lnSpc>
              <a:spcBef>
                <a:spcPts val="0"/>
              </a:spcBef>
              <a:buNone/>
            </a:pPr>
            <a:r>
              <a:rPr lang="en-US" dirty="0">
                <a:solidFill>
                  <a:schemeClr val="accent4">
                    <a:lumMod val="50000"/>
                  </a:schemeClr>
                </a:solidFill>
                <a:effectLst>
                  <a:outerShdw blurRad="38100" dist="38100" dir="2700000" algn="tl">
                    <a:srgbClr val="000000">
                      <a:alpha val="43137"/>
                    </a:srgbClr>
                  </a:outerShdw>
                </a:effectLst>
              </a:rPr>
              <a:t>Machine addresses are difficult to memorize</a:t>
            </a:r>
          </a:p>
          <a:p>
            <a:pPr marL="0" lvl="0" indent="0">
              <a:lnSpc>
                <a:spcPct val="100000"/>
              </a:lnSpc>
              <a:spcBef>
                <a:spcPts val="0"/>
              </a:spcBef>
              <a:buNone/>
            </a:pPr>
            <a:endParaRPr lang="en-US" sz="1400" b="1" dirty="0">
              <a:solidFill>
                <a:srgbClr val="F79646">
                  <a:lumMod val="50000"/>
                </a:srgbClr>
              </a:solidFill>
            </a:endParaRPr>
          </a:p>
          <a:p>
            <a:pPr marL="0" lvl="0" indent="0">
              <a:lnSpc>
                <a:spcPct val="100000"/>
              </a:lnSpc>
              <a:spcBef>
                <a:spcPts val="0"/>
              </a:spcBef>
              <a:buNone/>
            </a:pPr>
            <a:r>
              <a:rPr lang="en-US" sz="2400" b="1" dirty="0">
                <a:solidFill>
                  <a:schemeClr val="accent4">
                    <a:lumMod val="50000"/>
                  </a:schemeClr>
                </a:solidFill>
                <a:latin typeface="Tahoma" pitchFamily="34" charset="0"/>
                <a:cs typeface="Tahoma" pitchFamily="34" charset="0"/>
              </a:rPr>
              <a:t>Solution</a:t>
            </a:r>
            <a:r>
              <a:rPr lang="en-US" sz="2400" b="1" dirty="0">
                <a:solidFill>
                  <a:prstClr val="black"/>
                </a:solidFill>
              </a:rPr>
              <a:t>: </a:t>
            </a:r>
            <a:r>
              <a:rPr lang="en-US" sz="2400" dirty="0">
                <a:effectLst>
                  <a:outerShdw blurRad="38100" dist="38100" dir="2700000" algn="tl">
                    <a:srgbClr val="000000">
                      <a:alpha val="43137"/>
                    </a:srgbClr>
                  </a:outerShdw>
                </a:effectLst>
              </a:rPr>
              <a:t>Provide recognizable names to numerically addressed Internet resources</a:t>
            </a:r>
            <a:r>
              <a:rPr lang="en-US" sz="2400" dirty="0" smtClean="0">
                <a:effectLst>
                  <a:outerShdw blurRad="38100" dist="38100" dir="2700000" algn="tl">
                    <a:srgbClr val="000000">
                      <a:alpha val="43137"/>
                    </a:srgbClr>
                  </a:outerShdw>
                </a:effectLst>
              </a:rPr>
              <a:t>.</a:t>
            </a:r>
          </a:p>
          <a:p>
            <a:pPr marL="0" lvl="0" indent="0">
              <a:lnSpc>
                <a:spcPct val="100000"/>
              </a:lnSpc>
              <a:spcBef>
                <a:spcPts val="0"/>
              </a:spcBef>
              <a:buNone/>
            </a:pPr>
            <a:endParaRPr lang="en-US" sz="2400" dirty="0">
              <a:effectLst>
                <a:outerShdw blurRad="38100" dist="38100" dir="2700000" algn="tl">
                  <a:srgbClr val="000000">
                    <a:alpha val="43137"/>
                  </a:srgbClr>
                </a:outerShdw>
              </a:effectLst>
            </a:endParaRPr>
          </a:p>
          <a:p>
            <a:pPr marL="0" indent="0">
              <a:lnSpc>
                <a:spcPct val="100000"/>
              </a:lnSpc>
              <a:spcBef>
                <a:spcPts val="0"/>
              </a:spcBef>
              <a:buNone/>
            </a:pPr>
            <a:r>
              <a:rPr lang="en-US" sz="2400" b="1" dirty="0" smtClean="0">
                <a:solidFill>
                  <a:srgbClr val="F79646">
                    <a:lumMod val="50000"/>
                  </a:srgbClr>
                </a:solidFill>
                <a:latin typeface="Tahoma" pitchFamily="34" charset="0"/>
                <a:cs typeface="Tahoma" pitchFamily="34" charset="0"/>
              </a:rPr>
              <a:t>Examples</a:t>
            </a:r>
            <a:r>
              <a:rPr lang="en-US" sz="2400" b="1" dirty="0" smtClean="0"/>
              <a:t>:</a:t>
            </a:r>
            <a:r>
              <a:rPr lang="en-US" sz="2400" b="1" dirty="0" smtClean="0">
                <a:solidFill>
                  <a:srgbClr val="1F497D"/>
                </a:solidFill>
              </a:rPr>
              <a:t> </a:t>
            </a:r>
          </a:p>
          <a:p>
            <a:pPr lvl="1">
              <a:lnSpc>
                <a:spcPct val="100000"/>
              </a:lnSpc>
              <a:spcBef>
                <a:spcPts val="0"/>
              </a:spcBef>
            </a:pPr>
            <a:r>
              <a:rPr lang="en-US" sz="3200" b="1" dirty="0" smtClean="0">
                <a:solidFill>
                  <a:prstClr val="black"/>
                </a:solidFill>
              </a:rPr>
              <a:t>google.com</a:t>
            </a:r>
            <a:r>
              <a:rPr lang="en-US" sz="3200" b="1" dirty="0">
                <a:solidFill>
                  <a:prstClr val="black"/>
                </a:solidFill>
              </a:rPr>
              <a:t>; stanford.edu; </a:t>
            </a:r>
            <a:r>
              <a:rPr lang="en-US" sz="3200" b="1" dirty="0" smtClean="0">
                <a:solidFill>
                  <a:prstClr val="black"/>
                </a:solidFill>
              </a:rPr>
              <a:t>niit.edu.pk</a:t>
            </a:r>
          </a:p>
          <a:p>
            <a:pPr marL="0" lvl="0" indent="0">
              <a:lnSpc>
                <a:spcPct val="100000"/>
              </a:lnSpc>
              <a:spcBef>
                <a:spcPts val="0"/>
              </a:spcBef>
              <a:buNone/>
            </a:pPr>
            <a:endParaRPr lang="en-US" sz="2400" dirty="0">
              <a:solidFill>
                <a:prstClr val="black"/>
              </a:solidFill>
            </a:endParaRPr>
          </a:p>
          <a:p>
            <a:pPr marL="0" indent="0">
              <a:lnSpc>
                <a:spcPct val="100000"/>
              </a:lnSpc>
              <a:spcBef>
                <a:spcPts val="0"/>
              </a:spcBef>
              <a:buNone/>
            </a:pPr>
            <a:endParaRPr lang="th-TH" sz="1200" dirty="0" smtClean="0"/>
          </a:p>
          <a:p>
            <a:pPr marL="0" lvl="0" indent="0">
              <a:lnSpc>
                <a:spcPct val="100000"/>
              </a:lnSpc>
              <a:spcBef>
                <a:spcPts val="0"/>
              </a:spcBef>
              <a:buNone/>
            </a:pPr>
            <a:endParaRPr lang="en-US" sz="2400" dirty="0">
              <a:effectLst>
                <a:outerShdw blurRad="38100" dist="38100" dir="2700000" algn="tl">
                  <a:srgbClr val="000000">
                    <a:alpha val="43137"/>
                  </a:srgbClr>
                </a:outerShdw>
              </a:effectLst>
            </a:endParaRPr>
          </a:p>
          <a:p>
            <a:endParaRPr lang="en-US" sz="2400" dirty="0"/>
          </a:p>
        </p:txBody>
      </p:sp>
    </p:spTree>
    <p:extLst>
      <p:ext uri="{BB962C8B-B14F-4D97-AF65-F5344CB8AC3E}">
        <p14:creationId xmlns:p14="http://schemas.microsoft.com/office/powerpoint/2010/main" val="2477697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ctr">
              <a:lnSpc>
                <a:spcPct val="100000"/>
              </a:lnSpc>
              <a:spcBef>
                <a:spcPts val="0"/>
              </a:spcBef>
            </a:pPr>
            <a:r>
              <a:rPr lang="en-US" sz="2800" b="1" dirty="0">
                <a:solidFill>
                  <a:schemeClr val="accent4">
                    <a:lumMod val="50000"/>
                  </a:schemeClr>
                </a:solidFill>
                <a:effectLst>
                  <a:outerShdw dir="5040000" algn="tl">
                    <a:srgbClr val="1F497D">
                      <a:lumMod val="75000"/>
                    </a:srgbClr>
                  </a:outerShdw>
                </a:effectLst>
                <a:latin typeface="+mn-lt"/>
                <a:ea typeface="+mn-ea"/>
                <a:cs typeface="Tahoma" pitchFamily="34" charset="0"/>
              </a:rPr>
              <a:t>Example application</a:t>
            </a:r>
          </a:p>
        </p:txBody>
      </p:sp>
      <p:sp>
        <p:nvSpPr>
          <p:cNvPr id="3" name="Content Placeholder 2"/>
          <p:cNvSpPr>
            <a:spLocks noGrp="1"/>
          </p:cNvSpPr>
          <p:nvPr>
            <p:ph idx="1"/>
          </p:nvPr>
        </p:nvSpPr>
        <p:spPr/>
        <p:txBody>
          <a:bodyPr>
            <a:normAutofit lnSpcReduction="10000"/>
          </a:bodyPr>
          <a:lstStyle/>
          <a:p>
            <a:pPr marL="0" lvl="0" indent="0" algn="ctr">
              <a:lnSpc>
                <a:spcPct val="100000"/>
              </a:lnSpc>
              <a:spcBef>
                <a:spcPts val="0"/>
              </a:spcBef>
              <a:buNone/>
            </a:pPr>
            <a:endPar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gn="ctr">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a:p>
            <a:pPr marL="0" lvl="0" indent="0">
              <a:lnSpc>
                <a:spcPct val="100000"/>
              </a:lnSpc>
              <a:spcBef>
                <a:spcPts val="0"/>
              </a:spcBef>
              <a:buNone/>
            </a:pPr>
            <a:r>
              <a:rPr lang="en-US" sz="2000" dirty="0" smtClean="0">
                <a:solidFill>
                  <a:prstClr val="black"/>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 </a:t>
            </a:r>
            <a:r>
              <a:rPr lang="en-US" dirty="0">
                <a:solidFill>
                  <a:prstClr val="black"/>
                </a:solidFill>
                <a:effectLst>
                  <a:outerShdw blurRad="38100" dist="38100" dir="2700000" algn="tl">
                    <a:srgbClr val="000000">
                      <a:alpha val="43137"/>
                    </a:srgbClr>
                  </a:outerShdw>
                </a:effectLst>
              </a:rPr>
              <a:t>Let’s assume that a student (in the </a:t>
            </a:r>
            <a:r>
              <a:rPr lang="en-US" b="1" dirty="0">
                <a:solidFill>
                  <a:schemeClr val="accent4">
                    <a:lumMod val="50000"/>
                  </a:schemeClr>
                </a:solidFill>
                <a:effectLst>
                  <a:outerShdw blurRad="38100" dist="38100" dir="2700000" algn="tl">
                    <a:srgbClr val="000000">
                      <a:alpha val="43137"/>
                    </a:srgbClr>
                  </a:outerShdw>
                </a:effectLst>
              </a:rPr>
              <a:t>niit.edu.pk</a:t>
            </a:r>
            <a:r>
              <a:rPr lang="en-US" dirty="0">
                <a:solidFill>
                  <a:prstClr val="black"/>
                </a:solidFill>
                <a:effectLst>
                  <a:outerShdw blurRad="38100" dist="38100" dir="2700000" algn="tl">
                    <a:srgbClr val="000000">
                      <a:alpha val="43137"/>
                    </a:srgbClr>
                  </a:outerShdw>
                </a:effectLst>
              </a:rPr>
              <a:t> LAN) wishes to access NUST-SEECS website hosted at </a:t>
            </a:r>
            <a:r>
              <a:rPr lang="en-US" b="1" dirty="0">
                <a:solidFill>
                  <a:schemeClr val="accent4">
                    <a:lumMod val="50000"/>
                  </a:schemeClr>
                </a:solidFill>
                <a:effectLst>
                  <a:outerShdw blurRad="38100" dist="38100" dir="2700000" algn="tl">
                    <a:srgbClr val="000000">
                      <a:alpha val="43137"/>
                    </a:srgbClr>
                  </a:outerShdw>
                </a:effectLst>
              </a:rPr>
              <a:t>www.niit.edu.pk</a:t>
            </a:r>
            <a:endParaRPr lang="en-US" sz="3600" b="1" dirty="0">
              <a:solidFill>
                <a:schemeClr val="accent4">
                  <a:lumMod val="50000"/>
                </a:schemeClr>
              </a:solidFill>
              <a:effectLst>
                <a:outerShdw blurRad="38100" dist="38100" dir="2700000" algn="tl">
                  <a:srgbClr val="000000">
                    <a:alpha val="43137"/>
                  </a:srgbClr>
                </a:outerShdw>
              </a:effectLst>
            </a:endParaRPr>
          </a:p>
          <a:p>
            <a:pPr marL="0" lvl="0" indent="0" algn="ctr">
              <a:lnSpc>
                <a:spcPct val="100000"/>
              </a:lnSpc>
              <a:spcBef>
                <a:spcPts val="0"/>
              </a:spcBef>
              <a:buNone/>
            </a:pPr>
            <a:r>
              <a:rPr lang="en-US" sz="3200" dirty="0" smtClean="0">
                <a:solidFill>
                  <a:prstClr val="white"/>
                </a:solidFill>
                <a:latin typeface="Tahoma" pitchFamily="34" charset="0"/>
                <a:cs typeface="Tahoma" pitchFamily="34" charset="0"/>
              </a:rPr>
              <a:t>niit.edu.pk</a:t>
            </a:r>
            <a:endParaRPr lang="en-US" sz="3200" dirty="0">
              <a:solidFill>
                <a:prstClr val="white"/>
              </a:solidFill>
              <a:latin typeface="Tahoma" pitchFamily="34" charset="0"/>
              <a:cs typeface="Tahoma" pitchFamily="34" charset="0"/>
            </a:endParaRPr>
          </a:p>
          <a:p>
            <a:endParaRPr lang="en-US" sz="2400" dirty="0"/>
          </a:p>
        </p:txBody>
      </p:sp>
      <p:pic>
        <p:nvPicPr>
          <p:cNvPr id="4" name="Picture 3"/>
          <p:cNvPicPr>
            <a:picLocks noChangeAspect="1"/>
          </p:cNvPicPr>
          <p:nvPr/>
        </p:nvPicPr>
        <p:blipFill>
          <a:blip r:embed="rId2"/>
          <a:stretch>
            <a:fillRect/>
          </a:stretch>
        </p:blipFill>
        <p:spPr>
          <a:xfrm>
            <a:off x="2762952" y="2323098"/>
            <a:ext cx="4972050" cy="2019300"/>
          </a:xfrm>
          <a:prstGeom prst="rect">
            <a:avLst/>
          </a:prstGeom>
        </p:spPr>
      </p:pic>
    </p:spTree>
    <p:extLst>
      <p:ext uri="{BB962C8B-B14F-4D97-AF65-F5344CB8AC3E}">
        <p14:creationId xmlns:p14="http://schemas.microsoft.com/office/powerpoint/2010/main" val="1094801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953929" y="297308"/>
            <a:ext cx="7853850" cy="5833985"/>
          </a:xfrm>
          <a:prstGeom prst="rect">
            <a:avLst/>
          </a:prstGeom>
        </p:spPr>
      </p:pic>
    </p:spTree>
    <p:extLst>
      <p:ext uri="{BB962C8B-B14F-4D97-AF65-F5344CB8AC3E}">
        <p14:creationId xmlns:p14="http://schemas.microsoft.com/office/powerpoint/2010/main" val="22245509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t>Example application </a:t>
            </a:r>
            <a:r>
              <a:rPr lang="en-US" sz="2000" b="1" dirty="0">
                <a:solidFill>
                  <a:srgbClr val="C0504D">
                    <a:lumMod val="75000"/>
                  </a:srgbClr>
                </a:solidFill>
                <a:effectLst>
                  <a:outerShdw dir="5040000" algn="tl">
                    <a:srgbClr val="1F497D">
                      <a:lumMod val="75000"/>
                    </a:srgbClr>
                  </a:outerShdw>
                </a:effectLst>
                <a:latin typeface="Tahoma" pitchFamily="34" charset="0"/>
                <a:ea typeface="+mn-ea"/>
                <a:cs typeface="Tahoma" pitchFamily="34" charset="0"/>
              </a:rPr>
              <a:t>(contd.)</a:t>
            </a:r>
            <a:r>
              <a:rPr lang="en-US" sz="5400" b="1" dirty="0">
                <a:solidFill>
                  <a:srgbClr val="C0504D">
                    <a:lumMod val="75000"/>
                  </a:srgbClr>
                </a:solidFill>
                <a:effectLst>
                  <a:outerShdw dir="5040000" algn="tl">
                    <a:srgbClr val="1F497D">
                      <a:lumMod val="75000"/>
                    </a:srgbClr>
                  </a:outerShdw>
                </a:effectLst>
                <a:latin typeface="Tahoma" pitchFamily="34" charset="0"/>
                <a:ea typeface="+mn-ea"/>
                <a:cs typeface="Tahoma" pitchFamily="34" charset="0"/>
              </a:rPr>
              <a:t/>
            </a:r>
            <a:br>
              <a:rPr lang="en-US" sz="5400" b="1" dirty="0">
                <a:solidFill>
                  <a:srgbClr val="C0504D">
                    <a:lumMod val="75000"/>
                  </a:srgbClr>
                </a:solidFill>
                <a:effectLst>
                  <a:outerShdw dir="5040000" algn="tl">
                    <a:srgbClr val="1F497D">
                      <a:lumMod val="75000"/>
                    </a:srgbClr>
                  </a:outerShdw>
                </a:effectLst>
                <a:latin typeface="Tahoma" pitchFamily="34" charset="0"/>
                <a:ea typeface="+mn-ea"/>
                <a:cs typeface="Tahoma" pitchFamily="34" charset="0"/>
              </a:rPr>
            </a:br>
            <a:endParaRPr lang="en-US" dirty="0"/>
          </a:p>
        </p:txBody>
      </p:sp>
      <p:pic>
        <p:nvPicPr>
          <p:cNvPr id="4" name="Content Placeholder 3"/>
          <p:cNvPicPr>
            <a:picLocks noGrp="1" noChangeAspect="1"/>
          </p:cNvPicPr>
          <p:nvPr>
            <p:ph idx="1"/>
          </p:nvPr>
        </p:nvPicPr>
        <p:blipFill>
          <a:blip r:embed="rId2"/>
          <a:stretch>
            <a:fillRect/>
          </a:stretch>
        </p:blipFill>
        <p:spPr>
          <a:xfrm>
            <a:off x="1856472" y="1690688"/>
            <a:ext cx="7470407" cy="4460272"/>
          </a:xfrm>
          <a:prstGeom prst="rect">
            <a:avLst/>
          </a:prstGeom>
        </p:spPr>
      </p:pic>
    </p:spTree>
    <p:extLst>
      <p:ext uri="{BB962C8B-B14F-4D97-AF65-F5344CB8AC3E}">
        <p14:creationId xmlns:p14="http://schemas.microsoft.com/office/powerpoint/2010/main" val="29252190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nSpc>
                <a:spcPct val="100000"/>
              </a:lnSpc>
              <a:spcBef>
                <a:spcPts val="0"/>
              </a:spcBef>
            </a:pPr>
            <a:r>
              <a:rPr lang="en-US" sz="4000" b="1" dirty="0">
                <a:solidFill>
                  <a:schemeClr val="accent4">
                    <a:lumMod val="50000"/>
                  </a:schemeClr>
                </a:solidFill>
                <a:effectLst>
                  <a:outerShdw dir="5040000" algn="tl">
                    <a:srgbClr val="1F497D">
                      <a:lumMod val="75000"/>
                    </a:srgbClr>
                  </a:outerShdw>
                </a:effectLst>
                <a:latin typeface="+mn-lt"/>
                <a:ea typeface="+mn-ea"/>
                <a:cs typeface="Tahoma" pitchFamily="34" charset="0"/>
              </a:rPr>
              <a:t>Example application </a:t>
            </a:r>
            <a:r>
              <a:rPr lang="en-US" sz="2000" b="1" dirty="0">
                <a:solidFill>
                  <a:schemeClr val="accent4">
                    <a:lumMod val="50000"/>
                  </a:schemeClr>
                </a:solidFill>
                <a:effectLst>
                  <a:outerShdw dir="5040000" algn="tl">
                    <a:srgbClr val="1F497D">
                      <a:lumMod val="75000"/>
                    </a:srgbClr>
                  </a:outerShdw>
                </a:effectLst>
                <a:latin typeface="Tahoma" pitchFamily="34" charset="0"/>
                <a:ea typeface="+mn-ea"/>
                <a:cs typeface="Tahoma" pitchFamily="34" charset="0"/>
              </a:rPr>
              <a:t>(contd.)</a:t>
            </a:r>
            <a:r>
              <a:rPr lang="en-US" sz="5400" b="1" dirty="0">
                <a:solidFill>
                  <a:schemeClr val="accent4">
                    <a:lumMod val="50000"/>
                  </a:schemeClr>
                </a:solidFill>
                <a:effectLst>
                  <a:outerShdw dir="5040000" algn="tl">
                    <a:srgbClr val="1F497D">
                      <a:lumMod val="75000"/>
                    </a:srgbClr>
                  </a:outerShdw>
                </a:effectLst>
                <a:latin typeface="Tahoma" pitchFamily="34" charset="0"/>
                <a:ea typeface="+mn-ea"/>
                <a:cs typeface="Tahoma" pitchFamily="34" charset="0"/>
              </a:rPr>
              <a:t/>
            </a:r>
            <a:br>
              <a:rPr lang="en-US" sz="5400" b="1" dirty="0">
                <a:solidFill>
                  <a:schemeClr val="accent4">
                    <a:lumMod val="50000"/>
                  </a:schemeClr>
                </a:solidFill>
                <a:effectLst>
                  <a:outerShdw dir="5040000" algn="tl">
                    <a:srgbClr val="1F497D">
                      <a:lumMod val="75000"/>
                    </a:srgbClr>
                  </a:outerShdw>
                </a:effectLst>
                <a:latin typeface="Tahoma" pitchFamily="34" charset="0"/>
                <a:ea typeface="+mn-ea"/>
                <a:cs typeface="Tahoma" pitchFamily="34" charset="0"/>
              </a:rPr>
            </a:br>
            <a:endParaRPr lang="en-US" dirty="0">
              <a:solidFill>
                <a:schemeClr val="accent4">
                  <a:lumMod val="50000"/>
                </a:schemeClr>
              </a:solidFill>
            </a:endParaRPr>
          </a:p>
        </p:txBody>
      </p:sp>
      <p:pic>
        <p:nvPicPr>
          <p:cNvPr id="4" name="Content Placeholder 3"/>
          <p:cNvPicPr>
            <a:picLocks noGrp="1" noChangeAspect="1"/>
          </p:cNvPicPr>
          <p:nvPr>
            <p:ph idx="1"/>
          </p:nvPr>
        </p:nvPicPr>
        <p:blipFill>
          <a:blip r:embed="rId2"/>
          <a:stretch>
            <a:fillRect/>
          </a:stretch>
        </p:blipFill>
        <p:spPr>
          <a:xfrm>
            <a:off x="1603859" y="1690688"/>
            <a:ext cx="6943725" cy="4057650"/>
          </a:xfrm>
          <a:prstGeom prst="rect">
            <a:avLst/>
          </a:prstGeom>
        </p:spPr>
      </p:pic>
    </p:spTree>
    <p:extLst>
      <p:ext uri="{BB962C8B-B14F-4D97-AF65-F5344CB8AC3E}">
        <p14:creationId xmlns:p14="http://schemas.microsoft.com/office/powerpoint/2010/main" val="39657312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ct val="100000"/>
              </a:lnSpc>
              <a:spcBef>
                <a:spcPts val="0"/>
              </a:spcBef>
            </a:pPr>
            <a:r>
              <a:rPr lang="en-US" sz="3600" b="1" dirty="0">
                <a:solidFill>
                  <a:schemeClr val="accent4">
                    <a:lumMod val="50000"/>
                  </a:schemeClr>
                </a:solidFill>
                <a:effectLst>
                  <a:outerShdw dir="5040000" algn="tl">
                    <a:srgbClr val="1F497D">
                      <a:lumMod val="75000"/>
                    </a:srgbClr>
                  </a:outerShdw>
                </a:effectLst>
                <a:latin typeface="+mn-lt"/>
                <a:ea typeface="+mn-ea"/>
                <a:cs typeface="Tahoma" pitchFamily="34" charset="0"/>
              </a:rPr>
              <a:t>Example application </a:t>
            </a:r>
            <a:r>
              <a:rPr lang="en-US" sz="1100" b="1" dirty="0">
                <a:solidFill>
                  <a:schemeClr val="accent4">
                    <a:lumMod val="50000"/>
                  </a:schemeClr>
                </a:solidFill>
                <a:effectLst>
                  <a:outerShdw dir="5040000" algn="tl">
                    <a:srgbClr val="1F497D">
                      <a:lumMod val="75000"/>
                    </a:srgbClr>
                  </a:outerShdw>
                </a:effectLst>
                <a:latin typeface="+mn-lt"/>
                <a:ea typeface="+mn-ea"/>
                <a:cs typeface="Tahoma" pitchFamily="34" charset="0"/>
              </a:rPr>
              <a:t>(contd.)</a:t>
            </a:r>
            <a:r>
              <a:rPr lang="en-US" sz="3600" b="1" dirty="0">
                <a:solidFill>
                  <a:schemeClr val="accent4">
                    <a:lumMod val="50000"/>
                  </a:schemeClr>
                </a:solidFill>
                <a:effectLst>
                  <a:outerShdw dir="5040000" algn="tl">
                    <a:srgbClr val="1F497D">
                      <a:lumMod val="75000"/>
                    </a:srgbClr>
                  </a:outerShdw>
                </a:effectLst>
                <a:latin typeface="+mn-lt"/>
                <a:ea typeface="+mn-ea"/>
                <a:cs typeface="Tahoma" pitchFamily="34" charset="0"/>
              </a:rPr>
              <a:t/>
            </a:r>
            <a:br>
              <a:rPr lang="en-US" sz="3600" b="1" dirty="0">
                <a:solidFill>
                  <a:schemeClr val="accent4">
                    <a:lumMod val="50000"/>
                  </a:schemeClr>
                </a:solidFill>
                <a:effectLst>
                  <a:outerShdw dir="5040000" algn="tl">
                    <a:srgbClr val="1F497D">
                      <a:lumMod val="75000"/>
                    </a:srgbClr>
                  </a:outerShdw>
                </a:effectLst>
                <a:latin typeface="+mn-lt"/>
                <a:ea typeface="+mn-ea"/>
                <a:cs typeface="Tahoma" pitchFamily="34" charset="0"/>
              </a:rPr>
            </a:br>
            <a:endParaRPr lang="en-US" sz="24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2"/>
          <a:stretch>
            <a:fillRect/>
          </a:stretch>
        </p:blipFill>
        <p:spPr>
          <a:xfrm>
            <a:off x="1946710" y="2196757"/>
            <a:ext cx="6494646" cy="3386494"/>
          </a:xfrm>
          <a:prstGeom prst="rect">
            <a:avLst/>
          </a:prstGeom>
        </p:spPr>
      </p:pic>
    </p:spTree>
    <p:extLst>
      <p:ext uri="{BB962C8B-B14F-4D97-AF65-F5344CB8AC3E}">
        <p14:creationId xmlns:p14="http://schemas.microsoft.com/office/powerpoint/2010/main" val="1494266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t>DNS Client/Server Exchange</a:t>
            </a:r>
            <a:b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br>
            <a:endParaRPr lang="en-US" sz="28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2"/>
          <a:stretch>
            <a:fillRect/>
          </a:stretch>
        </p:blipFill>
        <p:spPr>
          <a:xfrm>
            <a:off x="1472013" y="1690688"/>
            <a:ext cx="6757587" cy="4645131"/>
          </a:xfrm>
          <a:prstGeom prst="rect">
            <a:avLst/>
          </a:prstGeom>
        </p:spPr>
      </p:pic>
    </p:spTree>
    <p:extLst>
      <p:ext uri="{BB962C8B-B14F-4D97-AF65-F5344CB8AC3E}">
        <p14:creationId xmlns:p14="http://schemas.microsoft.com/office/powerpoint/2010/main" val="1550926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DNS Client/Server Exchange</a:t>
            </a:r>
            <a:b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br>
            <a:endParaRPr lang="en-US" dirty="0"/>
          </a:p>
        </p:txBody>
      </p:sp>
      <p:pic>
        <p:nvPicPr>
          <p:cNvPr id="4" name="Content Placeholder 3"/>
          <p:cNvPicPr>
            <a:picLocks noGrp="1" noChangeAspect="1"/>
          </p:cNvPicPr>
          <p:nvPr>
            <p:ph idx="1"/>
          </p:nvPr>
        </p:nvPicPr>
        <p:blipFill>
          <a:blip r:embed="rId2"/>
          <a:stretch>
            <a:fillRect/>
          </a:stretch>
        </p:blipFill>
        <p:spPr>
          <a:xfrm>
            <a:off x="1317909" y="2144921"/>
            <a:ext cx="6353426" cy="4392757"/>
          </a:xfrm>
          <a:prstGeom prst="rect">
            <a:avLst/>
          </a:prstGeom>
        </p:spPr>
      </p:pic>
    </p:spTree>
    <p:extLst>
      <p:ext uri="{BB962C8B-B14F-4D97-AF65-F5344CB8AC3E}">
        <p14:creationId xmlns:p14="http://schemas.microsoft.com/office/powerpoint/2010/main" val="4173119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DNS Client/Server Exchange</a:t>
            </a:r>
            <a:endParaRPr lang="en-US" dirty="0"/>
          </a:p>
        </p:txBody>
      </p:sp>
      <p:pic>
        <p:nvPicPr>
          <p:cNvPr id="4" name="Content Placeholder 3"/>
          <p:cNvPicPr>
            <a:picLocks noGrp="1" noChangeAspect="1"/>
          </p:cNvPicPr>
          <p:nvPr>
            <p:ph idx="1"/>
          </p:nvPr>
        </p:nvPicPr>
        <p:blipFill>
          <a:blip r:embed="rId2"/>
          <a:stretch>
            <a:fillRect/>
          </a:stretch>
        </p:blipFill>
        <p:spPr>
          <a:xfrm>
            <a:off x="1517222" y="1815999"/>
            <a:ext cx="7338020" cy="4797937"/>
          </a:xfrm>
          <a:prstGeom prst="rect">
            <a:avLst/>
          </a:prstGeom>
        </p:spPr>
      </p:pic>
    </p:spTree>
    <p:extLst>
      <p:ext uri="{BB962C8B-B14F-4D97-AF65-F5344CB8AC3E}">
        <p14:creationId xmlns:p14="http://schemas.microsoft.com/office/powerpoint/2010/main" val="26881974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DNS Client/Server Exchange</a:t>
            </a:r>
            <a:endParaRPr lang="en-US" dirty="0"/>
          </a:p>
        </p:txBody>
      </p:sp>
      <p:pic>
        <p:nvPicPr>
          <p:cNvPr id="4" name="Content Placeholder 3"/>
          <p:cNvPicPr>
            <a:picLocks noGrp="1" noChangeAspect="1"/>
          </p:cNvPicPr>
          <p:nvPr>
            <p:ph idx="1"/>
          </p:nvPr>
        </p:nvPicPr>
        <p:blipFill>
          <a:blip r:embed="rId2"/>
          <a:stretch>
            <a:fillRect/>
          </a:stretch>
        </p:blipFill>
        <p:spPr>
          <a:xfrm>
            <a:off x="1665872" y="1791093"/>
            <a:ext cx="7815011" cy="4963294"/>
          </a:xfrm>
          <a:prstGeom prst="rect">
            <a:avLst/>
          </a:prstGeom>
        </p:spPr>
      </p:pic>
    </p:spTree>
    <p:extLst>
      <p:ext uri="{BB962C8B-B14F-4D97-AF65-F5344CB8AC3E}">
        <p14:creationId xmlns:p14="http://schemas.microsoft.com/office/powerpoint/2010/main" val="21930157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DNS Client/Server Exchange</a:t>
            </a:r>
            <a:endParaRPr lang="en-US" dirty="0"/>
          </a:p>
        </p:txBody>
      </p:sp>
      <p:pic>
        <p:nvPicPr>
          <p:cNvPr id="4" name="Content Placeholder 3"/>
          <p:cNvPicPr>
            <a:picLocks noGrp="1" noChangeAspect="1"/>
          </p:cNvPicPr>
          <p:nvPr>
            <p:ph idx="1"/>
          </p:nvPr>
        </p:nvPicPr>
        <p:blipFill>
          <a:blip r:embed="rId2"/>
          <a:stretch>
            <a:fillRect/>
          </a:stretch>
        </p:blipFill>
        <p:spPr>
          <a:xfrm>
            <a:off x="1227973" y="1690688"/>
            <a:ext cx="7810149" cy="4681744"/>
          </a:xfrm>
          <a:prstGeom prst="rect">
            <a:avLst/>
          </a:prstGeom>
        </p:spPr>
      </p:pic>
    </p:spTree>
    <p:extLst>
      <p:ext uri="{BB962C8B-B14F-4D97-AF65-F5344CB8AC3E}">
        <p14:creationId xmlns:p14="http://schemas.microsoft.com/office/powerpoint/2010/main" val="538361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t>ARP Client/Server Exchange</a:t>
            </a:r>
            <a:b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br>
            <a:endParaRPr lang="en-US" sz="28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2"/>
          <a:stretch>
            <a:fillRect/>
          </a:stretch>
        </p:blipFill>
        <p:spPr>
          <a:xfrm>
            <a:off x="1266323" y="1690688"/>
            <a:ext cx="6953651" cy="4878771"/>
          </a:xfrm>
          <a:prstGeom prst="rect">
            <a:avLst/>
          </a:prstGeom>
        </p:spPr>
      </p:pic>
    </p:spTree>
    <p:extLst>
      <p:ext uri="{BB962C8B-B14F-4D97-AF65-F5344CB8AC3E}">
        <p14:creationId xmlns:p14="http://schemas.microsoft.com/office/powerpoint/2010/main" val="31904713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ARP Client/Server Exchange</a:t>
            </a:r>
            <a:b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br>
            <a:endParaRPr lang="en-US" dirty="0"/>
          </a:p>
        </p:txBody>
      </p:sp>
      <p:pic>
        <p:nvPicPr>
          <p:cNvPr id="4" name="Content Placeholder 3"/>
          <p:cNvPicPr>
            <a:picLocks noGrp="1" noChangeAspect="1"/>
          </p:cNvPicPr>
          <p:nvPr>
            <p:ph idx="1"/>
          </p:nvPr>
        </p:nvPicPr>
        <p:blipFill>
          <a:blip r:embed="rId2"/>
          <a:stretch>
            <a:fillRect/>
          </a:stretch>
        </p:blipFill>
        <p:spPr>
          <a:xfrm>
            <a:off x="2695575" y="1862931"/>
            <a:ext cx="6800850" cy="4276725"/>
          </a:xfrm>
          <a:prstGeom prst="rect">
            <a:avLst/>
          </a:prstGeom>
        </p:spPr>
      </p:pic>
    </p:spTree>
    <p:extLst>
      <p:ext uri="{BB962C8B-B14F-4D97-AF65-F5344CB8AC3E}">
        <p14:creationId xmlns:p14="http://schemas.microsoft.com/office/powerpoint/2010/main" val="14212225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ARP Client/Server Exchange</a:t>
            </a:r>
            <a:endParaRPr lang="en-US" dirty="0"/>
          </a:p>
        </p:txBody>
      </p:sp>
      <p:pic>
        <p:nvPicPr>
          <p:cNvPr id="4" name="Content Placeholder 3"/>
          <p:cNvPicPr>
            <a:picLocks noGrp="1" noChangeAspect="1"/>
          </p:cNvPicPr>
          <p:nvPr>
            <p:ph idx="1"/>
          </p:nvPr>
        </p:nvPicPr>
        <p:blipFill>
          <a:blip r:embed="rId2"/>
          <a:stretch>
            <a:fillRect/>
          </a:stretch>
        </p:blipFill>
        <p:spPr>
          <a:xfrm>
            <a:off x="1655644" y="1761214"/>
            <a:ext cx="8219875" cy="5076297"/>
          </a:xfrm>
          <a:prstGeom prst="rect">
            <a:avLst/>
          </a:prstGeom>
        </p:spPr>
      </p:pic>
    </p:spTree>
    <p:extLst>
      <p:ext uri="{BB962C8B-B14F-4D97-AF65-F5344CB8AC3E}">
        <p14:creationId xmlns:p14="http://schemas.microsoft.com/office/powerpoint/2010/main" val="25798512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ct val="100000"/>
              </a:lnSpc>
              <a:spcBef>
                <a:spcPts val="0"/>
              </a:spcBef>
            </a:pPr>
            <a: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t>Encapsulation</a:t>
            </a:r>
            <a:br>
              <a:rPr lang="en-US" sz="3200" b="1" dirty="0">
                <a:solidFill>
                  <a:schemeClr val="accent4">
                    <a:lumMod val="50000"/>
                  </a:schemeClr>
                </a:solidFill>
                <a:effectLst>
                  <a:outerShdw dir="5040000" algn="tl">
                    <a:srgbClr val="1F497D">
                      <a:lumMod val="75000"/>
                    </a:srgbClr>
                  </a:outerShdw>
                </a:effectLst>
                <a:latin typeface="+mn-lt"/>
                <a:ea typeface="+mn-ea"/>
                <a:cs typeface="Tahoma" pitchFamily="34" charset="0"/>
              </a:rPr>
            </a:br>
            <a:endParaRPr lang="en-US" sz="20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2"/>
          <a:stretch>
            <a:fillRect/>
          </a:stretch>
        </p:blipFill>
        <p:spPr>
          <a:xfrm>
            <a:off x="1525052" y="2005305"/>
            <a:ext cx="7561196" cy="4462524"/>
          </a:xfrm>
          <a:prstGeom prst="rect">
            <a:avLst/>
          </a:prstGeom>
        </p:spPr>
      </p:pic>
    </p:spTree>
    <p:extLst>
      <p:ext uri="{BB962C8B-B14F-4D97-AF65-F5344CB8AC3E}">
        <p14:creationId xmlns:p14="http://schemas.microsoft.com/office/powerpoint/2010/main" val="2085068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ct val="100000"/>
              </a:lnSpc>
              <a:spcBef>
                <a:spcPts val="0"/>
              </a:spcBef>
            </a:pPr>
            <a:r>
              <a:rPr lang="en-US" sz="2800" b="1" dirty="0">
                <a:solidFill>
                  <a:schemeClr val="accent4">
                    <a:lumMod val="50000"/>
                  </a:schemeClr>
                </a:solidFill>
                <a:effectLst>
                  <a:outerShdw dir="5040000" algn="tl">
                    <a:srgbClr val="1F497D">
                      <a:lumMod val="75000"/>
                    </a:srgbClr>
                  </a:outerShdw>
                </a:effectLst>
                <a:latin typeface="+mn-lt"/>
                <a:ea typeface="+mn-ea"/>
                <a:cs typeface="Tahoma" pitchFamily="34" charset="0"/>
              </a:rPr>
              <a:t>HTTP Client/Server Exchange</a:t>
            </a:r>
            <a:r>
              <a:rPr lang="en-US" sz="4800" b="1" dirty="0">
                <a:solidFill>
                  <a:srgbClr val="C0504D">
                    <a:lumMod val="75000"/>
                  </a:srgbClr>
                </a:solidFill>
                <a:effectLst>
                  <a:outerShdw dir="5040000" algn="tl">
                    <a:srgbClr val="1F497D">
                      <a:lumMod val="75000"/>
                    </a:srgbClr>
                  </a:outerShdw>
                </a:effectLst>
                <a:latin typeface="Tahoma" pitchFamily="34" charset="0"/>
                <a:ea typeface="+mn-ea"/>
                <a:cs typeface="Tahoma" pitchFamily="34" charset="0"/>
              </a:rPr>
              <a:t/>
            </a:r>
            <a:br>
              <a:rPr lang="en-US" sz="4800" b="1" dirty="0">
                <a:solidFill>
                  <a:srgbClr val="C0504D">
                    <a:lumMod val="75000"/>
                  </a:srgbClr>
                </a:solidFill>
                <a:effectLst>
                  <a:outerShdw dir="5040000" algn="tl">
                    <a:srgbClr val="1F497D">
                      <a:lumMod val="75000"/>
                    </a:srgbClr>
                  </a:outerShdw>
                </a:effectLst>
                <a:latin typeface="Tahoma" pitchFamily="34" charset="0"/>
                <a:ea typeface="+mn-ea"/>
                <a:cs typeface="Tahoma" pitchFamily="34" charset="0"/>
              </a:rPr>
            </a:br>
            <a:endParaRPr lang="en-US" sz="2000" dirty="0">
              <a:solidFill>
                <a:schemeClr val="accent4">
                  <a:lumMod val="50000"/>
                </a:schemeClr>
              </a:solidFill>
              <a:latin typeface="+mn-lt"/>
            </a:endParaRPr>
          </a:p>
        </p:txBody>
      </p:sp>
      <p:pic>
        <p:nvPicPr>
          <p:cNvPr id="4" name="Content Placeholder 3"/>
          <p:cNvPicPr>
            <a:picLocks noGrp="1" noChangeAspect="1"/>
          </p:cNvPicPr>
          <p:nvPr>
            <p:ph idx="1"/>
          </p:nvPr>
        </p:nvPicPr>
        <p:blipFill>
          <a:blip r:embed="rId2"/>
          <a:stretch>
            <a:fillRect/>
          </a:stretch>
        </p:blipFill>
        <p:spPr>
          <a:xfrm>
            <a:off x="1553677" y="1573371"/>
            <a:ext cx="6762549" cy="4946256"/>
          </a:xfrm>
          <a:prstGeom prst="rect">
            <a:avLst/>
          </a:prstGeom>
        </p:spPr>
      </p:pic>
    </p:spTree>
    <p:extLst>
      <p:ext uri="{BB962C8B-B14F-4D97-AF65-F5344CB8AC3E}">
        <p14:creationId xmlns:p14="http://schemas.microsoft.com/office/powerpoint/2010/main" val="537296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a:stretch>
            <a:fillRect/>
          </a:stretch>
        </p:blipFill>
        <p:spPr bwMode="auto">
          <a:xfrm>
            <a:off x="1182704" y="1556118"/>
            <a:ext cx="9172074" cy="5184775"/>
          </a:xfrm>
          <a:prstGeom prst="rect">
            <a:avLst/>
          </a:prstGeom>
          <a:noFill/>
          <a:ln w="9525">
            <a:noFill/>
            <a:miter lim="800000"/>
            <a:headEnd/>
            <a:tailEnd/>
          </a:ln>
          <a:effectLst/>
        </p:spPr>
      </p:pic>
      <p:sp>
        <p:nvSpPr>
          <p:cNvPr id="7" name="Title 6"/>
          <p:cNvSpPr>
            <a:spLocks noGrp="1"/>
          </p:cNvSpPr>
          <p:nvPr>
            <p:ph type="title" idx="4294967295"/>
          </p:nvPr>
        </p:nvSpPr>
        <p:spPr>
          <a:xfrm>
            <a:off x="0" y="365125"/>
            <a:ext cx="10515600" cy="1325563"/>
          </a:xfrm>
        </p:spPr>
        <p:txBody>
          <a:bodyPr/>
          <a:lstStyle/>
          <a:p>
            <a:r>
              <a:rPr lang="en-US" sz="2800" b="1" dirty="0">
                <a:solidFill>
                  <a:srgbClr val="FFC000">
                    <a:lumMod val="50000"/>
                  </a:srgbClr>
                </a:solidFill>
                <a:effectLst>
                  <a:outerShdw dir="5040000" algn="tl">
                    <a:srgbClr val="1F497D">
                      <a:lumMod val="75000"/>
                    </a:srgbClr>
                  </a:outerShdw>
                </a:effectLst>
                <a:latin typeface="Calibri" panose="020F0502020204030204"/>
                <a:ea typeface="+mn-ea"/>
                <a:cs typeface="Tahoma" pitchFamily="34" charset="0"/>
              </a:rPr>
              <a:t>HTTP Client/Server Exchange</a:t>
            </a:r>
            <a:endParaRPr lang="en-US" dirty="0"/>
          </a:p>
        </p:txBody>
      </p:sp>
    </p:spTree>
    <p:extLst>
      <p:ext uri="{BB962C8B-B14F-4D97-AF65-F5344CB8AC3E}">
        <p14:creationId xmlns:p14="http://schemas.microsoft.com/office/powerpoint/2010/main" val="247303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normAutofit/>
          </a:bodyPr>
          <a:lstStyle/>
          <a:p>
            <a:r>
              <a:rPr lang="en-US" sz="3200" b="1" dirty="0" smtClean="0">
                <a:solidFill>
                  <a:schemeClr val="accent4">
                    <a:lumMod val="50000"/>
                  </a:schemeClr>
                </a:solidFill>
                <a:effectLst>
                  <a:outerShdw blurRad="38100" dist="38100" dir="2700000" algn="tl">
                    <a:srgbClr val="000000">
                      <a:alpha val="43137"/>
                    </a:srgbClr>
                  </a:outerShdw>
                </a:effectLst>
                <a:latin typeface="+mn-lt"/>
              </a:rPr>
              <a:t>Summary</a:t>
            </a:r>
            <a:endParaRPr lang="en-US" sz="3200" b="1" dirty="0">
              <a:solidFill>
                <a:schemeClr val="accent4">
                  <a:lumMod val="50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1549667" y="1422008"/>
            <a:ext cx="9047747" cy="3085460"/>
          </a:xfrm>
          <a:prstGeom prst="rect">
            <a:avLst/>
          </a:prstGeom>
          <a:noFill/>
          <a:scene3d>
            <a:camera prst="orthographicFront">
              <a:rot lat="0" lon="0" rev="0"/>
            </a:camera>
            <a:lightRig rig="threePt" dir="t"/>
          </a:scene3d>
        </p:spPr>
        <p:txBody>
          <a:bodyPr wrap="square" rtlCol="0">
            <a:spAutoFit/>
            <a:scene3d>
              <a:camera prst="orthographicFront">
                <a:rot lat="0" lon="0" rev="1200000"/>
              </a:camera>
              <a:lightRig rig="threePt" dir="t"/>
            </a:scene3d>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cap="rnd" cmpd="thickThin">
                <a:solidFill>
                  <a:prstClr val="black"/>
                </a:solidFill>
                <a:bevel/>
              </a:ln>
              <a:solidFill>
                <a:srgbClr val="FF0000"/>
              </a:solidFill>
              <a:effectLst>
                <a:outerShdw blurRad="50800" dist="50800" dir="5400000" algn="ctr" rotWithShape="0">
                  <a:srgbClr val="000000">
                    <a:alpha val="83000"/>
                  </a:srgbClr>
                </a:outerShdw>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cap="rnd" cmpd="thickThin">
                <a:solidFill>
                  <a:prstClr val="black"/>
                </a:solidFill>
                <a:bevel/>
              </a:ln>
              <a:solidFill>
                <a:srgbClr val="4F81BD">
                  <a:lumMod val="50000"/>
                </a:srgbClr>
              </a:solidFill>
              <a:effectLst>
                <a:outerShdw blurRad="50800" dist="50800" dir="5400000" algn="ctr" rotWithShape="0">
                  <a:srgbClr val="000000">
                    <a:alpha val="83000"/>
                  </a:srgbClr>
                </a:outerShdw>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00" b="1" i="0" u="none" strike="noStrike" kern="0" cap="none" spc="0" normalizeH="0" baseline="0" noProof="0" dirty="0" smtClean="0">
              <a:ln cap="rnd" cmpd="thickThin">
                <a:solidFill>
                  <a:prstClr val="black"/>
                </a:solidFill>
                <a:bevel/>
              </a:ln>
              <a:solidFill>
                <a:srgbClr val="4F81BD">
                  <a:lumMod val="50000"/>
                </a:srgbClr>
              </a:solidFill>
              <a:effectLst>
                <a:outerShdw blurRad="50800" dist="50800" dir="5400000" algn="ctr" rotWithShape="0">
                  <a:srgbClr val="000000">
                    <a:alpha val="83000"/>
                  </a:srgbClr>
                </a:outerShdw>
              </a:effectLst>
              <a:uLnTx/>
              <a:uFillTx/>
            </a:endParaRPr>
          </a:p>
          <a:p>
            <a:pPr marL="514350" marR="0" lvl="0" indent="-514350" defTabSz="914400" eaLnBrk="1" fontAlgn="auto" latinLnBrk="0" hangingPunct="1">
              <a:lnSpc>
                <a:spcPct val="100000"/>
              </a:lnSpc>
              <a:spcBef>
                <a:spcPts val="0"/>
              </a:spcBef>
              <a:spcAft>
                <a:spcPts val="0"/>
              </a:spcAft>
              <a:buClr>
                <a:srgbClr val="F79646">
                  <a:lumMod val="75000"/>
                </a:srgbClr>
              </a:buClr>
              <a:buSzTx/>
              <a:buFont typeface="+mj-lt"/>
              <a:buAutoNum type="alphaLcParenR"/>
              <a:tabLst/>
              <a:defRPr/>
            </a:pP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We’ve discussed basic types of </a:t>
            </a:r>
            <a:r>
              <a:rPr kumimoji="0" lang="en-US" sz="2800" b="1" i="0" u="none" strike="noStrike" kern="0" cap="none" spc="0" normalizeH="0" baseline="0" noProof="0" dirty="0" smtClean="0">
                <a:ln cap="rnd" cmpd="thickThin">
                  <a:solidFill>
                    <a:prstClr val="black"/>
                  </a:solidFill>
                  <a:bevel/>
                </a:ln>
                <a:solidFill>
                  <a:prstClr val="black"/>
                </a:solidFill>
                <a:effectLst/>
                <a:uLnTx/>
                <a:uFillTx/>
              </a:rPr>
              <a:t>1) </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network media; </a:t>
            </a:r>
            <a:r>
              <a:rPr kumimoji="0" lang="en-US" sz="2800" b="1" i="0" u="none" strike="noStrike" kern="0" cap="none" spc="0" normalizeH="0" baseline="0" noProof="0" dirty="0" smtClean="0">
                <a:ln cap="rnd" cmpd="thickThin">
                  <a:solidFill>
                    <a:prstClr val="black"/>
                  </a:solidFill>
                  <a:bevel/>
                </a:ln>
                <a:solidFill>
                  <a:prstClr val="black"/>
                </a:solidFill>
                <a:effectLst/>
                <a:uLnTx/>
                <a:uFillTx/>
              </a:rPr>
              <a:t>2) </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network topologies; </a:t>
            </a:r>
            <a:r>
              <a:rPr kumimoji="0" lang="en-US" sz="2800" b="1" i="0" u="none" strike="noStrike" kern="0" cap="none" spc="0" normalizeH="0" baseline="0" noProof="0" dirty="0" smtClean="0">
                <a:ln cap="rnd" cmpd="thickThin">
                  <a:solidFill>
                    <a:prstClr val="black"/>
                  </a:solidFill>
                  <a:bevel/>
                </a:ln>
                <a:solidFill>
                  <a:prstClr val="black"/>
                </a:solidFill>
                <a:effectLst/>
                <a:uLnTx/>
                <a:uFillTx/>
              </a:rPr>
              <a:t>3) </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addressing schemes;</a:t>
            </a:r>
            <a:r>
              <a:rPr kumimoji="0" lang="en-US" sz="2800" b="1" i="0" u="none" strike="noStrike" kern="0" cap="none" spc="0" normalizeH="0" baseline="0" noProof="0" dirty="0" smtClean="0">
                <a:ln cap="rnd" cmpd="thickThin">
                  <a:solidFill>
                    <a:prstClr val="black"/>
                  </a:solidFill>
                  <a:bevel/>
                </a:ln>
                <a:solidFill>
                  <a:prstClr val="black"/>
                </a:solidFill>
                <a:effectLst/>
                <a:uLnTx/>
                <a:uFillTx/>
              </a:rPr>
              <a:t> 4) </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name resolution techniques.</a:t>
            </a:r>
          </a:p>
          <a:p>
            <a:pPr marL="514350" marR="0" lvl="0" indent="-514350" defTabSz="914400" eaLnBrk="1" fontAlgn="auto" latinLnBrk="0" hangingPunct="1">
              <a:lnSpc>
                <a:spcPct val="100000"/>
              </a:lnSpc>
              <a:spcBef>
                <a:spcPts val="0"/>
              </a:spcBef>
              <a:spcAft>
                <a:spcPts val="0"/>
              </a:spcAft>
              <a:buClr>
                <a:srgbClr val="F79646">
                  <a:lumMod val="75000"/>
                </a:srgbClr>
              </a:buClr>
              <a:buSzTx/>
              <a:buFont typeface="+mj-lt"/>
              <a:buAutoNum type="alphaLcParenR"/>
              <a:tabLst/>
              <a:defRPr/>
            </a:pPr>
            <a:endParaRPr kumimoji="0" lang="en-US" sz="2800" b="1" i="0" u="none" strike="noStrike" kern="0" cap="none" spc="0" normalizeH="0" baseline="0" noProof="0" dirty="0" smtClean="0">
              <a:ln cap="rnd" cmpd="thickThin">
                <a:solidFill>
                  <a:prstClr val="black"/>
                </a:solidFill>
                <a:bevel/>
              </a:ln>
              <a:solidFill>
                <a:prstClr val="white"/>
              </a:solidFill>
              <a:effectLst/>
              <a:uLnTx/>
              <a:uFillTx/>
            </a:endParaRPr>
          </a:p>
          <a:p>
            <a:pPr marL="514350" marR="0" lvl="0" indent="-514350" defTabSz="914400" eaLnBrk="1" fontAlgn="auto" latinLnBrk="0" hangingPunct="1">
              <a:lnSpc>
                <a:spcPct val="100000"/>
              </a:lnSpc>
              <a:spcBef>
                <a:spcPts val="0"/>
              </a:spcBef>
              <a:spcAft>
                <a:spcPts val="0"/>
              </a:spcAft>
              <a:buClr>
                <a:srgbClr val="F79646">
                  <a:lumMod val="75000"/>
                </a:srgbClr>
              </a:buClr>
              <a:buSzTx/>
              <a:buFont typeface="+mj-lt"/>
              <a:buAutoNum type="alphaLcParenR"/>
              <a:tabLst/>
              <a:defRPr/>
            </a:pP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We’ve studied an example of data transfer between a </a:t>
            </a:r>
            <a:r>
              <a:rPr kumimoji="0" lang="en-US" sz="2800" b="1" i="0" u="none" strike="noStrike" kern="0" cap="none" spc="0" normalizeH="0" baseline="0" noProof="0" dirty="0" smtClean="0">
                <a:ln cap="rnd" cmpd="thickThin">
                  <a:solidFill>
                    <a:prstClr val="black"/>
                  </a:solidFill>
                  <a:bevel/>
                </a:ln>
                <a:solidFill>
                  <a:srgbClr val="1F497D"/>
                </a:solidFill>
                <a:effectLst/>
                <a:uLnTx/>
                <a:uFillTx/>
              </a:rPr>
              <a:t>browser</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 and a </a:t>
            </a:r>
            <a:r>
              <a:rPr kumimoji="0" lang="en-US" sz="2800" b="1" i="0" u="none" strike="noStrike" kern="0" cap="none" spc="0" normalizeH="0" baseline="0" noProof="0" dirty="0" smtClean="0">
                <a:ln cap="rnd" cmpd="thickThin">
                  <a:solidFill>
                    <a:prstClr val="black"/>
                  </a:solidFill>
                  <a:bevel/>
                </a:ln>
                <a:solidFill>
                  <a:srgbClr val="1F497D"/>
                </a:solidFill>
                <a:effectLst/>
                <a:uLnTx/>
                <a:uFillTx/>
              </a:rPr>
              <a:t>webserver</a:t>
            </a:r>
            <a:r>
              <a:rPr kumimoji="0" lang="en-US" sz="2800" b="1" i="0" u="none" strike="noStrike" kern="0" cap="none" spc="0" normalizeH="0" baseline="0" noProof="0" dirty="0" smtClean="0">
                <a:ln cap="rnd" cmpd="thickThin">
                  <a:solidFill>
                    <a:prstClr val="black"/>
                  </a:solidFill>
                  <a:bevel/>
                </a:ln>
                <a:solidFill>
                  <a:srgbClr val="C00000"/>
                </a:solidFill>
                <a:effectLst/>
                <a:uLnTx/>
                <a:uFillTx/>
              </a:rPr>
              <a:t>. </a:t>
            </a:r>
            <a:endParaRPr kumimoji="0" lang="en-US" sz="3200" b="1" i="0" u="none" strike="noStrike" kern="0" cap="none" spc="0" normalizeH="0" baseline="0" noProof="0" dirty="0">
              <a:ln cap="rnd" cmpd="thickThin">
                <a:solidFill>
                  <a:prstClr val="black"/>
                </a:solidFill>
                <a:bevel/>
              </a:ln>
              <a:solidFill>
                <a:srgbClr val="C00000"/>
              </a:solidFill>
              <a:effectLst/>
              <a:uLnTx/>
              <a:uFillTx/>
            </a:endParaRPr>
          </a:p>
        </p:txBody>
      </p:sp>
    </p:spTree>
    <p:extLst>
      <p:ext uri="{BB962C8B-B14F-4D97-AF65-F5344CB8AC3E}">
        <p14:creationId xmlns:p14="http://schemas.microsoft.com/office/powerpoint/2010/main" val="3457257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1618</TotalTime>
  <Words>3562</Words>
  <Application>Microsoft Office PowerPoint</Application>
  <PresentationFormat>Widescreen</PresentationFormat>
  <Paragraphs>377</Paragraphs>
  <Slides>66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Arial</vt:lpstr>
      <vt:lpstr>Arial</vt:lpstr>
      <vt:lpstr>Calibri</vt:lpstr>
      <vt:lpstr>Calibri Light</vt:lpstr>
      <vt:lpstr>Cordia New</vt:lpstr>
      <vt:lpstr>Tahoma</vt:lpstr>
      <vt:lpstr>Office Theme</vt:lpstr>
      <vt:lpstr>Introduction to Information and Communication Technology</vt:lpstr>
      <vt:lpstr>               Operating Systems </vt:lpstr>
      <vt:lpstr>Introduction</vt:lpstr>
      <vt:lpstr>How Stuff works? </vt:lpstr>
      <vt:lpstr>The Role of An Operating System</vt:lpstr>
      <vt:lpstr>Benefit for application developers</vt:lpstr>
      <vt:lpstr>         Operating System Components</vt:lpstr>
      <vt:lpstr> Operating System Components</vt:lpstr>
      <vt:lpstr>Core Tasks of an Operating System</vt:lpstr>
      <vt:lpstr>Processor Management</vt:lpstr>
      <vt:lpstr>Memory Management</vt:lpstr>
      <vt:lpstr>Storage Management</vt:lpstr>
      <vt:lpstr>Device Management</vt:lpstr>
      <vt:lpstr>Application Interface</vt:lpstr>
      <vt:lpstr>User Interface</vt:lpstr>
      <vt:lpstr>Security</vt:lpstr>
      <vt:lpstr>Types of Operating Systems</vt:lpstr>
      <vt:lpstr>    RTOS</vt:lpstr>
      <vt:lpstr>Single-User, Single Task</vt:lpstr>
      <vt:lpstr>Single-User, Multi-Tasking</vt:lpstr>
      <vt:lpstr>Multi-User</vt:lpstr>
      <vt:lpstr>Types of Operating Systems</vt:lpstr>
      <vt:lpstr>Stand-Alone Operating Systems</vt:lpstr>
      <vt:lpstr>Stand-Alone Operating Systems</vt:lpstr>
      <vt:lpstr>Stand-Alone Operating Systems</vt:lpstr>
      <vt:lpstr>Stand-Alone Operating Systems</vt:lpstr>
      <vt:lpstr>Stand-Alone Operating Systems</vt:lpstr>
      <vt:lpstr>Server Operating Systems</vt:lpstr>
      <vt:lpstr>Embedded Operating Systems</vt:lpstr>
      <vt:lpstr>Embedded Operating Systems </vt:lpstr>
      <vt:lpstr>Windows CE </vt:lpstr>
      <vt:lpstr>Android</vt:lpstr>
      <vt:lpstr>PowerPoint Presentation</vt:lpstr>
      <vt:lpstr>                        Communication Networks </vt:lpstr>
      <vt:lpstr>Networking </vt:lpstr>
      <vt:lpstr>Benefits</vt:lpstr>
      <vt:lpstr>Network Design Issues </vt:lpstr>
      <vt:lpstr>Transmission media </vt:lpstr>
      <vt:lpstr>Transmission media </vt:lpstr>
      <vt:lpstr>Network Topology </vt:lpstr>
      <vt:lpstr>Network Topology</vt:lpstr>
      <vt:lpstr>Protocol </vt:lpstr>
      <vt:lpstr>Protocol </vt:lpstr>
      <vt:lpstr>Addressing </vt:lpstr>
      <vt:lpstr>Physical Addressing: MAC </vt:lpstr>
      <vt:lpstr>Logical Addressing: IP </vt:lpstr>
      <vt:lpstr>IP (Internet Protocol) </vt:lpstr>
      <vt:lpstr>Applications Identification </vt:lpstr>
      <vt:lpstr>Naming </vt:lpstr>
      <vt:lpstr>Example application</vt:lpstr>
      <vt:lpstr>PowerPoint Presentation</vt:lpstr>
      <vt:lpstr>Example application (contd.) </vt:lpstr>
      <vt:lpstr>Example application (contd.) </vt:lpstr>
      <vt:lpstr>Example application (contd.) </vt:lpstr>
      <vt:lpstr>DNS Client/Server Exchange </vt:lpstr>
      <vt:lpstr>DNS Client/Server Exchange </vt:lpstr>
      <vt:lpstr>DNS Client/Server Exchange</vt:lpstr>
      <vt:lpstr>DNS Client/Server Exchange</vt:lpstr>
      <vt:lpstr>DNS Client/Server Exchange</vt:lpstr>
      <vt:lpstr>ARP Client/Server Exchange </vt:lpstr>
      <vt:lpstr>ARP Client/Server Exchange </vt:lpstr>
      <vt:lpstr>ARP Client/Server Exchange</vt:lpstr>
      <vt:lpstr>Encapsulation </vt:lpstr>
      <vt:lpstr>HTTP Client/Server Exchange </vt:lpstr>
      <vt:lpstr>HTTP Client/Server Exchange</vt:lpstr>
      <vt:lpstr>Summary</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104</cp:revision>
  <dcterms:created xsi:type="dcterms:W3CDTF">2022-04-23T09:03:43Z</dcterms:created>
  <dcterms:modified xsi:type="dcterms:W3CDTF">2022-04-26T14:20:10Z</dcterms:modified>
</cp:coreProperties>
</file>