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3" r:id="rId55"/>
    <p:sldId id="314" r:id="rId56"/>
    <p:sldId id="315" r:id="rId57"/>
    <p:sldId id="316" r:id="rId58"/>
    <p:sldId id="317" r:id="rId59"/>
    <p:sldId id="318" r:id="rId60"/>
    <p:sldId id="319" r:id="rId61"/>
    <p:sldId id="320" r:id="rId62"/>
    <p:sldId id="321" r:id="rId63"/>
    <p:sldId id="322" r:id="rId64"/>
    <p:sldId id="323"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095" autoAdjust="0"/>
  </p:normalViewPr>
  <p:slideViewPr>
    <p:cSldViewPr snapToGrid="0">
      <p:cViewPr varScale="1">
        <p:scale>
          <a:sx n="70" d="100"/>
          <a:sy n="70" d="100"/>
        </p:scale>
        <p:origin x="50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3721CB-FD23-4D2C-A4F7-B934D22B101C}" type="datetimeFigureOut">
              <a:rPr lang="en-US" smtClean="0"/>
              <a:t>4/19/2022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4854CB-8177-4240-B749-518605B36AA7}" type="slidenum">
              <a:rPr lang="en-US" smtClean="0"/>
              <a:t>‹#›</a:t>
            </a:fld>
            <a:endParaRPr lang="en-US"/>
          </a:p>
        </p:txBody>
      </p:sp>
    </p:spTree>
    <p:extLst>
      <p:ext uri="{BB962C8B-B14F-4D97-AF65-F5344CB8AC3E}">
        <p14:creationId xmlns:p14="http://schemas.microsoft.com/office/powerpoint/2010/main" val="323900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en.wikipedia.org/wiki/Microprocessor" TargetMode="External"/><Relationship Id="rId3" Type="http://schemas.openxmlformats.org/officeDocument/2006/relationships/hyperlink" Target="http://en.wikipedia.org/wiki/Computing" TargetMode="External"/><Relationship Id="rId7" Type="http://schemas.openxmlformats.org/officeDocument/2006/relationships/hyperlink" Target="http://en.wikipedia.org/wiki/Central_processing_unit"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en.wikipedia.org/wiki/Logic" TargetMode="External"/><Relationship Id="rId5" Type="http://schemas.openxmlformats.org/officeDocument/2006/relationships/hyperlink" Target="http://en.wikipedia.org/wiki/Arithmetic" TargetMode="External"/><Relationship Id="rId4" Type="http://schemas.openxmlformats.org/officeDocument/2006/relationships/hyperlink" Target="http://en.wikipedia.org/wiki/Digital_circuit" TargetMode="External"/><Relationship Id="rId9" Type="http://schemas.openxmlformats.org/officeDocument/2006/relationships/hyperlink" Target="http://en.wikipedia.org/wiki/Graphics_processing_unit"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en.wikipedia.org/wiki/Machine_language" TargetMode="External"/><Relationship Id="rId7" Type="http://schemas.openxmlformats.org/officeDocument/2006/relationships/hyperlink" Target="http://en.wikipedia.org/wiki/Main_memory"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en.wikipedia.org/wiki/Machine_code" TargetMode="External"/><Relationship Id="rId5" Type="http://schemas.openxmlformats.org/officeDocument/2006/relationships/hyperlink" Target="http://en.wikipedia.org/wiki/Central_processing_unit" TargetMode="External"/><Relationship Id="rId4" Type="http://schemas.openxmlformats.org/officeDocument/2006/relationships/hyperlink" Target="http://en.wikipedia.org/wiki/Computer_storag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en.wikipedia.org/wiki/Binary_file" TargetMode="External"/><Relationship Id="rId13" Type="http://schemas.openxmlformats.org/officeDocument/2006/relationships/hyperlink" Target="http://en.wikipedia.org/wiki/Video_game_console" TargetMode="External"/><Relationship Id="rId3" Type="http://schemas.openxmlformats.org/officeDocument/2006/relationships/hyperlink" Target="http://en.wikipedia.org/wiki/Computing" TargetMode="External"/><Relationship Id="rId7" Type="http://schemas.openxmlformats.org/officeDocument/2006/relationships/hyperlink" Target="http://en.wikipedia.org/wiki/Flash_memory" TargetMode="External"/><Relationship Id="rId12" Type="http://schemas.openxmlformats.org/officeDocument/2006/relationships/hyperlink" Target="http://en.wikipedia.org/wiki/Read-only_memory"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en.wikipedia.org/wiki/Microcontroller" TargetMode="External"/><Relationship Id="rId11" Type="http://schemas.openxmlformats.org/officeDocument/2006/relationships/hyperlink" Target="http://en.wikipedia.org/wiki/Antifuse" TargetMode="External"/><Relationship Id="rId5" Type="http://schemas.openxmlformats.org/officeDocument/2006/relationships/hyperlink" Target="http://en.wikipedia.org/wiki/Embedded" TargetMode="External"/><Relationship Id="rId10" Type="http://schemas.openxmlformats.org/officeDocument/2006/relationships/hyperlink" Target="http://en.wikipedia.org/wiki/Fuse_(electrical)" TargetMode="External"/><Relationship Id="rId4" Type="http://schemas.openxmlformats.org/officeDocument/2006/relationships/hyperlink" Target="http://en.wikipedia.org/wiki/Software" TargetMode="External"/><Relationship Id="rId9" Type="http://schemas.openxmlformats.org/officeDocument/2006/relationships/hyperlink" Target="http://en.wikipedia.org/wiki/Microprocessor" TargetMode="External"/><Relationship Id="rId14" Type="http://schemas.openxmlformats.org/officeDocument/2006/relationships/hyperlink" Target="http://en.wikipedia.org/wiki/Non-volatile_memory" TargetMode="Externa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en.wikipedia.org/wiki/Solid_state_(electronics)" TargetMode="External"/><Relationship Id="rId13" Type="http://schemas.openxmlformats.org/officeDocument/2006/relationships/hyperlink" Target="http://en.wikipedia.org/wiki/Static_RAM" TargetMode="External"/><Relationship Id="rId3" Type="http://schemas.openxmlformats.org/officeDocument/2006/relationships/hyperlink" Target="http://en.wikipedia.org/wiki/Non-volatile_memory" TargetMode="External"/><Relationship Id="rId7" Type="http://schemas.openxmlformats.org/officeDocument/2006/relationships/hyperlink" Target="http://en.wikipedia.org/wiki/EEPROM" TargetMode="External"/><Relationship Id="rId12" Type="http://schemas.openxmlformats.org/officeDocument/2006/relationships/hyperlink" Target="http://en.wikipedia.org/wiki/Mobile_phone"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en.wikipedia.org/wiki/USB_flash_drive" TargetMode="External"/><Relationship Id="rId11" Type="http://schemas.openxmlformats.org/officeDocument/2006/relationships/hyperlink" Target="http://en.wikipedia.org/wiki/Digital_camera" TargetMode="External"/><Relationship Id="rId5" Type="http://schemas.openxmlformats.org/officeDocument/2006/relationships/hyperlink" Target="http://en.wikipedia.org/wiki/Memory_card" TargetMode="External"/><Relationship Id="rId10" Type="http://schemas.openxmlformats.org/officeDocument/2006/relationships/hyperlink" Target="http://en.wikipedia.org/wiki/Digital_audio_player" TargetMode="External"/><Relationship Id="rId4" Type="http://schemas.openxmlformats.org/officeDocument/2006/relationships/hyperlink" Target="http://en.wikipedia.org/wiki/Computer_storage" TargetMode="External"/><Relationship Id="rId9" Type="http://schemas.openxmlformats.org/officeDocument/2006/relationships/hyperlink" Target="http://en.wikipedia.org/wiki/Personal_digital_assistant"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en.wikipedia.org/wiki/Motorola" TargetMode="External"/><Relationship Id="rId3" Type="http://schemas.openxmlformats.org/officeDocument/2006/relationships/hyperlink" Target="http://en.wikipedia.org/wiki/Memory_(computers)" TargetMode="External"/><Relationship Id="rId7" Type="http://schemas.openxmlformats.org/officeDocument/2006/relationships/hyperlink" Target="http://en.wikipedia.org/wiki/CMOS" TargetMode="External"/><Relationship Id="rId12" Type="http://schemas.openxmlformats.org/officeDocument/2006/relationships/hyperlink" Target="http://en.wikipedia.org/wiki/Byte"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en.wikipedia.org/wiki/BIOS" TargetMode="External"/><Relationship Id="rId11" Type="http://schemas.openxmlformats.org/officeDocument/2006/relationships/hyperlink" Target="http://en.wikipedia.org/wiki/Real-time_clock" TargetMode="External"/><Relationship Id="rId5" Type="http://schemas.openxmlformats.org/officeDocument/2006/relationships/hyperlink" Target="http://en.wikipedia.org/wiki/Motherboard" TargetMode="External"/><Relationship Id="rId10" Type="http://schemas.openxmlformats.org/officeDocument/2006/relationships/hyperlink" Target="http://en.wikipedia.org/wiki/Flash_memory" TargetMode="External"/><Relationship Id="rId4" Type="http://schemas.openxmlformats.org/officeDocument/2006/relationships/hyperlink" Target="http://en.wikipedia.org/wiki/Personal_computer" TargetMode="External"/><Relationship Id="rId9" Type="http://schemas.openxmlformats.org/officeDocument/2006/relationships/hyperlink" Target="http://en.wikipedia.org/wiki/EEPROM"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www.answers.com/topic/bandwidth-computing" TargetMode="External"/><Relationship Id="rId13" Type="http://schemas.openxmlformats.org/officeDocument/2006/relationships/hyperlink" Target="http://www.answers.com/topic/kibibyte-1" TargetMode="External"/><Relationship Id="rId3" Type="http://schemas.openxmlformats.org/officeDocument/2006/relationships/hyperlink" Target="http://www.answers.com/topic/hierarchy" TargetMode="External"/><Relationship Id="rId7" Type="http://schemas.openxmlformats.org/officeDocument/2006/relationships/hyperlink" Target="http://www.answers.com/topic/computer-program" TargetMode="External"/><Relationship Id="rId12" Type="http://schemas.openxmlformats.org/officeDocument/2006/relationships/hyperlink" Target="http://www.answers.com/topic/cpu-cache"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www.answers.com/topic/locality-of-reference" TargetMode="External"/><Relationship Id="rId11" Type="http://schemas.openxmlformats.org/officeDocument/2006/relationships/hyperlink" Target="http://www.answers.com/topic/cache" TargetMode="External"/><Relationship Id="rId5" Type="http://schemas.openxmlformats.org/officeDocument/2006/relationships/hyperlink" Target="http://www.answers.com/topic/computer-architecture" TargetMode="External"/><Relationship Id="rId10" Type="http://schemas.openxmlformats.org/officeDocument/2006/relationships/hyperlink" Target="http://www.answers.com/topic/central-processing-unit" TargetMode="External"/><Relationship Id="rId4" Type="http://schemas.openxmlformats.org/officeDocument/2006/relationships/hyperlink" Target="http://www.answers.com/topic/computer-data-storage" TargetMode="External"/><Relationship Id="rId9" Type="http://schemas.openxmlformats.org/officeDocument/2006/relationships/hyperlink" Target="http://www.answers.com/topic/zero-latency"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www.answers.com/topic/bandwidth-computing" TargetMode="External"/><Relationship Id="rId13" Type="http://schemas.openxmlformats.org/officeDocument/2006/relationships/hyperlink" Target="http://www.answers.com/topic/kibibyte-1" TargetMode="External"/><Relationship Id="rId3" Type="http://schemas.openxmlformats.org/officeDocument/2006/relationships/hyperlink" Target="http://www.answers.com/topic/hierarchy" TargetMode="External"/><Relationship Id="rId7" Type="http://schemas.openxmlformats.org/officeDocument/2006/relationships/hyperlink" Target="http://www.answers.com/topic/computer-program" TargetMode="External"/><Relationship Id="rId12" Type="http://schemas.openxmlformats.org/officeDocument/2006/relationships/hyperlink" Target="http://www.answers.com/topic/cpu-cache" TargetMode="External"/><Relationship Id="rId2" Type="http://schemas.openxmlformats.org/officeDocument/2006/relationships/slide" Target="../slides/slide54.xml"/><Relationship Id="rId1" Type="http://schemas.openxmlformats.org/officeDocument/2006/relationships/notesMaster" Target="../notesMasters/notesMaster1.xml"/><Relationship Id="rId6" Type="http://schemas.openxmlformats.org/officeDocument/2006/relationships/hyperlink" Target="http://www.answers.com/topic/locality-of-reference" TargetMode="External"/><Relationship Id="rId11" Type="http://schemas.openxmlformats.org/officeDocument/2006/relationships/hyperlink" Target="http://www.answers.com/topic/cache" TargetMode="External"/><Relationship Id="rId5" Type="http://schemas.openxmlformats.org/officeDocument/2006/relationships/hyperlink" Target="http://www.answers.com/topic/computer-architecture" TargetMode="External"/><Relationship Id="rId10" Type="http://schemas.openxmlformats.org/officeDocument/2006/relationships/hyperlink" Target="http://www.answers.com/topic/central-processing-unit" TargetMode="External"/><Relationship Id="rId4" Type="http://schemas.openxmlformats.org/officeDocument/2006/relationships/hyperlink" Target="http://www.answers.com/topic/computer-data-storage" TargetMode="External"/><Relationship Id="rId9" Type="http://schemas.openxmlformats.org/officeDocument/2006/relationships/hyperlink" Target="http://www.answers.com/topic/zero-latency"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4</a:t>
            </a:fld>
            <a:endParaRPr lang="en-US"/>
          </a:p>
        </p:txBody>
      </p:sp>
    </p:spTree>
    <p:extLst>
      <p:ext uri="{BB962C8B-B14F-4D97-AF65-F5344CB8AC3E}">
        <p14:creationId xmlns:p14="http://schemas.microsoft.com/office/powerpoint/2010/main" val="85805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Extended Binary Coded Decimal Interchange Code</a:t>
            </a:r>
            <a:r>
              <a:rPr lang="en-US" sz="1200" b="0" i="0" kern="1200" dirty="0" smtClean="0">
                <a:solidFill>
                  <a:schemeClr val="tx1"/>
                </a:solidFill>
                <a:effectLst/>
                <a:latin typeface="+mn-lt"/>
                <a:ea typeface="+mn-ea"/>
                <a:cs typeface="+mn-cs"/>
              </a:rPr>
              <a:t> is an eight-bit character encoding used mainly on IBM mainframe and IBM midrange computer operating systems</a:t>
            </a:r>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5</a:t>
            </a:fld>
            <a:endParaRPr lang="en-US"/>
          </a:p>
        </p:txBody>
      </p:sp>
    </p:spTree>
    <p:extLst>
      <p:ext uri="{BB962C8B-B14F-4D97-AF65-F5344CB8AC3E}">
        <p14:creationId xmlns:p14="http://schemas.microsoft.com/office/powerpoint/2010/main" val="2728049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2">
                    <a:lumMod val="50000"/>
                  </a:schemeClr>
                </a:solidFill>
                <a:effectLst>
                  <a:outerShdw blurRad="38100" dist="38100" dir="2700000" algn="tl">
                    <a:srgbClr val="000000">
                      <a:alpha val="43137"/>
                    </a:srgbClr>
                  </a:outerShdw>
                </a:effectLst>
              </a:rPr>
              <a:t>Unicode</a:t>
            </a:r>
            <a:r>
              <a:rPr lang="en-US" sz="1200" dirty="0" smtClean="0">
                <a:solidFill>
                  <a:prstClr val="black"/>
                </a:solidFill>
                <a:effectLst>
                  <a:outerShdw blurRad="38100" dist="38100" dir="2700000" algn="tl">
                    <a:srgbClr val="000000">
                      <a:alpha val="43137"/>
                    </a:srgbClr>
                  </a:outerShdw>
                </a:effectLst>
              </a:rPr>
              <a:t>: a subset of ASCII that uses 16 bits for each character.</a:t>
            </a: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7</a:t>
            </a:fld>
            <a:endParaRPr lang="en-US"/>
          </a:p>
        </p:txBody>
      </p:sp>
    </p:spTree>
    <p:extLst>
      <p:ext uri="{BB962C8B-B14F-4D97-AF65-F5344CB8AC3E}">
        <p14:creationId xmlns:p14="http://schemas.microsoft.com/office/powerpoint/2010/main" val="2721127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control unit is the circuitry that controls the flow of data through the processor, and coordinates the activities of the other units within it. In a way, it is the "brain within the brain", as it controls what happens inside the processor, which in turn controls the rest of the PC.</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11</a:t>
            </a:fld>
            <a:endParaRPr lang="en-US"/>
          </a:p>
        </p:txBody>
      </p:sp>
    </p:spTree>
    <p:extLst>
      <p:ext uri="{BB962C8B-B14F-4D97-AF65-F5344CB8AC3E}">
        <p14:creationId xmlns:p14="http://schemas.microsoft.com/office/powerpoint/2010/main" val="3154884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t>
            </a:r>
            <a:r>
              <a:rPr lang="en-US" dirty="0" smtClean="0">
                <a:hlinkClick r:id="rId3" tooltip="Computing"/>
              </a:rPr>
              <a:t>computing</a:t>
            </a:r>
            <a:r>
              <a:rPr lang="en-US" dirty="0" smtClean="0"/>
              <a:t>, an </a:t>
            </a:r>
            <a:r>
              <a:rPr lang="en-US" b="1" dirty="0" smtClean="0"/>
              <a:t>arithmetic logic unit</a:t>
            </a:r>
            <a:r>
              <a:rPr lang="en-US" dirty="0" smtClean="0"/>
              <a:t> (</a:t>
            </a:r>
            <a:r>
              <a:rPr lang="en-US" b="1" dirty="0" smtClean="0"/>
              <a:t>ALU</a:t>
            </a:r>
            <a:r>
              <a:rPr lang="en-US" dirty="0" smtClean="0"/>
              <a:t>) is a </a:t>
            </a:r>
            <a:r>
              <a:rPr lang="en-US" dirty="0" smtClean="0">
                <a:hlinkClick r:id="rId4" tooltip="Digital circuit"/>
              </a:rPr>
              <a:t>digital circuit</a:t>
            </a:r>
            <a:r>
              <a:rPr lang="en-US" dirty="0" smtClean="0"/>
              <a:t> that performs </a:t>
            </a:r>
            <a:r>
              <a:rPr lang="en-US" dirty="0" smtClean="0">
                <a:hlinkClick r:id="rId5" tooltip="Arithmetic"/>
              </a:rPr>
              <a:t>arithmetic</a:t>
            </a:r>
            <a:r>
              <a:rPr lang="en-US" dirty="0" smtClean="0"/>
              <a:t> and </a:t>
            </a:r>
            <a:r>
              <a:rPr lang="en-US" dirty="0" smtClean="0">
                <a:hlinkClick r:id="rId6" tooltip="Logic"/>
              </a:rPr>
              <a:t>logical</a:t>
            </a:r>
            <a:r>
              <a:rPr lang="en-US" dirty="0" smtClean="0"/>
              <a:t> operations. The ALU is a fundamental building block of the </a:t>
            </a:r>
            <a:r>
              <a:rPr lang="en-US" dirty="0" smtClean="0">
                <a:hlinkClick r:id="rId7" tooltip="Central processing unit"/>
              </a:rPr>
              <a:t>central processing unit</a:t>
            </a:r>
            <a:r>
              <a:rPr lang="en-US" dirty="0" smtClean="0"/>
              <a:t> (CPU) of a computer, and even the simplest </a:t>
            </a:r>
            <a:r>
              <a:rPr lang="en-US" dirty="0" smtClean="0">
                <a:hlinkClick r:id="rId8" tooltip="Microprocessor"/>
              </a:rPr>
              <a:t>microprocessors</a:t>
            </a:r>
            <a:r>
              <a:rPr lang="en-US" dirty="0" smtClean="0"/>
              <a:t> contain one for purposes such as maintaining timers. The processors found inside modern CPUs and graphics processing units (</a:t>
            </a:r>
            <a:r>
              <a:rPr lang="en-US" dirty="0" smtClean="0">
                <a:hlinkClick r:id="rId9" tooltip="Graphics processing unit"/>
              </a:rPr>
              <a:t>GPUs</a:t>
            </a:r>
            <a:r>
              <a:rPr lang="en-US" dirty="0" smtClean="0"/>
              <a:t>) have inside them very powerful and very complex ALUs; a single component may contain a number of ALUs.</a:t>
            </a: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12</a:t>
            </a:fld>
            <a:endParaRPr lang="en-US"/>
          </a:p>
        </p:txBody>
      </p:sp>
    </p:spTree>
    <p:extLst>
      <p:ext uri="{BB962C8B-B14F-4D97-AF65-F5344CB8AC3E}">
        <p14:creationId xmlns:p14="http://schemas.microsoft.com/office/powerpoint/2010/main" val="1505049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The shortest interval in which an elementary operation can take place within the processor. It is made up of some number of clock cycles.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The computer can only do one thing at a time. Each action must be broken down into the most basic steps. One round of steps from getting an instruction back to getting the next instruction is called the </a:t>
            </a:r>
            <a:r>
              <a:rPr kumimoji="0" lang="en-US" sz="1200" b="1" i="0" u="none" strike="noStrike" kern="1200" cap="none" spc="0" normalizeH="0" baseline="0" noProof="0" dirty="0" smtClean="0">
                <a:ln>
                  <a:noFill/>
                </a:ln>
                <a:solidFill>
                  <a:prstClr val="black"/>
                </a:solidFill>
                <a:effectLst/>
                <a:uLnTx/>
                <a:uFillTx/>
                <a:latin typeface="+mn-lt"/>
              </a:rPr>
              <a:t>Machine Cycle</a:t>
            </a:r>
            <a:r>
              <a:rPr kumimoji="0" lang="en-US" sz="1200" b="0" i="0" u="none" strike="noStrike" kern="1200" cap="none" spc="0" normalizeH="0" baseline="0" noProof="0" dirty="0" smtClean="0">
                <a:ln>
                  <a:noFill/>
                </a:ln>
                <a:solidFill>
                  <a:prstClr val="black"/>
                </a:solidFill>
                <a:effectLst/>
                <a:uLnTx/>
                <a:uFillTx/>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An </a:t>
            </a:r>
            <a:r>
              <a:rPr kumimoji="0" lang="en-US" sz="1200" b="1" i="0" u="none" strike="noStrike" kern="1200" cap="none" spc="0" normalizeH="0" baseline="0" noProof="0" dirty="0" smtClean="0">
                <a:ln>
                  <a:noFill/>
                </a:ln>
                <a:solidFill>
                  <a:prstClr val="black"/>
                </a:solidFill>
                <a:effectLst/>
                <a:uLnTx/>
                <a:uFillTx/>
                <a:latin typeface="+mn-lt"/>
              </a:rPr>
              <a:t>instruction cycle</a:t>
            </a:r>
            <a:r>
              <a:rPr kumimoji="0" lang="en-US" sz="1200" b="0" i="0" u="none" strike="noStrike" kern="1200" cap="none" spc="0" normalizeH="0" baseline="0" noProof="0" dirty="0" smtClean="0">
                <a:ln>
                  <a:noFill/>
                </a:ln>
                <a:solidFill>
                  <a:prstClr val="black"/>
                </a:solidFill>
                <a:effectLst/>
                <a:uLnTx/>
                <a:uFillTx/>
                <a:latin typeface="+mn-lt"/>
              </a:rPr>
              <a:t> (also called </a:t>
            </a:r>
            <a:r>
              <a:rPr kumimoji="0" lang="en-US" sz="1200" b="1" i="0" u="none" strike="noStrike" kern="1200" cap="none" spc="0" normalizeH="0" baseline="0" noProof="0" dirty="0" smtClean="0">
                <a:ln>
                  <a:noFill/>
                </a:ln>
                <a:solidFill>
                  <a:prstClr val="black"/>
                </a:solidFill>
                <a:effectLst/>
                <a:uLnTx/>
                <a:uFillTx/>
                <a:latin typeface="+mn-lt"/>
              </a:rPr>
              <a:t>fetch-and-execute cycle</a:t>
            </a:r>
            <a:r>
              <a:rPr kumimoji="0" lang="en-US" sz="1200" b="0" i="0" u="none" strike="noStrike" kern="1200" cap="none" spc="0" normalizeH="0" baseline="0" noProof="0" dirty="0" smtClean="0">
                <a:ln>
                  <a:noFill/>
                </a:ln>
                <a:solidFill>
                  <a:prstClr val="black"/>
                </a:solidFill>
                <a:effectLst/>
                <a:uLnTx/>
                <a:uFillTx/>
                <a:latin typeface="+mn-lt"/>
              </a:rPr>
              <a:t>, </a:t>
            </a:r>
            <a:r>
              <a:rPr kumimoji="0" lang="en-US" sz="1200" b="1" i="0" u="none" strike="noStrike" kern="1200" cap="none" spc="0" normalizeH="0" baseline="0" noProof="0" dirty="0" smtClean="0">
                <a:ln>
                  <a:noFill/>
                </a:ln>
                <a:solidFill>
                  <a:prstClr val="black"/>
                </a:solidFill>
                <a:effectLst/>
                <a:uLnTx/>
                <a:uFillTx/>
                <a:latin typeface="+mn-lt"/>
              </a:rPr>
              <a:t>fetch-decode-execute cycle</a:t>
            </a:r>
            <a:r>
              <a:rPr kumimoji="0" lang="en-US" sz="1200" b="0" i="0" u="none" strike="noStrike" kern="1200" cap="none" spc="0" normalizeH="0" baseline="0" noProof="0" dirty="0" smtClean="0">
                <a:ln>
                  <a:noFill/>
                </a:ln>
                <a:solidFill>
                  <a:prstClr val="black"/>
                </a:solidFill>
                <a:effectLst/>
                <a:uLnTx/>
                <a:uFillTx/>
                <a:latin typeface="+mn-lt"/>
              </a:rPr>
              <a:t>, and </a:t>
            </a:r>
            <a:r>
              <a:rPr kumimoji="0" lang="en-US" sz="1200" b="1" i="0" u="none" strike="noStrike" kern="1200" cap="none" spc="0" normalizeH="0" baseline="0" noProof="0" dirty="0" smtClean="0">
                <a:ln>
                  <a:noFill/>
                </a:ln>
                <a:solidFill>
                  <a:prstClr val="black"/>
                </a:solidFill>
                <a:effectLst/>
                <a:uLnTx/>
                <a:uFillTx/>
                <a:latin typeface="+mn-lt"/>
              </a:rPr>
              <a:t>FDX</a:t>
            </a:r>
            <a:r>
              <a:rPr kumimoji="0" lang="en-US" sz="1200" b="0" i="0" u="none" strike="noStrike" kern="1200" cap="none" spc="0" normalizeH="0" baseline="0" noProof="0" dirty="0" smtClean="0">
                <a:ln>
                  <a:noFill/>
                </a:ln>
                <a:solidFill>
                  <a:prstClr val="black"/>
                </a:solidFill>
                <a:effectLst/>
                <a:uLnTx/>
                <a:uFillTx/>
                <a:latin typeface="+mn-lt"/>
              </a:rPr>
              <a:t>) is the time period during which a computer reads and processes a </a:t>
            </a:r>
            <a:r>
              <a:rPr kumimoji="0" lang="en-US" sz="1200" b="0" i="0" u="none" strike="noStrike" kern="1200" cap="none" spc="0" normalizeH="0" baseline="0" noProof="0" dirty="0" smtClean="0">
                <a:ln>
                  <a:noFill/>
                </a:ln>
                <a:solidFill>
                  <a:prstClr val="black"/>
                </a:solidFill>
                <a:effectLst/>
                <a:uLnTx/>
                <a:uFillTx/>
                <a:latin typeface="+mn-lt"/>
                <a:hlinkClick r:id="rId3" tooltip="Machine language"/>
              </a:rPr>
              <a:t>machine language</a:t>
            </a:r>
            <a:r>
              <a:rPr kumimoji="0" lang="en-US" sz="1200" b="0" i="0" u="none" strike="noStrike" kern="1200" cap="none" spc="0" normalizeH="0" baseline="0" noProof="0" dirty="0" smtClean="0">
                <a:ln>
                  <a:noFill/>
                </a:ln>
                <a:solidFill>
                  <a:prstClr val="black"/>
                </a:solidFill>
                <a:effectLst/>
                <a:uLnTx/>
                <a:uFillTx/>
                <a:latin typeface="+mn-lt"/>
              </a:rPr>
              <a:t> instruction from its </a:t>
            </a:r>
            <a:r>
              <a:rPr kumimoji="0" lang="en-US" sz="1200" b="0" i="0" u="none" strike="noStrike" kern="1200" cap="none" spc="0" normalizeH="0" baseline="0" noProof="0" dirty="0" smtClean="0">
                <a:ln>
                  <a:noFill/>
                </a:ln>
                <a:solidFill>
                  <a:prstClr val="black"/>
                </a:solidFill>
                <a:effectLst/>
                <a:uLnTx/>
                <a:uFillTx/>
                <a:latin typeface="+mn-lt"/>
                <a:hlinkClick r:id="rId4" tooltip="Computer storage"/>
              </a:rPr>
              <a:t>memory</a:t>
            </a:r>
            <a:r>
              <a:rPr kumimoji="0" lang="en-US" sz="1200" b="0" i="0" u="none" strike="noStrike" kern="1200" cap="none" spc="0" normalizeH="0" baseline="0" noProof="0" dirty="0" smtClean="0">
                <a:ln>
                  <a:noFill/>
                </a:ln>
                <a:solidFill>
                  <a:prstClr val="black"/>
                </a:solidFill>
                <a:effectLst/>
                <a:uLnTx/>
                <a:uFillTx/>
                <a:latin typeface="+mn-lt"/>
              </a:rPr>
              <a:t> or the sequence of actions that the </a:t>
            </a:r>
            <a:r>
              <a:rPr kumimoji="0" lang="en-US" sz="1200" b="0" i="0" u="none" strike="noStrike" kern="1200" cap="none" spc="0" normalizeH="0" baseline="0" noProof="0" dirty="0" smtClean="0">
                <a:ln>
                  <a:noFill/>
                </a:ln>
                <a:solidFill>
                  <a:prstClr val="black"/>
                </a:solidFill>
                <a:effectLst/>
                <a:uLnTx/>
                <a:uFillTx/>
                <a:latin typeface="+mn-lt"/>
                <a:hlinkClick r:id="rId5" tooltip="Central processing unit"/>
              </a:rPr>
              <a:t>central processing unit</a:t>
            </a:r>
            <a:r>
              <a:rPr kumimoji="0" lang="en-US" sz="1200" b="0" i="0" u="none" strike="noStrike" kern="1200" cap="none" spc="0" normalizeH="0" baseline="0" noProof="0" dirty="0" smtClean="0">
                <a:ln>
                  <a:noFill/>
                </a:ln>
                <a:solidFill>
                  <a:prstClr val="black"/>
                </a:solidFill>
                <a:effectLst/>
                <a:uLnTx/>
                <a:uFillTx/>
                <a:latin typeface="+mn-lt"/>
              </a:rPr>
              <a:t> (CPU) performs to execute each </a:t>
            </a:r>
            <a:r>
              <a:rPr kumimoji="0" lang="en-US" sz="1200" b="0" i="0" u="none" strike="noStrike" kern="1200" cap="none" spc="0" normalizeH="0" baseline="0" noProof="0" dirty="0" smtClean="0">
                <a:ln>
                  <a:noFill/>
                </a:ln>
                <a:solidFill>
                  <a:prstClr val="black"/>
                </a:solidFill>
                <a:effectLst/>
                <a:uLnTx/>
                <a:uFillTx/>
                <a:latin typeface="+mn-lt"/>
                <a:hlinkClick r:id="rId6" tooltip="Machine code"/>
              </a:rPr>
              <a:t>machine code</a:t>
            </a:r>
            <a:r>
              <a:rPr kumimoji="0" lang="en-US" sz="1200" b="0" i="0" u="none" strike="noStrike" kern="1200" cap="none" spc="0" normalizeH="0" baseline="0" noProof="0" dirty="0" smtClean="0">
                <a:ln>
                  <a:noFill/>
                </a:ln>
                <a:solidFill>
                  <a:prstClr val="black"/>
                </a:solidFill>
                <a:effectLst/>
                <a:uLnTx/>
                <a:uFillTx/>
                <a:latin typeface="+mn-lt"/>
              </a:rPr>
              <a:t> instruction in a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The name fetch-and-execute cycle is commonly used. The instruction must be </a:t>
            </a:r>
            <a:r>
              <a:rPr kumimoji="0" lang="en-US" sz="1200" b="0" i="1" u="none" strike="noStrike" kern="1200" cap="none" spc="0" normalizeH="0" baseline="0" noProof="0" dirty="0" smtClean="0">
                <a:ln>
                  <a:noFill/>
                </a:ln>
                <a:solidFill>
                  <a:prstClr val="black"/>
                </a:solidFill>
                <a:effectLst/>
                <a:uLnTx/>
                <a:uFillTx/>
                <a:latin typeface="+mn-lt"/>
              </a:rPr>
              <a:t>fetched</a:t>
            </a:r>
            <a:r>
              <a:rPr kumimoji="0" lang="en-US" sz="1200" b="0" i="0" u="none" strike="noStrike" kern="1200" cap="none" spc="0" normalizeH="0" baseline="0" noProof="0" dirty="0" smtClean="0">
                <a:ln>
                  <a:noFill/>
                </a:ln>
                <a:solidFill>
                  <a:prstClr val="black"/>
                </a:solidFill>
                <a:effectLst/>
                <a:uLnTx/>
                <a:uFillTx/>
                <a:latin typeface="+mn-lt"/>
              </a:rPr>
              <a:t> from </a:t>
            </a:r>
            <a:r>
              <a:rPr kumimoji="0" lang="en-US" sz="1200" b="0" i="0" u="none" strike="noStrike" kern="1200" cap="none" spc="0" normalizeH="0" baseline="0" noProof="0" dirty="0" smtClean="0">
                <a:ln>
                  <a:noFill/>
                </a:ln>
                <a:solidFill>
                  <a:prstClr val="black"/>
                </a:solidFill>
                <a:effectLst/>
                <a:uLnTx/>
                <a:uFillTx/>
                <a:latin typeface="+mn-lt"/>
                <a:hlinkClick r:id="rId7" tooltip="Main memory"/>
              </a:rPr>
              <a:t>main memory</a:t>
            </a:r>
            <a:r>
              <a:rPr kumimoji="0" lang="en-US" sz="1200" b="0" i="0" u="none" strike="noStrike" kern="1200" cap="none" spc="0" normalizeH="0" baseline="0" noProof="0" dirty="0" smtClean="0">
                <a:ln>
                  <a:noFill/>
                </a:ln>
                <a:solidFill>
                  <a:prstClr val="black"/>
                </a:solidFill>
                <a:effectLst/>
                <a:uLnTx/>
                <a:uFillTx/>
                <a:latin typeface="+mn-lt"/>
              </a:rPr>
              <a:t>, and then </a:t>
            </a:r>
            <a:r>
              <a:rPr kumimoji="0" lang="en-US" sz="1200" b="0" i="1" u="none" strike="noStrike" kern="1200" cap="none" spc="0" normalizeH="0" baseline="0" noProof="0" dirty="0" smtClean="0">
                <a:ln>
                  <a:noFill/>
                </a:ln>
                <a:solidFill>
                  <a:prstClr val="black"/>
                </a:solidFill>
                <a:effectLst/>
                <a:uLnTx/>
                <a:uFillTx/>
                <a:latin typeface="+mn-lt"/>
              </a:rPr>
              <a:t>executed</a:t>
            </a:r>
            <a:r>
              <a:rPr kumimoji="0" lang="en-US" sz="1200" b="0" i="0" u="none" strike="noStrike" kern="1200" cap="none" spc="0" normalizeH="0" baseline="0" noProof="0" dirty="0" smtClean="0">
                <a:ln>
                  <a:noFill/>
                </a:ln>
                <a:solidFill>
                  <a:prstClr val="black"/>
                </a:solidFill>
                <a:effectLst/>
                <a:uLnTx/>
                <a:uFillTx/>
                <a:latin typeface="+mn-lt"/>
              </a:rPr>
              <a:t> by the CPU. This is fundamentally how a computer operates, with its CPU reading and executing a series of instructions written in its machine language. From this arise all functions of a computer familiar from the user's end.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14</a:t>
            </a:fld>
            <a:endParaRPr lang="en-US"/>
          </a:p>
        </p:txBody>
      </p:sp>
    </p:spTree>
    <p:extLst>
      <p:ext uri="{BB962C8B-B14F-4D97-AF65-F5344CB8AC3E}">
        <p14:creationId xmlns:p14="http://schemas.microsoft.com/office/powerpoint/2010/main" val="2802466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18</a:t>
            </a:fld>
            <a:endParaRPr lang="en-US"/>
          </a:p>
        </p:txBody>
      </p:sp>
    </p:spTree>
    <p:extLst>
      <p:ext uri="{BB962C8B-B14F-4D97-AF65-F5344CB8AC3E}">
        <p14:creationId xmlns:p14="http://schemas.microsoft.com/office/powerpoint/2010/main" val="3520579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In </a:t>
            </a:r>
            <a:r>
              <a:rPr kumimoji="0" lang="en-US" sz="1200" b="0" i="0" u="none" strike="noStrike" kern="1200" cap="none" spc="0" normalizeH="0" baseline="0" noProof="0" dirty="0" smtClean="0">
                <a:ln>
                  <a:noFill/>
                </a:ln>
                <a:solidFill>
                  <a:prstClr val="black"/>
                </a:solidFill>
                <a:effectLst/>
                <a:uLnTx/>
                <a:uFillTx/>
                <a:latin typeface="+mn-lt"/>
                <a:hlinkClick r:id="rId3" tooltip="Computing"/>
              </a:rPr>
              <a:t>computing</a:t>
            </a:r>
            <a:r>
              <a:rPr kumimoji="0" lang="en-US" sz="1200" b="0" i="0" u="none" strike="noStrike" kern="1200" cap="none" spc="0" normalizeH="0" baseline="0" noProof="0" dirty="0" smtClean="0">
                <a:ln>
                  <a:noFill/>
                </a:ln>
                <a:solidFill>
                  <a:prstClr val="black"/>
                </a:solidFill>
                <a:effectLst/>
                <a:uLnTx/>
                <a:uFillTx/>
                <a:latin typeface="+mn-lt"/>
              </a:rPr>
              <a:t>, </a:t>
            </a:r>
            <a:r>
              <a:rPr kumimoji="0" lang="en-US" sz="1200" b="1" i="0" u="none" strike="noStrike" kern="1200" cap="none" spc="0" normalizeH="0" baseline="0" noProof="0" dirty="0" smtClean="0">
                <a:ln>
                  <a:noFill/>
                </a:ln>
                <a:solidFill>
                  <a:prstClr val="black"/>
                </a:solidFill>
                <a:effectLst/>
                <a:uLnTx/>
                <a:uFillTx/>
                <a:latin typeface="+mn-lt"/>
              </a:rPr>
              <a:t>firmware</a:t>
            </a:r>
            <a:r>
              <a:rPr kumimoji="0" lang="en-US" sz="1200" b="0" i="0" u="none" strike="noStrike" kern="1200" cap="none" spc="0" normalizeH="0" baseline="0" noProof="0" dirty="0" smtClean="0">
                <a:ln>
                  <a:noFill/>
                </a:ln>
                <a:solidFill>
                  <a:prstClr val="black"/>
                </a:solidFill>
                <a:effectLst/>
                <a:uLnTx/>
                <a:uFillTx/>
                <a:latin typeface="+mn-lt"/>
              </a:rPr>
              <a:t> is a </a:t>
            </a:r>
            <a:r>
              <a:rPr kumimoji="0" lang="en-US" sz="1200" b="0" i="0" u="none" strike="noStrike" kern="1200" cap="none" spc="0" normalizeH="0" baseline="0" noProof="0" dirty="0" smtClean="0">
                <a:ln>
                  <a:noFill/>
                </a:ln>
                <a:solidFill>
                  <a:prstClr val="black"/>
                </a:solidFill>
                <a:effectLst/>
                <a:uLnTx/>
                <a:uFillTx/>
                <a:latin typeface="+mn-lt"/>
                <a:hlinkClick r:id="rId4" tooltip="Software"/>
              </a:rPr>
              <a:t>computer program</a:t>
            </a:r>
            <a:r>
              <a:rPr kumimoji="0" lang="en-US" sz="1200" b="0" i="0" u="none" strike="noStrike" kern="1200" cap="none" spc="0" normalizeH="0" baseline="0" noProof="0" dirty="0" smtClean="0">
                <a:ln>
                  <a:noFill/>
                </a:ln>
                <a:solidFill>
                  <a:prstClr val="black"/>
                </a:solidFill>
                <a:effectLst/>
                <a:uLnTx/>
                <a:uFillTx/>
                <a:latin typeface="+mn-lt"/>
              </a:rPr>
              <a:t> that is </a:t>
            </a:r>
            <a:r>
              <a:rPr kumimoji="0" lang="en-US" sz="1200" b="0" i="0" u="none" strike="noStrike" kern="1200" cap="none" spc="0" normalizeH="0" baseline="0" noProof="0" dirty="0" smtClean="0">
                <a:ln>
                  <a:noFill/>
                </a:ln>
                <a:solidFill>
                  <a:prstClr val="black"/>
                </a:solidFill>
                <a:effectLst/>
                <a:uLnTx/>
                <a:uFillTx/>
                <a:latin typeface="+mn-lt"/>
                <a:hlinkClick r:id="rId5" tooltip="Embedded"/>
              </a:rPr>
              <a:t>embedded</a:t>
            </a:r>
            <a:r>
              <a:rPr kumimoji="0" lang="en-US" sz="1200" b="0" i="0" u="none" strike="noStrike" kern="1200" cap="none" spc="0" normalizeH="0" baseline="0" noProof="0" dirty="0" smtClean="0">
                <a:ln>
                  <a:noFill/>
                </a:ln>
                <a:solidFill>
                  <a:prstClr val="black"/>
                </a:solidFill>
                <a:effectLst/>
                <a:uLnTx/>
                <a:uFillTx/>
                <a:latin typeface="+mn-lt"/>
              </a:rPr>
              <a:t> in a hardware device, for example a </a:t>
            </a:r>
            <a:r>
              <a:rPr kumimoji="0" lang="en-US" sz="1200" b="0" i="0" u="none" strike="noStrike" kern="1200" cap="none" spc="0" normalizeH="0" baseline="0" noProof="0" dirty="0" smtClean="0">
                <a:ln>
                  <a:noFill/>
                </a:ln>
                <a:solidFill>
                  <a:prstClr val="black"/>
                </a:solidFill>
                <a:effectLst/>
                <a:uLnTx/>
                <a:uFillTx/>
                <a:latin typeface="+mn-lt"/>
                <a:hlinkClick r:id="rId6" tooltip="Microcontroller"/>
              </a:rPr>
              <a:t>microcontroller</a:t>
            </a:r>
            <a:r>
              <a:rPr kumimoji="0" lang="en-US" sz="1200" b="0" i="0" u="none" strike="noStrike" kern="1200" cap="none" spc="0" normalizeH="0" baseline="0" noProof="0" dirty="0" smtClean="0">
                <a:ln>
                  <a:noFill/>
                </a:ln>
                <a:solidFill>
                  <a:prstClr val="black"/>
                </a:solidFill>
                <a:effectLst/>
                <a:uLnTx/>
                <a:uFillTx/>
                <a:latin typeface="+mn-lt"/>
              </a:rPr>
              <a:t>. It can also be provided on </a:t>
            </a:r>
            <a:r>
              <a:rPr kumimoji="0" lang="en-US" sz="1200" b="0" i="0" u="none" strike="noStrike" kern="1200" cap="none" spc="0" normalizeH="0" baseline="0" noProof="0" dirty="0" smtClean="0">
                <a:ln>
                  <a:noFill/>
                </a:ln>
                <a:solidFill>
                  <a:prstClr val="black"/>
                </a:solidFill>
                <a:effectLst/>
                <a:uLnTx/>
                <a:uFillTx/>
                <a:latin typeface="+mn-lt"/>
                <a:hlinkClick r:id="rId7" tooltip="Flash memory"/>
              </a:rPr>
              <a:t>flash memory</a:t>
            </a:r>
            <a:r>
              <a:rPr kumimoji="0" lang="en-US" sz="1200" b="0" i="0" u="none" strike="noStrike" kern="1200" cap="none" spc="0" normalizeH="0" baseline="0" noProof="0" dirty="0" smtClean="0">
                <a:ln>
                  <a:noFill/>
                </a:ln>
                <a:solidFill>
                  <a:prstClr val="black"/>
                </a:solidFill>
                <a:effectLst/>
                <a:uLnTx/>
                <a:uFillTx/>
                <a:latin typeface="+mn-lt"/>
              </a:rPr>
              <a:t> or as a </a:t>
            </a:r>
            <a:r>
              <a:rPr kumimoji="0" lang="en-US" sz="1200" b="0" i="0" u="none" strike="noStrike" kern="1200" cap="none" spc="0" normalizeH="0" baseline="0" noProof="0" dirty="0" smtClean="0">
                <a:ln>
                  <a:noFill/>
                </a:ln>
                <a:solidFill>
                  <a:prstClr val="black"/>
                </a:solidFill>
                <a:effectLst/>
                <a:uLnTx/>
                <a:uFillTx/>
                <a:latin typeface="+mn-lt"/>
                <a:hlinkClick r:id="rId8" tooltip="Binary file"/>
              </a:rPr>
              <a:t>binary image file</a:t>
            </a:r>
            <a:r>
              <a:rPr kumimoji="0" lang="en-US" sz="1200" b="0" i="0" u="none" strike="noStrike" kern="1200" cap="none" spc="0" normalizeH="0" baseline="0" noProof="0" dirty="0" smtClean="0">
                <a:ln>
                  <a:noFill/>
                </a:ln>
                <a:solidFill>
                  <a:prstClr val="black"/>
                </a:solidFill>
                <a:effectLst/>
                <a:uLnTx/>
                <a:uFillTx/>
                <a:latin typeface="+mn-lt"/>
              </a:rPr>
              <a:t> that can be uploaded onto existing hardware by a user.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As its name suggests, firmware is somewhere between hardware and software. Like software, it is a computer program which is executed by a </a:t>
            </a:r>
            <a:r>
              <a:rPr kumimoji="0" lang="en-US" sz="1200" b="0" i="0" u="none" strike="noStrike" kern="1200" cap="none" spc="0" normalizeH="0" baseline="0" noProof="0" dirty="0" smtClean="0">
                <a:ln>
                  <a:noFill/>
                </a:ln>
                <a:solidFill>
                  <a:prstClr val="black"/>
                </a:solidFill>
                <a:effectLst/>
                <a:uLnTx/>
                <a:uFillTx/>
                <a:latin typeface="+mn-lt"/>
                <a:hlinkClick r:id="rId9" tooltip="Microprocessor"/>
              </a:rPr>
              <a:t>microprocessor</a:t>
            </a:r>
            <a:r>
              <a:rPr kumimoji="0" lang="en-US" sz="1200" b="0" i="0" u="none" strike="noStrike" kern="1200" cap="none" spc="0" normalizeH="0" baseline="0" noProof="0" dirty="0" smtClean="0">
                <a:ln>
                  <a:noFill/>
                </a:ln>
                <a:solidFill>
                  <a:prstClr val="black"/>
                </a:solidFill>
                <a:effectLst/>
                <a:uLnTx/>
                <a:uFillTx/>
                <a:latin typeface="+mn-lt"/>
              </a:rPr>
              <a:t> or a </a:t>
            </a:r>
            <a:r>
              <a:rPr kumimoji="0" lang="en-US" sz="1200" b="0" i="0" u="none" strike="noStrike" kern="1200" cap="none" spc="0" normalizeH="0" baseline="0" noProof="0" dirty="0" smtClean="0">
                <a:ln>
                  <a:noFill/>
                </a:ln>
                <a:solidFill>
                  <a:prstClr val="black"/>
                </a:solidFill>
                <a:effectLst/>
                <a:uLnTx/>
                <a:uFillTx/>
                <a:latin typeface="+mn-lt"/>
                <a:hlinkClick r:id="rId6" tooltip="Microcontroller"/>
              </a:rPr>
              <a:t>microcontroller</a:t>
            </a:r>
            <a:r>
              <a:rPr kumimoji="0" lang="en-US" sz="1200" b="0" i="0" u="none" strike="noStrike" kern="1200" cap="none" spc="0" normalizeH="0" baseline="0" noProof="0" dirty="0" smtClean="0">
                <a:ln>
                  <a:noFill/>
                </a:ln>
                <a:solidFill>
                  <a:prstClr val="black"/>
                </a:solidFill>
                <a:effectLst/>
                <a:uLnTx/>
                <a:uFillTx/>
                <a:latin typeface="+mn-lt"/>
              </a:rPr>
              <a:t>. But it is also tightly linked to a piece of hardware, and has little meaning outside of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A </a:t>
            </a:r>
            <a:r>
              <a:rPr kumimoji="0" lang="en-US" sz="1200" b="1" i="0" u="none" strike="noStrike" kern="1200" cap="none" spc="0" normalizeH="0" baseline="0" noProof="0" dirty="0" smtClean="0">
                <a:ln>
                  <a:noFill/>
                </a:ln>
                <a:solidFill>
                  <a:prstClr val="black"/>
                </a:solidFill>
                <a:effectLst/>
                <a:uLnTx/>
                <a:uFillTx/>
                <a:latin typeface="+mn-lt"/>
              </a:rPr>
              <a:t>programmable read-only memory</a:t>
            </a:r>
            <a:r>
              <a:rPr kumimoji="0" lang="en-US" sz="1200" b="0" i="0" u="none" strike="noStrike" kern="1200" cap="none" spc="0" normalizeH="0" baseline="0" noProof="0" dirty="0" smtClean="0">
                <a:ln>
                  <a:noFill/>
                </a:ln>
                <a:solidFill>
                  <a:prstClr val="black"/>
                </a:solidFill>
                <a:effectLst/>
                <a:uLnTx/>
                <a:uFillTx/>
                <a:latin typeface="+mn-lt"/>
              </a:rPr>
              <a:t> (</a:t>
            </a:r>
            <a:r>
              <a:rPr kumimoji="0" lang="en-US" sz="1200" b="1" i="0" u="none" strike="noStrike" kern="1200" cap="none" spc="0" normalizeH="0" baseline="0" noProof="0" dirty="0" smtClean="0">
                <a:ln>
                  <a:noFill/>
                </a:ln>
                <a:solidFill>
                  <a:prstClr val="black"/>
                </a:solidFill>
                <a:effectLst/>
                <a:uLnTx/>
                <a:uFillTx/>
                <a:latin typeface="+mn-lt"/>
              </a:rPr>
              <a:t>PROM</a:t>
            </a:r>
            <a:r>
              <a:rPr kumimoji="0" lang="en-US" sz="1200" b="0" i="0" u="none" strike="noStrike" kern="1200" cap="none" spc="0" normalizeH="0" baseline="0" noProof="0" dirty="0" smtClean="0">
                <a:ln>
                  <a:noFill/>
                </a:ln>
                <a:solidFill>
                  <a:prstClr val="black"/>
                </a:solidFill>
                <a:effectLst/>
                <a:uLnTx/>
                <a:uFillTx/>
                <a:latin typeface="+mn-lt"/>
              </a:rPr>
              <a:t>) or </a:t>
            </a:r>
            <a:r>
              <a:rPr kumimoji="0" lang="en-US" sz="1200" b="1" i="0" u="none" strike="noStrike" kern="1200" cap="none" spc="0" normalizeH="0" baseline="0" noProof="0" dirty="0" smtClean="0">
                <a:ln>
                  <a:noFill/>
                </a:ln>
                <a:solidFill>
                  <a:prstClr val="black"/>
                </a:solidFill>
                <a:effectLst/>
                <a:uLnTx/>
                <a:uFillTx/>
                <a:latin typeface="+mn-lt"/>
              </a:rPr>
              <a:t>field programmable read-only memory</a:t>
            </a:r>
            <a:r>
              <a:rPr kumimoji="0" lang="en-US" sz="1200" b="0" i="0" u="none" strike="noStrike" kern="1200" cap="none" spc="0" normalizeH="0" baseline="0" noProof="0" dirty="0" smtClean="0">
                <a:ln>
                  <a:noFill/>
                </a:ln>
                <a:solidFill>
                  <a:prstClr val="black"/>
                </a:solidFill>
                <a:effectLst/>
                <a:uLnTx/>
                <a:uFillTx/>
                <a:latin typeface="+mn-lt"/>
              </a:rPr>
              <a:t> (</a:t>
            </a:r>
            <a:r>
              <a:rPr kumimoji="0" lang="en-US" sz="1200" b="1" i="0" u="none" strike="noStrike" kern="1200" cap="none" spc="0" normalizeH="0" baseline="0" noProof="0" dirty="0" smtClean="0">
                <a:ln>
                  <a:noFill/>
                </a:ln>
                <a:solidFill>
                  <a:prstClr val="black"/>
                </a:solidFill>
                <a:effectLst/>
                <a:uLnTx/>
                <a:uFillTx/>
                <a:latin typeface="+mn-lt"/>
              </a:rPr>
              <a:t>FPROM</a:t>
            </a:r>
            <a:r>
              <a:rPr kumimoji="0" lang="en-US" sz="1200" b="0" i="0" u="none" strike="noStrike" kern="1200" cap="none" spc="0" normalizeH="0" baseline="0" noProof="0" dirty="0" smtClean="0">
                <a:ln>
                  <a:noFill/>
                </a:ln>
                <a:solidFill>
                  <a:prstClr val="black"/>
                </a:solidFill>
                <a:effectLst/>
                <a:uLnTx/>
                <a:uFillTx/>
                <a:latin typeface="+mn-lt"/>
              </a:rPr>
              <a:t>) is a form of digital memory where the setting of each bit is locked by a </a:t>
            </a:r>
            <a:r>
              <a:rPr kumimoji="0" lang="en-US" sz="1200" b="0" i="0" u="none" strike="noStrike" kern="1200" cap="none" spc="0" normalizeH="0" baseline="0" noProof="0" dirty="0" smtClean="0">
                <a:ln>
                  <a:noFill/>
                </a:ln>
                <a:solidFill>
                  <a:prstClr val="black"/>
                </a:solidFill>
                <a:effectLst/>
                <a:uLnTx/>
                <a:uFillTx/>
                <a:latin typeface="+mn-lt"/>
                <a:hlinkClick r:id="rId10" tooltip="Fuse (electrical)"/>
              </a:rPr>
              <a:t>fuse</a:t>
            </a:r>
            <a:r>
              <a:rPr kumimoji="0" lang="en-US" sz="1200" b="0" i="0" u="none" strike="noStrike" kern="1200" cap="none" spc="0" normalizeH="0" baseline="0" noProof="0" dirty="0" smtClean="0">
                <a:ln>
                  <a:noFill/>
                </a:ln>
                <a:solidFill>
                  <a:prstClr val="black"/>
                </a:solidFill>
                <a:effectLst/>
                <a:uLnTx/>
                <a:uFillTx/>
                <a:latin typeface="+mn-lt"/>
              </a:rPr>
              <a:t> or </a:t>
            </a:r>
            <a:r>
              <a:rPr kumimoji="0" lang="en-US" sz="1200" b="0" i="0" u="none" strike="noStrike" kern="1200" cap="none" spc="0" normalizeH="0" baseline="0" noProof="0" dirty="0" err="1" smtClean="0">
                <a:ln>
                  <a:noFill/>
                </a:ln>
                <a:solidFill>
                  <a:prstClr val="black"/>
                </a:solidFill>
                <a:effectLst/>
                <a:uLnTx/>
                <a:uFillTx/>
                <a:latin typeface="+mn-lt"/>
                <a:hlinkClick r:id="rId11" tooltip="Antifuse"/>
              </a:rPr>
              <a:t>antifuse</a:t>
            </a:r>
            <a:r>
              <a:rPr kumimoji="0" lang="en-US" sz="1200" b="0" i="0" u="none" strike="noStrike" kern="1200" cap="none" spc="0" normalizeH="0" baseline="0" noProof="0" dirty="0" smtClean="0">
                <a:ln>
                  <a:noFill/>
                </a:ln>
                <a:solidFill>
                  <a:prstClr val="black"/>
                </a:solidFill>
                <a:effectLst/>
                <a:uLnTx/>
                <a:uFillTx/>
                <a:latin typeface="+mn-lt"/>
              </a:rPr>
              <a:t>. Such PROMs are used to store programs permanently. The key difference from a strict </a:t>
            </a:r>
            <a:r>
              <a:rPr kumimoji="0" lang="en-US" sz="1200" b="0" i="0" u="none" strike="noStrike" kern="1200" cap="none" spc="0" normalizeH="0" baseline="0" noProof="0" dirty="0" smtClean="0">
                <a:ln>
                  <a:noFill/>
                </a:ln>
                <a:solidFill>
                  <a:prstClr val="black"/>
                </a:solidFill>
                <a:effectLst/>
                <a:uLnTx/>
                <a:uFillTx/>
                <a:latin typeface="+mn-lt"/>
                <a:hlinkClick r:id="rId12" tooltip="Read-only memory"/>
              </a:rPr>
              <a:t>ROM</a:t>
            </a:r>
            <a:r>
              <a:rPr kumimoji="0" lang="en-US" sz="1200" b="0" i="0" u="none" strike="noStrike" kern="1200" cap="none" spc="0" normalizeH="0" baseline="0" noProof="0" dirty="0" smtClean="0">
                <a:ln>
                  <a:noFill/>
                </a:ln>
                <a:solidFill>
                  <a:prstClr val="black"/>
                </a:solidFill>
                <a:effectLst/>
                <a:uLnTx/>
                <a:uFillTx/>
                <a:latin typeface="+mn-lt"/>
              </a:rPr>
              <a:t> is that the programming is applied after the device is constructed. They are frequently seen in </a:t>
            </a:r>
            <a:r>
              <a:rPr kumimoji="0" lang="en-US" sz="1200" b="0" i="0" u="none" strike="noStrike" kern="1200" cap="none" spc="0" normalizeH="0" baseline="0" noProof="0" dirty="0" smtClean="0">
                <a:ln>
                  <a:noFill/>
                </a:ln>
                <a:solidFill>
                  <a:prstClr val="black"/>
                </a:solidFill>
                <a:effectLst/>
                <a:uLnTx/>
                <a:uFillTx/>
                <a:latin typeface="+mn-lt"/>
                <a:hlinkClick r:id="rId13" tooltip="Video game console"/>
              </a:rPr>
              <a:t>video game consoles</a:t>
            </a:r>
            <a:r>
              <a:rPr kumimoji="0" lang="en-US" sz="1200" b="0" i="0" u="none" strike="noStrike" kern="1200" cap="none" spc="0" normalizeH="0" baseline="0" noProof="0" dirty="0" smtClean="0">
                <a:ln>
                  <a:noFill/>
                </a:ln>
                <a:solidFill>
                  <a:prstClr val="black"/>
                </a:solidFill>
                <a:effectLst/>
                <a:uLnTx/>
                <a:uFillTx/>
                <a:latin typeface="+mn-lt"/>
              </a:rPr>
              <a:t>, or such products as electronic dictionaries, where PROMs for different languages can be substituted.</a:t>
            </a:r>
            <a:endParaRPr kumimoji="0" lang="en-US" sz="1200" b="1"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rPr>
              <a:t>EEPROM</a:t>
            </a:r>
            <a:r>
              <a:rPr kumimoji="0" lang="en-US" sz="1200" b="0" i="0" u="none" strike="noStrike" kern="1200" cap="none" spc="0" normalizeH="0" baseline="0" noProof="0" dirty="0" smtClean="0">
                <a:ln>
                  <a:noFill/>
                </a:ln>
                <a:solidFill>
                  <a:prstClr val="black"/>
                </a:solidFill>
                <a:effectLst/>
                <a:uLnTx/>
                <a:uFillTx/>
                <a:latin typeface="+mn-lt"/>
              </a:rPr>
              <a:t> (also written </a:t>
            </a:r>
            <a:r>
              <a:rPr kumimoji="0" lang="en-US" sz="1200" b="1" i="0" u="none" strike="noStrike" kern="1200" cap="none" spc="0" normalizeH="0" baseline="0" noProof="0" dirty="0" smtClean="0">
                <a:ln>
                  <a:noFill/>
                </a:ln>
                <a:solidFill>
                  <a:prstClr val="black"/>
                </a:solidFill>
                <a:effectLst/>
                <a:uLnTx/>
                <a:uFillTx/>
                <a:latin typeface="+mn-lt"/>
              </a:rPr>
              <a:t>E</a:t>
            </a:r>
            <a:r>
              <a:rPr kumimoji="0" lang="en-US" sz="1200" b="1" i="0" u="none" strike="noStrike" kern="1200" cap="none" spc="0" normalizeH="0" baseline="30000" noProof="0" dirty="0" smtClean="0">
                <a:ln>
                  <a:noFill/>
                </a:ln>
                <a:solidFill>
                  <a:prstClr val="black"/>
                </a:solidFill>
                <a:effectLst/>
                <a:uLnTx/>
                <a:uFillTx/>
                <a:latin typeface="+mn-lt"/>
              </a:rPr>
              <a:t>2</a:t>
            </a:r>
            <a:r>
              <a:rPr kumimoji="0" lang="en-US" sz="1200" b="1" i="0" u="none" strike="noStrike" kern="1200" cap="none" spc="0" normalizeH="0" baseline="0" noProof="0" dirty="0" smtClean="0">
                <a:ln>
                  <a:noFill/>
                </a:ln>
                <a:solidFill>
                  <a:prstClr val="black"/>
                </a:solidFill>
                <a:effectLst/>
                <a:uLnTx/>
                <a:uFillTx/>
                <a:latin typeface="+mn-lt"/>
              </a:rPr>
              <a:t>PROM</a:t>
            </a:r>
            <a:r>
              <a:rPr kumimoji="0" lang="en-US" sz="1200" b="0" i="0" u="none" strike="noStrike" kern="1200" cap="none" spc="0" normalizeH="0" baseline="0" noProof="0" dirty="0" smtClean="0">
                <a:ln>
                  <a:noFill/>
                </a:ln>
                <a:solidFill>
                  <a:prstClr val="black"/>
                </a:solidFill>
                <a:effectLst/>
                <a:uLnTx/>
                <a:uFillTx/>
                <a:latin typeface="+mn-lt"/>
              </a:rPr>
              <a:t> and pronounced e-e-prom or simply e-squared), which stands for </a:t>
            </a:r>
            <a:r>
              <a:rPr kumimoji="0" lang="en-US" sz="1200" b="1" i="0" u="none" strike="noStrike" kern="1200" cap="none" spc="0" normalizeH="0" baseline="0" noProof="0" dirty="0" smtClean="0">
                <a:ln>
                  <a:noFill/>
                </a:ln>
                <a:solidFill>
                  <a:prstClr val="black"/>
                </a:solidFill>
                <a:effectLst/>
                <a:uLnTx/>
                <a:uFillTx/>
                <a:latin typeface="+mn-lt"/>
              </a:rPr>
              <a:t>E</a:t>
            </a:r>
            <a:r>
              <a:rPr kumimoji="0" lang="en-US" sz="1200" b="0" i="0" u="none" strike="noStrike" kern="1200" cap="none" spc="0" normalizeH="0" baseline="0" noProof="0" dirty="0" smtClean="0">
                <a:ln>
                  <a:noFill/>
                </a:ln>
                <a:solidFill>
                  <a:prstClr val="black"/>
                </a:solidFill>
                <a:effectLst/>
                <a:uLnTx/>
                <a:uFillTx/>
                <a:latin typeface="+mn-lt"/>
              </a:rPr>
              <a:t>lectrically </a:t>
            </a:r>
            <a:r>
              <a:rPr kumimoji="0" lang="en-US" sz="1200" b="1" i="0" u="none" strike="noStrike" kern="1200" cap="none" spc="0" normalizeH="0" baseline="0" noProof="0" dirty="0" smtClean="0">
                <a:ln>
                  <a:noFill/>
                </a:ln>
                <a:solidFill>
                  <a:prstClr val="black"/>
                </a:solidFill>
                <a:effectLst/>
                <a:uLnTx/>
                <a:uFillTx/>
                <a:latin typeface="+mn-lt"/>
              </a:rPr>
              <a:t>E</a:t>
            </a:r>
            <a:r>
              <a:rPr kumimoji="0" lang="en-US" sz="1200" b="0" i="0" u="none" strike="noStrike" kern="1200" cap="none" spc="0" normalizeH="0" baseline="0" noProof="0" dirty="0" smtClean="0">
                <a:ln>
                  <a:noFill/>
                </a:ln>
                <a:solidFill>
                  <a:prstClr val="black"/>
                </a:solidFill>
                <a:effectLst/>
                <a:uLnTx/>
                <a:uFillTx/>
                <a:latin typeface="+mn-lt"/>
              </a:rPr>
              <a:t>rasable </a:t>
            </a:r>
            <a:r>
              <a:rPr kumimoji="0" lang="en-US" sz="1200" b="1" i="0" u="none" strike="noStrike" kern="1200" cap="none" spc="0" normalizeH="0" baseline="0" noProof="0" dirty="0" smtClean="0">
                <a:ln>
                  <a:noFill/>
                </a:ln>
                <a:solidFill>
                  <a:prstClr val="black"/>
                </a:solidFill>
                <a:effectLst/>
                <a:uLnTx/>
                <a:uFillTx/>
                <a:latin typeface="+mn-lt"/>
              </a:rPr>
              <a:t>P</a:t>
            </a:r>
            <a:r>
              <a:rPr kumimoji="0" lang="en-US" sz="1200" b="0" i="0" u="none" strike="noStrike" kern="1200" cap="none" spc="0" normalizeH="0" baseline="0" noProof="0" dirty="0" smtClean="0">
                <a:ln>
                  <a:noFill/>
                </a:ln>
                <a:solidFill>
                  <a:prstClr val="black"/>
                </a:solidFill>
                <a:effectLst/>
                <a:uLnTx/>
                <a:uFillTx/>
                <a:latin typeface="+mn-lt"/>
              </a:rPr>
              <a:t>rogrammable </a:t>
            </a:r>
            <a:r>
              <a:rPr kumimoji="0" lang="en-US" sz="1200" b="1" i="0" u="none" strike="noStrike" kern="1200" cap="none" spc="0" normalizeH="0" baseline="0" noProof="0" dirty="0" smtClean="0">
                <a:ln>
                  <a:noFill/>
                </a:ln>
                <a:solidFill>
                  <a:prstClr val="black"/>
                </a:solidFill>
                <a:effectLst/>
                <a:uLnTx/>
                <a:uFillTx/>
                <a:latin typeface="+mn-lt"/>
              </a:rPr>
              <a:t>R</a:t>
            </a:r>
            <a:r>
              <a:rPr kumimoji="0" lang="en-US" sz="1200" b="0" i="0" u="none" strike="noStrike" kern="1200" cap="none" spc="0" normalizeH="0" baseline="0" noProof="0" dirty="0" smtClean="0">
                <a:ln>
                  <a:noFill/>
                </a:ln>
                <a:solidFill>
                  <a:prstClr val="black"/>
                </a:solidFill>
                <a:effectLst/>
                <a:uLnTx/>
                <a:uFillTx/>
                <a:latin typeface="+mn-lt"/>
              </a:rPr>
              <a:t>ead-</a:t>
            </a:r>
            <a:r>
              <a:rPr kumimoji="0" lang="en-US" sz="1200" b="1" i="0" u="none" strike="noStrike" kern="1200" cap="none" spc="0" normalizeH="0" baseline="0" noProof="0" dirty="0" smtClean="0">
                <a:ln>
                  <a:noFill/>
                </a:ln>
                <a:solidFill>
                  <a:prstClr val="black"/>
                </a:solidFill>
                <a:effectLst/>
                <a:uLnTx/>
                <a:uFillTx/>
                <a:latin typeface="+mn-lt"/>
              </a:rPr>
              <a:t>O</a:t>
            </a:r>
            <a:r>
              <a:rPr kumimoji="0" lang="en-US" sz="1200" b="0" i="0" u="none" strike="noStrike" kern="1200" cap="none" spc="0" normalizeH="0" baseline="0" noProof="0" dirty="0" smtClean="0">
                <a:ln>
                  <a:noFill/>
                </a:ln>
                <a:solidFill>
                  <a:prstClr val="black"/>
                </a:solidFill>
                <a:effectLst/>
                <a:uLnTx/>
                <a:uFillTx/>
                <a:latin typeface="+mn-lt"/>
              </a:rPr>
              <a:t>nly </a:t>
            </a:r>
            <a:r>
              <a:rPr kumimoji="0" lang="en-US" sz="1200" b="1" i="0" u="none" strike="noStrike" kern="1200" cap="none" spc="0" normalizeH="0" baseline="0" noProof="0" dirty="0" smtClean="0">
                <a:ln>
                  <a:noFill/>
                </a:ln>
                <a:solidFill>
                  <a:prstClr val="black"/>
                </a:solidFill>
                <a:effectLst/>
                <a:uLnTx/>
                <a:uFillTx/>
                <a:latin typeface="+mn-lt"/>
              </a:rPr>
              <a:t>M</a:t>
            </a:r>
            <a:r>
              <a:rPr kumimoji="0" lang="en-US" sz="1200" b="0" i="0" u="none" strike="noStrike" kern="1200" cap="none" spc="0" normalizeH="0" baseline="0" noProof="0" dirty="0" smtClean="0">
                <a:ln>
                  <a:noFill/>
                </a:ln>
                <a:solidFill>
                  <a:prstClr val="black"/>
                </a:solidFill>
                <a:effectLst/>
                <a:uLnTx/>
                <a:uFillTx/>
                <a:latin typeface="+mn-lt"/>
              </a:rPr>
              <a:t>emory, is a type of </a:t>
            </a:r>
            <a:r>
              <a:rPr kumimoji="0" lang="en-US" sz="1200" b="0" i="0" u="none" strike="noStrike" kern="1200" cap="none" spc="0" normalizeH="0" baseline="0" noProof="0" dirty="0" smtClean="0">
                <a:ln>
                  <a:noFill/>
                </a:ln>
                <a:solidFill>
                  <a:prstClr val="black"/>
                </a:solidFill>
                <a:effectLst/>
                <a:uLnTx/>
                <a:uFillTx/>
                <a:latin typeface="+mn-lt"/>
                <a:hlinkClick r:id="rId14" tooltip="Non-volatile memory"/>
              </a:rPr>
              <a:t>non-volatile memory</a:t>
            </a:r>
            <a:r>
              <a:rPr kumimoji="0" lang="en-US" sz="1200" b="0" i="0" u="none" strike="noStrike" kern="1200" cap="none" spc="0" normalizeH="0" baseline="0" noProof="0" dirty="0" smtClean="0">
                <a:ln>
                  <a:noFill/>
                </a:ln>
                <a:solidFill>
                  <a:prstClr val="black"/>
                </a:solidFill>
                <a:effectLst/>
                <a:uLnTx/>
                <a:uFillTx/>
                <a:latin typeface="+mn-lt"/>
              </a:rPr>
              <a:t> used in computers and other electronic devices to store small amounts of data that must be saved when power is removed, e.g., calibration tables or device configuration.</a:t>
            </a:r>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21</a:t>
            </a:fld>
            <a:endParaRPr lang="en-US"/>
          </a:p>
        </p:txBody>
      </p:sp>
    </p:spTree>
    <p:extLst>
      <p:ext uri="{BB962C8B-B14F-4D97-AF65-F5344CB8AC3E}">
        <p14:creationId xmlns:p14="http://schemas.microsoft.com/office/powerpoint/2010/main" val="293356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0" u="none" strike="noStrike" kern="1200" cap="none" spc="0" normalizeH="0" baseline="0" noProof="0" dirty="0" smtClean="0">
                <a:ln>
                  <a:noFill/>
                </a:ln>
                <a:solidFill>
                  <a:prstClr val="black"/>
                </a:solidFill>
                <a:effectLst/>
                <a:uLnTx/>
                <a:uFillTx/>
                <a:latin typeface="+mn-lt"/>
              </a:rPr>
              <a:t>Flash memory</a:t>
            </a:r>
            <a:r>
              <a:rPr kumimoji="0" lang="en-US" sz="1200" b="0" i="0" u="none" strike="noStrike" kern="1200" cap="none" spc="0" normalizeH="0" baseline="0" noProof="0" dirty="0" smtClean="0">
                <a:ln>
                  <a:noFill/>
                </a:ln>
                <a:solidFill>
                  <a:prstClr val="black"/>
                </a:solidFill>
                <a:effectLst/>
                <a:uLnTx/>
                <a:uFillTx/>
                <a:latin typeface="+mn-lt"/>
              </a:rPr>
              <a:t> is </a:t>
            </a:r>
            <a:r>
              <a:rPr kumimoji="0" lang="en-US" sz="1200" b="0" i="0" u="none" strike="noStrike" kern="1200" cap="none" spc="0" normalizeH="0" baseline="0" noProof="0" dirty="0" smtClean="0">
                <a:ln>
                  <a:noFill/>
                </a:ln>
                <a:solidFill>
                  <a:prstClr val="black"/>
                </a:solidFill>
                <a:effectLst/>
                <a:uLnTx/>
                <a:uFillTx/>
                <a:latin typeface="+mn-lt"/>
                <a:hlinkClick r:id="rId3" tooltip="Non-volatile memory"/>
              </a:rPr>
              <a:t>non-volatile</a:t>
            </a:r>
            <a:r>
              <a:rPr kumimoji="0" lang="en-US" sz="1200" b="0" i="0" u="none" strike="noStrike" kern="1200" cap="none" spc="0" normalizeH="0" baseline="0" noProof="0" dirty="0" smtClean="0">
                <a:ln>
                  <a:noFill/>
                </a:ln>
                <a:solidFill>
                  <a:prstClr val="black"/>
                </a:solidFill>
                <a:effectLst/>
                <a:uLnTx/>
                <a:uFillTx/>
                <a:latin typeface="+mn-lt"/>
              </a:rPr>
              <a:t> </a:t>
            </a:r>
            <a:r>
              <a:rPr kumimoji="0" lang="en-US" sz="1200" b="0" i="0" u="none" strike="noStrike" kern="1200" cap="none" spc="0" normalizeH="0" baseline="0" noProof="0" dirty="0" smtClean="0">
                <a:ln>
                  <a:noFill/>
                </a:ln>
                <a:solidFill>
                  <a:prstClr val="black"/>
                </a:solidFill>
                <a:effectLst/>
                <a:uLnTx/>
                <a:uFillTx/>
                <a:latin typeface="+mn-lt"/>
                <a:hlinkClick r:id="rId4" tooltip="Computer storage"/>
              </a:rPr>
              <a:t>computer memory</a:t>
            </a:r>
            <a:r>
              <a:rPr kumimoji="0" lang="en-US" sz="1200" b="0" i="0" u="none" strike="noStrike" kern="1200" cap="none" spc="0" normalizeH="0" baseline="0" noProof="0" dirty="0" smtClean="0">
                <a:ln>
                  <a:noFill/>
                </a:ln>
                <a:solidFill>
                  <a:prstClr val="black"/>
                </a:solidFill>
                <a:effectLst/>
                <a:uLnTx/>
                <a:uFillTx/>
                <a:latin typeface="+mn-lt"/>
              </a:rPr>
              <a:t> that can be electrically erased and reprogrammed. It is a technology that is primarily used in </a:t>
            </a:r>
            <a:r>
              <a:rPr kumimoji="0" lang="en-US" sz="1200" b="0" i="0" u="none" strike="noStrike" kern="1200" cap="none" spc="0" normalizeH="0" baseline="0" noProof="0" dirty="0" smtClean="0">
                <a:ln>
                  <a:noFill/>
                </a:ln>
                <a:solidFill>
                  <a:prstClr val="black"/>
                </a:solidFill>
                <a:effectLst/>
                <a:uLnTx/>
                <a:uFillTx/>
                <a:latin typeface="+mn-lt"/>
                <a:hlinkClick r:id="rId5" tooltip="Memory card"/>
              </a:rPr>
              <a:t>memory cards</a:t>
            </a:r>
            <a:r>
              <a:rPr kumimoji="0" lang="en-US" sz="1200" b="0" i="0" u="none" strike="noStrike" kern="1200" cap="none" spc="0" normalizeH="0" baseline="0" noProof="0" dirty="0" smtClean="0">
                <a:ln>
                  <a:noFill/>
                </a:ln>
                <a:solidFill>
                  <a:prstClr val="black"/>
                </a:solidFill>
                <a:effectLst/>
                <a:uLnTx/>
                <a:uFillTx/>
                <a:latin typeface="+mn-lt"/>
              </a:rPr>
              <a:t> and </a:t>
            </a:r>
            <a:r>
              <a:rPr kumimoji="0" lang="en-US" sz="1200" b="0" i="0" u="none" strike="noStrike" kern="1200" cap="none" spc="0" normalizeH="0" baseline="0" noProof="0" dirty="0" smtClean="0">
                <a:ln>
                  <a:noFill/>
                </a:ln>
                <a:solidFill>
                  <a:prstClr val="black"/>
                </a:solidFill>
                <a:effectLst/>
                <a:uLnTx/>
                <a:uFillTx/>
                <a:latin typeface="+mn-lt"/>
                <a:hlinkClick r:id="rId6" tooltip="USB flash drive"/>
              </a:rPr>
              <a:t>USB flash drives</a:t>
            </a:r>
            <a:r>
              <a:rPr kumimoji="0" lang="en-US" sz="1200" b="0" i="0" u="none" strike="noStrike" kern="1200" cap="none" spc="0" normalizeH="0" baseline="0" noProof="0" dirty="0" smtClean="0">
                <a:ln>
                  <a:noFill/>
                </a:ln>
                <a:solidFill>
                  <a:prstClr val="black"/>
                </a:solidFill>
                <a:effectLst/>
                <a:uLnTx/>
                <a:uFillTx/>
                <a:latin typeface="+mn-lt"/>
              </a:rPr>
              <a:t> for general storage and transfer of data between computers and other digital products. It is a specific type of </a:t>
            </a:r>
            <a:r>
              <a:rPr kumimoji="0" lang="en-US" sz="1200" b="0" i="0" u="none" strike="noStrike" kern="1200" cap="none" spc="0" normalizeH="0" baseline="0" noProof="0" dirty="0" smtClean="0">
                <a:ln>
                  <a:noFill/>
                </a:ln>
                <a:solidFill>
                  <a:prstClr val="black"/>
                </a:solidFill>
                <a:effectLst/>
                <a:uLnTx/>
                <a:uFillTx/>
                <a:latin typeface="+mn-lt"/>
                <a:hlinkClick r:id="rId7" tooltip="EEPROM"/>
              </a:rPr>
              <a:t>EEPROM</a:t>
            </a:r>
            <a:r>
              <a:rPr kumimoji="0" lang="en-US" sz="1200" b="0" i="0" u="none" strike="noStrike" kern="1200" cap="none" spc="0" normalizeH="0" baseline="0" noProof="0" dirty="0" smtClean="0">
                <a:ln>
                  <a:noFill/>
                </a:ln>
                <a:solidFill>
                  <a:prstClr val="black"/>
                </a:solidFill>
                <a:effectLst/>
                <a:uLnTx/>
                <a:uFillTx/>
                <a:latin typeface="+mn-lt"/>
              </a:rPr>
              <a:t> (Electrically Erasable Programmable Read-Only Memory) that is erased and programmed in large blocks; in early flash the entire chip had to be erased at once. Flash memory costs far less than byte-programmable EEPROM and therefore has become the dominant technology wherever a significant amount of non-volatile, </a:t>
            </a:r>
            <a:r>
              <a:rPr kumimoji="0" lang="en-US" sz="1200" b="0" i="0" u="none" strike="noStrike" kern="1200" cap="none" spc="0" normalizeH="0" baseline="0" noProof="0" dirty="0" smtClean="0">
                <a:ln>
                  <a:noFill/>
                </a:ln>
                <a:solidFill>
                  <a:prstClr val="black"/>
                </a:solidFill>
                <a:effectLst/>
                <a:uLnTx/>
                <a:uFillTx/>
                <a:latin typeface="+mn-lt"/>
                <a:hlinkClick r:id="rId8" tooltip="Solid state (electronics)"/>
              </a:rPr>
              <a:t>solid state</a:t>
            </a:r>
            <a:r>
              <a:rPr kumimoji="0" lang="en-US" sz="1200" b="0" i="0" u="none" strike="noStrike" kern="1200" cap="none" spc="0" normalizeH="0" baseline="0" noProof="0" dirty="0" smtClean="0">
                <a:ln>
                  <a:noFill/>
                </a:ln>
                <a:solidFill>
                  <a:prstClr val="black"/>
                </a:solidFill>
                <a:effectLst/>
                <a:uLnTx/>
                <a:uFillTx/>
                <a:latin typeface="+mn-lt"/>
              </a:rPr>
              <a:t> storage is needed. Example applications include </a:t>
            </a:r>
            <a:r>
              <a:rPr kumimoji="0" lang="en-US" sz="1200" b="0" i="0" u="none" strike="noStrike" kern="1200" cap="none" spc="0" normalizeH="0" baseline="0" noProof="0" dirty="0" smtClean="0">
                <a:ln>
                  <a:noFill/>
                </a:ln>
                <a:solidFill>
                  <a:prstClr val="black"/>
                </a:solidFill>
                <a:effectLst/>
                <a:uLnTx/>
                <a:uFillTx/>
                <a:latin typeface="+mn-lt"/>
                <a:hlinkClick r:id="rId9" tooltip="Personal digital assistant"/>
              </a:rPr>
              <a:t>PDAs</a:t>
            </a:r>
            <a:r>
              <a:rPr kumimoji="0" lang="en-US" sz="1200" b="0" i="0" u="none" strike="noStrike" kern="1200" cap="none" spc="0" normalizeH="0" baseline="0" noProof="0" dirty="0" smtClean="0">
                <a:ln>
                  <a:noFill/>
                </a:ln>
                <a:solidFill>
                  <a:prstClr val="black"/>
                </a:solidFill>
                <a:effectLst/>
                <a:uLnTx/>
                <a:uFillTx/>
                <a:latin typeface="+mn-lt"/>
              </a:rPr>
              <a:t> (personal digital assistants), laptop computers, </a:t>
            </a:r>
            <a:r>
              <a:rPr kumimoji="0" lang="en-US" sz="1200" b="0" i="0" u="none" strike="noStrike" kern="1200" cap="none" spc="0" normalizeH="0" baseline="0" noProof="0" dirty="0" smtClean="0">
                <a:ln>
                  <a:noFill/>
                </a:ln>
                <a:solidFill>
                  <a:prstClr val="black"/>
                </a:solidFill>
                <a:effectLst/>
                <a:uLnTx/>
                <a:uFillTx/>
                <a:latin typeface="+mn-lt"/>
                <a:hlinkClick r:id="rId10" tooltip="Digital audio player"/>
              </a:rPr>
              <a:t>digital audio players</a:t>
            </a:r>
            <a:r>
              <a:rPr kumimoji="0" lang="en-US" sz="1200" b="0" i="0" u="none" strike="noStrike" kern="1200" cap="none" spc="0" normalizeH="0" baseline="0" noProof="0" dirty="0" smtClean="0">
                <a:ln>
                  <a:noFill/>
                </a:ln>
                <a:solidFill>
                  <a:prstClr val="black"/>
                </a:solidFill>
                <a:effectLst/>
                <a:uLnTx/>
                <a:uFillTx/>
                <a:latin typeface="+mn-lt"/>
              </a:rPr>
              <a:t>, </a:t>
            </a:r>
            <a:r>
              <a:rPr kumimoji="0" lang="en-US" sz="1200" b="0" i="0" u="none" strike="noStrike" kern="1200" cap="none" spc="0" normalizeH="0" baseline="0" noProof="0" dirty="0" smtClean="0">
                <a:ln>
                  <a:noFill/>
                </a:ln>
                <a:solidFill>
                  <a:prstClr val="black"/>
                </a:solidFill>
                <a:effectLst/>
                <a:uLnTx/>
                <a:uFillTx/>
                <a:latin typeface="+mn-lt"/>
                <a:hlinkClick r:id="rId11" tooltip="Digital camera"/>
              </a:rPr>
              <a:t>digital cameras</a:t>
            </a:r>
            <a:r>
              <a:rPr kumimoji="0" lang="en-US" sz="1200" b="0" i="0" u="none" strike="noStrike" kern="1200" cap="none" spc="0" normalizeH="0" baseline="0" noProof="0" dirty="0" smtClean="0">
                <a:ln>
                  <a:noFill/>
                </a:ln>
                <a:solidFill>
                  <a:prstClr val="black"/>
                </a:solidFill>
                <a:effectLst/>
                <a:uLnTx/>
                <a:uFillTx/>
                <a:latin typeface="+mn-lt"/>
              </a:rPr>
              <a:t> and </a:t>
            </a:r>
            <a:r>
              <a:rPr kumimoji="0" lang="en-US" sz="1200" b="0" i="0" u="none" strike="noStrike" kern="1200" cap="none" spc="0" normalizeH="0" baseline="0" noProof="0" dirty="0" smtClean="0">
                <a:ln>
                  <a:noFill/>
                </a:ln>
                <a:solidFill>
                  <a:prstClr val="black"/>
                </a:solidFill>
                <a:effectLst/>
                <a:uLnTx/>
                <a:uFillTx/>
                <a:latin typeface="+mn-lt"/>
                <a:hlinkClick r:id="rId12" tooltip="Mobile phone"/>
              </a:rPr>
              <a:t>mobile phones</a:t>
            </a:r>
            <a:r>
              <a:rPr kumimoji="0" lang="en-US" sz="1200" b="0" i="0" u="none" strike="noStrike" kern="1200" cap="none" spc="0" normalizeH="0" baseline="0" noProof="0" dirty="0" smtClean="0">
                <a:ln>
                  <a:noFill/>
                </a:ln>
                <a:solidFill>
                  <a:prstClr val="black"/>
                </a:solidFill>
                <a:effectLst/>
                <a:uLnTx/>
                <a:uFillTx/>
                <a:latin typeface="+mn-lt"/>
              </a:rPr>
              <a:t>. It has also gained popularity in the game console market, where it is often used instead of </a:t>
            </a:r>
            <a:r>
              <a:rPr kumimoji="0" lang="en-US" sz="1200" b="0" i="0" u="none" strike="noStrike" kern="1200" cap="none" spc="0" normalizeH="0" baseline="0" noProof="0" dirty="0" smtClean="0">
                <a:ln>
                  <a:noFill/>
                </a:ln>
                <a:solidFill>
                  <a:prstClr val="black"/>
                </a:solidFill>
                <a:effectLst/>
                <a:uLnTx/>
                <a:uFillTx/>
                <a:latin typeface="+mn-lt"/>
                <a:hlinkClick r:id="rId7" tooltip="EEPROM"/>
              </a:rPr>
              <a:t>EEPROMs</a:t>
            </a:r>
            <a:r>
              <a:rPr kumimoji="0" lang="en-US" sz="1200" b="0" i="0" u="none" strike="noStrike" kern="1200" cap="none" spc="0" normalizeH="0" baseline="0" noProof="0" dirty="0" smtClean="0">
                <a:ln>
                  <a:noFill/>
                </a:ln>
                <a:solidFill>
                  <a:prstClr val="black"/>
                </a:solidFill>
                <a:effectLst/>
                <a:uLnTx/>
                <a:uFillTx/>
                <a:latin typeface="+mn-lt"/>
              </a:rPr>
              <a:t> or battery-powered </a:t>
            </a:r>
            <a:r>
              <a:rPr kumimoji="0" lang="en-US" sz="1200" b="0" i="0" u="none" strike="noStrike" kern="1200" cap="none" spc="0" normalizeH="0" baseline="0" noProof="0" dirty="0" smtClean="0">
                <a:ln>
                  <a:noFill/>
                </a:ln>
                <a:solidFill>
                  <a:prstClr val="black"/>
                </a:solidFill>
                <a:effectLst/>
                <a:uLnTx/>
                <a:uFillTx/>
                <a:latin typeface="+mn-lt"/>
                <a:hlinkClick r:id="rId13" tooltip="Static RAM"/>
              </a:rPr>
              <a:t>SRAM</a:t>
            </a:r>
            <a:r>
              <a:rPr kumimoji="0" lang="en-US" sz="1200" b="0" i="0" u="none" strike="noStrike" kern="1200" cap="none" spc="0" normalizeH="0" baseline="0" noProof="0" dirty="0" smtClean="0">
                <a:ln>
                  <a:noFill/>
                </a:ln>
                <a:solidFill>
                  <a:prstClr val="black"/>
                </a:solidFill>
                <a:effectLst/>
                <a:uLnTx/>
                <a:uFillTx/>
                <a:latin typeface="+mn-lt"/>
              </a:rPr>
              <a:t> for game save data.</a:t>
            </a:r>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22</a:t>
            </a:fld>
            <a:endParaRPr lang="en-US"/>
          </a:p>
        </p:txBody>
      </p:sp>
    </p:spTree>
    <p:extLst>
      <p:ext uri="{BB962C8B-B14F-4D97-AF65-F5344CB8AC3E}">
        <p14:creationId xmlns:p14="http://schemas.microsoft.com/office/powerpoint/2010/main" val="1029821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rPr>
              <a:t>Non-volatile BIOS memory</a:t>
            </a:r>
            <a:r>
              <a:rPr kumimoji="0" lang="en-US" sz="1200" b="0" i="0" u="none" strike="noStrike" kern="1200" cap="none" spc="0" normalizeH="0" baseline="0" noProof="0" dirty="0" smtClean="0">
                <a:ln>
                  <a:noFill/>
                </a:ln>
                <a:solidFill>
                  <a:prstClr val="black"/>
                </a:solidFill>
                <a:effectLst/>
                <a:uLnTx/>
                <a:uFillTx/>
                <a:latin typeface="+mn-lt"/>
              </a:rPr>
              <a:t> refers to the </a:t>
            </a:r>
            <a:r>
              <a:rPr kumimoji="0" lang="en-US" sz="1200" b="0" i="0" u="none" strike="noStrike" kern="1200" cap="none" spc="0" normalizeH="0" baseline="0" noProof="0" dirty="0" smtClean="0">
                <a:ln>
                  <a:noFill/>
                </a:ln>
                <a:solidFill>
                  <a:prstClr val="black"/>
                </a:solidFill>
                <a:effectLst/>
                <a:uLnTx/>
                <a:uFillTx/>
                <a:latin typeface="+mn-lt"/>
                <a:hlinkClick r:id="rId3" tooltip="Memory (computers)"/>
              </a:rPr>
              <a:t>memory</a:t>
            </a:r>
            <a:r>
              <a:rPr kumimoji="0" lang="en-US" sz="1200" b="0" i="0" u="none" strike="noStrike" kern="1200" cap="none" spc="0" normalizeH="0" baseline="0" noProof="0" dirty="0" smtClean="0">
                <a:ln>
                  <a:noFill/>
                </a:ln>
                <a:solidFill>
                  <a:prstClr val="black"/>
                </a:solidFill>
                <a:effectLst/>
                <a:uLnTx/>
                <a:uFillTx/>
                <a:latin typeface="+mn-lt"/>
              </a:rPr>
              <a:t> on a </a:t>
            </a:r>
            <a:r>
              <a:rPr kumimoji="0" lang="en-US" sz="1200" b="0" i="0" u="none" strike="noStrike" kern="1200" cap="none" spc="0" normalizeH="0" baseline="0" noProof="0" dirty="0" smtClean="0">
                <a:ln>
                  <a:noFill/>
                </a:ln>
                <a:solidFill>
                  <a:prstClr val="black"/>
                </a:solidFill>
                <a:effectLst/>
                <a:uLnTx/>
                <a:uFillTx/>
                <a:latin typeface="+mn-lt"/>
                <a:hlinkClick r:id="rId4" tooltip="Personal computer"/>
              </a:rPr>
              <a:t>personal computer</a:t>
            </a:r>
            <a:r>
              <a:rPr kumimoji="0" lang="en-US" sz="1200" b="0" i="0" u="none" strike="noStrike" kern="1200" cap="none" spc="0" normalizeH="0" baseline="0" noProof="0" dirty="0" smtClean="0">
                <a:ln>
                  <a:noFill/>
                </a:ln>
                <a:solidFill>
                  <a:prstClr val="black"/>
                </a:solidFill>
                <a:effectLst/>
                <a:uLnTx/>
                <a:uFillTx/>
                <a:latin typeface="+mn-lt"/>
              </a:rPr>
              <a:t> </a:t>
            </a:r>
            <a:r>
              <a:rPr kumimoji="0" lang="en-US" sz="1200" b="0" i="0" u="none" strike="noStrike" kern="1200" cap="none" spc="0" normalizeH="0" baseline="0" noProof="0" dirty="0" smtClean="0">
                <a:ln>
                  <a:noFill/>
                </a:ln>
                <a:solidFill>
                  <a:prstClr val="black"/>
                </a:solidFill>
                <a:effectLst/>
                <a:uLnTx/>
                <a:uFillTx/>
                <a:latin typeface="+mn-lt"/>
                <a:hlinkClick r:id="rId5" tooltip="Motherboard"/>
              </a:rPr>
              <a:t>motherboard</a:t>
            </a:r>
            <a:r>
              <a:rPr kumimoji="0" lang="en-US" sz="1200" b="0" i="0" u="none" strike="noStrike" kern="1200" cap="none" spc="0" normalizeH="0" baseline="0" noProof="0" dirty="0" smtClean="0">
                <a:ln>
                  <a:noFill/>
                </a:ln>
                <a:solidFill>
                  <a:prstClr val="black"/>
                </a:solidFill>
                <a:effectLst/>
                <a:uLnTx/>
                <a:uFillTx/>
                <a:latin typeface="+mn-lt"/>
              </a:rPr>
              <a:t> containing </a:t>
            </a:r>
            <a:r>
              <a:rPr kumimoji="0" lang="en-US" sz="1200" b="0" i="0" u="none" strike="noStrike" kern="1200" cap="none" spc="0" normalizeH="0" baseline="0" noProof="0" dirty="0" smtClean="0">
                <a:ln>
                  <a:noFill/>
                </a:ln>
                <a:solidFill>
                  <a:prstClr val="black"/>
                </a:solidFill>
                <a:effectLst/>
                <a:uLnTx/>
                <a:uFillTx/>
                <a:latin typeface="+mn-lt"/>
                <a:hlinkClick r:id="rId6" tooltip="BIOS"/>
              </a:rPr>
              <a:t>BIOS</a:t>
            </a:r>
            <a:r>
              <a:rPr kumimoji="0" lang="en-US" sz="1200" b="0" i="0" u="none" strike="noStrike" kern="1200" cap="none" spc="0" normalizeH="0" baseline="0" noProof="0" dirty="0" smtClean="0">
                <a:ln>
                  <a:noFill/>
                </a:ln>
                <a:solidFill>
                  <a:prstClr val="black"/>
                </a:solidFill>
                <a:effectLst/>
                <a:uLnTx/>
                <a:uFillTx/>
                <a:latin typeface="+mn-lt"/>
              </a:rPr>
              <a:t> settings and sometimes the code used to initialize the computer and load the operating system. The non-volatile memory was historically called </a:t>
            </a:r>
            <a:r>
              <a:rPr kumimoji="0" lang="en-US" sz="1200" b="1" i="0" u="none" strike="noStrike" kern="1200" cap="none" spc="0" normalizeH="0" baseline="0" noProof="0" dirty="0" smtClean="0">
                <a:ln>
                  <a:noFill/>
                </a:ln>
                <a:solidFill>
                  <a:prstClr val="black"/>
                </a:solidFill>
                <a:effectLst/>
                <a:uLnTx/>
                <a:uFillTx/>
                <a:latin typeface="+mn-lt"/>
              </a:rPr>
              <a:t>CMOS RAM</a:t>
            </a:r>
            <a:r>
              <a:rPr kumimoji="0" lang="en-US" sz="1200" b="0" i="0" u="none" strike="noStrike" kern="1200" cap="none" spc="0" normalizeH="0" baseline="0" noProof="0" dirty="0" smtClean="0">
                <a:ln>
                  <a:noFill/>
                </a:ln>
                <a:solidFill>
                  <a:prstClr val="black"/>
                </a:solidFill>
                <a:effectLst/>
                <a:uLnTx/>
                <a:uFillTx/>
                <a:latin typeface="+mn-lt"/>
              </a:rPr>
              <a:t> or just </a:t>
            </a:r>
            <a:r>
              <a:rPr kumimoji="0" lang="en-US" sz="1200" b="1" i="0" u="none" strike="noStrike" kern="1200" cap="none" spc="0" normalizeH="0" baseline="0" noProof="0" dirty="0" smtClean="0">
                <a:ln>
                  <a:noFill/>
                </a:ln>
                <a:solidFill>
                  <a:prstClr val="black"/>
                </a:solidFill>
                <a:effectLst/>
                <a:uLnTx/>
                <a:uFillTx/>
                <a:latin typeface="+mn-lt"/>
              </a:rPr>
              <a:t>CMOS</a:t>
            </a:r>
            <a:r>
              <a:rPr kumimoji="0" lang="en-US" sz="1200" b="0" i="0" u="none" strike="noStrike" kern="1200" cap="none" spc="0" normalizeH="0" baseline="0" noProof="0" dirty="0" smtClean="0">
                <a:ln>
                  <a:noFill/>
                </a:ln>
                <a:solidFill>
                  <a:prstClr val="black"/>
                </a:solidFill>
                <a:effectLst/>
                <a:uLnTx/>
                <a:uFillTx/>
                <a:latin typeface="+mn-lt"/>
              </a:rPr>
              <a:t> because it traditionally used a low-power </a:t>
            </a:r>
            <a:r>
              <a:rPr kumimoji="0" lang="en-US" sz="1200" b="0" i="0" u="none" strike="noStrike" kern="1200" cap="none" spc="0" normalizeH="0" baseline="0" noProof="0" dirty="0" smtClean="0">
                <a:ln>
                  <a:noFill/>
                </a:ln>
                <a:solidFill>
                  <a:prstClr val="black"/>
                </a:solidFill>
                <a:effectLst/>
                <a:uLnTx/>
                <a:uFillTx/>
                <a:latin typeface="+mn-lt"/>
                <a:hlinkClick r:id="rId7" tooltip="CMOS"/>
              </a:rPr>
              <a:t>CMOS</a:t>
            </a:r>
            <a:r>
              <a:rPr kumimoji="0" lang="en-US" sz="1200" b="0" i="0" u="none" strike="noStrike" kern="1200" cap="none" spc="0" normalizeH="0" baseline="0" noProof="0" dirty="0" smtClean="0">
                <a:ln>
                  <a:noFill/>
                </a:ln>
                <a:solidFill>
                  <a:prstClr val="black"/>
                </a:solidFill>
                <a:effectLst/>
                <a:uLnTx/>
                <a:uFillTx/>
                <a:latin typeface="+mn-lt"/>
              </a:rPr>
              <a:t> memory chip (the </a:t>
            </a:r>
            <a:r>
              <a:rPr kumimoji="0" lang="en-US" sz="1200" b="0" i="0" u="none" strike="noStrike" kern="1200" cap="none" spc="0" normalizeH="0" baseline="0" noProof="0" dirty="0" smtClean="0">
                <a:ln>
                  <a:noFill/>
                </a:ln>
                <a:solidFill>
                  <a:prstClr val="black"/>
                </a:solidFill>
                <a:effectLst/>
                <a:uLnTx/>
                <a:uFillTx/>
                <a:latin typeface="+mn-lt"/>
                <a:hlinkClick r:id="rId8" tooltip="Motorola"/>
              </a:rPr>
              <a:t>Motorola</a:t>
            </a:r>
            <a:r>
              <a:rPr kumimoji="0" lang="en-US" sz="1200" b="0" i="0" u="none" strike="noStrike" kern="1200" cap="none" spc="0" normalizeH="0" baseline="0" noProof="0" dirty="0" smtClean="0">
                <a:ln>
                  <a:noFill/>
                </a:ln>
                <a:solidFill>
                  <a:prstClr val="black"/>
                </a:solidFill>
                <a:effectLst/>
                <a:uLnTx/>
                <a:uFillTx/>
                <a:latin typeface="+mn-lt"/>
              </a:rPr>
              <a:t> MC146818, or one of its higher-capacity clones), which was powered by a small battery when the system power was off. The term remains in wide use in this context, but has also grown into a misnomer. The non-volatile BIOS storage in contemporary computers might be in an </a:t>
            </a:r>
            <a:r>
              <a:rPr kumimoji="0" lang="en-US" sz="1200" b="0" i="0" u="none" strike="noStrike" kern="1200" cap="none" spc="0" normalizeH="0" baseline="0" noProof="0" dirty="0" smtClean="0">
                <a:ln>
                  <a:noFill/>
                </a:ln>
                <a:solidFill>
                  <a:prstClr val="black"/>
                </a:solidFill>
                <a:effectLst/>
                <a:uLnTx/>
                <a:uFillTx/>
                <a:latin typeface="+mn-lt"/>
                <a:hlinkClick r:id="rId9" tooltip="EEPROM"/>
              </a:rPr>
              <a:t>EEPROM</a:t>
            </a:r>
            <a:r>
              <a:rPr kumimoji="0" lang="en-US" sz="1200" b="0" i="0" u="none" strike="noStrike" kern="1200" cap="none" spc="0" normalizeH="0" baseline="0" noProof="0" dirty="0" smtClean="0">
                <a:ln>
                  <a:noFill/>
                </a:ln>
                <a:solidFill>
                  <a:prstClr val="black"/>
                </a:solidFill>
                <a:effectLst/>
                <a:uLnTx/>
                <a:uFillTx/>
                <a:latin typeface="+mn-lt"/>
              </a:rPr>
              <a:t> or </a:t>
            </a:r>
            <a:r>
              <a:rPr kumimoji="0" lang="en-US" sz="1200" b="0" i="0" u="none" strike="noStrike" kern="1200" cap="none" spc="0" normalizeH="0" baseline="0" noProof="0" dirty="0" smtClean="0">
                <a:ln>
                  <a:noFill/>
                </a:ln>
                <a:solidFill>
                  <a:prstClr val="black"/>
                </a:solidFill>
                <a:effectLst/>
                <a:uLnTx/>
                <a:uFillTx/>
                <a:latin typeface="+mn-lt"/>
                <a:hlinkClick r:id="rId10" tooltip="Flash memory"/>
              </a:rPr>
              <a:t>flash memory</a:t>
            </a:r>
            <a:r>
              <a:rPr kumimoji="0" lang="en-US" sz="1200" b="0" i="0" u="none" strike="noStrike" kern="1200" cap="none" spc="0" normalizeH="0" baseline="0" noProof="0" dirty="0" smtClean="0">
                <a:ln>
                  <a:noFill/>
                </a:ln>
                <a:solidFill>
                  <a:prstClr val="black"/>
                </a:solidFill>
                <a:effectLst/>
                <a:uLnTx/>
                <a:uFillTx/>
                <a:latin typeface="+mn-lt"/>
              </a:rPr>
              <a:t> chip and not in a volatile CMOS RAM. In these cases, the battery back-up is meant to keep the </a:t>
            </a:r>
            <a:r>
              <a:rPr kumimoji="0" lang="en-US" sz="1200" b="0" i="0" u="none" strike="noStrike" kern="1200" cap="none" spc="0" normalizeH="0" baseline="0" noProof="0" dirty="0" smtClean="0">
                <a:ln>
                  <a:noFill/>
                </a:ln>
                <a:solidFill>
                  <a:prstClr val="black"/>
                </a:solidFill>
                <a:effectLst/>
                <a:uLnTx/>
                <a:uFillTx/>
                <a:latin typeface="+mn-lt"/>
                <a:hlinkClick r:id="rId11" tooltip="Real-time clock"/>
              </a:rPr>
              <a:t>RTC</a:t>
            </a:r>
            <a:r>
              <a:rPr kumimoji="0" lang="en-US" sz="1200" b="0" i="0" u="none" strike="noStrike" kern="1200" cap="none" spc="0" normalizeH="0" baseline="0" noProof="0" dirty="0" smtClean="0">
                <a:ln>
                  <a:noFill/>
                </a:ln>
                <a:solidFill>
                  <a:prstClr val="black"/>
                </a:solidFill>
                <a:effectLst/>
                <a:uLnTx/>
                <a:uFillTx/>
                <a:latin typeface="+mn-lt"/>
              </a:rPr>
              <a:t> chip synchronized. The NVRAM normally has a storage capacity of 512 </a:t>
            </a:r>
            <a:r>
              <a:rPr kumimoji="0" lang="en-US" sz="1200" b="0" i="0" u="none" strike="noStrike" kern="1200" cap="none" spc="0" normalizeH="0" baseline="0" noProof="0" dirty="0" smtClean="0">
                <a:ln>
                  <a:noFill/>
                </a:ln>
                <a:solidFill>
                  <a:prstClr val="black"/>
                </a:solidFill>
                <a:effectLst/>
                <a:uLnTx/>
                <a:uFillTx/>
                <a:latin typeface="+mn-lt"/>
                <a:hlinkClick r:id="rId12" tooltip="Byte"/>
              </a:rPr>
              <a:t>Bytes</a:t>
            </a:r>
            <a:r>
              <a:rPr kumimoji="0" lang="en-US" sz="1200" b="0" i="0" u="none" strike="noStrike" kern="1200" cap="none" spc="0" normalizeH="0" baseline="0" noProof="0" dirty="0" smtClean="0">
                <a:ln>
                  <a:noFill/>
                </a:ln>
                <a:solidFill>
                  <a:prstClr val="black"/>
                </a:solidFill>
                <a:effectLst/>
                <a:uLnTx/>
                <a:uFillTx/>
                <a:latin typeface="+mn-lt"/>
              </a:rPr>
              <a:t>, which is enough for all BIOS-settings.</a:t>
            </a: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23</a:t>
            </a:fld>
            <a:endParaRPr lang="en-US"/>
          </a:p>
        </p:txBody>
      </p:sp>
    </p:spTree>
    <p:extLst>
      <p:ext uri="{BB962C8B-B14F-4D97-AF65-F5344CB8AC3E}">
        <p14:creationId xmlns:p14="http://schemas.microsoft.com/office/powerpoint/2010/main" val="1196297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24</a:t>
            </a:fld>
            <a:endParaRPr lang="en-US"/>
          </a:p>
        </p:txBody>
      </p:sp>
    </p:spTree>
    <p:extLst>
      <p:ext uri="{BB962C8B-B14F-4D97-AF65-F5344CB8AC3E}">
        <p14:creationId xmlns:p14="http://schemas.microsoft.com/office/powerpoint/2010/main" val="2079595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Registers: Super fast private memory</a:t>
            </a:r>
          </a:p>
          <a:p>
            <a:r>
              <a:rPr lang="en-US" dirty="0" smtClean="0"/>
              <a:t>Cache: fast memory</a:t>
            </a:r>
            <a:r>
              <a:rPr lang="en-US" baseline="0" dirty="0" smtClean="0"/>
              <a:t> usually made of SRAM</a:t>
            </a:r>
            <a:endParaRPr lang="en-US" dirty="0" smtClean="0"/>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26</a:t>
            </a:fld>
            <a:endParaRPr lang="en-US"/>
          </a:p>
        </p:txBody>
      </p:sp>
    </p:spTree>
    <p:extLst>
      <p:ext uri="{BB962C8B-B14F-4D97-AF65-F5344CB8AC3E}">
        <p14:creationId xmlns:p14="http://schemas.microsoft.com/office/powerpoint/2010/main" val="2106376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rPr>
              <a:t>Kinds of storage devices: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Magnetic devices use a magnet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Optical devices use lasers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Solid-state devices have physical switches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rPr>
              <a:t>Media </a:t>
            </a:r>
            <a:r>
              <a:rPr kumimoji="0" lang="en-US" sz="1200" b="0" i="0" u="none" strike="noStrike" kern="1200" cap="none" spc="0" normalizeH="0" baseline="0" noProof="0" dirty="0" smtClean="0">
                <a:ln>
                  <a:noFill/>
                </a:ln>
                <a:solidFill>
                  <a:prstClr val="black"/>
                </a:solidFill>
                <a:effectLst/>
                <a:uLnTx/>
                <a:uFillTx/>
                <a:latin typeface="+mn-lt"/>
              </a:rPr>
              <a:t>is the material storing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rPr>
              <a:t>Storage devices</a:t>
            </a:r>
            <a:r>
              <a:rPr kumimoji="0" lang="en-US" sz="1200" b="0" i="0" u="none" strike="noStrike" kern="1200" cap="none" spc="0" normalizeH="0" baseline="0" noProof="0" dirty="0" smtClean="0">
                <a:ln>
                  <a:noFill/>
                </a:ln>
                <a:solidFill>
                  <a:prstClr val="black"/>
                </a:solidFill>
                <a:effectLst/>
                <a:uLnTx/>
                <a:uFillTx/>
                <a:latin typeface="+mn-lt"/>
              </a:rPr>
              <a:t> manage the media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rPr>
              <a:t>Motivations for studying storage devices: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1143000" marR="0" lvl="0" indent="-1143000" algn="l" defTabSz="914400" rtl="0" eaLnBrk="1" fontAlgn="auto" latinLnBrk="0" hangingPunct="1">
              <a:lnSpc>
                <a:spcPct val="100000"/>
              </a:lnSpc>
              <a:spcBef>
                <a:spcPts val="0"/>
              </a:spcBef>
              <a:spcAft>
                <a:spcPts val="0"/>
              </a:spcAft>
              <a:buClr>
                <a:srgbClr val="F79646">
                  <a:lumMod val="75000"/>
                </a:srgbClr>
              </a:buClr>
              <a:buSzTx/>
              <a:buFontTx/>
              <a:buNone/>
              <a:tabLst/>
              <a:defRPr/>
            </a:pPr>
            <a:r>
              <a:rPr kumimoji="0" lang="en-US" sz="1200" b="0" i="0" u="none" strike="noStrike" kern="1200" cap="none" spc="0" normalizeH="0" baseline="0" noProof="0" dirty="0" smtClean="0">
                <a:ln cap="rnd" cmpd="thickThin">
                  <a:solidFill>
                    <a:prstClr val="black"/>
                  </a:solidFill>
                  <a:bevel/>
                </a:ln>
                <a:solidFill>
                  <a:prstClr val="black"/>
                </a:solidFill>
                <a:effectLst/>
                <a:uLnTx/>
                <a:uFillTx/>
                <a:latin typeface="+mn-lt"/>
              </a:rPr>
              <a:t>1. Storage devices are essential components of computers.</a:t>
            </a:r>
          </a:p>
          <a:p>
            <a:pPr marL="1143000" marR="0" lvl="0" indent="-1143000" algn="l" defTabSz="914400" rtl="0" eaLnBrk="1" fontAlgn="auto" latinLnBrk="0" hangingPunct="1">
              <a:lnSpc>
                <a:spcPct val="100000"/>
              </a:lnSpc>
              <a:spcBef>
                <a:spcPts val="0"/>
              </a:spcBef>
              <a:spcAft>
                <a:spcPts val="0"/>
              </a:spcAft>
              <a:buClr>
                <a:srgbClr val="F79646">
                  <a:lumMod val="75000"/>
                </a:srgbClr>
              </a:buClr>
              <a:buSzTx/>
              <a:buFontTx/>
              <a:buAutoNum type="arabicPeriod"/>
              <a:tabLst/>
              <a:defRPr/>
            </a:pPr>
            <a:endParaRPr kumimoji="0" lang="en-US" sz="800" b="0" i="0" u="none" strike="noStrike" kern="1200" cap="none" spc="0" normalizeH="0" baseline="0" noProof="0" dirty="0" smtClean="0">
              <a:ln cap="rnd" cmpd="thickThin">
                <a:solidFill>
                  <a:prstClr val="black"/>
                </a:solidFill>
                <a:bevel/>
              </a:ln>
              <a:solidFill>
                <a:prstClr val="black"/>
              </a:solidFill>
              <a:effectLst/>
              <a:uLnTx/>
              <a:uFillTx/>
              <a:latin typeface="+mn-lt"/>
            </a:endParaRPr>
          </a:p>
          <a:p>
            <a:pPr marL="1143000" marR="0" lvl="0" indent="-1143000" algn="l" defTabSz="914400" rtl="0" eaLnBrk="1" fontAlgn="auto" latinLnBrk="0" hangingPunct="1">
              <a:lnSpc>
                <a:spcPct val="100000"/>
              </a:lnSpc>
              <a:spcBef>
                <a:spcPts val="0"/>
              </a:spcBef>
              <a:spcAft>
                <a:spcPts val="0"/>
              </a:spcAft>
              <a:buClr>
                <a:srgbClr val="F79646">
                  <a:lumMod val="75000"/>
                </a:srgbClr>
              </a:buClr>
              <a:buSzTx/>
              <a:buFont typeface="+mj-lt"/>
              <a:buNone/>
              <a:tabLst/>
              <a:defRPr/>
            </a:pPr>
            <a:r>
              <a:rPr kumimoji="0" lang="en-US" sz="1200" b="0" i="0" u="none" strike="noStrike" kern="1200" cap="none" spc="0" normalizeH="0" baseline="0" noProof="0" dirty="0" smtClean="0">
                <a:ln cap="rnd" cmpd="thickThin">
                  <a:solidFill>
                    <a:prstClr val="black"/>
                  </a:solidFill>
                  <a:bevel/>
                </a:ln>
                <a:solidFill>
                  <a:prstClr val="black"/>
                </a:solidFill>
                <a:effectLst/>
                <a:uLnTx/>
                <a:uFillTx/>
                <a:latin typeface="+mn-lt"/>
              </a:rPr>
              <a:t>2. We can improve our computer’s performance through disk optimization.</a:t>
            </a:r>
            <a:endParaRPr kumimoji="0" lang="en-US" sz="1200" b="0" i="0" u="none" strike="noStrike" kern="1200" cap="none" spc="0" normalizeH="0" baseline="0" noProof="0" dirty="0" smtClean="0">
              <a:ln cap="rnd" cmpd="thickThin">
                <a:solidFill>
                  <a:prstClr val="black"/>
                </a:solidFill>
                <a:beve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30</a:t>
            </a:fld>
            <a:endParaRPr lang="en-US"/>
          </a:p>
        </p:txBody>
      </p:sp>
    </p:spTree>
    <p:extLst>
      <p:ext uri="{BB962C8B-B14F-4D97-AF65-F5344CB8AC3E}">
        <p14:creationId xmlns:p14="http://schemas.microsoft.com/office/powerpoint/2010/main" val="4023581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ranking of computer memory devices, with devices having the fastest access time at the top of the hierarchy, and devices with slower access times but larger capacity and lower cost at lower levels.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The </a:t>
            </a:r>
            <a:r>
              <a:rPr lang="en-US" dirty="0" smtClean="0">
                <a:hlinkClick r:id="rId3"/>
              </a:rPr>
              <a:t>hierarchical</a:t>
            </a:r>
            <a:r>
              <a:rPr lang="en-US" dirty="0" smtClean="0"/>
              <a:t> arrangement of </a:t>
            </a:r>
            <a:r>
              <a:rPr lang="en-US" dirty="0" smtClean="0">
                <a:hlinkClick r:id="rId4"/>
              </a:rPr>
              <a:t>storage</a:t>
            </a:r>
            <a:r>
              <a:rPr lang="en-US" dirty="0" smtClean="0"/>
              <a:t> in current </a:t>
            </a:r>
            <a:r>
              <a:rPr lang="en-US" dirty="0" smtClean="0">
                <a:hlinkClick r:id="rId5"/>
              </a:rPr>
              <a:t>computer architectures</a:t>
            </a:r>
            <a:r>
              <a:rPr lang="en-US" dirty="0" smtClean="0"/>
              <a:t> is called the </a:t>
            </a:r>
            <a:r>
              <a:rPr lang="en-US" b="1" dirty="0" smtClean="0"/>
              <a:t>memory hierarchy</a:t>
            </a:r>
            <a:r>
              <a:rPr lang="en-US" dirty="0" smtClean="0"/>
              <a:t>. It is designed to take advantage of </a:t>
            </a:r>
            <a:r>
              <a:rPr lang="en-US" dirty="0" smtClean="0">
                <a:hlinkClick r:id="rId6"/>
              </a:rPr>
              <a:t>memory locality</a:t>
            </a:r>
            <a:r>
              <a:rPr lang="en-US" dirty="0" smtClean="0"/>
              <a:t> in </a:t>
            </a:r>
            <a:r>
              <a:rPr lang="en-US" dirty="0" smtClean="0">
                <a:hlinkClick r:id="rId7"/>
              </a:rPr>
              <a:t>computer programs</a:t>
            </a:r>
            <a:r>
              <a:rPr lang="en-US" dirty="0" smtClean="0"/>
              <a:t>. Each level of the hierarchy has the properties of higher </a:t>
            </a:r>
            <a:r>
              <a:rPr lang="en-US" dirty="0" smtClean="0">
                <a:hlinkClick r:id="rId8"/>
              </a:rPr>
              <a:t>bandwidth</a:t>
            </a:r>
            <a:r>
              <a:rPr lang="en-US" dirty="0" smtClean="0"/>
              <a:t>, smaller size, and lower </a:t>
            </a:r>
            <a:r>
              <a:rPr lang="en-US" dirty="0" smtClean="0">
                <a:hlinkClick r:id="rId9"/>
              </a:rPr>
              <a:t>latency</a:t>
            </a:r>
            <a:r>
              <a:rPr lang="en-US" dirty="0" smtClean="0"/>
              <a:t> than lower levels. Most modern </a:t>
            </a:r>
            <a:r>
              <a:rPr lang="en-US" dirty="0" smtClean="0">
                <a:hlinkClick r:id="rId10"/>
              </a:rPr>
              <a:t>CPUs</a:t>
            </a:r>
            <a:r>
              <a:rPr lang="en-US" dirty="0" smtClean="0"/>
              <a:t> are so fast that for most program workloads, the </a:t>
            </a:r>
            <a:r>
              <a:rPr lang="en-US" dirty="0" smtClean="0">
                <a:hlinkClick r:id="rId6"/>
              </a:rPr>
              <a:t>locality of reference</a:t>
            </a:r>
            <a:r>
              <a:rPr lang="en-US" dirty="0" smtClean="0"/>
              <a:t> of memory accesses and the efficiency of the </a:t>
            </a:r>
            <a:r>
              <a:rPr lang="en-US" dirty="0" smtClean="0">
                <a:hlinkClick r:id="rId11"/>
              </a:rPr>
              <a:t>caching</a:t>
            </a:r>
            <a:r>
              <a:rPr lang="en-US" dirty="0" smtClean="0"/>
              <a:t> and memory transfer between different levels of the hierarchy are the practical limitation on processing speed. As a result, the CPU spends much of its time idling, waiting for memory I/O to complete.</a:t>
            </a:r>
          </a:p>
          <a:p>
            <a:endParaRPr lang="en-US" dirty="0" smtClean="0"/>
          </a:p>
          <a:p>
            <a:r>
              <a:rPr lang="en-US" dirty="0" smtClean="0"/>
              <a:t>The levels of memory in a computer. From fastest to slowest speed, they are:</a:t>
            </a:r>
          </a:p>
          <a:p>
            <a:endParaRPr lang="en-US" dirty="0" smtClean="0">
              <a:hlinkClick r:id=""/>
            </a:endParaRPr>
          </a:p>
          <a:p>
            <a:r>
              <a:rPr lang="en-US" dirty="0" smtClean="0">
                <a:hlinkClick r:id=""/>
              </a:rPr>
              <a:t>Processor registers</a:t>
            </a:r>
            <a:r>
              <a:rPr lang="en-US" dirty="0" smtClean="0"/>
              <a:t> – fastest possible access (usually 1 CPU cycle), only hundreds of bytes in size</a:t>
            </a:r>
          </a:p>
          <a:p>
            <a:r>
              <a:rPr lang="en-US" dirty="0" smtClean="0"/>
              <a:t>Level 1 (L1) </a:t>
            </a:r>
            <a:r>
              <a:rPr lang="en-US" dirty="0" smtClean="0">
                <a:hlinkClick r:id="rId12"/>
              </a:rPr>
              <a:t>cache</a:t>
            </a:r>
            <a:r>
              <a:rPr lang="en-US" dirty="0" smtClean="0"/>
              <a:t> – often accessed in just a few cycles, usually tens of kilobytes</a:t>
            </a:r>
          </a:p>
          <a:p>
            <a:r>
              <a:rPr lang="en-US" dirty="0" smtClean="0"/>
              <a:t>Level 2 (L2) </a:t>
            </a:r>
            <a:r>
              <a:rPr lang="en-US" dirty="0" smtClean="0">
                <a:hlinkClick r:id="rId12"/>
              </a:rPr>
              <a:t>cache</a:t>
            </a:r>
            <a:r>
              <a:rPr lang="en-US" dirty="0" smtClean="0"/>
              <a:t> – higher latency than L1 by 2 to 10 times, often 512 </a:t>
            </a:r>
            <a:r>
              <a:rPr lang="en-US" dirty="0" smtClean="0">
                <a:hlinkClick r:id="rId13"/>
              </a:rPr>
              <a:t>KB</a:t>
            </a:r>
            <a:r>
              <a:rPr lang="en-US" dirty="0" smtClean="0"/>
              <a:t> or more</a:t>
            </a:r>
          </a:p>
          <a:p>
            <a:r>
              <a:rPr lang="en-US" dirty="0" smtClean="0">
                <a:hlinkClick r:id="rId4"/>
              </a:rPr>
              <a:t>Main memory</a:t>
            </a:r>
            <a:r>
              <a:rPr lang="en-US" dirty="0" smtClean="0"/>
              <a:t> – may take hundreds of cycles, but can be multiple gigabytes. </a:t>
            </a:r>
          </a:p>
          <a:p>
            <a:r>
              <a:rPr lang="en-US" dirty="0" smtClean="0">
                <a:hlinkClick r:id="rId4"/>
              </a:rPr>
              <a:t>Secondary and Tertiary storage</a:t>
            </a:r>
            <a:r>
              <a:rPr lang="en-US" dirty="0" smtClean="0"/>
              <a:t> – several seconds latency, can be huge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31</a:t>
            </a:fld>
            <a:endParaRPr lang="en-US"/>
          </a:p>
        </p:txBody>
      </p:sp>
    </p:spTree>
    <p:extLst>
      <p:ext uri="{BB962C8B-B14F-4D97-AF65-F5344CB8AC3E}">
        <p14:creationId xmlns:p14="http://schemas.microsoft.com/office/powerpoint/2010/main" val="2276160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Analogy:</a:t>
            </a:r>
          </a:p>
          <a:p>
            <a:endParaRPr lang="th-TH"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student has a study table at home, that can keep 1</a:t>
            </a:r>
            <a:r>
              <a:rPr lang="en-US" sz="1200" kern="1200" baseline="0" dirty="0" smtClean="0">
                <a:solidFill>
                  <a:schemeClr val="tx1"/>
                </a:solidFill>
                <a:latin typeface="+mn-lt"/>
                <a:ea typeface="+mn-ea"/>
                <a:cs typeface="+mn-cs"/>
              </a:rPr>
              <a:t> to </a:t>
            </a:r>
            <a:r>
              <a:rPr lang="en-US" sz="1200" kern="1200" dirty="0" smtClean="0">
                <a:solidFill>
                  <a:schemeClr val="tx1"/>
                </a:solidFill>
                <a:latin typeface="+mn-lt"/>
                <a:ea typeface="+mn-ea"/>
                <a:cs typeface="+mn-cs"/>
              </a:rPr>
              <a:t>2 books. He has a file cabinet at a hand span's length that can store 10 books. The bigger file cabinet is kept in the home library that can store up to 100 books. The city library (5 </a:t>
            </a:r>
            <a:r>
              <a:rPr lang="en-US" sz="1200" kern="1200" dirty="0" err="1" smtClean="0">
                <a:solidFill>
                  <a:schemeClr val="tx1"/>
                </a:solidFill>
                <a:latin typeface="+mn-lt"/>
                <a:ea typeface="+mn-ea"/>
                <a:cs typeface="+mn-cs"/>
              </a:rPr>
              <a:t>kms</a:t>
            </a:r>
            <a:r>
              <a:rPr lang="en-US" sz="1200" kern="1200" dirty="0" smtClean="0">
                <a:solidFill>
                  <a:schemeClr val="tx1"/>
                </a:solidFill>
                <a:latin typeface="+mn-lt"/>
                <a:ea typeface="+mn-ea"/>
                <a:cs typeface="+mn-cs"/>
              </a:rPr>
              <a:t> away), on the other hand, has many cabinets and can store thousands of books. The student is not very intelligent in the sense that he needs to be told everything that is to be done, i.e., he needs to be given data and instructed what to do with it. </a:t>
            </a:r>
          </a:p>
          <a:p>
            <a:endParaRPr lang="th-TH"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Note the hierarchical structure: 1 book on study table; 10 books on study room's file cabinet; 100 books in home library; and 1000s of books in the city library. The study room file cabinet only stores the book that the students needs at this time, or will need very soon. Due to their small size, the study table and study room's file cabinet can store a limited number of data/ instructions only. The city library acts a repository (collection) of instructions to solve problems (called programs) and data. </a:t>
            </a:r>
          </a:p>
          <a:p>
            <a:endParaRPr lang="th-TH"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student can only work (process) data/ instructions that are on his study table. The student can extend his hand to the study room's file cabinet (cache) to fetch some book/ instructions in a very short time. He has hired a very efficient assistant called Northbridge that will bring him the data/ instructions he requires from the home library (RAM) to the study room file cabinet (cache memory) and then to his study table (CPU registers) in a short time. The student prefers that most of the instructions/data are present on the study room file cabinet (cache memory) since it requires minimal waiting. If the instructions/ data are not present on the study room final cabinet, the assistant Northbridge can fetch the data from the home library in a short time. The thing the student dislikes most is that the required instruction/ data is not available even in the home library (RAM); in such a case, another assistant Southbridge (who is quite lazy and slow) has to co-ordinate with the city librarian (disk controller) to get the books delivered; this often takes a long time and the student has to sit idle all this while to his dismay.</a:t>
            </a:r>
          </a:p>
          <a:p>
            <a:endParaRPr lang="th-TH"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32</a:t>
            </a:fld>
            <a:endParaRPr lang="en-US"/>
          </a:p>
        </p:txBody>
      </p:sp>
    </p:spTree>
    <p:extLst>
      <p:ext uri="{BB962C8B-B14F-4D97-AF65-F5344CB8AC3E}">
        <p14:creationId xmlns:p14="http://schemas.microsoft.com/office/powerpoint/2010/main" val="278476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Let's now explain what the analogy meant: the student is the CPU; the study table (used to store the books temporally) is CPU registers; the file cabinet at a hand span's length is the cache memory; the file cabinet in the home library is the RAM; the file cabinet in the Library is the hard disk; the assistant to fetch documents from home library is the Northbridge chip; the assistant to fetch documents from the city library is the Southbridge chip. The CPU can only decode instructions and operate on data in the CPU registers (that is a kind of very quick memory private to the CPU). The programs/instructions stored on hard disk firstly have to be brought to RAM by Southbridge. When these instructions/data are referred to by the CPU, they are taken to the CPU registers and are stored in the cache en-route in case the data/instructions are referred to again---in such a case, the request would be fulfilled by the cache itself and the data would not have to brought from RAM.</a:t>
            </a:r>
          </a:p>
          <a:p>
            <a:endParaRPr lang="th-TH"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It's obvious that if the student has to perform efficiently, most of the data should be in the study room file cabinet (cache memory). </a:t>
            </a:r>
          </a:p>
          <a:p>
            <a:endParaRPr lang="th-TH"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Caching usually adopts two approaches to ensure that requested data/information is available:</a:t>
            </a:r>
          </a:p>
          <a:p>
            <a:endParaRPr lang="th-TH"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Hold on the recently used instructions/ data since usually if you refer once to an instruction/ data, chances are that you would refer to it again soon.</a:t>
            </a:r>
          </a:p>
          <a:p>
            <a:r>
              <a:rPr lang="en-US" sz="1200" kern="1200" dirty="0" smtClean="0">
                <a:solidFill>
                  <a:schemeClr val="tx1"/>
                </a:solidFill>
                <a:latin typeface="+mn-lt"/>
                <a:ea typeface="+mn-ea"/>
                <a:cs typeface="+mn-cs"/>
              </a:rPr>
              <a:t>2) Predict what instructions/ data, the CPU would require next. The better the prediction, the better the performance of the CPU.</a:t>
            </a:r>
          </a:p>
          <a:p>
            <a:endParaRPr lang="th-TH"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33</a:t>
            </a:fld>
            <a:endParaRPr lang="en-US"/>
          </a:p>
        </p:txBody>
      </p:sp>
    </p:spTree>
    <p:extLst>
      <p:ext uri="{BB962C8B-B14F-4D97-AF65-F5344CB8AC3E}">
        <p14:creationId xmlns:p14="http://schemas.microsoft.com/office/powerpoint/2010/main" val="2888432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900" marR="0" lvl="0" indent="-469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Nonvolatile </a:t>
            </a:r>
          </a:p>
          <a:p>
            <a:pPr marL="469900" marR="0" lvl="0" indent="-469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Information isn’t lost when computer is turned off.</a:t>
            </a:r>
          </a:p>
          <a:p>
            <a:pPr marL="469900" marR="0" lvl="0" indent="-469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Many types – Depends on your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Most common form of storage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Hard drives, floppy drives, tape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All magnetic drives work the same</a:t>
            </a: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34</a:t>
            </a:fld>
            <a:endParaRPr lang="en-US"/>
          </a:p>
        </p:txBody>
      </p:sp>
    </p:spTree>
    <p:extLst>
      <p:ext uri="{BB962C8B-B14F-4D97-AF65-F5344CB8AC3E}">
        <p14:creationId xmlns:p14="http://schemas.microsoft.com/office/powerpoint/2010/main" val="1216848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DVD</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RW</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is a re-recordable format similar to CD-</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RW</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or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DVD</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RW</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The data on a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DVD</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RW</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disc can be erased and recorded over numerous times without damaging the medium. ...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DVD</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RAM</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discs can be recorded and erased repeatedly but are compatible only with devices manufactured by the companies that support the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DVD</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RAM</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format</a:t>
            </a:r>
            <a:endParaRPr kumimoji="0" lang="en-US" sz="1200" b="0" i="0" u="none" strike="noStrike" kern="1200" cap="none" spc="0" normalizeH="0" baseline="0" noProof="0" dirty="0" smtClean="0">
              <a:ln>
                <a:noFill/>
              </a:ln>
              <a:solidFill>
                <a:prstClr val="black"/>
              </a:solidFill>
              <a:effectLst/>
              <a:uLnTx/>
              <a:uFillTx/>
              <a:latin typeface="+mn-lt"/>
            </a:endParaRP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48</a:t>
            </a:fld>
            <a:endParaRPr lang="en-US"/>
          </a:p>
        </p:txBody>
      </p:sp>
    </p:spTree>
    <p:extLst>
      <p:ext uri="{BB962C8B-B14F-4D97-AF65-F5344CB8AC3E}">
        <p14:creationId xmlns:p14="http://schemas.microsoft.com/office/powerpoint/2010/main" val="2005156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900" marR="0" lvl="0" indent="-469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Costly</a:t>
            </a:r>
          </a:p>
          <a:p>
            <a:pPr marL="469900" marR="0" lvl="0" indent="-469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“Flash” memory for laptops, cameras, MP3.</a:t>
            </a:r>
          </a:p>
          <a:p>
            <a:pPr marL="469900" marR="0" lvl="0" indent="-46990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469900" marR="0" lvl="0" indent="-469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Lower read time --- they are much faster than hard drives.</a:t>
            </a: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50</a:t>
            </a:fld>
            <a:endParaRPr lang="en-US"/>
          </a:p>
        </p:txBody>
      </p:sp>
    </p:spTree>
    <p:extLst>
      <p:ext uri="{BB962C8B-B14F-4D97-AF65-F5344CB8AC3E}">
        <p14:creationId xmlns:p14="http://schemas.microsoft.com/office/powerpoint/2010/main" val="375459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A ranking of computer memory devices, with devices having the fastest access time at the top of the hierarchy, and devices with slower access times but larger capacity and lower cost at lower levels.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The </a:t>
            </a:r>
            <a:r>
              <a:rPr kumimoji="0" lang="en-US" sz="1200" b="0" i="0" u="none" strike="noStrike" kern="1200" cap="none" spc="0" normalizeH="0" baseline="0" noProof="0" dirty="0" smtClean="0">
                <a:ln>
                  <a:noFill/>
                </a:ln>
                <a:solidFill>
                  <a:prstClr val="black"/>
                </a:solidFill>
                <a:effectLst/>
                <a:uLnTx/>
                <a:uFillTx/>
                <a:latin typeface="+mn-lt"/>
                <a:hlinkClick r:id="rId3"/>
              </a:rPr>
              <a:t>hierarchical</a:t>
            </a:r>
            <a:r>
              <a:rPr kumimoji="0" lang="en-US" sz="1200" b="0" i="0" u="none" strike="noStrike" kern="1200" cap="none" spc="0" normalizeH="0" baseline="0" noProof="0" dirty="0" smtClean="0">
                <a:ln>
                  <a:noFill/>
                </a:ln>
                <a:solidFill>
                  <a:prstClr val="black"/>
                </a:solidFill>
                <a:effectLst/>
                <a:uLnTx/>
                <a:uFillTx/>
                <a:latin typeface="+mn-lt"/>
              </a:rPr>
              <a:t> arrangement of </a:t>
            </a:r>
            <a:r>
              <a:rPr kumimoji="0" lang="en-US" sz="1200" b="0" i="0" u="none" strike="noStrike" kern="1200" cap="none" spc="0" normalizeH="0" baseline="0" noProof="0" dirty="0" smtClean="0">
                <a:ln>
                  <a:noFill/>
                </a:ln>
                <a:solidFill>
                  <a:prstClr val="black"/>
                </a:solidFill>
                <a:effectLst/>
                <a:uLnTx/>
                <a:uFillTx/>
                <a:latin typeface="+mn-lt"/>
                <a:hlinkClick r:id="rId4"/>
              </a:rPr>
              <a:t>storage</a:t>
            </a:r>
            <a:r>
              <a:rPr kumimoji="0" lang="en-US" sz="1200" b="0" i="0" u="none" strike="noStrike" kern="1200" cap="none" spc="0" normalizeH="0" baseline="0" noProof="0" dirty="0" smtClean="0">
                <a:ln>
                  <a:noFill/>
                </a:ln>
                <a:solidFill>
                  <a:prstClr val="black"/>
                </a:solidFill>
                <a:effectLst/>
                <a:uLnTx/>
                <a:uFillTx/>
                <a:latin typeface="+mn-lt"/>
              </a:rPr>
              <a:t> in current </a:t>
            </a:r>
            <a:r>
              <a:rPr kumimoji="0" lang="en-US" sz="1200" b="0" i="0" u="none" strike="noStrike" kern="1200" cap="none" spc="0" normalizeH="0" baseline="0" noProof="0" dirty="0" smtClean="0">
                <a:ln>
                  <a:noFill/>
                </a:ln>
                <a:solidFill>
                  <a:prstClr val="black"/>
                </a:solidFill>
                <a:effectLst/>
                <a:uLnTx/>
                <a:uFillTx/>
                <a:latin typeface="+mn-lt"/>
                <a:hlinkClick r:id="rId5"/>
              </a:rPr>
              <a:t>computer architectures</a:t>
            </a:r>
            <a:r>
              <a:rPr kumimoji="0" lang="en-US" sz="1200" b="0" i="0" u="none" strike="noStrike" kern="1200" cap="none" spc="0" normalizeH="0" baseline="0" noProof="0" dirty="0" smtClean="0">
                <a:ln>
                  <a:noFill/>
                </a:ln>
                <a:solidFill>
                  <a:prstClr val="black"/>
                </a:solidFill>
                <a:effectLst/>
                <a:uLnTx/>
                <a:uFillTx/>
                <a:latin typeface="+mn-lt"/>
              </a:rPr>
              <a:t> is called the </a:t>
            </a:r>
            <a:r>
              <a:rPr kumimoji="0" lang="en-US" sz="1200" b="1" i="0" u="none" strike="noStrike" kern="1200" cap="none" spc="0" normalizeH="0" baseline="0" noProof="0" dirty="0" smtClean="0">
                <a:ln>
                  <a:noFill/>
                </a:ln>
                <a:solidFill>
                  <a:prstClr val="black"/>
                </a:solidFill>
                <a:effectLst/>
                <a:uLnTx/>
                <a:uFillTx/>
                <a:latin typeface="+mn-lt"/>
              </a:rPr>
              <a:t>memory hierarchy</a:t>
            </a:r>
            <a:r>
              <a:rPr kumimoji="0" lang="en-US" sz="1200" b="0" i="0" u="none" strike="noStrike" kern="1200" cap="none" spc="0" normalizeH="0" baseline="0" noProof="0" dirty="0" smtClean="0">
                <a:ln>
                  <a:noFill/>
                </a:ln>
                <a:solidFill>
                  <a:prstClr val="black"/>
                </a:solidFill>
                <a:effectLst/>
                <a:uLnTx/>
                <a:uFillTx/>
                <a:latin typeface="+mn-lt"/>
              </a:rPr>
              <a:t>. It is designed to take advantage of </a:t>
            </a:r>
            <a:r>
              <a:rPr kumimoji="0" lang="en-US" sz="1200" b="0" i="0" u="none" strike="noStrike" kern="1200" cap="none" spc="0" normalizeH="0" baseline="0" noProof="0" dirty="0" smtClean="0">
                <a:ln>
                  <a:noFill/>
                </a:ln>
                <a:solidFill>
                  <a:prstClr val="black"/>
                </a:solidFill>
                <a:effectLst/>
                <a:uLnTx/>
                <a:uFillTx/>
                <a:latin typeface="+mn-lt"/>
                <a:hlinkClick r:id="rId6"/>
              </a:rPr>
              <a:t>memory locality</a:t>
            </a:r>
            <a:r>
              <a:rPr kumimoji="0" lang="en-US" sz="1200" b="0" i="0" u="none" strike="noStrike" kern="1200" cap="none" spc="0" normalizeH="0" baseline="0" noProof="0" dirty="0" smtClean="0">
                <a:ln>
                  <a:noFill/>
                </a:ln>
                <a:solidFill>
                  <a:prstClr val="black"/>
                </a:solidFill>
                <a:effectLst/>
                <a:uLnTx/>
                <a:uFillTx/>
                <a:latin typeface="+mn-lt"/>
              </a:rPr>
              <a:t> in </a:t>
            </a:r>
            <a:r>
              <a:rPr kumimoji="0" lang="en-US" sz="1200" b="0" i="0" u="none" strike="noStrike" kern="1200" cap="none" spc="0" normalizeH="0" baseline="0" noProof="0" dirty="0" smtClean="0">
                <a:ln>
                  <a:noFill/>
                </a:ln>
                <a:solidFill>
                  <a:prstClr val="black"/>
                </a:solidFill>
                <a:effectLst/>
                <a:uLnTx/>
                <a:uFillTx/>
                <a:latin typeface="+mn-lt"/>
                <a:hlinkClick r:id="rId7"/>
              </a:rPr>
              <a:t>computer programs</a:t>
            </a:r>
            <a:r>
              <a:rPr kumimoji="0" lang="en-US" sz="1200" b="0" i="0" u="none" strike="noStrike" kern="1200" cap="none" spc="0" normalizeH="0" baseline="0" noProof="0" dirty="0" smtClean="0">
                <a:ln>
                  <a:noFill/>
                </a:ln>
                <a:solidFill>
                  <a:prstClr val="black"/>
                </a:solidFill>
                <a:effectLst/>
                <a:uLnTx/>
                <a:uFillTx/>
                <a:latin typeface="+mn-lt"/>
              </a:rPr>
              <a:t>. Each level of the hierarchy has the properties of higher </a:t>
            </a:r>
            <a:r>
              <a:rPr kumimoji="0" lang="en-US" sz="1200" b="0" i="0" u="none" strike="noStrike" kern="1200" cap="none" spc="0" normalizeH="0" baseline="0" noProof="0" dirty="0" smtClean="0">
                <a:ln>
                  <a:noFill/>
                </a:ln>
                <a:solidFill>
                  <a:prstClr val="black"/>
                </a:solidFill>
                <a:effectLst/>
                <a:uLnTx/>
                <a:uFillTx/>
                <a:latin typeface="+mn-lt"/>
                <a:hlinkClick r:id="rId8"/>
              </a:rPr>
              <a:t>bandwidth</a:t>
            </a:r>
            <a:r>
              <a:rPr kumimoji="0" lang="en-US" sz="1200" b="0" i="0" u="none" strike="noStrike" kern="1200" cap="none" spc="0" normalizeH="0" baseline="0" noProof="0" dirty="0" smtClean="0">
                <a:ln>
                  <a:noFill/>
                </a:ln>
                <a:solidFill>
                  <a:prstClr val="black"/>
                </a:solidFill>
                <a:effectLst/>
                <a:uLnTx/>
                <a:uFillTx/>
                <a:latin typeface="+mn-lt"/>
              </a:rPr>
              <a:t>, smaller size, and lower </a:t>
            </a:r>
            <a:r>
              <a:rPr kumimoji="0" lang="en-US" sz="1200" b="0" i="0" u="none" strike="noStrike" kern="1200" cap="none" spc="0" normalizeH="0" baseline="0" noProof="0" dirty="0" smtClean="0">
                <a:ln>
                  <a:noFill/>
                </a:ln>
                <a:solidFill>
                  <a:prstClr val="black"/>
                </a:solidFill>
                <a:effectLst/>
                <a:uLnTx/>
                <a:uFillTx/>
                <a:latin typeface="+mn-lt"/>
                <a:hlinkClick r:id="rId9"/>
              </a:rPr>
              <a:t>latency</a:t>
            </a:r>
            <a:r>
              <a:rPr kumimoji="0" lang="en-US" sz="1200" b="0" i="0" u="none" strike="noStrike" kern="1200" cap="none" spc="0" normalizeH="0" baseline="0" noProof="0" dirty="0" smtClean="0">
                <a:ln>
                  <a:noFill/>
                </a:ln>
                <a:solidFill>
                  <a:prstClr val="black"/>
                </a:solidFill>
                <a:effectLst/>
                <a:uLnTx/>
                <a:uFillTx/>
                <a:latin typeface="+mn-lt"/>
              </a:rPr>
              <a:t> than lower levels. Most modern </a:t>
            </a:r>
            <a:r>
              <a:rPr kumimoji="0" lang="en-US" sz="1200" b="0" i="0" u="none" strike="noStrike" kern="1200" cap="none" spc="0" normalizeH="0" baseline="0" noProof="0" dirty="0" smtClean="0">
                <a:ln>
                  <a:noFill/>
                </a:ln>
                <a:solidFill>
                  <a:prstClr val="black"/>
                </a:solidFill>
                <a:effectLst/>
                <a:uLnTx/>
                <a:uFillTx/>
                <a:latin typeface="+mn-lt"/>
                <a:hlinkClick r:id="rId10"/>
              </a:rPr>
              <a:t>CPUs</a:t>
            </a:r>
            <a:r>
              <a:rPr kumimoji="0" lang="en-US" sz="1200" b="0" i="0" u="none" strike="noStrike" kern="1200" cap="none" spc="0" normalizeH="0" baseline="0" noProof="0" dirty="0" smtClean="0">
                <a:ln>
                  <a:noFill/>
                </a:ln>
                <a:solidFill>
                  <a:prstClr val="black"/>
                </a:solidFill>
                <a:effectLst/>
                <a:uLnTx/>
                <a:uFillTx/>
                <a:latin typeface="+mn-lt"/>
              </a:rPr>
              <a:t> are so fast that for most program workloads, the </a:t>
            </a:r>
            <a:r>
              <a:rPr kumimoji="0" lang="en-US" sz="1200" b="0" i="0" u="none" strike="noStrike" kern="1200" cap="none" spc="0" normalizeH="0" baseline="0" noProof="0" dirty="0" smtClean="0">
                <a:ln>
                  <a:noFill/>
                </a:ln>
                <a:solidFill>
                  <a:prstClr val="black"/>
                </a:solidFill>
                <a:effectLst/>
                <a:uLnTx/>
                <a:uFillTx/>
                <a:latin typeface="+mn-lt"/>
                <a:hlinkClick r:id="rId6"/>
              </a:rPr>
              <a:t>locality of reference</a:t>
            </a:r>
            <a:r>
              <a:rPr kumimoji="0" lang="en-US" sz="1200" b="0" i="0" u="none" strike="noStrike" kern="1200" cap="none" spc="0" normalizeH="0" baseline="0" noProof="0" dirty="0" smtClean="0">
                <a:ln>
                  <a:noFill/>
                </a:ln>
                <a:solidFill>
                  <a:prstClr val="black"/>
                </a:solidFill>
                <a:effectLst/>
                <a:uLnTx/>
                <a:uFillTx/>
                <a:latin typeface="+mn-lt"/>
              </a:rPr>
              <a:t> of memory accesses and the efficiency of the </a:t>
            </a:r>
            <a:r>
              <a:rPr kumimoji="0" lang="en-US" sz="1200" b="0" i="0" u="none" strike="noStrike" kern="1200" cap="none" spc="0" normalizeH="0" baseline="0" noProof="0" dirty="0" smtClean="0">
                <a:ln>
                  <a:noFill/>
                </a:ln>
                <a:solidFill>
                  <a:prstClr val="black"/>
                </a:solidFill>
                <a:effectLst/>
                <a:uLnTx/>
                <a:uFillTx/>
                <a:latin typeface="+mn-lt"/>
                <a:hlinkClick r:id="rId11"/>
              </a:rPr>
              <a:t>caching</a:t>
            </a:r>
            <a:r>
              <a:rPr kumimoji="0" lang="en-US" sz="1200" b="0" i="0" u="none" strike="noStrike" kern="1200" cap="none" spc="0" normalizeH="0" baseline="0" noProof="0" dirty="0" smtClean="0">
                <a:ln>
                  <a:noFill/>
                </a:ln>
                <a:solidFill>
                  <a:prstClr val="black"/>
                </a:solidFill>
                <a:effectLst/>
                <a:uLnTx/>
                <a:uFillTx/>
                <a:latin typeface="+mn-lt"/>
              </a:rPr>
              <a:t> and memory transfer between different levels of the hierarchy are the practical limitation on processing speed. As a result, the CPU spends much of its time idling, waiting for memory I/O to complete.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The levels of memory in a computer. From fastest to slowest speed, they 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hlinkClick r:id=""/>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hlinkClick r:id=""/>
              </a:rPr>
              <a:t>Processor registers</a:t>
            </a:r>
            <a:r>
              <a:rPr kumimoji="0" lang="en-US" sz="1200" b="0" i="0" u="none" strike="noStrike" kern="1200" cap="none" spc="0" normalizeH="0" baseline="0" noProof="0" dirty="0" smtClean="0">
                <a:ln>
                  <a:noFill/>
                </a:ln>
                <a:solidFill>
                  <a:prstClr val="black"/>
                </a:solidFill>
                <a:effectLst/>
                <a:uLnTx/>
                <a:uFillTx/>
                <a:latin typeface="+mn-lt"/>
              </a:rPr>
              <a:t> – fastest possible access (usually 1 CPU cycle), only hundreds of bytes in size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Level 1 (L1) </a:t>
            </a:r>
            <a:r>
              <a:rPr kumimoji="0" lang="en-US" sz="1200" b="0" i="0" u="none" strike="noStrike" kern="1200" cap="none" spc="0" normalizeH="0" baseline="0" noProof="0" dirty="0" smtClean="0">
                <a:ln>
                  <a:noFill/>
                </a:ln>
                <a:solidFill>
                  <a:prstClr val="black"/>
                </a:solidFill>
                <a:effectLst/>
                <a:uLnTx/>
                <a:uFillTx/>
                <a:latin typeface="+mn-lt"/>
                <a:hlinkClick r:id="rId12"/>
              </a:rPr>
              <a:t>cache</a:t>
            </a:r>
            <a:r>
              <a:rPr kumimoji="0" lang="en-US" sz="1200" b="0" i="0" u="none" strike="noStrike" kern="1200" cap="none" spc="0" normalizeH="0" baseline="0" noProof="0" dirty="0" smtClean="0">
                <a:ln>
                  <a:noFill/>
                </a:ln>
                <a:solidFill>
                  <a:prstClr val="black"/>
                </a:solidFill>
                <a:effectLst/>
                <a:uLnTx/>
                <a:uFillTx/>
                <a:latin typeface="+mn-lt"/>
              </a:rPr>
              <a:t> – often accessed in just a few cycles, usually tens of kilobytes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Level 2 (L2) </a:t>
            </a:r>
            <a:r>
              <a:rPr kumimoji="0" lang="en-US" sz="1200" b="0" i="0" u="none" strike="noStrike" kern="1200" cap="none" spc="0" normalizeH="0" baseline="0" noProof="0" dirty="0" smtClean="0">
                <a:ln>
                  <a:noFill/>
                </a:ln>
                <a:solidFill>
                  <a:prstClr val="black"/>
                </a:solidFill>
                <a:effectLst/>
                <a:uLnTx/>
                <a:uFillTx/>
                <a:latin typeface="+mn-lt"/>
                <a:hlinkClick r:id="rId12"/>
              </a:rPr>
              <a:t>cache</a:t>
            </a:r>
            <a:r>
              <a:rPr kumimoji="0" lang="en-US" sz="1200" b="0" i="0" u="none" strike="noStrike" kern="1200" cap="none" spc="0" normalizeH="0" baseline="0" noProof="0" dirty="0" smtClean="0">
                <a:ln>
                  <a:noFill/>
                </a:ln>
                <a:solidFill>
                  <a:prstClr val="black"/>
                </a:solidFill>
                <a:effectLst/>
                <a:uLnTx/>
                <a:uFillTx/>
                <a:latin typeface="+mn-lt"/>
              </a:rPr>
              <a:t> – higher latency than L1 by 2 to 10 times, often 512 </a:t>
            </a:r>
            <a:r>
              <a:rPr kumimoji="0" lang="en-US" sz="1200" b="0" i="0" u="none" strike="noStrike" kern="1200" cap="none" spc="0" normalizeH="0" baseline="0" noProof="0" dirty="0" smtClean="0">
                <a:ln>
                  <a:noFill/>
                </a:ln>
                <a:solidFill>
                  <a:prstClr val="black"/>
                </a:solidFill>
                <a:effectLst/>
                <a:uLnTx/>
                <a:uFillTx/>
                <a:latin typeface="+mn-lt"/>
                <a:hlinkClick r:id="rId13"/>
              </a:rPr>
              <a:t>KB</a:t>
            </a:r>
            <a:r>
              <a:rPr kumimoji="0" lang="en-US" sz="1200" b="0" i="0" u="none" strike="noStrike" kern="1200" cap="none" spc="0" normalizeH="0" baseline="0" noProof="0" dirty="0" smtClean="0">
                <a:ln>
                  <a:noFill/>
                </a:ln>
                <a:solidFill>
                  <a:prstClr val="black"/>
                </a:solidFill>
                <a:effectLst/>
                <a:uLnTx/>
                <a:uFillTx/>
                <a:latin typeface="+mn-lt"/>
              </a:rPr>
              <a:t> or more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hlinkClick r:id="rId4"/>
              </a:rPr>
              <a:t>Main memory</a:t>
            </a:r>
            <a:r>
              <a:rPr kumimoji="0" lang="en-US" sz="1200" b="0" i="0" u="none" strike="noStrike" kern="1200" cap="none" spc="0" normalizeH="0" baseline="0" noProof="0" dirty="0" smtClean="0">
                <a:ln>
                  <a:noFill/>
                </a:ln>
                <a:solidFill>
                  <a:prstClr val="black"/>
                </a:solidFill>
                <a:effectLst/>
                <a:uLnTx/>
                <a:uFillTx/>
                <a:latin typeface="+mn-lt"/>
              </a:rPr>
              <a:t> – may take hundreds of cycles, but can be multiple gigabytes.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hlinkClick r:id="rId4"/>
              </a:rPr>
              <a:t>Secondary and Tertiary storage</a:t>
            </a:r>
            <a:r>
              <a:rPr kumimoji="0" lang="en-US" sz="1200" b="0" i="0" u="none" strike="noStrike" kern="1200" cap="none" spc="0" normalizeH="0" baseline="0" noProof="0" dirty="0" smtClean="0">
                <a:ln>
                  <a:noFill/>
                </a:ln>
                <a:solidFill>
                  <a:prstClr val="black"/>
                </a:solidFill>
                <a:effectLst/>
                <a:uLnTx/>
                <a:uFillTx/>
                <a:latin typeface="+mn-lt"/>
              </a:rPr>
              <a:t> – several seconds latency, can be huge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54</a:t>
            </a:fld>
            <a:endParaRPr lang="en-US"/>
          </a:p>
        </p:txBody>
      </p:sp>
    </p:spTree>
    <p:extLst>
      <p:ext uri="{BB962C8B-B14F-4D97-AF65-F5344CB8AC3E}">
        <p14:creationId xmlns:p14="http://schemas.microsoft.com/office/powerpoint/2010/main" val="3398244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Each track and sector is labeled</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Some are reserved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Listing of where files are stored</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File Allocation Table (FAT)</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FAT32</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NTFS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Data is organized in clusters</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Size of data the OS handles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ndParaRPr>
          </a:p>
          <a:p>
            <a:endParaRPr lang="en-US" dirty="0"/>
          </a:p>
        </p:txBody>
      </p:sp>
      <p:sp>
        <p:nvSpPr>
          <p:cNvPr id="4" name="Slide Number Placeholder 3"/>
          <p:cNvSpPr>
            <a:spLocks noGrp="1"/>
          </p:cNvSpPr>
          <p:nvPr>
            <p:ph type="sldNum" sz="quarter" idx="10"/>
          </p:nvPr>
        </p:nvSpPr>
        <p:spPr/>
        <p:txBody>
          <a:bodyPr/>
          <a:lstStyle/>
          <a:p>
            <a:fld id="{4C4854CB-8177-4240-B749-518605B36AA7}" type="slidenum">
              <a:rPr lang="en-US" smtClean="0"/>
              <a:t>57</a:t>
            </a:fld>
            <a:endParaRPr lang="en-US"/>
          </a:p>
        </p:txBody>
      </p:sp>
    </p:spTree>
    <p:extLst>
      <p:ext uri="{BB962C8B-B14F-4D97-AF65-F5344CB8AC3E}">
        <p14:creationId xmlns:p14="http://schemas.microsoft.com/office/powerpoint/2010/main" val="25205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F0C3A2-8CD2-4D8D-A884-27D14067B13E}" type="datetimeFigureOut">
              <a:rPr lang="en-US" smtClean="0"/>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3744425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F0C3A2-8CD2-4D8D-A884-27D14067B13E}" type="datetimeFigureOut">
              <a:rPr lang="en-US" smtClean="0"/>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2768251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F0C3A2-8CD2-4D8D-A884-27D14067B13E}" type="datetimeFigureOut">
              <a:rPr lang="en-US" smtClean="0"/>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3694604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F0C3A2-8CD2-4D8D-A884-27D14067B13E}" type="datetimeFigureOut">
              <a:rPr lang="en-US" smtClean="0"/>
              <a:t>4/19/2022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3693576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F0C3A2-8CD2-4D8D-A884-27D14067B13E}" type="datetimeFigureOut">
              <a:rPr lang="en-US" smtClean="0"/>
              <a:t>4/19/2022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2756798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F0C3A2-8CD2-4D8D-A884-27D14067B13E}" type="datetimeFigureOut">
              <a:rPr lang="en-US" smtClean="0"/>
              <a:t>4/19/2022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4034973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F0C3A2-8CD2-4D8D-A884-27D14067B13E}" type="datetimeFigureOut">
              <a:rPr lang="en-US" smtClean="0"/>
              <a:t>4/19/2022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4242385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F0C3A2-8CD2-4D8D-A884-27D14067B13E}" type="datetimeFigureOut">
              <a:rPr lang="en-US" smtClean="0"/>
              <a:t>4/19/2022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390422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F0C3A2-8CD2-4D8D-A884-27D14067B13E}" type="datetimeFigureOut">
              <a:rPr lang="en-US" smtClean="0"/>
              <a:t>4/19/2022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4191597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F0C3A2-8CD2-4D8D-A884-27D14067B13E}" type="datetimeFigureOut">
              <a:rPr lang="en-US" smtClean="0"/>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69688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F0C3A2-8CD2-4D8D-A884-27D14067B13E}" type="datetimeFigureOut">
              <a:rPr lang="en-US" smtClean="0"/>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CEDD0-2741-4307-A08B-D9AF868B8F98}" type="slidenum">
              <a:rPr lang="en-US" smtClean="0"/>
              <a:t>‹#›</a:t>
            </a:fld>
            <a:endParaRPr lang="en-US"/>
          </a:p>
        </p:txBody>
      </p:sp>
    </p:spTree>
    <p:extLst>
      <p:ext uri="{BB962C8B-B14F-4D97-AF65-F5344CB8AC3E}">
        <p14:creationId xmlns:p14="http://schemas.microsoft.com/office/powerpoint/2010/main" val="3952895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F0C3A2-8CD2-4D8D-A884-27D14067B13E}" type="datetimeFigureOut">
              <a:rPr lang="en-US" smtClean="0"/>
              <a:t>4/19/2022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8CEDD0-2741-4307-A08B-D9AF868B8F98}" type="slidenum">
              <a:rPr lang="en-US" smtClean="0"/>
              <a:t>‹#›</a:t>
            </a:fld>
            <a:endParaRPr lang="en-US"/>
          </a:p>
        </p:txBody>
      </p:sp>
    </p:spTree>
    <p:extLst>
      <p:ext uri="{BB962C8B-B14F-4D97-AF65-F5344CB8AC3E}">
        <p14:creationId xmlns:p14="http://schemas.microsoft.com/office/powerpoint/2010/main" val="1503222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solidFill>
                  <a:schemeClr val="accent2">
                    <a:lumMod val="50000"/>
                  </a:schemeClr>
                </a:solidFill>
                <a:effectLst>
                  <a:outerShdw blurRad="38100" dist="38100" dir="2700000" algn="tl">
                    <a:srgbClr val="000000">
                      <a:alpha val="43137"/>
                    </a:srgbClr>
                  </a:outerShdw>
                </a:effectLst>
              </a:rPr>
              <a:t>Introduction to Information and Communication Technology</a:t>
            </a:r>
            <a:endParaRPr lang="en-US" sz="2800" b="1" dirty="0">
              <a:solidFill>
                <a:schemeClr val="accent2">
                  <a:lumMod val="50000"/>
                </a:schemeClr>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r>
              <a:rPr lang="en-US" b="1" dirty="0" smtClean="0">
                <a:solidFill>
                  <a:schemeClr val="accent2">
                    <a:lumMod val="50000"/>
                  </a:schemeClr>
                </a:solidFill>
                <a:effectLst>
                  <a:outerShdw blurRad="38100" dist="38100" dir="2700000" algn="tl">
                    <a:srgbClr val="000000">
                      <a:alpha val="43137"/>
                    </a:srgbClr>
                  </a:outerShdw>
                </a:effectLst>
              </a:rPr>
              <a:t>CPS 111</a:t>
            </a:r>
            <a:endParaRPr lang="en-US" b="1" dirty="0">
              <a:solidFill>
                <a:schemeClr val="accent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61168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smtClean="0">
                <a:solidFill>
                  <a:schemeClr val="accent2">
                    <a:lumMod val="50000"/>
                  </a:schemeClr>
                </a:solidFill>
                <a:effectLst>
                  <a:outerShdw blurRad="38100" dist="38100" dir="2700000" algn="tl">
                    <a:srgbClr val="000000">
                      <a:alpha val="43137"/>
                    </a:srgbClr>
                  </a:outerShdw>
                </a:effectLst>
                <a:latin typeface="+mn-lt"/>
              </a:rPr>
              <a:t/>
            </a:r>
            <a:br>
              <a:rPr lang="en-US" sz="2800" b="1" dirty="0" smtClean="0">
                <a:solidFill>
                  <a:schemeClr val="accent2">
                    <a:lumMod val="50000"/>
                  </a:schemeClr>
                </a:solidFill>
                <a:effectLst>
                  <a:outerShdw blurRad="38100" dist="38100" dir="2700000" algn="tl">
                    <a:srgbClr val="000000">
                      <a:alpha val="43137"/>
                    </a:srgbClr>
                  </a:outerShdw>
                </a:effectLst>
                <a:latin typeface="+mn-lt"/>
              </a:rPr>
            </a:br>
            <a:r>
              <a:rPr lang="en-US" sz="3200" b="1" dirty="0">
                <a:solidFill>
                  <a:srgbClr val="ED7D31">
                    <a:lumMod val="50000"/>
                  </a:srgbClr>
                </a:solidFill>
                <a:effectLst>
                  <a:outerShdw blurRad="38100" dist="38100" dir="2700000" algn="tl">
                    <a:srgbClr val="000000">
                      <a:alpha val="43137"/>
                    </a:srgbClr>
                  </a:outerShdw>
                </a:effectLst>
                <a:latin typeface="Calibri" panose="020F0502020204030204"/>
              </a:rPr>
              <a:t>Data Representation</a:t>
            </a:r>
            <a:r>
              <a:rPr lang="en-US" sz="2800" b="1" dirty="0">
                <a:solidFill>
                  <a:schemeClr val="accent2">
                    <a:lumMod val="50000"/>
                  </a:schemeClr>
                </a:solidFill>
                <a:effectLst>
                  <a:outerShdw blurRad="38100" dist="38100" dir="2700000" algn="tl">
                    <a:srgbClr val="000000">
                      <a:alpha val="43137"/>
                    </a:srgbClr>
                  </a:outerShdw>
                </a:effectLst>
                <a:latin typeface="+mn-lt"/>
              </a:rPr>
              <a:t/>
            </a:r>
            <a:br>
              <a:rPr lang="en-US" sz="2800" b="1" dirty="0">
                <a:solidFill>
                  <a:schemeClr val="accent2">
                    <a:lumMod val="50000"/>
                  </a:schemeClr>
                </a:solidFill>
                <a:effectLst>
                  <a:outerShdw blurRad="38100" dist="38100" dir="2700000" algn="tl">
                    <a:srgbClr val="000000">
                      <a:alpha val="43137"/>
                    </a:srgbClr>
                  </a:outerShdw>
                </a:effectLst>
                <a:latin typeface="+mn-lt"/>
              </a:rPr>
            </a:br>
            <a:r>
              <a:rPr lang="en-US" sz="2800" b="1" dirty="0" smtClean="0">
                <a:solidFill>
                  <a:schemeClr val="accent2">
                    <a:lumMod val="50000"/>
                  </a:schemeClr>
                </a:solidFill>
                <a:effectLst>
                  <a:outerShdw blurRad="38100" dist="38100" dir="2700000" algn="tl">
                    <a:srgbClr val="000000">
                      <a:alpha val="43137"/>
                    </a:srgbClr>
                  </a:outerShdw>
                </a:effectLst>
                <a:latin typeface="+mn-lt"/>
              </a:rPr>
              <a:t/>
            </a:r>
            <a:br>
              <a:rPr lang="en-US" sz="2800" b="1" dirty="0" smtClean="0">
                <a:solidFill>
                  <a:schemeClr val="accent2">
                    <a:lumMod val="50000"/>
                  </a:schemeClr>
                </a:solidFill>
                <a:effectLst>
                  <a:outerShdw blurRad="38100" dist="38100" dir="2700000" algn="tl">
                    <a:srgbClr val="000000">
                      <a:alpha val="43137"/>
                    </a:srgbClr>
                  </a:outerShdw>
                </a:effectLst>
                <a:latin typeface="+mn-lt"/>
              </a:rPr>
            </a:br>
            <a:r>
              <a:rPr lang="en-US" sz="2800" b="1" dirty="0" smtClean="0">
                <a:solidFill>
                  <a:schemeClr val="accent2">
                    <a:lumMod val="50000"/>
                  </a:schemeClr>
                </a:solidFill>
                <a:effectLst>
                  <a:outerShdw blurRad="38100" dist="38100" dir="2700000" algn="tl">
                    <a:srgbClr val="000000">
                      <a:alpha val="43137"/>
                    </a:srgbClr>
                  </a:outerShdw>
                </a:effectLst>
                <a:latin typeface="+mn-lt"/>
              </a:rPr>
              <a:t>Bits and bytes</a:t>
            </a:r>
            <a:br>
              <a:rPr lang="en-US" sz="2800" b="1" dirty="0" smtClean="0">
                <a:solidFill>
                  <a:schemeClr val="accent2">
                    <a:lumMod val="50000"/>
                  </a:schemeClr>
                </a:solidFill>
                <a:effectLst>
                  <a:outerShdw blurRad="38100" dist="38100" dir="2700000" algn="tl">
                    <a:srgbClr val="000000">
                      <a:alpha val="43137"/>
                    </a:srgbClr>
                  </a:outerShdw>
                </a:effectLst>
                <a:latin typeface="+mn-lt"/>
              </a:rPr>
            </a:br>
            <a:endParaRPr lang="en-US" sz="2800"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r>
              <a:rPr lang="en-US" sz="2400" dirty="0" smtClean="0">
                <a:solidFill>
                  <a:schemeClr val="accent2">
                    <a:lumMod val="50000"/>
                  </a:schemeClr>
                </a:solidFill>
                <a:effectLst>
                  <a:outerShdw blurRad="38100" dist="38100" dir="2700000" algn="tl">
                    <a:srgbClr val="000000">
                      <a:alpha val="43137"/>
                    </a:srgbClr>
                  </a:outerShdw>
                </a:effectLst>
              </a:rPr>
              <a:t>Binary</a:t>
            </a:r>
            <a:r>
              <a:rPr lang="en-US" sz="2400" dirty="0" smtClean="0"/>
              <a:t> </a:t>
            </a:r>
            <a:r>
              <a:rPr lang="en-US" sz="2400" dirty="0" smtClean="0">
                <a:solidFill>
                  <a:schemeClr val="accent2">
                    <a:lumMod val="50000"/>
                  </a:schemeClr>
                </a:solidFill>
                <a:effectLst>
                  <a:outerShdw blurRad="38100" dist="38100" dir="2700000" algn="tl">
                    <a:srgbClr val="000000">
                      <a:alpha val="43137"/>
                    </a:srgbClr>
                  </a:outerShdw>
                </a:effectLst>
              </a:rPr>
              <a:t>digits</a:t>
            </a:r>
            <a:r>
              <a:rPr lang="en-US" sz="2400" dirty="0"/>
              <a:t> </a:t>
            </a:r>
            <a:r>
              <a:rPr lang="en-US" sz="2400" dirty="0" smtClean="0"/>
              <a:t>are in </a:t>
            </a:r>
            <a:r>
              <a:rPr lang="en-US" sz="2400" dirty="0" smtClean="0">
                <a:solidFill>
                  <a:schemeClr val="accent2">
                    <a:lumMod val="50000"/>
                  </a:schemeClr>
                </a:solidFill>
                <a:effectLst>
                  <a:outerShdw blurRad="38100" dist="38100" dir="2700000" algn="tl">
                    <a:srgbClr val="000000">
                      <a:alpha val="43137"/>
                    </a:srgbClr>
                  </a:outerShdw>
                </a:effectLst>
              </a:rPr>
              <a:t>bits</a:t>
            </a:r>
          </a:p>
          <a:p>
            <a:pPr fontAlgn="base">
              <a:lnSpc>
                <a:spcPct val="100000"/>
              </a:lnSpc>
              <a:spcBef>
                <a:spcPct val="20000"/>
              </a:spcBef>
              <a:spcAft>
                <a:spcPct val="0"/>
              </a:spcAft>
            </a:pPr>
            <a:r>
              <a:rPr kumimoji="0" lang="en-US" sz="2400" b="0" i="0" u="none" strike="noStrike" kern="0" cap="none" spc="0" normalizeH="0" baseline="0" noProof="0" dirty="0" smtClean="0">
                <a:ln>
                  <a:noFill/>
                </a:ln>
                <a:effectLst/>
                <a:uLnTx/>
                <a:uFillTx/>
              </a:rPr>
              <a:t>A </a:t>
            </a:r>
            <a:r>
              <a:rPr kumimoji="0" lang="en-US" sz="2400" i="0" u="none" strike="noStrike" kern="0" cap="none" spc="0" normalizeH="0" baseline="0" noProof="0" dirty="0" smtClean="0">
                <a:ln>
                  <a:noFill/>
                </a:ln>
                <a:solidFill>
                  <a:schemeClr val="accent2">
                    <a:lumMod val="50000"/>
                  </a:schemeClr>
                </a:solidFill>
                <a:effectLst>
                  <a:outerShdw blurRad="38100" dist="38100" dir="2700000" algn="tl">
                    <a:srgbClr val="000000">
                      <a:alpha val="43137"/>
                    </a:srgbClr>
                  </a:outerShdw>
                </a:effectLst>
                <a:uLnTx/>
                <a:uFillTx/>
              </a:rPr>
              <a:t>byte</a:t>
            </a:r>
            <a:r>
              <a:rPr kumimoji="0" lang="en-US" sz="2400" b="0" i="0" u="none" strike="noStrike" kern="0" cap="none" spc="0" normalizeH="0" baseline="0" noProof="0" dirty="0" smtClean="0">
                <a:ln>
                  <a:noFill/>
                </a:ln>
                <a:effectLst/>
                <a:uLnTx/>
                <a:uFillTx/>
              </a:rPr>
              <a:t> comprises of </a:t>
            </a:r>
            <a:r>
              <a:rPr kumimoji="0" lang="en-US" sz="2400" i="0" u="none" strike="noStrike" kern="0" cap="none" spc="0" normalizeH="0" baseline="0" noProof="0" dirty="0" smtClean="0">
                <a:ln>
                  <a:noFill/>
                </a:ln>
                <a:effectLst>
                  <a:outerShdw blurRad="38100" dist="38100" dir="2700000" algn="tl">
                    <a:srgbClr val="000000">
                      <a:alpha val="43137"/>
                    </a:srgbClr>
                  </a:outerShdw>
                </a:effectLst>
                <a:uLnTx/>
                <a:uFillTx/>
              </a:rPr>
              <a:t>8 bits </a:t>
            </a:r>
            <a:r>
              <a:rPr kumimoji="0" lang="en-US" sz="2400" b="0" i="0" u="none" strike="noStrike" kern="0" cap="none" spc="0" normalizeH="0" baseline="0" noProof="0" dirty="0" smtClean="0">
                <a:ln>
                  <a:noFill/>
                </a:ln>
                <a:effectLst/>
                <a:uLnTx/>
                <a:uFillTx/>
              </a:rPr>
              <a:t>and represents </a:t>
            </a:r>
            <a:r>
              <a:rPr kumimoji="0" lang="en-US" sz="2400" b="1" i="0" u="none" strike="noStrike" kern="0" cap="none" spc="0" normalizeH="0" baseline="0" noProof="0" dirty="0" smtClean="0">
                <a:ln>
                  <a:noFill/>
                </a:ln>
                <a:solidFill>
                  <a:schemeClr val="accent2">
                    <a:lumMod val="50000"/>
                  </a:schemeClr>
                </a:solidFill>
                <a:effectLst>
                  <a:outerShdw blurRad="38100" dist="38100" dir="2700000" algn="tl">
                    <a:srgbClr val="000000">
                      <a:alpha val="43137"/>
                    </a:srgbClr>
                  </a:outerShdw>
                </a:effectLst>
                <a:uLnTx/>
                <a:uFillTx/>
              </a:rPr>
              <a:t>1</a:t>
            </a:r>
            <a:r>
              <a:rPr kumimoji="0" lang="en-US" sz="2400" b="0" i="0" u="none" strike="noStrike" kern="0" cap="none" spc="0" normalizeH="0" baseline="0" noProof="0" dirty="0" smtClean="0">
                <a:ln>
                  <a:noFill/>
                </a:ln>
                <a:solidFill>
                  <a:schemeClr val="accent2">
                    <a:lumMod val="50000"/>
                  </a:schemeClr>
                </a:solidFill>
                <a:effectLst>
                  <a:outerShdw blurRad="38100" dist="38100" dir="2700000" algn="tl">
                    <a:srgbClr val="000000">
                      <a:alpha val="43137"/>
                    </a:srgbClr>
                  </a:outerShdw>
                </a:effectLst>
                <a:uLnTx/>
                <a:uFillTx/>
              </a:rPr>
              <a:t> </a:t>
            </a:r>
            <a:r>
              <a:rPr kumimoji="0" lang="en-US" sz="2400" b="1" i="0" u="none" strike="noStrike" kern="0" cap="none" spc="0" normalizeH="0" baseline="0" noProof="0" dirty="0" smtClean="0">
                <a:ln>
                  <a:noFill/>
                </a:ln>
                <a:solidFill>
                  <a:schemeClr val="accent2">
                    <a:lumMod val="50000"/>
                  </a:schemeClr>
                </a:solidFill>
                <a:effectLst>
                  <a:outerShdw blurRad="38100" dist="38100" dir="2700000" algn="tl">
                    <a:srgbClr val="000000">
                      <a:alpha val="43137"/>
                    </a:srgbClr>
                  </a:outerShdw>
                </a:effectLst>
                <a:uLnTx/>
                <a:uFillTx/>
              </a:rPr>
              <a:t>character</a:t>
            </a:r>
          </a:p>
          <a:p>
            <a:endParaRPr lang="en-US" sz="2400" dirty="0"/>
          </a:p>
        </p:txBody>
      </p:sp>
      <p:pic>
        <p:nvPicPr>
          <p:cNvPr id="4" name="Picture 4" descr="byte"/>
          <p:cNvPicPr>
            <a:picLocks noChangeAspect="1" noChangeArrowheads="1"/>
          </p:cNvPicPr>
          <p:nvPr/>
        </p:nvPicPr>
        <p:blipFill>
          <a:blip r:embed="rId2"/>
          <a:srcRect/>
          <a:stretch>
            <a:fillRect/>
          </a:stretch>
        </p:blipFill>
        <p:spPr bwMode="auto">
          <a:xfrm>
            <a:off x="1154697" y="3407685"/>
            <a:ext cx="8930726" cy="1318223"/>
          </a:xfrm>
          <a:prstGeom prst="rect">
            <a:avLst/>
          </a:prstGeom>
          <a:noFill/>
        </p:spPr>
      </p:pic>
    </p:spTree>
    <p:extLst>
      <p:ext uri="{BB962C8B-B14F-4D97-AF65-F5344CB8AC3E}">
        <p14:creationId xmlns:p14="http://schemas.microsoft.com/office/powerpoint/2010/main" val="286768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ED7D31">
                    <a:lumMod val="50000"/>
                  </a:srgbClr>
                </a:solidFill>
                <a:latin typeface="Calibri" panose="020F0502020204030204"/>
              </a:rPr>
              <a:t>Bits and bytes</a:t>
            </a:r>
            <a:endParaRPr lang="en-US" dirty="0"/>
          </a:p>
        </p:txBody>
      </p:sp>
      <p:pic>
        <p:nvPicPr>
          <p:cNvPr id="4" name="Content Placeholder 3" descr="saw8293x_0505.jpg"/>
          <p:cNvPicPr>
            <a:picLocks noGrp="1" noChangeAspect="1"/>
          </p:cNvPicPr>
          <p:nvPr>
            <p:ph idx="1"/>
          </p:nvPr>
        </p:nvPicPr>
        <p:blipFill>
          <a:blip r:embed="rId2"/>
          <a:stretch>
            <a:fillRect/>
          </a:stretch>
        </p:blipFill>
        <p:spPr>
          <a:xfrm>
            <a:off x="2378092" y="1816799"/>
            <a:ext cx="5344514" cy="4439146"/>
          </a:xfrm>
          <a:prstGeom prst="rect">
            <a:avLst/>
          </a:prstGeom>
        </p:spPr>
      </p:pic>
      <p:sp>
        <p:nvSpPr>
          <p:cNvPr id="5" name="Rectangle 4"/>
          <p:cNvSpPr/>
          <p:nvPr/>
        </p:nvSpPr>
        <p:spPr>
          <a:xfrm>
            <a:off x="8452478" y="3403765"/>
            <a:ext cx="3076996" cy="461665"/>
          </a:xfrm>
          <a:prstGeom prst="rect">
            <a:avLst/>
          </a:prstGeom>
        </p:spPr>
        <p:txBody>
          <a:bodyPr wrap="none">
            <a:spAutoFit/>
          </a:bodyPr>
          <a:lstStyle/>
          <a:p>
            <a:pPr lvl="0"/>
            <a:r>
              <a:rPr lang="en-US" sz="2400" dirty="0">
                <a:solidFill>
                  <a:schemeClr val="accent2">
                    <a:lumMod val="50000"/>
                  </a:schemeClr>
                </a:solidFill>
                <a:effectLst>
                  <a:outerShdw blurRad="38100" dist="38100" dir="2700000" algn="tl">
                    <a:srgbClr val="000000">
                      <a:alpha val="43137"/>
                    </a:srgbClr>
                  </a:outerShdw>
                </a:effectLst>
              </a:rPr>
              <a:t>A binary digital system</a:t>
            </a:r>
          </a:p>
        </p:txBody>
      </p:sp>
    </p:spTree>
    <p:extLst>
      <p:ext uri="{BB962C8B-B14F-4D97-AF65-F5344CB8AC3E}">
        <p14:creationId xmlns:p14="http://schemas.microsoft.com/office/powerpoint/2010/main" val="750020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200" b="1" dirty="0" smtClean="0">
                <a:solidFill>
                  <a:schemeClr val="accent2">
                    <a:lumMod val="50000"/>
                  </a:schemeClr>
                </a:solidFill>
                <a:effectLst>
                  <a:outerShdw blurRad="38100" dist="38100" dir="2700000" algn="tl">
                    <a:srgbClr val="000000">
                      <a:alpha val="43137"/>
                    </a:srgbClr>
                  </a:outerShdw>
                </a:effectLst>
                <a:latin typeface="+mn-lt"/>
              </a:rPr>
              <a:t>Text codes</a:t>
            </a:r>
            <a:br>
              <a:rPr lang="en-US" sz="3200" b="1" dirty="0" smtClean="0">
                <a:solidFill>
                  <a:schemeClr val="accent2">
                    <a:lumMod val="50000"/>
                  </a:schemeClr>
                </a:solidFill>
                <a:effectLst>
                  <a:outerShdw blurRad="38100" dist="38100" dir="2700000" algn="tl">
                    <a:srgbClr val="000000">
                      <a:alpha val="43137"/>
                    </a:srgbClr>
                  </a:outerShdw>
                </a:effectLst>
                <a:latin typeface="+mn-lt"/>
              </a:rPr>
            </a:br>
            <a:endParaRPr lang="en-US" sz="3200"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r>
              <a:rPr lang="en-US" sz="2400" dirty="0" smtClean="0">
                <a:effectLst>
                  <a:outerShdw blurRad="38100" dist="38100" dir="2700000" algn="tl">
                    <a:srgbClr val="000000">
                      <a:alpha val="43137"/>
                    </a:srgbClr>
                  </a:outerShdw>
                </a:effectLst>
              </a:rPr>
              <a:t>Converts letters into binary format</a:t>
            </a:r>
          </a:p>
          <a:p>
            <a:pPr marL="0" indent="0">
              <a:buNone/>
            </a:pPr>
            <a:endParaRPr lang="en-US" sz="2400" dirty="0" smtClean="0">
              <a:effectLst>
                <a:outerShdw blurRad="38100" dist="38100" dir="2700000" algn="tl">
                  <a:srgbClr val="000000">
                    <a:alpha val="43137"/>
                  </a:srgbClr>
                </a:outerShdw>
              </a:effectLst>
            </a:endParaRPr>
          </a:p>
          <a:p>
            <a:pPr lvl="0">
              <a:buNone/>
            </a:pPr>
            <a:endParaRPr lang="en-US" sz="2400" dirty="0" smtClean="0"/>
          </a:p>
          <a:p>
            <a:r>
              <a:rPr lang="en-US" sz="2400" dirty="0" smtClean="0">
                <a:effectLst>
                  <a:outerShdw blurRad="38100" dist="38100" dir="2700000" algn="tl">
                    <a:srgbClr val="000000">
                      <a:alpha val="43137"/>
                    </a:srgbClr>
                  </a:outerShdw>
                </a:effectLst>
              </a:rPr>
              <a:t>Is there a need of a standard code?</a:t>
            </a:r>
          </a:p>
          <a:p>
            <a:pPr lvl="1" fontAlgn="base">
              <a:lnSpc>
                <a:spcPct val="100000"/>
              </a:lnSpc>
              <a:spcBef>
                <a:spcPct val="20000"/>
              </a:spcBef>
              <a:spcAft>
                <a:spcPct val="0"/>
              </a:spcAft>
            </a:pPr>
            <a:r>
              <a:rPr kumimoji="0" lang="en-US" b="1" i="0" u="none" strike="noStrike" kern="0" cap="none" spc="0" normalizeH="0" baseline="0" noProof="0" dirty="0" smtClean="0">
                <a:ln>
                  <a:noFill/>
                </a:ln>
                <a:solidFill>
                  <a:schemeClr val="accent2">
                    <a:lumMod val="50000"/>
                  </a:schemeClr>
                </a:solidFill>
                <a:effectLst/>
                <a:uLnTx/>
                <a:uFillTx/>
              </a:rPr>
              <a:t>ASCII</a:t>
            </a:r>
            <a:r>
              <a:rPr kumimoji="0" lang="en-US" b="0" i="0" u="none" strike="noStrike" kern="0" cap="none" spc="0" normalizeH="0" baseline="0" noProof="0" dirty="0" smtClean="0">
                <a:ln>
                  <a:noFill/>
                </a:ln>
                <a:solidFill>
                  <a:schemeClr val="accent2">
                    <a:lumMod val="50000"/>
                  </a:schemeClr>
                </a:solidFill>
                <a:effectLst/>
                <a:uLnTx/>
                <a:uFillTx/>
              </a:rPr>
              <a:t> </a:t>
            </a:r>
          </a:p>
          <a:p>
            <a:pPr lvl="2" fontAlgn="base">
              <a:lnSpc>
                <a:spcPct val="100000"/>
              </a:lnSpc>
              <a:spcBef>
                <a:spcPct val="20000"/>
              </a:spcBef>
              <a:spcAft>
                <a:spcPct val="0"/>
              </a:spcAft>
            </a:pPr>
            <a:r>
              <a:rPr kumimoji="0" lang="en-US" b="1" i="0" u="none" strike="noStrike" kern="0" cap="none" spc="0" normalizeH="0" baseline="0" noProof="0" dirty="0" smtClean="0">
                <a:ln>
                  <a:noFill/>
                </a:ln>
                <a:solidFill>
                  <a:srgbClr val="0070C0"/>
                </a:solidFill>
                <a:effectLst/>
                <a:uLnTx/>
                <a:uFillTx/>
              </a:rPr>
              <a:t>(American English symbols)</a:t>
            </a:r>
          </a:p>
          <a:p>
            <a:pPr lvl="1" fontAlgn="base">
              <a:lnSpc>
                <a:spcPct val="100000"/>
              </a:lnSpc>
              <a:spcBef>
                <a:spcPct val="20000"/>
              </a:spcBef>
              <a:spcAft>
                <a:spcPct val="0"/>
              </a:spcAft>
            </a:pPr>
            <a:r>
              <a:rPr kumimoji="0" lang="en-US" b="1" i="0" u="none" strike="noStrike" kern="0" cap="none" spc="0" normalizeH="0" baseline="0" noProof="0" dirty="0" smtClean="0">
                <a:ln>
                  <a:noFill/>
                </a:ln>
                <a:solidFill>
                  <a:schemeClr val="accent2">
                    <a:lumMod val="50000"/>
                  </a:schemeClr>
                </a:solidFill>
                <a:effectLst/>
                <a:uLnTx/>
                <a:uFillTx/>
              </a:rPr>
              <a:t>Extended ASCII </a:t>
            </a:r>
          </a:p>
          <a:p>
            <a:pPr lvl="2" fontAlgn="base">
              <a:lnSpc>
                <a:spcPct val="100000"/>
              </a:lnSpc>
              <a:spcBef>
                <a:spcPct val="20000"/>
              </a:spcBef>
              <a:spcAft>
                <a:spcPct val="0"/>
              </a:spcAft>
            </a:pPr>
            <a:r>
              <a:rPr kumimoji="0" lang="en-US" b="1" i="0" u="none" strike="noStrike" kern="0" cap="none" spc="0" normalizeH="0" baseline="0" noProof="0" dirty="0" smtClean="0">
                <a:ln>
                  <a:noFill/>
                </a:ln>
                <a:solidFill>
                  <a:srgbClr val="0070C0"/>
                </a:solidFill>
                <a:effectLst/>
                <a:uLnTx/>
                <a:uFillTx/>
              </a:rPr>
              <a:t>(Graphics and other symbols)</a:t>
            </a:r>
          </a:p>
          <a:p>
            <a:pPr lvl="1" fontAlgn="base">
              <a:lnSpc>
                <a:spcPct val="100000"/>
              </a:lnSpc>
              <a:spcBef>
                <a:spcPct val="20000"/>
              </a:spcBef>
              <a:spcAft>
                <a:spcPct val="0"/>
              </a:spcAft>
            </a:pPr>
            <a:r>
              <a:rPr kumimoji="0" lang="en-US" b="1" i="0" u="none" strike="noStrike" kern="0" cap="none" spc="0" normalizeH="0" baseline="0" noProof="0" dirty="0" smtClean="0">
                <a:ln>
                  <a:noFill/>
                </a:ln>
                <a:solidFill>
                  <a:schemeClr val="accent2">
                    <a:lumMod val="50000"/>
                  </a:schemeClr>
                </a:solidFill>
                <a:effectLst/>
                <a:uLnTx/>
                <a:uFillTx/>
              </a:rPr>
              <a:t>Unicode </a:t>
            </a:r>
          </a:p>
          <a:p>
            <a:pPr lvl="2" fontAlgn="base">
              <a:lnSpc>
                <a:spcPct val="100000"/>
              </a:lnSpc>
              <a:spcBef>
                <a:spcPct val="20000"/>
              </a:spcBef>
              <a:spcAft>
                <a:spcPct val="0"/>
              </a:spcAft>
            </a:pPr>
            <a:r>
              <a:rPr kumimoji="0" lang="en-US" b="1" i="0" u="none" strike="noStrike" kern="0" cap="none" spc="0" normalizeH="0" baseline="0" noProof="0" dirty="0" smtClean="0">
                <a:ln>
                  <a:noFill/>
                </a:ln>
                <a:solidFill>
                  <a:srgbClr val="0070C0"/>
                </a:solidFill>
                <a:effectLst/>
                <a:uLnTx/>
                <a:uFillTx/>
              </a:rPr>
              <a:t>(All languages on the planet)</a:t>
            </a:r>
          </a:p>
          <a:p>
            <a:endParaRPr lang="en-US" sz="2000" b="1" dirty="0"/>
          </a:p>
          <a:p>
            <a:pPr lvl="0">
              <a:buNone/>
            </a:pPr>
            <a:endParaRPr lang="en-US" sz="2000" b="1" dirty="0" smtClean="0"/>
          </a:p>
          <a:p>
            <a:endParaRPr lang="en-US" dirty="0"/>
          </a:p>
        </p:txBody>
      </p:sp>
    </p:spTree>
    <p:extLst>
      <p:ext uri="{BB962C8B-B14F-4D97-AF65-F5344CB8AC3E}">
        <p14:creationId xmlns:p14="http://schemas.microsoft.com/office/powerpoint/2010/main" val="2479932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aw8293x_0506.jpg"/>
          <p:cNvPicPr>
            <a:picLocks noChangeAspect="1"/>
          </p:cNvPicPr>
          <p:nvPr/>
        </p:nvPicPr>
        <p:blipFill>
          <a:blip r:embed="rId3"/>
          <a:stretch>
            <a:fillRect/>
          </a:stretch>
        </p:blipFill>
        <p:spPr>
          <a:xfrm>
            <a:off x="1117332" y="259246"/>
            <a:ext cx="10096100" cy="6298301"/>
          </a:xfrm>
          <a:prstGeom prst="rect">
            <a:avLst/>
          </a:prstGeom>
        </p:spPr>
      </p:pic>
    </p:spTree>
    <p:extLst>
      <p:ext uri="{BB962C8B-B14F-4D97-AF65-F5344CB8AC3E}">
        <p14:creationId xmlns:p14="http://schemas.microsoft.com/office/powerpoint/2010/main" val="3303151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58900"/>
          </a:xfrm>
        </p:spPr>
        <p:txBody>
          <a:bodyPr>
            <a:normAutofit/>
          </a:bodyPr>
          <a:lstStyle/>
          <a:p>
            <a:r>
              <a:rPr lang="en-US" sz="2800" b="1" dirty="0" smtClean="0">
                <a:solidFill>
                  <a:schemeClr val="accent2">
                    <a:lumMod val="50000"/>
                  </a:schemeClr>
                </a:solidFill>
                <a:effectLst>
                  <a:outerShdw blurRad="38100" dist="38100" dir="2700000" algn="tl">
                    <a:srgbClr val="000000">
                      <a:alpha val="43137"/>
                    </a:srgbClr>
                  </a:outerShdw>
                </a:effectLst>
                <a:latin typeface="+mn-lt"/>
              </a:rPr>
              <a:t>How computers process data?</a:t>
            </a:r>
            <a:endParaRPr lang="en-US" sz="28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155032"/>
            <a:ext cx="10515600" cy="5553776"/>
          </a:xfrm>
        </p:spPr>
        <p:txBody>
          <a:bodyPr>
            <a:normAutofit/>
          </a:bodyPr>
          <a:lstStyle/>
          <a:p>
            <a:r>
              <a:rPr lang="en-US" sz="2400" dirty="0" smtClean="0">
                <a:effectLst>
                  <a:outerShdw blurRad="38100" dist="38100" dir="2700000" algn="tl">
                    <a:srgbClr val="000000">
                      <a:alpha val="43137"/>
                    </a:srgbClr>
                  </a:outerShdw>
                </a:effectLst>
              </a:rPr>
              <a:t>The basis of the processing part of the computer is the </a:t>
            </a:r>
            <a:r>
              <a:rPr lang="en-US" sz="2400" dirty="0" smtClean="0">
                <a:solidFill>
                  <a:schemeClr val="accent2">
                    <a:lumMod val="50000"/>
                  </a:schemeClr>
                </a:solidFill>
                <a:effectLst>
                  <a:outerShdw blurRad="38100" dist="38100" dir="2700000" algn="tl">
                    <a:srgbClr val="000000">
                      <a:alpha val="43137"/>
                    </a:srgbClr>
                  </a:outerShdw>
                </a:effectLst>
              </a:rPr>
              <a:t>binary system</a:t>
            </a:r>
            <a:r>
              <a:rPr lang="en-US" sz="2400" dirty="0">
                <a:effectLst>
                  <a:outerShdw blurRad="38100" dist="38100" dir="2700000" algn="tl">
                    <a:srgbClr val="000000">
                      <a:alpha val="43137"/>
                    </a:srgbClr>
                  </a:outerShdw>
                </a:effectLst>
              </a:rPr>
              <a:t>,</a:t>
            </a:r>
            <a:r>
              <a:rPr lang="en-US" sz="2400" dirty="0" smtClean="0">
                <a:effectLst>
                  <a:outerShdw blurRad="38100" dist="38100" dir="2700000" algn="tl">
                    <a:srgbClr val="000000">
                      <a:alpha val="43137"/>
                    </a:srgbClr>
                  </a:outerShdw>
                </a:effectLst>
              </a:rPr>
              <a:t> which has only two digits: </a:t>
            </a:r>
            <a:r>
              <a:rPr lang="en-US" sz="2400" b="1" dirty="0" smtClean="0">
                <a:effectLst>
                  <a:outerShdw blurRad="38100" dist="38100" dir="2700000" algn="tl">
                    <a:srgbClr val="000000">
                      <a:alpha val="43137"/>
                    </a:srgbClr>
                  </a:outerShdw>
                </a:effectLst>
              </a:rPr>
              <a:t>1</a:t>
            </a:r>
            <a:r>
              <a:rPr lang="en-US" sz="2400" dirty="0" smtClean="0">
                <a:effectLst>
                  <a:outerShdw blurRad="38100" dist="38100" dir="2700000" algn="tl">
                    <a:srgbClr val="000000">
                      <a:alpha val="43137"/>
                    </a:srgbClr>
                  </a:outerShdw>
                </a:effectLst>
              </a:rPr>
              <a:t> and </a:t>
            </a:r>
            <a:r>
              <a:rPr lang="en-US" sz="2400" b="1" dirty="0" smtClean="0">
                <a:effectLst>
                  <a:outerShdw blurRad="38100" dist="38100" dir="2700000" algn="tl">
                    <a:srgbClr val="000000">
                      <a:alpha val="43137"/>
                    </a:srgbClr>
                  </a:outerShdw>
                </a:effectLst>
              </a:rPr>
              <a:t>0</a:t>
            </a:r>
            <a:r>
              <a:rPr lang="en-US" sz="2400" dirty="0" smtClean="0">
                <a:effectLst>
                  <a:outerShdw blurRad="38100" dist="38100" dir="2700000" algn="tl">
                    <a:srgbClr val="000000">
                      <a:alpha val="43137"/>
                    </a:srgbClr>
                  </a:outerShdw>
                </a:effectLst>
              </a:rPr>
              <a:t>. </a:t>
            </a:r>
          </a:p>
          <a:p>
            <a:r>
              <a:rPr lang="en-US" sz="2400" dirty="0">
                <a:solidFill>
                  <a:prstClr val="black"/>
                </a:solidFill>
                <a:effectLst>
                  <a:outerShdw blurRad="38100" dist="38100" dir="2700000" algn="tl">
                    <a:srgbClr val="000000">
                      <a:alpha val="43137"/>
                    </a:srgbClr>
                  </a:outerShdw>
                </a:effectLst>
              </a:rPr>
              <a:t>These two digits, called </a:t>
            </a:r>
            <a:r>
              <a:rPr lang="en-US" sz="2400" dirty="0" smtClean="0">
                <a:solidFill>
                  <a:schemeClr val="accent2">
                    <a:lumMod val="50000"/>
                  </a:schemeClr>
                </a:solidFill>
                <a:effectLst>
                  <a:outerShdw blurRad="38100" dist="38100" dir="2700000" algn="tl">
                    <a:srgbClr val="000000">
                      <a:alpha val="43137"/>
                    </a:srgbClr>
                  </a:outerShdw>
                </a:effectLst>
              </a:rPr>
              <a:t>bits</a:t>
            </a:r>
            <a:r>
              <a:rPr lang="en-US" sz="2400" dirty="0">
                <a:solidFill>
                  <a:prstClr val="black"/>
                </a:solidFill>
                <a:effectLst>
                  <a:outerShdw blurRad="38100" dist="38100" dir="2700000" algn="tl">
                    <a:srgbClr val="000000">
                      <a:alpha val="43137"/>
                    </a:srgbClr>
                  </a:outerShdw>
                </a:effectLst>
              </a:rPr>
              <a:t>,</a:t>
            </a:r>
            <a:r>
              <a:rPr lang="en-US" sz="2400" dirty="0" smtClean="0">
                <a:solidFill>
                  <a:prstClr val="black"/>
                </a:solidFill>
                <a:effectLst>
                  <a:outerShdw blurRad="38100" dist="38100" dir="2700000" algn="tl">
                    <a:srgbClr val="000000">
                      <a:alpha val="43137"/>
                    </a:srgbClr>
                  </a:outerShdw>
                </a:effectLst>
              </a:rPr>
              <a:t> </a:t>
            </a:r>
            <a:r>
              <a:rPr lang="en-US" sz="2400" dirty="0">
                <a:solidFill>
                  <a:prstClr val="black"/>
                </a:solidFill>
                <a:effectLst>
                  <a:outerShdw blurRad="38100" dist="38100" dir="2700000" algn="tl">
                    <a:srgbClr val="000000">
                      <a:alpha val="43137"/>
                    </a:srgbClr>
                  </a:outerShdw>
                </a:effectLst>
              </a:rPr>
              <a:t>correspond to the on and off states of electricity used in computers</a:t>
            </a:r>
            <a:r>
              <a:rPr lang="en-US" sz="2400" dirty="0" smtClean="0">
                <a:solidFill>
                  <a:prstClr val="black"/>
                </a:solidFill>
                <a:effectLst>
                  <a:outerShdw blurRad="38100" dist="38100" dir="2700000" algn="tl">
                    <a:srgbClr val="000000">
                      <a:alpha val="43137"/>
                    </a:srgbClr>
                  </a:outerShdw>
                </a:effectLst>
              </a:rPr>
              <a:t>.</a:t>
            </a:r>
          </a:p>
          <a:p>
            <a:r>
              <a:rPr lang="en-US" sz="2400" dirty="0">
                <a:solidFill>
                  <a:prstClr val="black"/>
                </a:solidFill>
                <a:effectLst>
                  <a:outerShdw blurRad="38100" dist="38100" dir="2700000" algn="tl">
                    <a:srgbClr val="000000">
                      <a:alpha val="43137"/>
                    </a:srgbClr>
                  </a:outerShdw>
                </a:effectLst>
              </a:rPr>
              <a:t>A group of </a:t>
            </a:r>
            <a:r>
              <a:rPr lang="en-US" sz="2400" b="1" dirty="0">
                <a:solidFill>
                  <a:prstClr val="black"/>
                </a:solidFill>
                <a:effectLst>
                  <a:outerShdw blurRad="38100" dist="38100" dir="2700000" algn="tl">
                    <a:srgbClr val="000000">
                      <a:alpha val="43137"/>
                    </a:srgbClr>
                  </a:outerShdw>
                </a:effectLst>
              </a:rPr>
              <a:t>8</a:t>
            </a:r>
            <a:r>
              <a:rPr lang="en-US" sz="2400" dirty="0">
                <a:solidFill>
                  <a:prstClr val="black"/>
                </a:solidFill>
                <a:effectLst>
                  <a:outerShdw blurRad="38100" dist="38100" dir="2700000" algn="tl">
                    <a:srgbClr val="000000">
                      <a:alpha val="43137"/>
                    </a:srgbClr>
                  </a:outerShdw>
                </a:effectLst>
              </a:rPr>
              <a:t> bits, called a </a:t>
            </a:r>
            <a:r>
              <a:rPr lang="en-US" sz="2400" dirty="0" smtClean="0">
                <a:solidFill>
                  <a:schemeClr val="accent2">
                    <a:lumMod val="50000"/>
                  </a:schemeClr>
                </a:solidFill>
                <a:effectLst>
                  <a:outerShdw blurRad="38100" dist="38100" dir="2700000" algn="tl">
                    <a:srgbClr val="000000">
                      <a:alpha val="43137"/>
                    </a:srgbClr>
                  </a:outerShdw>
                </a:effectLst>
              </a:rPr>
              <a:t>byte,</a:t>
            </a:r>
            <a:r>
              <a:rPr lang="en-US" sz="2400" dirty="0" smtClean="0">
                <a:solidFill>
                  <a:prstClr val="black"/>
                </a:solidFill>
                <a:effectLst>
                  <a:outerShdw blurRad="38100" dist="38100" dir="2700000" algn="tl">
                    <a:srgbClr val="000000">
                      <a:alpha val="43137"/>
                    </a:srgbClr>
                  </a:outerShdw>
                </a:effectLst>
              </a:rPr>
              <a:t> </a:t>
            </a:r>
            <a:r>
              <a:rPr lang="en-US" sz="2400" dirty="0">
                <a:solidFill>
                  <a:prstClr val="black"/>
                </a:solidFill>
                <a:effectLst>
                  <a:outerShdw blurRad="38100" dist="38100" dir="2700000" algn="tl">
                    <a:srgbClr val="000000">
                      <a:alpha val="43137"/>
                    </a:srgbClr>
                  </a:outerShdw>
                </a:effectLst>
              </a:rPr>
              <a:t>represents one character in the computer</a:t>
            </a:r>
            <a:r>
              <a:rPr lang="en-US" sz="2400" dirty="0" smtClean="0">
                <a:solidFill>
                  <a:prstClr val="black"/>
                </a:solidFill>
                <a:effectLst>
                  <a:outerShdw blurRad="38100" dist="38100" dir="2700000" algn="tl">
                    <a:srgbClr val="000000">
                      <a:alpha val="43137"/>
                    </a:srgbClr>
                  </a:outerShdw>
                </a:effectLst>
              </a:rPr>
              <a:t>.</a:t>
            </a:r>
          </a:p>
          <a:p>
            <a:endParaRPr lang="en-US" sz="2400" dirty="0" smtClean="0">
              <a:solidFill>
                <a:prstClr val="black"/>
              </a:solidFill>
              <a:effectLst>
                <a:outerShdw blurRad="38100" dist="38100" dir="2700000" algn="tl">
                  <a:srgbClr val="000000">
                    <a:alpha val="43137"/>
                  </a:srgbClr>
                </a:outerShdw>
              </a:effectLst>
            </a:endParaRPr>
          </a:p>
          <a:p>
            <a:r>
              <a:rPr lang="en-US" sz="2400" dirty="0">
                <a:solidFill>
                  <a:prstClr val="black"/>
                </a:solidFill>
                <a:effectLst>
                  <a:outerShdw blurRad="38100" dist="38100" dir="2700000" algn="tl">
                    <a:srgbClr val="000000">
                      <a:alpha val="43137"/>
                    </a:srgbClr>
                  </a:outerShdw>
                </a:effectLst>
              </a:rPr>
              <a:t>Storage capacities are expressed in multiples of </a:t>
            </a:r>
            <a:r>
              <a:rPr lang="en-US" sz="2400" dirty="0" smtClean="0">
                <a:solidFill>
                  <a:prstClr val="black"/>
                </a:solidFill>
                <a:effectLst>
                  <a:outerShdw blurRad="38100" dist="38100" dir="2700000" algn="tl">
                    <a:srgbClr val="000000">
                      <a:alpha val="43137"/>
                    </a:srgbClr>
                  </a:outerShdw>
                </a:effectLst>
              </a:rPr>
              <a:t>bytes:</a:t>
            </a:r>
          </a:p>
          <a:p>
            <a:r>
              <a:rPr lang="en-US" sz="2400" b="1" dirty="0" smtClean="0">
                <a:solidFill>
                  <a:prstClr val="black"/>
                </a:solidFill>
                <a:effectLst>
                  <a:outerShdw blurRad="38100" dist="38100" dir="2700000" algn="tl">
                    <a:srgbClr val="000000">
                      <a:alpha val="43137"/>
                    </a:srgbClr>
                  </a:outerShdw>
                </a:effectLst>
              </a:rPr>
              <a:t>1,000 </a:t>
            </a:r>
            <a:r>
              <a:rPr lang="en-US" sz="2400" b="1" dirty="0">
                <a:solidFill>
                  <a:prstClr val="black"/>
                </a:solidFill>
                <a:effectLst>
                  <a:outerShdw blurRad="38100" dist="38100" dir="2700000" algn="tl">
                    <a:srgbClr val="000000">
                      <a:alpha val="43137"/>
                    </a:srgbClr>
                  </a:outerShdw>
                </a:effectLst>
              </a:rPr>
              <a:t>bytes </a:t>
            </a:r>
            <a:r>
              <a:rPr lang="en-US" sz="2400" dirty="0">
                <a:solidFill>
                  <a:prstClr val="black"/>
                </a:solidFill>
                <a:effectLst>
                  <a:outerShdw blurRad="38100" dist="38100" dir="2700000" algn="tl">
                    <a:srgbClr val="000000">
                      <a:alpha val="43137"/>
                    </a:srgbClr>
                  </a:outerShdw>
                </a:effectLst>
              </a:rPr>
              <a:t>= </a:t>
            </a:r>
            <a:r>
              <a:rPr lang="en-US" sz="2400" dirty="0">
                <a:solidFill>
                  <a:schemeClr val="accent2">
                    <a:lumMod val="50000"/>
                  </a:schemeClr>
                </a:solidFill>
                <a:effectLst>
                  <a:outerShdw blurRad="38100" dist="38100" dir="2700000" algn="tl">
                    <a:srgbClr val="000000">
                      <a:alpha val="43137"/>
                    </a:srgbClr>
                  </a:outerShdw>
                </a:effectLst>
              </a:rPr>
              <a:t>1 </a:t>
            </a:r>
            <a:r>
              <a:rPr lang="en-US" sz="2400" dirty="0" smtClean="0">
                <a:solidFill>
                  <a:schemeClr val="accent2">
                    <a:lumMod val="50000"/>
                  </a:schemeClr>
                </a:solidFill>
                <a:effectLst>
                  <a:outerShdw blurRad="38100" dist="38100" dir="2700000" algn="tl">
                    <a:srgbClr val="000000">
                      <a:alpha val="43137"/>
                    </a:srgbClr>
                  </a:outerShdw>
                </a:effectLst>
              </a:rPr>
              <a:t>kilobyte</a:t>
            </a:r>
            <a:endParaRPr lang="en-US" sz="2400" dirty="0">
              <a:solidFill>
                <a:schemeClr val="accent2">
                  <a:lumMod val="50000"/>
                </a:schemeClr>
              </a:solidFill>
              <a:effectLst>
                <a:outerShdw blurRad="38100" dist="38100" dir="2700000" algn="tl">
                  <a:srgbClr val="000000">
                    <a:alpha val="43137"/>
                  </a:srgbClr>
                </a:outerShdw>
              </a:effectLst>
            </a:endParaRPr>
          </a:p>
          <a:p>
            <a:r>
              <a:rPr lang="en-US" sz="2400" b="1" dirty="0" smtClean="0">
                <a:solidFill>
                  <a:prstClr val="black"/>
                </a:solidFill>
                <a:effectLst>
                  <a:outerShdw blurRad="38100" dist="38100" dir="2700000" algn="tl">
                    <a:srgbClr val="000000">
                      <a:alpha val="43137"/>
                    </a:srgbClr>
                  </a:outerShdw>
                </a:effectLst>
              </a:rPr>
              <a:t>1 </a:t>
            </a:r>
            <a:r>
              <a:rPr lang="en-US" sz="2400" b="1" dirty="0">
                <a:solidFill>
                  <a:prstClr val="black"/>
                </a:solidFill>
                <a:effectLst>
                  <a:outerShdw blurRad="38100" dist="38100" dir="2700000" algn="tl">
                    <a:srgbClr val="000000">
                      <a:alpha val="43137"/>
                    </a:srgbClr>
                  </a:outerShdw>
                </a:effectLst>
              </a:rPr>
              <a:t>million bytes </a:t>
            </a:r>
            <a:r>
              <a:rPr lang="en-US" sz="2400" dirty="0">
                <a:solidFill>
                  <a:prstClr val="black"/>
                </a:solidFill>
                <a:effectLst>
                  <a:outerShdw blurRad="38100" dist="38100" dir="2700000" algn="tl">
                    <a:srgbClr val="000000">
                      <a:alpha val="43137"/>
                    </a:srgbClr>
                  </a:outerShdw>
                </a:effectLst>
              </a:rPr>
              <a:t>= </a:t>
            </a:r>
            <a:r>
              <a:rPr lang="en-US" sz="2400" dirty="0">
                <a:solidFill>
                  <a:schemeClr val="accent2">
                    <a:lumMod val="50000"/>
                  </a:schemeClr>
                </a:solidFill>
                <a:effectLst>
                  <a:outerShdw blurRad="38100" dist="38100" dir="2700000" algn="tl">
                    <a:srgbClr val="000000">
                      <a:alpha val="43137"/>
                    </a:srgbClr>
                  </a:outerShdw>
                </a:effectLst>
              </a:rPr>
              <a:t>1 </a:t>
            </a:r>
            <a:r>
              <a:rPr lang="en-US" sz="2400" dirty="0" smtClean="0">
                <a:solidFill>
                  <a:schemeClr val="accent2">
                    <a:lumMod val="50000"/>
                  </a:schemeClr>
                </a:solidFill>
                <a:effectLst>
                  <a:outerShdw blurRad="38100" dist="38100" dir="2700000" algn="tl">
                    <a:srgbClr val="000000">
                      <a:alpha val="43137"/>
                    </a:srgbClr>
                  </a:outerShdw>
                </a:effectLst>
              </a:rPr>
              <a:t>megabyte</a:t>
            </a:r>
            <a:endParaRPr lang="en-US" sz="2400" dirty="0">
              <a:solidFill>
                <a:schemeClr val="accent2">
                  <a:lumMod val="50000"/>
                </a:schemeClr>
              </a:solidFill>
              <a:effectLst>
                <a:outerShdw blurRad="38100" dist="38100" dir="2700000" algn="tl">
                  <a:srgbClr val="000000">
                    <a:alpha val="43137"/>
                  </a:srgbClr>
                </a:outerShdw>
              </a:effectLst>
            </a:endParaRPr>
          </a:p>
          <a:p>
            <a:r>
              <a:rPr lang="en-US" sz="2400" b="1" dirty="0" smtClean="0">
                <a:solidFill>
                  <a:prstClr val="black"/>
                </a:solidFill>
                <a:effectLst>
                  <a:outerShdw blurRad="38100" dist="38100" dir="2700000" algn="tl">
                    <a:srgbClr val="000000">
                      <a:alpha val="43137"/>
                    </a:srgbClr>
                  </a:outerShdw>
                </a:effectLst>
              </a:rPr>
              <a:t>1 </a:t>
            </a:r>
            <a:r>
              <a:rPr lang="en-US" sz="2400" b="1" dirty="0">
                <a:solidFill>
                  <a:prstClr val="black"/>
                </a:solidFill>
                <a:effectLst>
                  <a:outerShdw blurRad="38100" dist="38100" dir="2700000" algn="tl">
                    <a:srgbClr val="000000">
                      <a:alpha val="43137"/>
                    </a:srgbClr>
                  </a:outerShdw>
                </a:effectLst>
              </a:rPr>
              <a:t>billion bytes </a:t>
            </a:r>
            <a:r>
              <a:rPr lang="en-US" sz="2400" dirty="0">
                <a:solidFill>
                  <a:prstClr val="black"/>
                </a:solidFill>
                <a:effectLst>
                  <a:outerShdw blurRad="38100" dist="38100" dir="2700000" algn="tl">
                    <a:srgbClr val="000000">
                      <a:alpha val="43137"/>
                    </a:srgbClr>
                  </a:outerShdw>
                </a:effectLst>
              </a:rPr>
              <a:t>= </a:t>
            </a:r>
            <a:r>
              <a:rPr lang="en-US" sz="2400" dirty="0">
                <a:solidFill>
                  <a:schemeClr val="accent2">
                    <a:lumMod val="50000"/>
                  </a:schemeClr>
                </a:solidFill>
                <a:effectLst>
                  <a:outerShdw blurRad="38100" dist="38100" dir="2700000" algn="tl">
                    <a:srgbClr val="000000">
                      <a:alpha val="43137"/>
                    </a:srgbClr>
                  </a:outerShdw>
                </a:effectLst>
              </a:rPr>
              <a:t>1 </a:t>
            </a:r>
            <a:r>
              <a:rPr lang="en-US" sz="2400" dirty="0" smtClean="0">
                <a:solidFill>
                  <a:schemeClr val="accent2">
                    <a:lumMod val="50000"/>
                  </a:schemeClr>
                </a:solidFill>
                <a:effectLst>
                  <a:outerShdw blurRad="38100" dist="38100" dir="2700000" algn="tl">
                    <a:srgbClr val="000000">
                      <a:alpha val="43137"/>
                    </a:srgbClr>
                  </a:outerShdw>
                </a:effectLst>
              </a:rPr>
              <a:t>gigabyte</a:t>
            </a:r>
            <a:endParaRPr lang="en-US" sz="2400" dirty="0">
              <a:solidFill>
                <a:schemeClr val="accent2">
                  <a:lumMod val="50000"/>
                </a:schemeClr>
              </a:solidFill>
              <a:effectLst>
                <a:outerShdw blurRad="38100" dist="38100" dir="2700000" algn="tl">
                  <a:srgbClr val="000000">
                    <a:alpha val="43137"/>
                  </a:srgbClr>
                </a:outerShdw>
              </a:effectLst>
            </a:endParaRPr>
          </a:p>
          <a:p>
            <a:r>
              <a:rPr lang="en-US" sz="2400" dirty="0" smtClean="0">
                <a:solidFill>
                  <a:prstClr val="black"/>
                </a:solidFill>
                <a:effectLst>
                  <a:outerShdw blurRad="38100" dist="38100" dir="2700000" algn="tl">
                    <a:srgbClr val="000000">
                      <a:alpha val="43137"/>
                    </a:srgbClr>
                  </a:outerShdw>
                </a:effectLst>
              </a:rPr>
              <a:t> </a:t>
            </a:r>
            <a:r>
              <a:rPr lang="en-US" sz="2400" b="1" dirty="0">
                <a:solidFill>
                  <a:prstClr val="black"/>
                </a:solidFill>
                <a:effectLst>
                  <a:outerShdw blurRad="38100" dist="38100" dir="2700000" algn="tl">
                    <a:srgbClr val="000000">
                      <a:alpha val="43137"/>
                    </a:srgbClr>
                  </a:outerShdw>
                </a:effectLst>
              </a:rPr>
              <a:t>1 trillion bytes </a:t>
            </a:r>
            <a:r>
              <a:rPr lang="en-US" sz="2400" dirty="0">
                <a:solidFill>
                  <a:prstClr val="black"/>
                </a:solidFill>
                <a:effectLst>
                  <a:outerShdw blurRad="38100" dist="38100" dir="2700000" algn="tl">
                    <a:srgbClr val="000000">
                      <a:alpha val="43137"/>
                    </a:srgbClr>
                  </a:outerShdw>
                </a:effectLst>
              </a:rPr>
              <a:t>= </a:t>
            </a:r>
            <a:r>
              <a:rPr lang="en-US" sz="2400" dirty="0">
                <a:solidFill>
                  <a:schemeClr val="accent2">
                    <a:lumMod val="50000"/>
                  </a:schemeClr>
                </a:solidFill>
                <a:effectLst>
                  <a:outerShdw blurRad="38100" dist="38100" dir="2700000" algn="tl">
                    <a:srgbClr val="000000">
                      <a:alpha val="43137"/>
                    </a:srgbClr>
                  </a:outerShdw>
                </a:effectLst>
              </a:rPr>
              <a:t>1 </a:t>
            </a:r>
            <a:r>
              <a:rPr lang="en-US" sz="2400" dirty="0" smtClean="0">
                <a:solidFill>
                  <a:schemeClr val="accent2">
                    <a:lumMod val="50000"/>
                  </a:schemeClr>
                </a:solidFill>
                <a:effectLst>
                  <a:outerShdw blurRad="38100" dist="38100" dir="2700000" algn="tl">
                    <a:srgbClr val="000000">
                      <a:alpha val="43137"/>
                    </a:srgbClr>
                  </a:outerShdw>
                </a:effectLst>
              </a:rPr>
              <a:t>terabyte</a:t>
            </a:r>
            <a:endParaRPr lang="en-US" sz="2400" dirty="0">
              <a:solidFill>
                <a:schemeClr val="accent2">
                  <a:lumMod val="50000"/>
                </a:schemeClr>
              </a:solidFill>
              <a:effectLst>
                <a:outerShdw blurRad="38100" dist="38100" dir="2700000" algn="tl">
                  <a:srgbClr val="000000">
                    <a:alpha val="43137"/>
                  </a:srgbClr>
                </a:outerShdw>
              </a:effectLst>
            </a:endParaRPr>
          </a:p>
          <a:p>
            <a:r>
              <a:rPr lang="en-US" sz="2400" b="1" dirty="0" smtClean="0">
                <a:solidFill>
                  <a:prstClr val="black"/>
                </a:solidFill>
                <a:effectLst>
                  <a:outerShdw blurRad="38100" dist="38100" dir="2700000" algn="tl">
                    <a:srgbClr val="000000">
                      <a:alpha val="43137"/>
                    </a:srgbClr>
                  </a:outerShdw>
                </a:effectLst>
              </a:rPr>
              <a:t>1 </a:t>
            </a:r>
            <a:r>
              <a:rPr lang="en-US" sz="2400" b="1" dirty="0">
                <a:solidFill>
                  <a:prstClr val="black"/>
                </a:solidFill>
                <a:effectLst>
                  <a:outerShdw blurRad="38100" dist="38100" dir="2700000" algn="tl">
                    <a:srgbClr val="000000">
                      <a:alpha val="43137"/>
                    </a:srgbClr>
                  </a:outerShdw>
                </a:effectLst>
              </a:rPr>
              <a:t>quadrillion bytes </a:t>
            </a:r>
            <a:r>
              <a:rPr lang="en-US" sz="2400" dirty="0">
                <a:solidFill>
                  <a:prstClr val="black"/>
                </a:solidFill>
                <a:effectLst>
                  <a:outerShdw blurRad="38100" dist="38100" dir="2700000" algn="tl">
                    <a:srgbClr val="000000">
                      <a:alpha val="43137"/>
                    </a:srgbClr>
                  </a:outerShdw>
                </a:effectLst>
              </a:rPr>
              <a:t>= </a:t>
            </a:r>
            <a:r>
              <a:rPr lang="en-US" sz="2400" dirty="0">
                <a:solidFill>
                  <a:schemeClr val="accent2">
                    <a:lumMod val="50000"/>
                  </a:schemeClr>
                </a:solidFill>
                <a:effectLst>
                  <a:outerShdw blurRad="38100" dist="38100" dir="2700000" algn="tl">
                    <a:srgbClr val="000000">
                      <a:alpha val="43137"/>
                    </a:srgbClr>
                  </a:outerShdw>
                </a:effectLst>
              </a:rPr>
              <a:t>1 </a:t>
            </a:r>
            <a:r>
              <a:rPr lang="en-US" sz="2400" dirty="0" smtClean="0">
                <a:solidFill>
                  <a:schemeClr val="accent2">
                    <a:lumMod val="50000"/>
                  </a:schemeClr>
                </a:solidFill>
                <a:effectLst>
                  <a:outerShdw blurRad="38100" dist="38100" dir="2700000" algn="tl">
                    <a:srgbClr val="000000">
                      <a:alpha val="43137"/>
                    </a:srgbClr>
                  </a:outerShdw>
                </a:effectLst>
              </a:rPr>
              <a:t>petabyte</a:t>
            </a:r>
          </a:p>
          <a:p>
            <a:endParaRPr lang="en-US" dirty="0"/>
          </a:p>
        </p:txBody>
      </p:sp>
    </p:spTree>
    <p:extLst>
      <p:ext uri="{BB962C8B-B14F-4D97-AF65-F5344CB8AC3E}">
        <p14:creationId xmlns:p14="http://schemas.microsoft.com/office/powerpoint/2010/main" val="1251531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20398"/>
          </a:xfrm>
        </p:spPr>
        <p:txBody>
          <a:bodyPr>
            <a:normAutofit fontScale="90000"/>
          </a:bodyPr>
          <a:lstStyle/>
          <a:p>
            <a:r>
              <a:rPr lang="en-US" sz="3200" b="1" dirty="0">
                <a:solidFill>
                  <a:srgbClr val="ED7D31">
                    <a:lumMod val="50000"/>
                  </a:srgbClr>
                </a:solidFill>
                <a:effectLst>
                  <a:outerShdw blurRad="38100" dist="38100" dir="2700000" algn="tl">
                    <a:srgbClr val="000000">
                      <a:alpha val="43137"/>
                    </a:srgbClr>
                  </a:outerShdw>
                </a:effectLst>
                <a:latin typeface="Calibri" panose="020F0502020204030204"/>
              </a:rPr>
              <a:t>How computers process data?</a:t>
            </a:r>
            <a:endParaRPr lang="en-US" dirty="0"/>
          </a:p>
        </p:txBody>
      </p:sp>
      <p:sp>
        <p:nvSpPr>
          <p:cNvPr id="3" name="Content Placeholder 2"/>
          <p:cNvSpPr>
            <a:spLocks noGrp="1"/>
          </p:cNvSpPr>
          <p:nvPr>
            <p:ph idx="1"/>
          </p:nvPr>
        </p:nvSpPr>
        <p:spPr>
          <a:xfrm>
            <a:off x="838200" y="1097280"/>
            <a:ext cx="10515600" cy="5428648"/>
          </a:xfrm>
        </p:spPr>
        <p:txBody>
          <a:bodyPr>
            <a:normAutofit/>
          </a:bodyPr>
          <a:lstStyle/>
          <a:p>
            <a:endParaRPr lang="en-US" sz="2600" dirty="0" smtClean="0">
              <a:solidFill>
                <a:prstClr val="black"/>
              </a:solidFill>
              <a:effectLst>
                <a:outerShdw blurRad="38100" dist="38100" dir="2700000" algn="tl">
                  <a:srgbClr val="000000">
                    <a:alpha val="43137"/>
                  </a:srgbClr>
                </a:outerShdw>
              </a:effectLst>
            </a:endParaRPr>
          </a:p>
          <a:p>
            <a:endParaRPr lang="en-US" sz="2600" dirty="0">
              <a:solidFill>
                <a:prstClr val="black"/>
              </a:solidFill>
              <a:effectLst>
                <a:outerShdw blurRad="38100" dist="38100" dir="2700000" algn="tl">
                  <a:srgbClr val="000000">
                    <a:alpha val="43137"/>
                  </a:srgbClr>
                </a:outerShdw>
              </a:effectLst>
            </a:endParaRPr>
          </a:p>
          <a:p>
            <a:r>
              <a:rPr lang="en-US" sz="2400" dirty="0" smtClean="0">
                <a:solidFill>
                  <a:prstClr val="black"/>
                </a:solidFill>
                <a:effectLst>
                  <a:outerShdw blurRad="38100" dist="38100" dir="2700000" algn="tl">
                    <a:srgbClr val="000000">
                      <a:alpha val="43137"/>
                    </a:srgbClr>
                  </a:outerShdw>
                </a:effectLst>
              </a:rPr>
              <a:t>Letters</a:t>
            </a:r>
            <a:r>
              <a:rPr lang="en-US" sz="2400" dirty="0">
                <a:solidFill>
                  <a:prstClr val="black"/>
                </a:solidFill>
                <a:effectLst>
                  <a:outerShdw blurRad="38100" dist="38100" dir="2700000" algn="tl">
                    <a:srgbClr val="000000">
                      <a:alpha val="43137"/>
                    </a:srgbClr>
                  </a:outerShdw>
                </a:effectLst>
              </a:rPr>
              <a:t>, numbers, and special characters are represented within a computer by </a:t>
            </a:r>
            <a:r>
              <a:rPr lang="en-US" sz="2400" i="1" dirty="0">
                <a:solidFill>
                  <a:prstClr val="black"/>
                </a:solidFill>
                <a:effectLst>
                  <a:outerShdw blurRad="38100" dist="38100" dir="2700000" algn="tl">
                    <a:srgbClr val="000000">
                      <a:alpha val="43137"/>
                    </a:srgbClr>
                  </a:outerShdw>
                </a:effectLst>
              </a:rPr>
              <a:t>binary coding </a:t>
            </a:r>
            <a:r>
              <a:rPr lang="en-US" sz="2400" i="1" dirty="0" smtClean="0">
                <a:solidFill>
                  <a:prstClr val="black"/>
                </a:solidFill>
                <a:effectLst>
                  <a:outerShdw blurRad="38100" dist="38100" dir="2700000" algn="tl">
                    <a:srgbClr val="000000">
                      <a:alpha val="43137"/>
                    </a:srgbClr>
                  </a:outerShdw>
                </a:effectLst>
              </a:rPr>
              <a:t>schemes</a:t>
            </a:r>
            <a:endParaRPr lang="en-US" sz="2400" dirty="0">
              <a:solidFill>
                <a:prstClr val="black"/>
              </a:solidFill>
              <a:effectLst>
                <a:outerShdw blurRad="38100" dist="38100" dir="2700000" algn="tl">
                  <a:srgbClr val="000000">
                    <a:alpha val="43137"/>
                  </a:srgbClr>
                </a:outerShdw>
              </a:effectLst>
            </a:endParaRPr>
          </a:p>
          <a:p>
            <a:endParaRPr lang="en-US" sz="2400" dirty="0" smtClean="0">
              <a:solidFill>
                <a:prstClr val="black"/>
              </a:solidFill>
              <a:effectLst>
                <a:outerShdw blurRad="38100" dist="38100" dir="2700000" algn="tl">
                  <a:srgbClr val="000000">
                    <a:alpha val="43137"/>
                  </a:srgbClr>
                </a:outerShdw>
              </a:effectLst>
            </a:endParaRPr>
          </a:p>
          <a:p>
            <a:r>
              <a:rPr lang="en-US" sz="2400" dirty="0" smtClean="0">
                <a:solidFill>
                  <a:prstClr val="black"/>
                </a:solidFill>
                <a:effectLst>
                  <a:outerShdw blurRad="38100" dist="38100" dir="2700000" algn="tl">
                    <a:srgbClr val="000000">
                      <a:alpha val="43137"/>
                    </a:srgbClr>
                  </a:outerShdw>
                </a:effectLst>
              </a:rPr>
              <a:t> </a:t>
            </a:r>
            <a:r>
              <a:rPr lang="en-US" sz="2400" b="1" dirty="0" smtClean="0">
                <a:solidFill>
                  <a:schemeClr val="accent2">
                    <a:lumMod val="50000"/>
                  </a:schemeClr>
                </a:solidFill>
                <a:effectLst>
                  <a:outerShdw blurRad="38100" dist="38100" dir="2700000" algn="tl">
                    <a:srgbClr val="000000">
                      <a:alpha val="43137"/>
                    </a:srgbClr>
                  </a:outerShdw>
                </a:effectLst>
              </a:rPr>
              <a:t>ASCII</a:t>
            </a:r>
            <a:r>
              <a:rPr lang="en-US" sz="2400" b="1" dirty="0" smtClean="0">
                <a:solidFill>
                  <a:prstClr val="black"/>
                </a:solidFill>
                <a:effectLst>
                  <a:outerShdw blurRad="38100" dist="38100" dir="2700000" algn="tl">
                    <a:srgbClr val="000000">
                      <a:alpha val="43137"/>
                    </a:srgbClr>
                  </a:outerShdw>
                </a:effectLst>
              </a:rPr>
              <a:t>:</a:t>
            </a:r>
            <a:r>
              <a:rPr lang="en-US" sz="2400" dirty="0" smtClean="0">
                <a:solidFill>
                  <a:prstClr val="black"/>
                </a:solidFill>
                <a:effectLst>
                  <a:outerShdw blurRad="38100" dist="38100" dir="2700000" algn="tl">
                    <a:srgbClr val="000000">
                      <a:alpha val="43137"/>
                    </a:srgbClr>
                  </a:outerShdw>
                </a:effectLst>
              </a:rPr>
              <a:t> The </a:t>
            </a:r>
            <a:r>
              <a:rPr lang="en-US" sz="2400" dirty="0">
                <a:solidFill>
                  <a:prstClr val="black"/>
                </a:solidFill>
                <a:effectLst>
                  <a:outerShdw blurRad="38100" dist="38100" dir="2700000" algn="tl">
                    <a:srgbClr val="000000">
                      <a:alpha val="43137"/>
                    </a:srgbClr>
                  </a:outerShdw>
                </a:effectLst>
              </a:rPr>
              <a:t>code most widely used in </a:t>
            </a:r>
            <a:r>
              <a:rPr lang="en-US" sz="2400" dirty="0" smtClean="0">
                <a:solidFill>
                  <a:prstClr val="black"/>
                </a:solidFill>
                <a:effectLst>
                  <a:outerShdw blurRad="38100" dist="38100" dir="2700000" algn="tl">
                    <a:srgbClr val="000000">
                      <a:alpha val="43137"/>
                    </a:srgbClr>
                  </a:outerShdw>
                </a:effectLst>
              </a:rPr>
              <a:t>microcomputers</a:t>
            </a:r>
          </a:p>
          <a:p>
            <a:endParaRPr lang="en-US" sz="2400" dirty="0" smtClean="0">
              <a:solidFill>
                <a:prstClr val="black"/>
              </a:solidFill>
              <a:effectLst>
                <a:outerShdw blurRad="38100" dist="38100" dir="2700000" algn="tl">
                  <a:srgbClr val="000000">
                    <a:alpha val="43137"/>
                  </a:srgbClr>
                </a:outerShdw>
              </a:effectLst>
            </a:endParaRPr>
          </a:p>
          <a:p>
            <a:pPr lvl="0"/>
            <a:r>
              <a:rPr lang="en-US" sz="2400" b="1" dirty="0" smtClean="0">
                <a:solidFill>
                  <a:schemeClr val="accent2">
                    <a:lumMod val="50000"/>
                  </a:schemeClr>
                </a:solidFill>
                <a:effectLst>
                  <a:outerShdw blurRad="38100" dist="38100" dir="2700000" algn="tl">
                    <a:srgbClr val="000000">
                      <a:alpha val="43137"/>
                    </a:srgbClr>
                  </a:outerShdw>
                </a:effectLst>
              </a:rPr>
              <a:t>EBCDIC</a:t>
            </a:r>
            <a:r>
              <a:rPr lang="en-US" sz="2400" dirty="0">
                <a:solidFill>
                  <a:schemeClr val="accent2">
                    <a:lumMod val="50000"/>
                  </a:schemeClr>
                </a:solidFill>
                <a:effectLst>
                  <a:outerShdw blurRad="38100" dist="38100" dir="2700000" algn="tl">
                    <a:srgbClr val="000000">
                      <a:alpha val="43137"/>
                    </a:srgbClr>
                  </a:outerShdw>
                </a:effectLst>
              </a:rPr>
              <a:t>:</a:t>
            </a:r>
            <a:r>
              <a:rPr lang="en-US" sz="2400" dirty="0" smtClean="0">
                <a:solidFill>
                  <a:prstClr val="black"/>
                </a:solidFill>
                <a:effectLst>
                  <a:outerShdw blurRad="38100" dist="38100" dir="2700000" algn="tl">
                    <a:srgbClr val="000000">
                      <a:alpha val="43137"/>
                    </a:srgbClr>
                  </a:outerShdw>
                </a:effectLst>
              </a:rPr>
              <a:t> </a:t>
            </a:r>
            <a:r>
              <a:rPr lang="en-US" sz="2400" dirty="0">
                <a:solidFill>
                  <a:prstClr val="black"/>
                </a:solidFill>
                <a:effectLst>
                  <a:outerShdw blurRad="38100" dist="38100" dir="2700000" algn="tl">
                    <a:srgbClr val="000000">
                      <a:alpha val="43137"/>
                    </a:srgbClr>
                  </a:outerShdw>
                </a:effectLst>
              </a:rPr>
              <a:t>U</a:t>
            </a:r>
            <a:r>
              <a:rPr lang="en-US" sz="2400" dirty="0" smtClean="0">
                <a:solidFill>
                  <a:prstClr val="black"/>
                </a:solidFill>
                <a:effectLst>
                  <a:outerShdw blurRad="38100" dist="38100" dir="2700000" algn="tl">
                    <a:srgbClr val="000000">
                      <a:alpha val="43137"/>
                    </a:srgbClr>
                  </a:outerShdw>
                </a:effectLst>
              </a:rPr>
              <a:t>sed </a:t>
            </a:r>
            <a:r>
              <a:rPr lang="en-US" sz="2400" dirty="0">
                <a:solidFill>
                  <a:prstClr val="black"/>
                </a:solidFill>
                <a:effectLst>
                  <a:outerShdw blurRad="38100" dist="38100" dir="2700000" algn="tl">
                    <a:srgbClr val="000000">
                      <a:alpha val="43137"/>
                    </a:srgbClr>
                  </a:outerShdw>
                </a:effectLst>
              </a:rPr>
              <a:t>with large </a:t>
            </a:r>
            <a:r>
              <a:rPr lang="en-US" sz="2400" dirty="0" smtClean="0">
                <a:solidFill>
                  <a:prstClr val="black"/>
                </a:solidFill>
                <a:effectLst>
                  <a:outerShdw blurRad="38100" dist="38100" dir="2700000" algn="tl">
                    <a:srgbClr val="000000">
                      <a:alpha val="43137"/>
                    </a:srgbClr>
                  </a:outerShdw>
                </a:effectLst>
              </a:rPr>
              <a:t>computers</a:t>
            </a:r>
          </a:p>
          <a:p>
            <a:pPr marL="0" lvl="0" indent="0">
              <a:buNone/>
            </a:pPr>
            <a:endParaRPr lang="en-US" sz="2600" dirty="0" smtClean="0">
              <a:solidFill>
                <a:prstClr val="black"/>
              </a:solidFill>
              <a:effectLst>
                <a:outerShdw blurRad="38100" dist="38100" dir="2700000" algn="tl">
                  <a:srgbClr val="000000">
                    <a:alpha val="43137"/>
                  </a:srgbClr>
                </a:outerShdw>
              </a:effectLst>
            </a:endParaRPr>
          </a:p>
          <a:p>
            <a:pPr marL="0" lvl="0" indent="0">
              <a:buNone/>
            </a:pPr>
            <a:endParaRPr lang="en-US" sz="2600" dirty="0" smtClean="0">
              <a:solidFill>
                <a:prstClr val="black"/>
              </a:solidFill>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2360380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80281"/>
          </a:xfrm>
        </p:spPr>
        <p:txBody>
          <a:bodyPr>
            <a:normAutofit/>
          </a:bodyPr>
          <a:lstStyle/>
          <a:p>
            <a:pPr lvl="0">
              <a:lnSpc>
                <a:spcPct val="100000"/>
              </a:lnSpc>
              <a:spcBef>
                <a:spcPts val="0"/>
              </a:spcBef>
            </a:pPr>
            <a:r>
              <a:rPr lang="en-US" sz="2800" b="1" dirty="0">
                <a:solidFill>
                  <a:schemeClr val="accent2">
                    <a:lumMod val="50000"/>
                  </a:schemeClr>
                </a:solidFill>
                <a:effectLst>
                  <a:outerShdw blurRad="38100" dist="38100" dir="2700000" algn="tl">
                    <a:srgbClr val="000000">
                      <a:alpha val="43137"/>
                    </a:srgbClr>
                  </a:outerShdw>
                </a:effectLst>
                <a:latin typeface="Calibri"/>
              </a:rPr>
              <a:t>Central Processing Unit</a:t>
            </a:r>
            <a:endParaRPr lang="en-US" sz="800" dirty="0">
              <a:solidFill>
                <a:schemeClr val="accent2">
                  <a:lumMod val="50000"/>
                </a:schemeClr>
              </a:solidFill>
              <a:effectLst>
                <a:outerShdw blurRad="38100" dist="38100" dir="2700000" algn="tl">
                  <a:srgbClr val="000000">
                    <a:alpha val="43137"/>
                  </a:srgbClr>
                </a:outerShdw>
              </a:effectLst>
              <a:latin typeface="Arial"/>
            </a:endParaRPr>
          </a:p>
        </p:txBody>
      </p:sp>
      <p:pic>
        <p:nvPicPr>
          <p:cNvPr id="6" name="Content Placeholder 5"/>
          <p:cNvPicPr>
            <a:picLocks noGrp="1" noChangeAspect="1"/>
          </p:cNvPicPr>
          <p:nvPr>
            <p:ph idx="1"/>
          </p:nvPr>
        </p:nvPicPr>
        <p:blipFill>
          <a:blip r:embed="rId2"/>
          <a:stretch>
            <a:fillRect/>
          </a:stretch>
        </p:blipFill>
        <p:spPr>
          <a:xfrm>
            <a:off x="2774182" y="1845937"/>
            <a:ext cx="5276850" cy="3790950"/>
          </a:xfrm>
          <a:prstGeom prst="rect">
            <a:avLst/>
          </a:prstGeom>
        </p:spPr>
      </p:pic>
    </p:spTree>
    <p:extLst>
      <p:ext uri="{BB962C8B-B14F-4D97-AF65-F5344CB8AC3E}">
        <p14:creationId xmlns:p14="http://schemas.microsoft.com/office/powerpoint/2010/main" val="3922556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nSpc>
                <a:spcPct val="100000"/>
              </a:lnSpc>
              <a:spcBef>
                <a:spcPts val="0"/>
              </a:spcBef>
            </a:pPr>
            <a:r>
              <a:rPr lang="en-US" sz="3200" b="1" dirty="0">
                <a:solidFill>
                  <a:schemeClr val="accent2">
                    <a:lumMod val="50000"/>
                  </a:schemeClr>
                </a:solidFill>
                <a:effectLst>
                  <a:outerShdw blurRad="38100" dist="38100" dir="2700000" algn="tl">
                    <a:srgbClr val="000000">
                      <a:alpha val="43137"/>
                    </a:srgbClr>
                  </a:outerShdw>
                </a:effectLst>
                <a:latin typeface="Calibri"/>
                <a:ea typeface="+mn-ea"/>
                <a:cs typeface="+mn-cs"/>
              </a:rPr>
              <a:t>System Clock</a:t>
            </a:r>
            <a:br>
              <a:rPr lang="en-US" sz="3200" b="1" dirty="0">
                <a:solidFill>
                  <a:schemeClr val="accent2">
                    <a:lumMod val="50000"/>
                  </a:schemeClr>
                </a:solidFill>
                <a:effectLst>
                  <a:outerShdw blurRad="38100" dist="38100" dir="2700000" algn="tl">
                    <a:srgbClr val="000000">
                      <a:alpha val="43137"/>
                    </a:srgbClr>
                  </a:outerShdw>
                </a:effectLst>
                <a:latin typeface="Calibri"/>
                <a:ea typeface="+mn-ea"/>
                <a:cs typeface="+mn-cs"/>
              </a:rPr>
            </a:br>
            <a:endParaRPr lang="en-US" sz="32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eaLnBrk="0" fontAlgn="base" hangingPunct="0">
              <a:lnSpc>
                <a:spcPct val="100000"/>
              </a:lnSpc>
              <a:spcBef>
                <a:spcPct val="20000"/>
              </a:spcBef>
              <a:spcAft>
                <a:spcPct val="0"/>
              </a:spcAft>
            </a:pPr>
            <a:r>
              <a:rPr kumimoji="1" lang="en-US" sz="2400" dirty="0">
                <a:effectLst>
                  <a:outerShdw blurRad="38100" dist="38100" dir="2700000" algn="tl">
                    <a:srgbClr val="000000">
                      <a:alpha val="43137"/>
                    </a:srgbClr>
                  </a:outerShdw>
                </a:effectLst>
              </a:rPr>
              <a:t>S</a:t>
            </a:r>
            <a:r>
              <a:rPr kumimoji="1" lang="en-US" sz="2400" dirty="0" smtClean="0">
                <a:effectLst>
                  <a:outerShdw blurRad="38100" dist="38100" dir="2700000" algn="tl">
                    <a:srgbClr val="000000">
                      <a:alpha val="43137"/>
                    </a:srgbClr>
                  </a:outerShdw>
                </a:effectLst>
              </a:rPr>
              <a:t>ynchronizes </a:t>
            </a:r>
            <a:r>
              <a:rPr kumimoji="1" lang="en-US" sz="2400" dirty="0">
                <a:effectLst>
                  <a:outerShdw blurRad="38100" dist="38100" dir="2700000" algn="tl">
                    <a:srgbClr val="000000">
                      <a:alpha val="43137"/>
                    </a:srgbClr>
                  </a:outerShdw>
                </a:effectLst>
              </a:rPr>
              <a:t>all computer operations</a:t>
            </a:r>
          </a:p>
          <a:p>
            <a:pPr eaLnBrk="0" fontAlgn="base" hangingPunct="0">
              <a:lnSpc>
                <a:spcPct val="100000"/>
              </a:lnSpc>
              <a:spcBef>
                <a:spcPct val="20000"/>
              </a:spcBef>
              <a:spcAft>
                <a:spcPct val="0"/>
              </a:spcAft>
            </a:pPr>
            <a:endParaRPr kumimoji="1" lang="en-US" sz="2400" dirty="0">
              <a:effectLst>
                <a:outerShdw blurRad="38100" dist="38100" dir="2700000" algn="tl">
                  <a:srgbClr val="000000">
                    <a:alpha val="43137"/>
                  </a:srgbClr>
                </a:outerShdw>
              </a:effectLst>
            </a:endParaRPr>
          </a:p>
          <a:p>
            <a:pPr eaLnBrk="0" fontAlgn="base" hangingPunct="0">
              <a:lnSpc>
                <a:spcPct val="100000"/>
              </a:lnSpc>
              <a:spcBef>
                <a:spcPct val="20000"/>
              </a:spcBef>
              <a:spcAft>
                <a:spcPct val="0"/>
              </a:spcAft>
            </a:pPr>
            <a:r>
              <a:rPr kumimoji="1" lang="en-US" sz="2400" dirty="0">
                <a:effectLst>
                  <a:outerShdw blurRad="38100" dist="38100" dir="2700000" algn="tl">
                    <a:srgbClr val="000000">
                      <a:alpha val="43137"/>
                    </a:srgbClr>
                  </a:outerShdw>
                </a:effectLst>
              </a:rPr>
              <a:t>Faster clock speed means the </a:t>
            </a:r>
            <a:r>
              <a:rPr kumimoji="1" lang="en-US" sz="2400" b="1" dirty="0">
                <a:solidFill>
                  <a:schemeClr val="accent2">
                    <a:lumMod val="50000"/>
                  </a:schemeClr>
                </a:solidFill>
                <a:effectLst>
                  <a:outerShdw blurRad="38100" dist="38100" dir="2700000" algn="tl">
                    <a:srgbClr val="000000">
                      <a:alpha val="43137"/>
                    </a:srgbClr>
                  </a:outerShdw>
                </a:effectLst>
              </a:rPr>
              <a:t>CPU</a:t>
            </a:r>
            <a:r>
              <a:rPr kumimoji="1" lang="en-US" sz="2400" dirty="0">
                <a:effectLst>
                  <a:outerShdw blurRad="38100" dist="38100" dir="2700000" algn="tl">
                    <a:srgbClr val="000000">
                      <a:alpha val="43137"/>
                    </a:srgbClr>
                  </a:outerShdw>
                </a:effectLst>
              </a:rPr>
              <a:t> can execute more instructions each second</a:t>
            </a:r>
          </a:p>
          <a:p>
            <a:pPr eaLnBrk="0" fontAlgn="base" hangingPunct="0">
              <a:lnSpc>
                <a:spcPct val="100000"/>
              </a:lnSpc>
              <a:spcBef>
                <a:spcPct val="20000"/>
              </a:spcBef>
              <a:spcAft>
                <a:spcPct val="0"/>
              </a:spcAft>
            </a:pPr>
            <a:endParaRPr kumimoji="1" lang="en-US" sz="2400" dirty="0">
              <a:effectLst>
                <a:outerShdw blurRad="38100" dist="38100" dir="2700000" algn="tl">
                  <a:srgbClr val="000000">
                    <a:alpha val="43137"/>
                  </a:srgbClr>
                </a:outerShdw>
              </a:effectLst>
            </a:endParaRPr>
          </a:p>
          <a:p>
            <a:pPr eaLnBrk="0" fontAlgn="base" hangingPunct="0">
              <a:lnSpc>
                <a:spcPct val="100000"/>
              </a:lnSpc>
              <a:spcBef>
                <a:spcPct val="20000"/>
              </a:spcBef>
              <a:spcAft>
                <a:spcPct val="0"/>
              </a:spcAft>
            </a:pPr>
            <a:r>
              <a:rPr kumimoji="1" lang="en-US" sz="2400" b="1" dirty="0">
                <a:effectLst>
                  <a:outerShdw blurRad="38100" dist="38100" dir="2700000" algn="tl">
                    <a:srgbClr val="000000">
                      <a:alpha val="43137"/>
                    </a:srgbClr>
                  </a:outerShdw>
                </a:effectLst>
              </a:rPr>
              <a:t>Units: </a:t>
            </a:r>
            <a:r>
              <a:rPr kumimoji="1" lang="en-US" sz="2400" b="1" dirty="0" smtClean="0">
                <a:effectLst>
                  <a:outerShdw blurRad="38100" dist="38100" dir="2700000" algn="tl">
                    <a:srgbClr val="000000">
                      <a:alpha val="43137"/>
                    </a:srgbClr>
                  </a:outerShdw>
                </a:effectLst>
              </a:rPr>
              <a:t> </a:t>
            </a:r>
            <a:r>
              <a:rPr kumimoji="1" lang="en-US" sz="2400" b="1" dirty="0" smtClean="0">
                <a:solidFill>
                  <a:schemeClr val="accent2">
                    <a:lumMod val="50000"/>
                  </a:schemeClr>
                </a:solidFill>
                <a:effectLst>
                  <a:outerShdw blurRad="38100" dist="38100" dir="2700000" algn="tl">
                    <a:srgbClr val="000000">
                      <a:alpha val="43137"/>
                    </a:srgbClr>
                  </a:outerShdw>
                </a:effectLst>
              </a:rPr>
              <a:t>MHz</a:t>
            </a:r>
            <a:r>
              <a:rPr kumimoji="1" lang="en-US" sz="2400" dirty="0" smtClean="0">
                <a:effectLst>
                  <a:outerShdw blurRad="38100" dist="38100" dir="2700000" algn="tl">
                    <a:srgbClr val="000000">
                      <a:alpha val="43137"/>
                    </a:srgbClr>
                  </a:outerShdw>
                </a:effectLst>
              </a:rPr>
              <a:t> </a:t>
            </a:r>
            <a:r>
              <a:rPr kumimoji="1" lang="en-US" sz="2400" dirty="0">
                <a:effectLst>
                  <a:outerShdw blurRad="38100" dist="38100" dir="2700000" algn="tl">
                    <a:srgbClr val="000000">
                      <a:alpha val="43137"/>
                    </a:srgbClr>
                  </a:outerShdw>
                </a:effectLst>
              </a:rPr>
              <a:t>and </a:t>
            </a:r>
            <a:r>
              <a:rPr kumimoji="1" lang="en-US" sz="2400" b="1" dirty="0">
                <a:solidFill>
                  <a:schemeClr val="accent2">
                    <a:lumMod val="50000"/>
                  </a:schemeClr>
                </a:solidFill>
                <a:effectLst>
                  <a:outerShdw blurRad="38100" dist="38100" dir="2700000" algn="tl">
                    <a:srgbClr val="000000">
                      <a:alpha val="43137"/>
                    </a:srgbClr>
                  </a:outerShdw>
                </a:effectLst>
              </a:rPr>
              <a:t>GHz</a:t>
            </a:r>
          </a:p>
          <a:p>
            <a:endParaRPr lang="en-US" sz="2000" dirty="0"/>
          </a:p>
        </p:txBody>
      </p:sp>
      <p:pic>
        <p:nvPicPr>
          <p:cNvPr id="4" name="Picture 8" descr="C:\WINDOWS\Application Data\Microsoft\Media Catalog\Downloaded Clips\cl5c\j0232211.wmf"/>
          <p:cNvPicPr>
            <a:picLocks noChangeAspect="1" noChangeArrowheads="1"/>
          </p:cNvPicPr>
          <p:nvPr/>
        </p:nvPicPr>
        <p:blipFill>
          <a:blip r:embed="rId2"/>
          <a:srcRect/>
          <a:stretch>
            <a:fillRect/>
          </a:stretch>
        </p:blipFill>
        <p:spPr bwMode="auto">
          <a:xfrm>
            <a:off x="5432079" y="3182293"/>
            <a:ext cx="2358993" cy="2421802"/>
          </a:xfrm>
          <a:prstGeom prst="rect">
            <a:avLst/>
          </a:prstGeom>
          <a:noFill/>
        </p:spPr>
      </p:pic>
    </p:spTree>
    <p:extLst>
      <p:ext uri="{BB962C8B-B14F-4D97-AF65-F5344CB8AC3E}">
        <p14:creationId xmlns:p14="http://schemas.microsoft.com/office/powerpoint/2010/main" val="3601792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78150"/>
          </a:xfrm>
        </p:spPr>
        <p:txBody>
          <a:bodyPr>
            <a:noAutofit/>
          </a:bodyPr>
          <a:lstStyle/>
          <a:p>
            <a:pPr lvl="0">
              <a:lnSpc>
                <a:spcPct val="100000"/>
              </a:lnSpc>
              <a:spcBef>
                <a:spcPts val="0"/>
              </a:spcBef>
            </a:pPr>
            <a:r>
              <a:rPr lang="en-US" sz="3200" b="1" dirty="0">
                <a:solidFill>
                  <a:schemeClr val="accent2">
                    <a:lumMod val="50000"/>
                  </a:schemeClr>
                </a:solidFill>
                <a:effectLst>
                  <a:outerShdw blurRad="38100" dist="38100" dir="2700000" algn="tl">
                    <a:srgbClr val="000000">
                      <a:alpha val="43137"/>
                    </a:srgbClr>
                  </a:outerShdw>
                </a:effectLst>
                <a:latin typeface="Calibri"/>
                <a:ea typeface="+mn-ea"/>
                <a:cs typeface="+mn-cs"/>
              </a:rPr>
              <a:t>CPU Registers</a:t>
            </a:r>
            <a:br>
              <a:rPr lang="en-US" sz="3200" b="1" dirty="0">
                <a:solidFill>
                  <a:schemeClr val="accent2">
                    <a:lumMod val="50000"/>
                  </a:schemeClr>
                </a:solidFill>
                <a:effectLst>
                  <a:outerShdw blurRad="38100" dist="38100" dir="2700000" algn="tl">
                    <a:srgbClr val="000000">
                      <a:alpha val="43137"/>
                    </a:srgbClr>
                  </a:outerShdw>
                </a:effectLst>
                <a:latin typeface="Calibri"/>
                <a:ea typeface="+mn-ea"/>
                <a:cs typeface="+mn-cs"/>
              </a:rPr>
            </a:br>
            <a:endParaRPr lang="en-US" sz="20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nSpc>
                <a:spcPct val="100000"/>
              </a:lnSpc>
              <a:spcBef>
                <a:spcPts val="0"/>
              </a:spcBef>
            </a:pPr>
            <a:r>
              <a:rPr kumimoji="1" lang="en-US" sz="2400" dirty="0">
                <a:effectLst>
                  <a:outerShdw blurRad="38100" dist="38100" dir="2700000" algn="tl">
                    <a:srgbClr val="000000">
                      <a:alpha val="43137"/>
                    </a:srgbClr>
                  </a:outerShdw>
                </a:effectLst>
              </a:rPr>
              <a:t>Temporary storage location used by the </a:t>
            </a:r>
            <a:r>
              <a:rPr kumimoji="1" lang="en-US" sz="2400" dirty="0">
                <a:solidFill>
                  <a:schemeClr val="accent2">
                    <a:lumMod val="50000"/>
                  </a:schemeClr>
                </a:solidFill>
                <a:effectLst>
                  <a:outerShdw blurRad="38100" dist="38100" dir="2700000" algn="tl">
                    <a:srgbClr val="000000">
                      <a:alpha val="43137"/>
                    </a:srgbClr>
                  </a:outerShdw>
                </a:effectLst>
              </a:rPr>
              <a:t>CPU</a:t>
            </a:r>
            <a:endParaRPr lang="en-US" sz="2400" dirty="0">
              <a:solidFill>
                <a:schemeClr val="accent2">
                  <a:lumMod val="50000"/>
                </a:schemeClr>
              </a:solidFill>
              <a:effectLst>
                <a:outerShdw blurRad="38100" dist="38100" dir="2700000" algn="tl">
                  <a:srgbClr val="000000">
                    <a:alpha val="43137"/>
                  </a:srgbClr>
                </a:outerShdw>
              </a:effectLst>
            </a:endParaRPr>
          </a:p>
          <a:p>
            <a:pPr marL="0" lvl="0" indent="0">
              <a:lnSpc>
                <a:spcPct val="100000"/>
              </a:lnSpc>
              <a:spcBef>
                <a:spcPts val="0"/>
              </a:spcBef>
              <a:buNone/>
            </a:pPr>
            <a:endParaRPr kumimoji="1" lang="en-US" sz="2400" dirty="0" smtClean="0">
              <a:effectLst>
                <a:outerShdw blurRad="38100" dist="38100" dir="2700000" algn="tl">
                  <a:srgbClr val="000000">
                    <a:alpha val="43137"/>
                  </a:srgbClr>
                </a:outerShdw>
              </a:effectLst>
            </a:endParaRPr>
          </a:p>
          <a:p>
            <a:pPr>
              <a:lnSpc>
                <a:spcPct val="100000"/>
              </a:lnSpc>
              <a:spcBef>
                <a:spcPts val="0"/>
              </a:spcBef>
            </a:pPr>
            <a:r>
              <a:rPr kumimoji="1" lang="en-US" sz="2400" dirty="0" smtClean="0">
                <a:effectLst>
                  <a:outerShdw blurRad="38100" dist="38100" dir="2700000" algn="tl">
                    <a:srgbClr val="000000">
                      <a:alpha val="43137"/>
                    </a:srgbClr>
                  </a:outerShdw>
                </a:effectLst>
              </a:rPr>
              <a:t>High </a:t>
            </a:r>
            <a:r>
              <a:rPr kumimoji="1" lang="en-US" sz="2400" dirty="0">
                <a:effectLst>
                  <a:outerShdw blurRad="38100" dist="38100" dir="2700000" algn="tl">
                    <a:srgbClr val="000000">
                      <a:alpha val="43137"/>
                    </a:srgbClr>
                  </a:outerShdw>
                </a:effectLst>
              </a:rPr>
              <a:t>speed memory in </a:t>
            </a:r>
            <a:r>
              <a:rPr kumimoji="1" lang="en-US" sz="2400" dirty="0">
                <a:solidFill>
                  <a:schemeClr val="accent2">
                    <a:lumMod val="50000"/>
                  </a:schemeClr>
                </a:solidFill>
                <a:effectLst>
                  <a:outerShdw blurRad="38100" dist="38100" dir="2700000" algn="tl">
                    <a:srgbClr val="000000">
                      <a:alpha val="43137"/>
                    </a:srgbClr>
                  </a:outerShdw>
                </a:effectLst>
              </a:rPr>
              <a:t>CPU</a:t>
            </a:r>
            <a:r>
              <a:rPr kumimoji="1" lang="en-US" sz="2400" dirty="0">
                <a:effectLst>
                  <a:outerShdw blurRad="38100" dist="38100" dir="2700000" algn="tl">
                    <a:srgbClr val="000000">
                      <a:alpha val="43137"/>
                    </a:srgbClr>
                  </a:outerShdw>
                </a:effectLst>
              </a:rPr>
              <a:t> that stores</a:t>
            </a:r>
            <a:r>
              <a:rPr kumimoji="1" lang="en-US" sz="2400" dirty="0" smtClean="0">
                <a:effectLst>
                  <a:outerShdw blurRad="38100" dist="38100" dir="2700000" algn="tl">
                    <a:srgbClr val="000000">
                      <a:alpha val="43137"/>
                    </a:srgbClr>
                  </a:outerShdw>
                </a:effectLst>
              </a:rPr>
              <a:t>:</a:t>
            </a:r>
          </a:p>
          <a:p>
            <a:pPr marL="0" indent="0">
              <a:lnSpc>
                <a:spcPct val="100000"/>
              </a:lnSpc>
              <a:spcBef>
                <a:spcPts val="0"/>
              </a:spcBef>
              <a:buNone/>
            </a:pPr>
            <a:endParaRPr kumimoji="1" lang="en-US" sz="2400" b="1" dirty="0" smtClean="0">
              <a:latin typeface="Arial" charset="0"/>
            </a:endParaRPr>
          </a:p>
          <a:p>
            <a:pPr marL="1428750" lvl="2" indent="-514350" eaLnBrk="0" fontAlgn="base" hangingPunct="0">
              <a:spcBef>
                <a:spcPct val="0"/>
              </a:spcBef>
              <a:spcAft>
                <a:spcPct val="0"/>
              </a:spcAft>
              <a:buFont typeface="+mj-lt"/>
              <a:buAutoNum type="arabicPeriod"/>
            </a:pPr>
            <a:r>
              <a:rPr kumimoji="1" lang="en-US" sz="2200" dirty="0">
                <a:effectLst>
                  <a:outerShdw blurRad="38100" dist="38100" dir="2700000" algn="tl">
                    <a:srgbClr val="000000">
                      <a:alpha val="43137"/>
                    </a:srgbClr>
                  </a:outerShdw>
                </a:effectLst>
              </a:rPr>
              <a:t>Instruction while being decoded</a:t>
            </a:r>
          </a:p>
          <a:p>
            <a:pPr marL="1257300" lvl="2" indent="-342900" eaLnBrk="0" fontAlgn="base" hangingPunct="0">
              <a:spcBef>
                <a:spcPct val="0"/>
              </a:spcBef>
              <a:spcAft>
                <a:spcPct val="0"/>
              </a:spcAft>
              <a:buFont typeface="+mj-lt"/>
              <a:buAutoNum type="arabicPeriod"/>
            </a:pPr>
            <a:endParaRPr kumimoji="1" lang="en-US" sz="2200" dirty="0">
              <a:effectLst>
                <a:outerShdw blurRad="38100" dist="38100" dir="2700000" algn="tl">
                  <a:srgbClr val="000000">
                    <a:alpha val="43137"/>
                  </a:srgbClr>
                </a:outerShdw>
              </a:effectLst>
            </a:endParaRPr>
          </a:p>
          <a:p>
            <a:pPr marL="1428750" lvl="2" indent="-514350" eaLnBrk="0" fontAlgn="base" hangingPunct="0">
              <a:spcBef>
                <a:spcPct val="0"/>
              </a:spcBef>
              <a:spcAft>
                <a:spcPct val="0"/>
              </a:spcAft>
              <a:buFont typeface="+mj-lt"/>
              <a:buAutoNum type="arabicPeriod"/>
            </a:pPr>
            <a:r>
              <a:rPr kumimoji="1" lang="en-US" sz="2200" dirty="0" smtClean="0">
                <a:effectLst>
                  <a:outerShdw blurRad="38100" dist="38100" dir="2700000" algn="tl">
                    <a:srgbClr val="000000">
                      <a:alpha val="43137"/>
                    </a:srgbClr>
                  </a:outerShdw>
                </a:effectLst>
              </a:rPr>
              <a:t>L</a:t>
            </a:r>
            <a:r>
              <a:rPr kumimoji="1" lang="en-US" sz="2200" dirty="0">
                <a:effectLst>
                  <a:outerShdw blurRad="38100" dist="38100" dir="2700000" algn="tl">
                    <a:srgbClr val="000000">
                      <a:alpha val="43137"/>
                    </a:srgbClr>
                  </a:outerShdw>
                </a:effectLst>
              </a:rPr>
              <a:t>ocation from where instruction was fetched</a:t>
            </a:r>
          </a:p>
          <a:p>
            <a:pPr marL="1257300" lvl="2" indent="-342900" eaLnBrk="0" fontAlgn="base" hangingPunct="0">
              <a:spcBef>
                <a:spcPct val="0"/>
              </a:spcBef>
              <a:spcAft>
                <a:spcPct val="0"/>
              </a:spcAft>
              <a:buFont typeface="+mj-lt"/>
              <a:buAutoNum type="arabicPeriod"/>
            </a:pPr>
            <a:endParaRPr kumimoji="1" lang="en-US" sz="2200" dirty="0">
              <a:effectLst>
                <a:outerShdw blurRad="38100" dist="38100" dir="2700000" algn="tl">
                  <a:srgbClr val="000000">
                    <a:alpha val="43137"/>
                  </a:srgbClr>
                </a:outerShdw>
              </a:effectLst>
            </a:endParaRPr>
          </a:p>
          <a:p>
            <a:pPr marL="1428750" lvl="2" indent="-514350" eaLnBrk="0" fontAlgn="base" hangingPunct="0">
              <a:spcBef>
                <a:spcPct val="0"/>
              </a:spcBef>
              <a:spcAft>
                <a:spcPct val="0"/>
              </a:spcAft>
              <a:buFont typeface="+mj-lt"/>
              <a:buAutoNum type="arabicPeriod"/>
            </a:pPr>
            <a:r>
              <a:rPr kumimoji="1" lang="en-US" sz="2200" dirty="0" smtClean="0">
                <a:effectLst>
                  <a:outerShdw blurRad="38100" dist="38100" dir="2700000" algn="tl">
                    <a:srgbClr val="000000">
                      <a:alpha val="43137"/>
                    </a:srgbClr>
                  </a:outerShdw>
                </a:effectLst>
              </a:rPr>
              <a:t>D</a:t>
            </a:r>
            <a:r>
              <a:rPr kumimoji="1" lang="en-US" sz="2200" dirty="0">
                <a:effectLst>
                  <a:outerShdw blurRad="38100" dist="38100" dir="2700000" algn="tl">
                    <a:srgbClr val="000000">
                      <a:alpha val="43137"/>
                    </a:srgbClr>
                  </a:outerShdw>
                </a:effectLst>
              </a:rPr>
              <a:t>ata while the </a:t>
            </a:r>
            <a:r>
              <a:rPr kumimoji="1" lang="en-US" sz="2200" dirty="0">
                <a:solidFill>
                  <a:schemeClr val="accent2">
                    <a:lumMod val="50000"/>
                  </a:schemeClr>
                </a:solidFill>
                <a:effectLst>
                  <a:outerShdw blurRad="38100" dist="38100" dir="2700000" algn="tl">
                    <a:srgbClr val="000000">
                      <a:alpha val="43137"/>
                    </a:srgbClr>
                  </a:outerShdw>
                </a:effectLst>
              </a:rPr>
              <a:t>ALU</a:t>
            </a:r>
            <a:r>
              <a:rPr kumimoji="1" lang="en-US" sz="2200" dirty="0">
                <a:effectLst>
                  <a:outerShdw blurRad="38100" dist="38100" dir="2700000" algn="tl">
                    <a:srgbClr val="000000">
                      <a:alpha val="43137"/>
                    </a:srgbClr>
                  </a:outerShdw>
                </a:effectLst>
              </a:rPr>
              <a:t> processes it</a:t>
            </a:r>
          </a:p>
          <a:p>
            <a:pPr marL="1257300" lvl="2" indent="-342900" eaLnBrk="0" fontAlgn="base" hangingPunct="0">
              <a:spcBef>
                <a:spcPct val="0"/>
              </a:spcBef>
              <a:spcAft>
                <a:spcPct val="0"/>
              </a:spcAft>
              <a:buFont typeface="+mj-lt"/>
              <a:buAutoNum type="arabicPeriod"/>
            </a:pPr>
            <a:endParaRPr kumimoji="1" lang="en-US" sz="2200" dirty="0">
              <a:effectLst>
                <a:outerShdw blurRad="38100" dist="38100" dir="2700000" algn="tl">
                  <a:srgbClr val="000000">
                    <a:alpha val="43137"/>
                  </a:srgbClr>
                </a:outerShdw>
              </a:effectLst>
            </a:endParaRPr>
          </a:p>
          <a:p>
            <a:pPr marL="1428750" lvl="2" indent="-514350" eaLnBrk="0" fontAlgn="base" hangingPunct="0">
              <a:spcBef>
                <a:spcPct val="0"/>
              </a:spcBef>
              <a:spcAft>
                <a:spcPct val="0"/>
              </a:spcAft>
              <a:buFont typeface="+mj-lt"/>
              <a:buAutoNum type="arabicPeriod"/>
            </a:pPr>
            <a:r>
              <a:rPr kumimoji="1" lang="en-US" sz="2200" dirty="0" smtClean="0">
                <a:effectLst>
                  <a:outerShdw blurRad="38100" dist="38100" dir="2700000" algn="tl">
                    <a:srgbClr val="000000">
                      <a:alpha val="43137"/>
                    </a:srgbClr>
                  </a:outerShdw>
                </a:effectLst>
              </a:rPr>
              <a:t>R</a:t>
            </a:r>
            <a:r>
              <a:rPr kumimoji="1" lang="en-US" sz="2200" dirty="0">
                <a:effectLst>
                  <a:outerShdw blurRad="38100" dist="38100" dir="2700000" algn="tl">
                    <a:srgbClr val="000000">
                      <a:alpha val="43137"/>
                    </a:srgbClr>
                  </a:outerShdw>
                </a:effectLst>
              </a:rPr>
              <a:t>esults of a calculation</a:t>
            </a:r>
          </a:p>
          <a:p>
            <a:pPr lvl="2">
              <a:lnSpc>
                <a:spcPct val="100000"/>
              </a:lnSpc>
              <a:spcBef>
                <a:spcPts val="0"/>
              </a:spcBef>
            </a:pPr>
            <a:endParaRPr lang="en-US" sz="2400" dirty="0">
              <a:latin typeface="Arial"/>
            </a:endParaRPr>
          </a:p>
          <a:p>
            <a:pPr lvl="2"/>
            <a:endParaRPr lang="en-US" sz="5400" dirty="0"/>
          </a:p>
        </p:txBody>
      </p:sp>
    </p:spTree>
    <p:extLst>
      <p:ext uri="{BB962C8B-B14F-4D97-AF65-F5344CB8AC3E}">
        <p14:creationId xmlns:p14="http://schemas.microsoft.com/office/powerpoint/2010/main" val="1509574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33772"/>
          </a:xfrm>
        </p:spPr>
        <p:txBody>
          <a:bodyPr>
            <a:normAutofit fontScale="90000"/>
          </a:bodyPr>
          <a:lstStyle/>
          <a:p>
            <a:pPr lvl="0">
              <a:lnSpc>
                <a:spcPct val="100000"/>
              </a:lnSpc>
              <a:spcBef>
                <a:spcPts val="0"/>
              </a:spcBef>
            </a:pPr>
            <a:r>
              <a:rPr lang="en-US" sz="3200" b="1" dirty="0">
                <a:solidFill>
                  <a:schemeClr val="accent2">
                    <a:lumMod val="50000"/>
                  </a:schemeClr>
                </a:solidFill>
                <a:effectLst>
                  <a:outerShdw blurRad="38100" dist="38100" dir="2700000" algn="tl">
                    <a:srgbClr val="000000">
                      <a:alpha val="43137"/>
                    </a:srgbClr>
                  </a:outerShdw>
                </a:effectLst>
                <a:latin typeface="Calibri"/>
              </a:rPr>
              <a:t>Control Unit</a:t>
            </a:r>
            <a:r>
              <a:rPr lang="en-US" sz="1600" dirty="0">
                <a:solidFill>
                  <a:srgbClr val="FFFFFF"/>
                </a:solidFill>
                <a:latin typeface="Arial"/>
              </a:rPr>
              <a:t/>
            </a:r>
            <a:br>
              <a:rPr lang="en-US" sz="1600" dirty="0">
                <a:solidFill>
                  <a:srgbClr val="FFFFFF"/>
                </a:solidFill>
                <a:latin typeface="Arial"/>
              </a:rPr>
            </a:br>
            <a:endParaRPr lang="en-US" dirty="0"/>
          </a:p>
        </p:txBody>
      </p:sp>
      <p:sp>
        <p:nvSpPr>
          <p:cNvPr id="3" name="Content Placeholder 2"/>
          <p:cNvSpPr>
            <a:spLocks noGrp="1"/>
          </p:cNvSpPr>
          <p:nvPr>
            <p:ph idx="1"/>
          </p:nvPr>
        </p:nvSpPr>
        <p:spPr>
          <a:xfrm>
            <a:off x="838200" y="1357162"/>
            <a:ext cx="10515600" cy="4819801"/>
          </a:xfrm>
        </p:spPr>
        <p:txBody>
          <a:bodyPr/>
          <a:lstStyle/>
          <a:p>
            <a:pPr algn="ctr">
              <a:lnSpc>
                <a:spcPct val="100000"/>
              </a:lnSpc>
              <a:spcBef>
                <a:spcPts val="0"/>
              </a:spcBef>
            </a:pPr>
            <a:r>
              <a:rPr kumimoji="1" lang="en-US" sz="2400" dirty="0" smtClean="0">
                <a:solidFill>
                  <a:schemeClr val="accent2">
                    <a:lumMod val="50000"/>
                  </a:schemeClr>
                </a:solidFill>
                <a:effectLst>
                  <a:outerShdw blurRad="38100" dist="38100" dir="2700000" algn="tl">
                    <a:srgbClr val="000000">
                      <a:alpha val="43137"/>
                    </a:srgbClr>
                  </a:outerShdw>
                </a:effectLst>
              </a:rPr>
              <a:t>Directs</a:t>
            </a:r>
            <a:r>
              <a:rPr kumimoji="1" lang="en-US" sz="2400" dirty="0" smtClean="0">
                <a:effectLst>
                  <a:outerShdw blurRad="38100" dist="38100" dir="2700000" algn="tl">
                    <a:srgbClr val="000000">
                      <a:alpha val="43137"/>
                    </a:srgbClr>
                  </a:outerShdw>
                </a:effectLst>
              </a:rPr>
              <a:t> </a:t>
            </a:r>
            <a:r>
              <a:rPr kumimoji="1" lang="en-US" sz="2400" dirty="0">
                <a:effectLst>
                  <a:outerShdw blurRad="38100" dist="38100" dir="2700000" algn="tl">
                    <a:srgbClr val="000000">
                      <a:alpha val="43137"/>
                    </a:srgbClr>
                  </a:outerShdw>
                </a:effectLst>
              </a:rPr>
              <a:t>and </a:t>
            </a:r>
            <a:r>
              <a:rPr kumimoji="1" lang="en-US" sz="2400" dirty="0">
                <a:solidFill>
                  <a:schemeClr val="accent2">
                    <a:lumMod val="50000"/>
                  </a:schemeClr>
                </a:solidFill>
                <a:effectLst>
                  <a:outerShdw blurRad="38100" dist="38100" dir="2700000" algn="tl">
                    <a:srgbClr val="000000">
                      <a:alpha val="43137"/>
                    </a:srgbClr>
                  </a:outerShdw>
                </a:effectLst>
              </a:rPr>
              <a:t>coordinates</a:t>
            </a:r>
            <a:r>
              <a:rPr kumimoji="1" lang="en-US" sz="2400" dirty="0">
                <a:effectLst>
                  <a:outerShdw blurRad="38100" dist="38100" dir="2700000" algn="tl">
                    <a:srgbClr val="000000">
                      <a:alpha val="43137"/>
                    </a:srgbClr>
                  </a:outerShdw>
                </a:effectLst>
              </a:rPr>
              <a:t> most of the computer </a:t>
            </a:r>
            <a:r>
              <a:rPr kumimoji="1" lang="en-US" sz="2400" dirty="0" smtClean="0">
                <a:effectLst>
                  <a:outerShdw blurRad="38100" dist="38100" dir="2700000" algn="tl">
                    <a:srgbClr val="000000">
                      <a:alpha val="43137"/>
                    </a:srgbClr>
                  </a:outerShdw>
                </a:effectLst>
              </a:rPr>
              <a:t>operations</a:t>
            </a:r>
            <a:endParaRPr lang="en-US" sz="2400" dirty="0" smtClean="0">
              <a:effectLst>
                <a:outerShdw blurRad="38100" dist="38100" dir="2700000" algn="tl">
                  <a:srgbClr val="000000">
                    <a:alpha val="43137"/>
                  </a:srgbClr>
                </a:outerShdw>
              </a:effectLst>
            </a:endParaRPr>
          </a:p>
          <a:p>
            <a:pPr eaLnBrk="0" fontAlgn="base" hangingPunct="0">
              <a:spcBef>
                <a:spcPct val="20000"/>
              </a:spcBef>
              <a:spcAft>
                <a:spcPct val="0"/>
              </a:spcAft>
              <a:buSzPct val="75000"/>
            </a:pPr>
            <a:endParaRPr lang="en-US" sz="2400" dirty="0">
              <a:effectLst>
                <a:outerShdw blurRad="38100" dist="38100" dir="2700000" algn="tl">
                  <a:srgbClr val="000000">
                    <a:alpha val="43137"/>
                  </a:srgbClr>
                </a:outerShdw>
              </a:effectLst>
            </a:endParaRPr>
          </a:p>
          <a:p>
            <a:pPr eaLnBrk="0" fontAlgn="base" hangingPunct="0">
              <a:spcBef>
                <a:spcPct val="20000"/>
              </a:spcBef>
              <a:spcAft>
                <a:spcPct val="0"/>
              </a:spcAft>
              <a:buSzPct val="75000"/>
            </a:pPr>
            <a:r>
              <a:rPr lang="en-US" sz="2400" b="1" dirty="0" smtClean="0">
                <a:effectLst>
                  <a:outerShdw blurRad="38100" dist="38100" dir="2700000" algn="tl">
                    <a:srgbClr val="000000">
                      <a:alpha val="43137"/>
                    </a:srgbClr>
                  </a:outerShdw>
                </a:effectLst>
              </a:rPr>
              <a:t>4</a:t>
            </a:r>
            <a:r>
              <a:rPr kumimoji="1" lang="en-US" sz="2400" b="1" dirty="0" smtClean="0">
                <a:effectLst>
                  <a:outerShdw blurRad="38100" dist="38100" dir="2700000" algn="tl">
                    <a:srgbClr val="000000">
                      <a:alpha val="43137"/>
                    </a:srgbClr>
                  </a:outerShdw>
                </a:effectLst>
              </a:rPr>
              <a:t> </a:t>
            </a:r>
            <a:r>
              <a:rPr kumimoji="1" lang="en-US" sz="2400" b="1" dirty="0">
                <a:effectLst>
                  <a:outerShdw blurRad="38100" dist="38100" dir="2700000" algn="tl">
                    <a:srgbClr val="000000">
                      <a:alpha val="43137"/>
                    </a:srgbClr>
                  </a:outerShdw>
                </a:effectLst>
              </a:rPr>
              <a:t>basic operations:</a:t>
            </a:r>
          </a:p>
          <a:p>
            <a:pPr marL="0" lvl="0" indent="0" eaLnBrk="0" fontAlgn="base" hangingPunct="0">
              <a:spcBef>
                <a:spcPct val="20000"/>
              </a:spcBef>
              <a:spcAft>
                <a:spcPct val="0"/>
              </a:spcAft>
              <a:buClr>
                <a:srgbClr val="99FFCC"/>
              </a:buClr>
              <a:buSzPct val="75000"/>
              <a:buNone/>
            </a:pPr>
            <a:endParaRPr kumimoji="1" lang="en-US" sz="200" b="1" dirty="0">
              <a:latin typeface="Arial" charset="0"/>
            </a:endParaRPr>
          </a:p>
          <a:p>
            <a:pPr lvl="1" eaLnBrk="0" fontAlgn="base" hangingPunct="0">
              <a:spcBef>
                <a:spcPct val="20000"/>
              </a:spcBef>
              <a:spcAft>
                <a:spcPct val="0"/>
              </a:spcAft>
              <a:buSzPct val="75000"/>
            </a:pPr>
            <a:r>
              <a:rPr kumimoji="1" lang="en-US" b="1" dirty="0">
                <a:solidFill>
                  <a:schemeClr val="accent2">
                    <a:lumMod val="50000"/>
                  </a:schemeClr>
                </a:solidFill>
                <a:effectLst>
                  <a:outerShdw blurRad="38100" dist="38100" dir="2700000" algn="tl">
                    <a:srgbClr val="000000">
                      <a:alpha val="43137"/>
                    </a:srgbClr>
                  </a:outerShdw>
                </a:effectLst>
              </a:rPr>
              <a:t>Fetch</a:t>
            </a:r>
            <a:r>
              <a:rPr kumimoji="1" lang="en-US" b="1" dirty="0">
                <a:effectLst>
                  <a:outerShdw blurRad="38100" dist="38100" dir="2700000" algn="tl">
                    <a:srgbClr val="000000">
                      <a:alpha val="43137"/>
                    </a:srgbClr>
                  </a:outerShdw>
                </a:effectLst>
              </a:rPr>
              <a:t> </a:t>
            </a:r>
            <a:r>
              <a:rPr kumimoji="1" lang="en-US" dirty="0">
                <a:effectLst>
                  <a:outerShdw blurRad="38100" dist="38100" dir="2700000" algn="tl">
                    <a:srgbClr val="000000">
                      <a:alpha val="43137"/>
                    </a:srgbClr>
                  </a:outerShdw>
                </a:effectLst>
              </a:rPr>
              <a:t>– obtain a program instruction or data item from memory</a:t>
            </a:r>
          </a:p>
          <a:p>
            <a:pPr lvl="1" eaLnBrk="0" fontAlgn="base" hangingPunct="0">
              <a:spcBef>
                <a:spcPct val="20000"/>
              </a:spcBef>
              <a:spcAft>
                <a:spcPct val="0"/>
              </a:spcAft>
              <a:buSzPct val="75000"/>
            </a:pPr>
            <a:r>
              <a:rPr kumimoji="1" lang="en-US" b="1" dirty="0">
                <a:solidFill>
                  <a:schemeClr val="accent2">
                    <a:lumMod val="50000"/>
                  </a:schemeClr>
                </a:solidFill>
                <a:effectLst>
                  <a:outerShdw blurRad="38100" dist="38100" dir="2700000" algn="tl">
                    <a:srgbClr val="000000">
                      <a:alpha val="43137"/>
                    </a:srgbClr>
                  </a:outerShdw>
                </a:effectLst>
              </a:rPr>
              <a:t>Decode</a:t>
            </a:r>
            <a:r>
              <a:rPr kumimoji="1" lang="en-US" dirty="0">
                <a:effectLst>
                  <a:outerShdw blurRad="38100" dist="38100" dir="2700000" algn="tl">
                    <a:srgbClr val="000000">
                      <a:alpha val="43137"/>
                    </a:srgbClr>
                  </a:outerShdw>
                </a:effectLst>
              </a:rPr>
              <a:t> - translate the instruction into commands</a:t>
            </a:r>
          </a:p>
          <a:p>
            <a:pPr lvl="1" eaLnBrk="0" fontAlgn="base" hangingPunct="0">
              <a:spcBef>
                <a:spcPct val="20000"/>
              </a:spcBef>
              <a:spcAft>
                <a:spcPct val="0"/>
              </a:spcAft>
              <a:buSzPct val="75000"/>
            </a:pPr>
            <a:r>
              <a:rPr kumimoji="1" lang="en-US" b="1" dirty="0">
                <a:solidFill>
                  <a:schemeClr val="accent2">
                    <a:lumMod val="50000"/>
                  </a:schemeClr>
                </a:solidFill>
                <a:effectLst>
                  <a:outerShdw blurRad="38100" dist="38100" dir="2700000" algn="tl">
                    <a:srgbClr val="000000">
                      <a:alpha val="43137"/>
                    </a:srgbClr>
                  </a:outerShdw>
                </a:effectLst>
              </a:rPr>
              <a:t>Execute</a:t>
            </a:r>
            <a:r>
              <a:rPr kumimoji="1" lang="en-US" dirty="0">
                <a:solidFill>
                  <a:schemeClr val="accent2">
                    <a:lumMod val="50000"/>
                  </a:schemeClr>
                </a:solidFill>
                <a:effectLst>
                  <a:outerShdw blurRad="38100" dist="38100" dir="2700000" algn="tl">
                    <a:srgbClr val="000000">
                      <a:alpha val="43137"/>
                    </a:srgbClr>
                  </a:outerShdw>
                </a:effectLst>
              </a:rPr>
              <a:t> </a:t>
            </a:r>
            <a:r>
              <a:rPr kumimoji="1" lang="en-US" dirty="0">
                <a:effectLst>
                  <a:outerShdw blurRad="38100" dist="38100" dir="2700000" algn="tl">
                    <a:srgbClr val="000000">
                      <a:alpha val="43137"/>
                    </a:srgbClr>
                  </a:outerShdw>
                </a:effectLst>
              </a:rPr>
              <a:t>- carry out the command</a:t>
            </a:r>
          </a:p>
          <a:p>
            <a:pPr lvl="1" eaLnBrk="0" fontAlgn="base" hangingPunct="0">
              <a:spcBef>
                <a:spcPct val="20000"/>
              </a:spcBef>
              <a:spcAft>
                <a:spcPct val="0"/>
              </a:spcAft>
              <a:buSzPct val="75000"/>
            </a:pPr>
            <a:r>
              <a:rPr kumimoji="1" lang="en-US" b="1" dirty="0">
                <a:solidFill>
                  <a:schemeClr val="accent2">
                    <a:lumMod val="50000"/>
                  </a:schemeClr>
                </a:solidFill>
                <a:effectLst>
                  <a:outerShdw blurRad="38100" dist="38100" dir="2700000" algn="tl">
                    <a:srgbClr val="000000">
                      <a:alpha val="43137"/>
                    </a:srgbClr>
                  </a:outerShdw>
                </a:effectLst>
              </a:rPr>
              <a:t>Store</a:t>
            </a:r>
            <a:r>
              <a:rPr kumimoji="1" lang="en-US" dirty="0">
                <a:solidFill>
                  <a:schemeClr val="accent2">
                    <a:lumMod val="50000"/>
                  </a:schemeClr>
                </a:solidFill>
                <a:effectLst>
                  <a:outerShdw blurRad="38100" dist="38100" dir="2700000" algn="tl">
                    <a:srgbClr val="000000">
                      <a:alpha val="43137"/>
                    </a:srgbClr>
                  </a:outerShdw>
                </a:effectLst>
              </a:rPr>
              <a:t> </a:t>
            </a:r>
            <a:r>
              <a:rPr kumimoji="1" lang="en-US" dirty="0">
                <a:effectLst>
                  <a:outerShdw blurRad="38100" dist="38100" dir="2700000" algn="tl">
                    <a:srgbClr val="000000">
                      <a:alpha val="43137"/>
                    </a:srgbClr>
                  </a:outerShdw>
                </a:effectLst>
              </a:rPr>
              <a:t>- write the result to memory</a:t>
            </a:r>
          </a:p>
          <a:p>
            <a:endParaRPr lang="en-US" dirty="0"/>
          </a:p>
        </p:txBody>
      </p:sp>
      <p:grpSp>
        <p:nvGrpSpPr>
          <p:cNvPr id="4" name="Group 5"/>
          <p:cNvGrpSpPr>
            <a:grpSpLocks/>
          </p:cNvGrpSpPr>
          <p:nvPr/>
        </p:nvGrpSpPr>
        <p:grpSpPr bwMode="auto">
          <a:xfrm>
            <a:off x="8386011" y="3814763"/>
            <a:ext cx="2286000" cy="2362200"/>
            <a:chOff x="1680" y="2064"/>
            <a:chExt cx="1680" cy="1632"/>
          </a:xfrm>
        </p:grpSpPr>
        <p:grpSp>
          <p:nvGrpSpPr>
            <p:cNvPr id="5" name="Group 6"/>
            <p:cNvGrpSpPr>
              <a:grpSpLocks/>
            </p:cNvGrpSpPr>
            <p:nvPr/>
          </p:nvGrpSpPr>
          <p:grpSpPr bwMode="auto">
            <a:xfrm>
              <a:off x="1680" y="2064"/>
              <a:ext cx="1680" cy="1632"/>
              <a:chOff x="1680" y="2064"/>
              <a:chExt cx="1680" cy="1632"/>
            </a:xfrm>
          </p:grpSpPr>
          <p:sp>
            <p:nvSpPr>
              <p:cNvPr id="9" name="AutoShape 7"/>
              <p:cNvSpPr>
                <a:spLocks noChangeArrowheads="1"/>
              </p:cNvSpPr>
              <p:nvPr/>
            </p:nvSpPr>
            <p:spPr bwMode="auto">
              <a:xfrm>
                <a:off x="1680" y="2064"/>
                <a:ext cx="1680" cy="1632"/>
              </a:xfrm>
              <a:prstGeom prst="roundRect">
                <a:avLst>
                  <a:gd name="adj" fmla="val 16667"/>
                </a:avLst>
              </a:prstGeom>
              <a:gradFill rotWithShape="0">
                <a:gsLst>
                  <a:gs pos="0">
                    <a:srgbClr val="9933FF"/>
                  </a:gs>
                  <a:gs pos="100000">
                    <a:srgbClr val="993366"/>
                  </a:gs>
                </a:gsLst>
                <a:lin ang="5400000" scaled="1"/>
              </a:gradFill>
              <a:ln w="12700">
                <a:round/>
                <a:headEnd/>
                <a:tailEnd/>
              </a:ln>
              <a:effectLst/>
              <a:scene3d>
                <a:camera prst="legacyPerspectiveTop"/>
                <a:lightRig rig="legacyFlat3" dir="b"/>
              </a:scene3d>
              <a:sp3d extrusionH="1801800" prstMaterial="legacyMatte">
                <a:bevelT w="13500" h="13500" prst="angle"/>
                <a:bevelB w="13500" h="13500" prst="angle"/>
                <a:extrusionClr>
                  <a:srgbClr val="0066CC"/>
                </a:extrusionClr>
              </a:sp3d>
            </p:spPr>
            <p:txBody>
              <a:bodyPr wrap="none" lIns="90488" tIns="44450" rIns="90488" bIns="44450" anchor="ctr">
                <a:flatTx/>
              </a:bodyPr>
              <a:lstStyle/>
              <a:p>
                <a:pPr eaLnBrk="0" fontAlgn="base" hangingPunct="0">
                  <a:spcBef>
                    <a:spcPct val="0"/>
                  </a:spcBef>
                  <a:spcAft>
                    <a:spcPct val="0"/>
                  </a:spcAft>
                </a:pPr>
                <a:endParaRPr lang="en-US" sz="2400">
                  <a:solidFill>
                    <a:srgbClr val="FFFFFF"/>
                  </a:solidFill>
                  <a:latin typeface="Times New Roman" charset="0"/>
                </a:endParaRPr>
              </a:p>
            </p:txBody>
          </p:sp>
          <p:sp>
            <p:nvSpPr>
              <p:cNvPr id="10" name="Text Box 8"/>
              <p:cNvSpPr txBox="1">
                <a:spLocks noChangeArrowheads="1"/>
              </p:cNvSpPr>
              <p:nvPr/>
            </p:nvSpPr>
            <p:spPr bwMode="auto">
              <a:xfrm>
                <a:off x="1872" y="2496"/>
                <a:ext cx="1392" cy="223"/>
              </a:xfrm>
              <a:prstGeom prst="rect">
                <a:avLst/>
              </a:prstGeom>
              <a:noFill/>
              <a:ln w="12700">
                <a:noFill/>
                <a:miter lim="800000"/>
                <a:headEnd/>
                <a:tailEnd/>
              </a:ln>
              <a:effectLst/>
            </p:spPr>
            <p:txBody>
              <a:bodyPr lIns="90488" tIns="44450" rIns="90488" bIns="44450">
                <a:spAutoFit/>
                <a:flatTx/>
              </a:bodyPr>
              <a:lstStyle/>
              <a:p>
                <a:pPr algn="ctr" eaLnBrk="0" fontAlgn="base" hangingPunct="0">
                  <a:lnSpc>
                    <a:spcPct val="90000"/>
                  </a:lnSpc>
                  <a:spcBef>
                    <a:spcPct val="50000"/>
                  </a:spcBef>
                  <a:spcAft>
                    <a:spcPct val="0"/>
                  </a:spcAft>
                  <a:buClr>
                    <a:srgbClr val="01B0FF"/>
                  </a:buClr>
                </a:pPr>
                <a:endParaRPr kumimoji="1" lang="en-US" sz="2400">
                  <a:solidFill>
                    <a:srgbClr val="FFFFFF"/>
                  </a:solidFill>
                  <a:effectLst>
                    <a:outerShdw blurRad="38100" dist="38100" dir="2700000" algn="tl">
                      <a:srgbClr val="001932"/>
                    </a:outerShdw>
                  </a:effectLst>
                  <a:latin typeface="Impact" pitchFamily="34" charset="0"/>
                </a:endParaRPr>
              </a:p>
            </p:txBody>
          </p:sp>
        </p:grpSp>
        <p:sp>
          <p:nvSpPr>
            <p:cNvPr id="6" name="AutoShape 9"/>
            <p:cNvSpPr>
              <a:spLocks noChangeArrowheads="1"/>
            </p:cNvSpPr>
            <p:nvPr/>
          </p:nvSpPr>
          <p:spPr bwMode="auto">
            <a:xfrm>
              <a:off x="1872" y="2832"/>
              <a:ext cx="816" cy="672"/>
            </a:xfrm>
            <a:custGeom>
              <a:avLst/>
              <a:gdLst>
                <a:gd name="T0" fmla="*/ 9250 w 21600"/>
                <a:gd name="T1" fmla="*/ 0 h 21600"/>
                <a:gd name="T2" fmla="*/ 3055 w 21600"/>
                <a:gd name="T3" fmla="*/ 21600 h 21600"/>
                <a:gd name="T4" fmla="*/ 9725 w 21600"/>
                <a:gd name="T5" fmla="*/ 8310 h 21600"/>
                <a:gd name="T6" fmla="*/ 15662 w 21600"/>
                <a:gd name="T7" fmla="*/ 14285 h 21600"/>
                <a:gd name="T8" fmla="*/ 21600 w 21600"/>
                <a:gd name="T9" fmla="*/ 8310 h 21600"/>
                <a:gd name="T10" fmla="*/ 17694720 60000 65536"/>
                <a:gd name="T11" fmla="*/ 5898240 60000 65536"/>
                <a:gd name="T12" fmla="*/ 5898240 60000 65536"/>
                <a:gd name="T13" fmla="*/ 5898240 60000 65536"/>
                <a:gd name="T14" fmla="*/ 0 60000 65536"/>
                <a:gd name="T15" fmla="*/ 0 w 21600"/>
                <a:gd name="T16" fmla="*/ 8310 h 21600"/>
                <a:gd name="T17" fmla="*/ 611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close/>
                </a:path>
              </a:pathLst>
            </a:custGeom>
            <a:gradFill rotWithShape="0">
              <a:gsLst>
                <a:gs pos="0">
                  <a:srgbClr val="6600CC"/>
                </a:gs>
                <a:gs pos="100000">
                  <a:srgbClr val="9900CC"/>
                </a:gs>
              </a:gsLst>
              <a:lin ang="5400000" scaled="1"/>
            </a:gradFill>
            <a:ln w="12700">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6600CC"/>
              </a:extrusionClr>
            </a:sp3d>
          </p:spPr>
          <p:txBody>
            <a:bodyPr lIns="90488" tIns="44450" rIns="90488" bIns="44450" anchor="ctr">
              <a:spAutoFit/>
              <a:flatTx/>
            </a:bodyPr>
            <a:lstStyle/>
            <a:p>
              <a:pPr eaLnBrk="0" fontAlgn="base" hangingPunct="0">
                <a:spcBef>
                  <a:spcPct val="0"/>
                </a:spcBef>
                <a:spcAft>
                  <a:spcPct val="0"/>
                </a:spcAft>
              </a:pPr>
              <a:endParaRPr lang="en-US" sz="2400">
                <a:solidFill>
                  <a:srgbClr val="FFFFFF"/>
                </a:solidFill>
                <a:latin typeface="Times New Roman" charset="0"/>
              </a:endParaRPr>
            </a:p>
          </p:txBody>
        </p:sp>
        <p:sp>
          <p:nvSpPr>
            <p:cNvPr id="7" name="AutoShape 10"/>
            <p:cNvSpPr>
              <a:spLocks noChangeArrowheads="1"/>
            </p:cNvSpPr>
            <p:nvPr/>
          </p:nvSpPr>
          <p:spPr bwMode="auto">
            <a:xfrm rot="16426348">
              <a:off x="2040" y="2040"/>
              <a:ext cx="672" cy="720"/>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gradFill rotWithShape="0">
              <a:gsLst>
                <a:gs pos="0">
                  <a:srgbClr val="6600CC"/>
                </a:gs>
                <a:gs pos="100000">
                  <a:srgbClr val="9900CC"/>
                </a:gs>
              </a:gsLst>
              <a:lin ang="5400000" scaled="1"/>
            </a:gradFill>
            <a:ln w="12700">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6600CC"/>
              </a:extrusionClr>
            </a:sp3d>
          </p:spPr>
          <p:txBody>
            <a:bodyPr lIns="90488" tIns="44450" rIns="90488" bIns="44450" anchor="ctr">
              <a:spAutoFit/>
              <a:flatTx/>
            </a:bodyPr>
            <a:lstStyle/>
            <a:p>
              <a:pPr eaLnBrk="0" fontAlgn="base" hangingPunct="0">
                <a:spcBef>
                  <a:spcPct val="0"/>
                </a:spcBef>
                <a:spcAft>
                  <a:spcPct val="0"/>
                </a:spcAft>
              </a:pPr>
              <a:endParaRPr lang="en-US" sz="2400">
                <a:solidFill>
                  <a:srgbClr val="FFFFFF"/>
                </a:solidFill>
                <a:latin typeface="Times New Roman" charset="0"/>
              </a:endParaRPr>
            </a:p>
          </p:txBody>
        </p:sp>
        <p:sp>
          <p:nvSpPr>
            <p:cNvPr id="8" name="AutoShape 11"/>
            <p:cNvSpPr>
              <a:spLocks noChangeArrowheads="1"/>
            </p:cNvSpPr>
            <p:nvPr/>
          </p:nvSpPr>
          <p:spPr bwMode="auto">
            <a:xfrm rot="4716802">
              <a:off x="2400" y="2736"/>
              <a:ext cx="720" cy="912"/>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gradFill rotWithShape="0">
              <a:gsLst>
                <a:gs pos="0">
                  <a:srgbClr val="6600CC"/>
                </a:gs>
                <a:gs pos="100000">
                  <a:srgbClr val="9900CC"/>
                </a:gs>
              </a:gsLst>
              <a:lin ang="5400000" scaled="1"/>
            </a:gradFill>
            <a:ln w="12700">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6600CC"/>
              </a:extrusionClr>
            </a:sp3d>
          </p:spPr>
          <p:txBody>
            <a:bodyPr wrap="none" lIns="90488" tIns="44450" rIns="90488" bIns="44450" anchor="ctr">
              <a:spAutoFit/>
              <a:flatTx/>
            </a:bodyPr>
            <a:lstStyle/>
            <a:p>
              <a:pPr eaLnBrk="0" fontAlgn="base" hangingPunct="0">
                <a:spcBef>
                  <a:spcPct val="0"/>
                </a:spcBef>
                <a:spcAft>
                  <a:spcPct val="0"/>
                </a:spcAft>
              </a:pPr>
              <a:endParaRPr lang="en-US" sz="2400">
                <a:solidFill>
                  <a:srgbClr val="FFFFFF"/>
                </a:solidFill>
                <a:latin typeface="Times New Roman" charset="0"/>
              </a:endParaRPr>
            </a:p>
          </p:txBody>
        </p:sp>
      </p:grpSp>
    </p:spTree>
    <p:extLst>
      <p:ext uri="{BB962C8B-B14F-4D97-AF65-F5344CB8AC3E}">
        <p14:creationId xmlns:p14="http://schemas.microsoft.com/office/powerpoint/2010/main" val="3969198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07027"/>
          </a:xfrm>
        </p:spPr>
        <p:txBody>
          <a:bodyPr>
            <a:noAutofit/>
          </a:bodyPr>
          <a:lstStyle/>
          <a:p>
            <a:pPr lvl="0">
              <a:lnSpc>
                <a:spcPct val="100000"/>
              </a:lnSpc>
              <a:spcBef>
                <a:spcPts val="0"/>
              </a:spcBef>
            </a:pPr>
            <a:r>
              <a:rPr lang="en-US" sz="2800" b="1" dirty="0">
                <a:solidFill>
                  <a:schemeClr val="accent2">
                    <a:lumMod val="50000"/>
                  </a:schemeClr>
                </a:solidFill>
                <a:effectLst>
                  <a:outerShdw blurRad="38100" dist="38100" dir="2700000" algn="tl">
                    <a:srgbClr val="000000">
                      <a:alpha val="43137"/>
                    </a:srgbClr>
                  </a:outerShdw>
                </a:effectLst>
                <a:latin typeface="+mn-lt"/>
              </a:rPr>
              <a:t>Arithmetic and Logic Unit</a:t>
            </a:r>
            <a:r>
              <a:rPr lang="en-US" sz="900" b="1" dirty="0">
                <a:solidFill>
                  <a:schemeClr val="accent2">
                    <a:lumMod val="50000"/>
                  </a:schemeClr>
                </a:solidFill>
                <a:effectLst>
                  <a:outerShdw blurRad="38100" dist="38100" dir="2700000" algn="tl">
                    <a:srgbClr val="000000">
                      <a:alpha val="43137"/>
                    </a:srgbClr>
                  </a:outerShdw>
                </a:effectLst>
                <a:latin typeface="+mn-lt"/>
              </a:rPr>
              <a:t/>
            </a:r>
            <a:br>
              <a:rPr lang="en-US" sz="900" b="1" dirty="0">
                <a:solidFill>
                  <a:schemeClr val="accent2">
                    <a:lumMod val="50000"/>
                  </a:schemeClr>
                </a:solidFill>
                <a:effectLst>
                  <a:outerShdw blurRad="38100" dist="38100" dir="2700000" algn="tl">
                    <a:srgbClr val="000000">
                      <a:alpha val="43137"/>
                    </a:srgbClr>
                  </a:outerShdw>
                </a:effectLst>
                <a:latin typeface="+mn-lt"/>
              </a:rPr>
            </a:br>
            <a:endParaRPr lang="en-US" sz="2000" b="1" dirty="0">
              <a:solidFill>
                <a:schemeClr val="accent2">
                  <a:lumMod val="50000"/>
                </a:schemeClr>
              </a:solidFill>
              <a:effectLst>
                <a:outerShdw blurRad="38100" dist="38100" dir="2700000" algn="tl">
                  <a:srgbClr val="000000">
                    <a:alpha val="43137"/>
                  </a:srgbClr>
                </a:outerShdw>
              </a:effectLst>
              <a:latin typeface="+mn-lt"/>
            </a:endParaRPr>
          </a:p>
        </p:txBody>
      </p:sp>
      <p:pic>
        <p:nvPicPr>
          <p:cNvPr id="4" name="Content Placeholder 3"/>
          <p:cNvPicPr>
            <a:picLocks noGrp="1" noChangeAspect="1"/>
          </p:cNvPicPr>
          <p:nvPr>
            <p:ph idx="1"/>
          </p:nvPr>
        </p:nvPicPr>
        <p:blipFill>
          <a:blip r:embed="rId3"/>
          <a:stretch>
            <a:fillRect/>
          </a:stretch>
        </p:blipFill>
        <p:spPr>
          <a:xfrm>
            <a:off x="1851054" y="1257550"/>
            <a:ext cx="7870462" cy="4549671"/>
          </a:xfrm>
          <a:prstGeom prst="rect">
            <a:avLst/>
          </a:prstGeom>
        </p:spPr>
      </p:pic>
    </p:spTree>
    <p:extLst>
      <p:ext uri="{BB962C8B-B14F-4D97-AF65-F5344CB8AC3E}">
        <p14:creationId xmlns:p14="http://schemas.microsoft.com/office/powerpoint/2010/main" val="1831291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2904"/>
          </a:xfrm>
        </p:spPr>
        <p:txBody>
          <a:bodyPr>
            <a:normAutofit fontScale="90000"/>
          </a:bodyPr>
          <a:lstStyle/>
          <a:p>
            <a:pPr lvl="0">
              <a:lnSpc>
                <a:spcPct val="100000"/>
              </a:lnSpc>
              <a:spcBef>
                <a:spcPts val="0"/>
              </a:spcBef>
            </a:pPr>
            <a:r>
              <a:rPr lang="en-US" sz="3200" b="1" dirty="0">
                <a:solidFill>
                  <a:schemeClr val="accent2">
                    <a:lumMod val="50000"/>
                  </a:schemeClr>
                </a:solidFill>
                <a:effectLst>
                  <a:outerShdw blurRad="38100" dist="38100" dir="2700000" algn="tl">
                    <a:srgbClr val="000000">
                      <a:alpha val="43137"/>
                    </a:srgbClr>
                  </a:outerShdw>
                </a:effectLst>
                <a:latin typeface="+mn-lt"/>
              </a:rPr>
              <a:t>Arithmetic and Logic Unit</a:t>
            </a:r>
            <a:r>
              <a:rPr lang="en-US" sz="800" dirty="0">
                <a:solidFill>
                  <a:schemeClr val="accent2">
                    <a:lumMod val="50000"/>
                  </a:schemeClr>
                </a:solidFill>
                <a:effectLst>
                  <a:outerShdw blurRad="38100" dist="38100" dir="2700000" algn="tl">
                    <a:srgbClr val="000000">
                      <a:alpha val="43137"/>
                    </a:srgbClr>
                  </a:outerShdw>
                </a:effectLst>
                <a:latin typeface="+mn-lt"/>
              </a:rPr>
              <a:t/>
            </a:r>
            <a:br>
              <a:rPr lang="en-US" sz="800" dirty="0">
                <a:solidFill>
                  <a:schemeClr val="accent2">
                    <a:lumMod val="50000"/>
                  </a:schemeClr>
                </a:solidFill>
                <a:effectLst>
                  <a:outerShdw blurRad="38100" dist="38100" dir="2700000" algn="tl">
                    <a:srgbClr val="000000">
                      <a:alpha val="43137"/>
                    </a:srgbClr>
                  </a:outerShdw>
                </a:effectLst>
                <a:latin typeface="+mn-lt"/>
              </a:rPr>
            </a:br>
            <a:endParaRPr lang="en-US" sz="3200"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424539"/>
            <a:ext cx="10515600" cy="4752424"/>
          </a:xfrm>
        </p:spPr>
        <p:txBody>
          <a:bodyPr/>
          <a:lstStyle/>
          <a:p>
            <a:pPr marL="617220" indent="-342900" eaLnBrk="0" fontAlgn="base" hangingPunct="0">
              <a:lnSpc>
                <a:spcPct val="100000"/>
              </a:lnSpc>
              <a:spcBef>
                <a:spcPct val="20000"/>
              </a:spcBef>
              <a:spcAft>
                <a:spcPct val="0"/>
              </a:spcAft>
              <a:buClr>
                <a:schemeClr val="tx1"/>
              </a:buClr>
              <a:buSzPct val="75000"/>
            </a:pPr>
            <a:r>
              <a:rPr kumimoji="1" lang="en-US" sz="2400" dirty="0">
                <a:effectLst>
                  <a:outerShdw blurRad="38100" dist="38100" dir="2700000" algn="tl">
                    <a:srgbClr val="000000">
                      <a:alpha val="43137"/>
                    </a:srgbClr>
                  </a:outerShdw>
                </a:effectLst>
              </a:rPr>
              <a:t>Performs the </a:t>
            </a:r>
            <a:r>
              <a:rPr kumimoji="1" lang="en-US" sz="2400" dirty="0">
                <a:solidFill>
                  <a:schemeClr val="accent2">
                    <a:lumMod val="50000"/>
                  </a:schemeClr>
                </a:solidFill>
                <a:effectLst>
                  <a:outerShdw blurRad="38100" dist="38100" dir="2700000" algn="tl">
                    <a:srgbClr val="000000">
                      <a:alpha val="43137"/>
                    </a:srgbClr>
                  </a:outerShdw>
                </a:effectLst>
              </a:rPr>
              <a:t>execution</a:t>
            </a:r>
            <a:r>
              <a:rPr kumimoji="1" lang="en-US" sz="2400" dirty="0">
                <a:effectLst>
                  <a:outerShdw blurRad="38100" dist="38100" dir="2700000" algn="tl">
                    <a:srgbClr val="000000">
                      <a:alpha val="43137"/>
                    </a:srgbClr>
                  </a:outerShdw>
                </a:effectLst>
              </a:rPr>
              <a:t> part of the machine cycle</a:t>
            </a:r>
          </a:p>
          <a:p>
            <a:endParaRPr lang="en-US" dirty="0"/>
          </a:p>
        </p:txBody>
      </p:sp>
      <p:pic>
        <p:nvPicPr>
          <p:cNvPr id="4" name="Picture 3"/>
          <p:cNvPicPr>
            <a:picLocks noChangeAspect="1"/>
          </p:cNvPicPr>
          <p:nvPr/>
        </p:nvPicPr>
        <p:blipFill>
          <a:blip r:embed="rId2"/>
          <a:stretch>
            <a:fillRect/>
          </a:stretch>
        </p:blipFill>
        <p:spPr>
          <a:xfrm>
            <a:off x="2834337" y="2750670"/>
            <a:ext cx="6323767" cy="3082239"/>
          </a:xfrm>
          <a:prstGeom prst="rect">
            <a:avLst/>
          </a:prstGeom>
        </p:spPr>
      </p:pic>
    </p:spTree>
    <p:extLst>
      <p:ext uri="{BB962C8B-B14F-4D97-AF65-F5344CB8AC3E}">
        <p14:creationId xmlns:p14="http://schemas.microsoft.com/office/powerpoint/2010/main" val="2953522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80281"/>
          </a:xfrm>
        </p:spPr>
        <p:txBody>
          <a:bodyPr>
            <a:noAutofit/>
          </a:bodyPr>
          <a:lstStyle/>
          <a:p>
            <a:pPr lvl="0">
              <a:lnSpc>
                <a:spcPct val="100000"/>
              </a:lnSpc>
              <a:spcBef>
                <a:spcPts val="0"/>
              </a:spcBef>
            </a:pPr>
            <a:r>
              <a:rPr lang="en-US" sz="2800" b="1" dirty="0">
                <a:solidFill>
                  <a:schemeClr val="accent2">
                    <a:lumMod val="50000"/>
                  </a:schemeClr>
                </a:solidFill>
                <a:effectLst>
                  <a:outerShdw blurRad="38100" dist="38100" dir="2700000" algn="tl">
                    <a:srgbClr val="000000">
                      <a:alpha val="43137"/>
                    </a:srgbClr>
                  </a:outerShdw>
                </a:effectLst>
                <a:latin typeface="+mn-lt"/>
                <a:ea typeface="+mn-ea"/>
                <a:cs typeface="+mn-cs"/>
              </a:rPr>
              <a:t>Machine Cycle</a:t>
            </a:r>
            <a:r>
              <a:rPr lang="en-US" sz="800" b="1" dirty="0">
                <a:solidFill>
                  <a:schemeClr val="accent2">
                    <a:lumMod val="50000"/>
                  </a:schemeClr>
                </a:solidFill>
                <a:effectLst>
                  <a:outerShdw blurRad="38100" dist="38100" dir="2700000" algn="tl">
                    <a:srgbClr val="000000">
                      <a:alpha val="43137"/>
                    </a:srgbClr>
                  </a:outerShdw>
                </a:effectLst>
                <a:latin typeface="+mn-lt"/>
                <a:ea typeface="+mn-ea"/>
                <a:cs typeface="+mn-cs"/>
              </a:rPr>
              <a:t/>
            </a:r>
            <a:br>
              <a:rPr lang="en-US" sz="800" b="1" dirty="0">
                <a:solidFill>
                  <a:schemeClr val="accent2">
                    <a:lumMod val="50000"/>
                  </a:schemeClr>
                </a:solidFill>
                <a:effectLst>
                  <a:outerShdw blurRad="38100" dist="38100" dir="2700000" algn="tl">
                    <a:srgbClr val="000000">
                      <a:alpha val="43137"/>
                    </a:srgbClr>
                  </a:outerShdw>
                </a:effectLst>
                <a:latin typeface="+mn-lt"/>
                <a:ea typeface="+mn-ea"/>
                <a:cs typeface="+mn-cs"/>
              </a:rPr>
            </a:br>
            <a:endParaRPr lang="en-US" sz="18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145406"/>
            <a:ext cx="10515600" cy="5031557"/>
          </a:xfrm>
        </p:spPr>
        <p:txBody>
          <a:bodyPr/>
          <a:lstStyle/>
          <a:p>
            <a:pPr marL="569913" indent="-342900" eaLnBrk="0" fontAlgn="base" hangingPunct="0">
              <a:lnSpc>
                <a:spcPct val="100000"/>
              </a:lnSpc>
              <a:spcBef>
                <a:spcPct val="20000"/>
              </a:spcBef>
              <a:spcAft>
                <a:spcPct val="0"/>
              </a:spcAft>
              <a:buClr>
                <a:schemeClr val="tx1"/>
              </a:buClr>
              <a:buSzPct val="75000"/>
            </a:pPr>
            <a:r>
              <a:rPr kumimoji="1" lang="en-US" sz="2400" dirty="0">
                <a:effectLst>
                  <a:outerShdw blurRad="38100" dist="38100" dir="2700000" algn="tl">
                    <a:srgbClr val="000000">
                      <a:alpha val="43137"/>
                    </a:srgbClr>
                  </a:outerShdw>
                </a:effectLst>
              </a:rPr>
              <a:t>4 operations of the CPU </a:t>
            </a:r>
            <a:r>
              <a:rPr kumimoji="1" lang="en-US" sz="2400" dirty="0" smtClean="0">
                <a:effectLst>
                  <a:outerShdw blurRad="38100" dist="38100" dir="2700000" algn="tl">
                    <a:srgbClr val="000000">
                      <a:alpha val="43137"/>
                    </a:srgbClr>
                  </a:outerShdw>
                </a:effectLst>
              </a:rPr>
              <a:t>comprise </a:t>
            </a:r>
            <a:r>
              <a:rPr kumimoji="1" lang="en-US" sz="2400" dirty="0">
                <a:effectLst>
                  <a:outerShdw blurRad="38100" dist="38100" dir="2700000" algn="tl">
                    <a:srgbClr val="000000">
                      <a:alpha val="43137"/>
                    </a:srgbClr>
                  </a:outerShdw>
                </a:effectLst>
              </a:rPr>
              <a:t>a </a:t>
            </a:r>
            <a:r>
              <a:rPr kumimoji="1" lang="en-US" sz="2400" dirty="0">
                <a:solidFill>
                  <a:schemeClr val="accent2">
                    <a:lumMod val="50000"/>
                  </a:schemeClr>
                </a:solidFill>
                <a:effectLst>
                  <a:outerShdw blurRad="38100" dist="38100" dir="2700000" algn="tl">
                    <a:srgbClr val="000000">
                      <a:alpha val="43137"/>
                    </a:srgbClr>
                  </a:outerShdw>
                </a:effectLst>
              </a:rPr>
              <a:t>machine </a:t>
            </a:r>
            <a:r>
              <a:rPr kumimoji="1" lang="en-US" sz="2400" dirty="0" smtClean="0">
                <a:solidFill>
                  <a:schemeClr val="accent2">
                    <a:lumMod val="50000"/>
                  </a:schemeClr>
                </a:solidFill>
                <a:effectLst>
                  <a:outerShdw blurRad="38100" dist="38100" dir="2700000" algn="tl">
                    <a:srgbClr val="000000">
                      <a:alpha val="43137"/>
                    </a:srgbClr>
                  </a:outerShdw>
                </a:effectLst>
              </a:rPr>
              <a:t>cycle</a:t>
            </a:r>
          </a:p>
          <a:p>
            <a:pPr marL="569913" indent="-342900" eaLnBrk="0" fontAlgn="base" hangingPunct="0">
              <a:lnSpc>
                <a:spcPct val="100000"/>
              </a:lnSpc>
              <a:spcBef>
                <a:spcPct val="20000"/>
              </a:spcBef>
              <a:spcAft>
                <a:spcPct val="0"/>
              </a:spcAft>
              <a:buClr>
                <a:schemeClr val="tx1"/>
              </a:buClr>
              <a:buSzPct val="75000"/>
            </a:pPr>
            <a:r>
              <a:rPr kumimoji="1" lang="en-US" sz="2400" dirty="0" smtClean="0">
                <a:effectLst>
                  <a:outerShdw blurRad="38100" dist="38100" dir="2700000" algn="tl">
                    <a:srgbClr val="000000">
                      <a:alpha val="43137"/>
                    </a:srgbClr>
                  </a:outerShdw>
                </a:effectLst>
              </a:rPr>
              <a:t>Also </a:t>
            </a:r>
            <a:r>
              <a:rPr kumimoji="1" lang="en-US" sz="2400" dirty="0">
                <a:effectLst>
                  <a:outerShdw blurRad="38100" dist="38100" dir="2700000" algn="tl">
                    <a:srgbClr val="000000">
                      <a:alpha val="43137"/>
                    </a:srgbClr>
                  </a:outerShdw>
                </a:effectLst>
              </a:rPr>
              <a:t>called an instruction </a:t>
            </a:r>
            <a:r>
              <a:rPr kumimoji="1" lang="en-US" sz="2400" dirty="0" smtClean="0">
                <a:effectLst>
                  <a:outerShdw blurRad="38100" dist="38100" dir="2700000" algn="tl">
                    <a:srgbClr val="000000">
                      <a:alpha val="43137"/>
                    </a:srgbClr>
                  </a:outerShdw>
                </a:effectLst>
              </a:rPr>
              <a:t>cycle</a:t>
            </a:r>
          </a:p>
          <a:p>
            <a:pPr marL="227013" lvl="0" indent="0" eaLnBrk="0" fontAlgn="base" hangingPunct="0">
              <a:lnSpc>
                <a:spcPct val="100000"/>
              </a:lnSpc>
              <a:spcBef>
                <a:spcPct val="20000"/>
              </a:spcBef>
              <a:spcAft>
                <a:spcPct val="0"/>
              </a:spcAft>
              <a:buClr>
                <a:srgbClr val="99FFCC"/>
              </a:buClr>
              <a:buSzPct val="75000"/>
              <a:buNone/>
            </a:pPr>
            <a:endParaRPr kumimoji="1" lang="en-US" sz="3200" b="1" dirty="0">
              <a:latin typeface="Arial" charset="0"/>
            </a:endParaRPr>
          </a:p>
          <a:p>
            <a:pPr marL="979488" lvl="2" indent="-342900" eaLnBrk="0" fontAlgn="base" hangingPunct="0">
              <a:lnSpc>
                <a:spcPct val="100000"/>
              </a:lnSpc>
              <a:spcBef>
                <a:spcPct val="20000"/>
              </a:spcBef>
              <a:spcAft>
                <a:spcPct val="0"/>
              </a:spcAft>
              <a:buClr>
                <a:schemeClr val="tx1"/>
              </a:buClr>
              <a:buSzPct val="120000"/>
            </a:pPr>
            <a:r>
              <a:rPr kumimoji="1" lang="en-US" sz="2400" b="1" dirty="0">
                <a:effectLst>
                  <a:outerShdw blurRad="38100" dist="38100" dir="2700000" algn="tl">
                    <a:srgbClr val="000000">
                      <a:alpha val="43137"/>
                    </a:srgbClr>
                  </a:outerShdw>
                </a:effectLst>
              </a:rPr>
              <a:t>Instruction time</a:t>
            </a:r>
            <a:r>
              <a:rPr kumimoji="1" lang="en-US" sz="2400" dirty="0">
                <a:effectLst>
                  <a:outerShdw blurRad="38100" dist="38100" dir="2700000" algn="tl">
                    <a:srgbClr val="000000">
                      <a:alpha val="43137"/>
                    </a:srgbClr>
                  </a:outerShdw>
                </a:effectLst>
              </a:rPr>
              <a:t>– time to fetch and decode</a:t>
            </a:r>
          </a:p>
          <a:p>
            <a:pPr marL="979488" lvl="2" indent="-342900" eaLnBrk="0" fontAlgn="base" hangingPunct="0">
              <a:lnSpc>
                <a:spcPct val="100000"/>
              </a:lnSpc>
              <a:spcBef>
                <a:spcPct val="20000"/>
              </a:spcBef>
              <a:spcAft>
                <a:spcPct val="0"/>
              </a:spcAft>
              <a:buClr>
                <a:schemeClr val="tx1"/>
              </a:buClr>
              <a:buSzPct val="120000"/>
            </a:pPr>
            <a:r>
              <a:rPr kumimoji="1" lang="en-US" sz="2400" b="1" dirty="0">
                <a:effectLst>
                  <a:outerShdw blurRad="38100" dist="38100" dir="2700000" algn="tl">
                    <a:srgbClr val="000000">
                      <a:alpha val="43137"/>
                    </a:srgbClr>
                  </a:outerShdw>
                </a:effectLst>
              </a:rPr>
              <a:t>Execution time</a:t>
            </a:r>
            <a:r>
              <a:rPr kumimoji="1" lang="en-US" sz="2400" dirty="0">
                <a:effectLst>
                  <a:outerShdw blurRad="38100" dist="38100" dir="2700000" algn="tl">
                    <a:srgbClr val="000000">
                      <a:alpha val="43137"/>
                    </a:srgbClr>
                  </a:outerShdw>
                </a:effectLst>
              </a:rPr>
              <a:t>– time to execute and store</a:t>
            </a:r>
          </a:p>
          <a:p>
            <a:pPr marL="465138" lvl="1" indent="-285750" eaLnBrk="0" fontAlgn="base" hangingPunct="0">
              <a:lnSpc>
                <a:spcPct val="100000"/>
              </a:lnSpc>
              <a:spcBef>
                <a:spcPct val="20000"/>
              </a:spcBef>
              <a:spcAft>
                <a:spcPct val="0"/>
              </a:spcAft>
              <a:buClr>
                <a:srgbClr val="01B0FF"/>
              </a:buClr>
              <a:buSzPct val="120000"/>
              <a:buFontTx/>
              <a:buChar char="•"/>
            </a:pPr>
            <a:endParaRPr kumimoji="1" lang="en-US" sz="2800" b="1" dirty="0">
              <a:solidFill>
                <a:srgbClr val="FFFFFF"/>
              </a:solidFill>
              <a:latin typeface="Arial" charset="0"/>
            </a:endParaRPr>
          </a:p>
          <a:p>
            <a:pPr marL="684213" indent="-457200" eaLnBrk="0" fontAlgn="base" hangingPunct="0">
              <a:lnSpc>
                <a:spcPct val="100000"/>
              </a:lnSpc>
              <a:spcBef>
                <a:spcPct val="20000"/>
              </a:spcBef>
              <a:spcAft>
                <a:spcPct val="0"/>
              </a:spcAft>
              <a:buClr>
                <a:srgbClr val="99FFCC"/>
              </a:buClr>
              <a:buSzPct val="75000"/>
            </a:pPr>
            <a:endParaRPr kumimoji="1" lang="en-US" sz="3200" b="1" dirty="0">
              <a:latin typeface="Arial" charset="0"/>
            </a:endParaRPr>
          </a:p>
          <a:p>
            <a:endParaRPr lang="en-US" dirty="0"/>
          </a:p>
        </p:txBody>
      </p:sp>
      <p:pic>
        <p:nvPicPr>
          <p:cNvPr id="4" name="Picture 3"/>
          <p:cNvPicPr>
            <a:picLocks noChangeAspect="1"/>
          </p:cNvPicPr>
          <p:nvPr/>
        </p:nvPicPr>
        <p:blipFill>
          <a:blip r:embed="rId3"/>
          <a:stretch>
            <a:fillRect/>
          </a:stretch>
        </p:blipFill>
        <p:spPr>
          <a:xfrm>
            <a:off x="3921742" y="3661184"/>
            <a:ext cx="4348515" cy="2476508"/>
          </a:xfrm>
          <a:prstGeom prst="rect">
            <a:avLst/>
          </a:prstGeom>
        </p:spPr>
      </p:pic>
    </p:spTree>
    <p:extLst>
      <p:ext uri="{BB962C8B-B14F-4D97-AF65-F5344CB8AC3E}">
        <p14:creationId xmlns:p14="http://schemas.microsoft.com/office/powerpoint/2010/main" val="2181468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0656"/>
          </a:xfrm>
        </p:spPr>
        <p:txBody>
          <a:bodyPr>
            <a:normAutofit fontScale="90000"/>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ea typeface="+mn-ea"/>
                <a:cs typeface="+mn-cs"/>
              </a:rPr>
              <a:t>Machine Cycle</a:t>
            </a:r>
            <a:r>
              <a:rPr lang="en-US" sz="800" dirty="0">
                <a:solidFill>
                  <a:srgbClr val="FFFFFF"/>
                </a:solidFill>
                <a:latin typeface="Arial"/>
                <a:ea typeface="+mn-ea"/>
                <a:cs typeface="+mn-cs"/>
              </a:rPr>
              <a:t/>
            </a:r>
            <a:br>
              <a:rPr lang="en-US" sz="800" dirty="0">
                <a:solidFill>
                  <a:srgbClr val="FFFFFF"/>
                </a:solidFill>
                <a:latin typeface="Arial"/>
                <a:ea typeface="+mn-ea"/>
                <a:cs typeface="+mn-cs"/>
              </a:rPr>
            </a:br>
            <a:endParaRPr lang="en-US" dirty="0"/>
          </a:p>
        </p:txBody>
      </p:sp>
      <p:sp>
        <p:nvSpPr>
          <p:cNvPr id="3" name="Content Placeholder 2"/>
          <p:cNvSpPr>
            <a:spLocks noGrp="1"/>
          </p:cNvSpPr>
          <p:nvPr>
            <p:ph idx="1"/>
          </p:nvPr>
        </p:nvSpPr>
        <p:spPr/>
        <p:txBody>
          <a:bodyPr>
            <a:normAutofit/>
          </a:bodyPr>
          <a:lstStyle/>
          <a:p>
            <a:pPr marL="0" lvl="0" indent="0">
              <a:lnSpc>
                <a:spcPct val="100000"/>
              </a:lnSpc>
              <a:spcBef>
                <a:spcPts val="0"/>
              </a:spcBef>
              <a:buNone/>
            </a:pPr>
            <a:r>
              <a:rPr lang="en-US" sz="2400" b="1" dirty="0" smtClean="0">
                <a:solidFill>
                  <a:schemeClr val="accent2">
                    <a:lumMod val="50000"/>
                  </a:schemeClr>
                </a:solidFill>
              </a:rPr>
              <a:t>Example</a:t>
            </a:r>
            <a:endParaRPr lang="en-US" sz="700" dirty="0" smtClean="0">
              <a:solidFill>
                <a:schemeClr val="accent2">
                  <a:lumMod val="50000"/>
                </a:schemeClr>
              </a:solidFill>
              <a:latin typeface="Arial"/>
            </a:endParaRPr>
          </a:p>
        </p:txBody>
      </p:sp>
      <p:pic>
        <p:nvPicPr>
          <p:cNvPr id="4" name="Picture 22" descr="D:\DATA\Powerpoint Presentations\Chapter 4 System Unit\chapter figures\fig4-06 mod e3.jpg"/>
          <p:cNvPicPr>
            <a:picLocks noChangeAspect="1" noChangeArrowheads="1"/>
          </p:cNvPicPr>
          <p:nvPr/>
        </p:nvPicPr>
        <p:blipFill>
          <a:blip r:embed="rId2"/>
          <a:srcRect/>
          <a:stretch>
            <a:fillRect/>
          </a:stretch>
        </p:blipFill>
        <p:spPr bwMode="auto">
          <a:xfrm>
            <a:off x="4112562" y="1135781"/>
            <a:ext cx="5968806" cy="4867816"/>
          </a:xfrm>
          <a:prstGeom prst="rect">
            <a:avLst/>
          </a:prstGeom>
          <a:noFill/>
        </p:spPr>
      </p:pic>
    </p:spTree>
    <p:extLst>
      <p:ext uri="{BB962C8B-B14F-4D97-AF65-F5344CB8AC3E}">
        <p14:creationId xmlns:p14="http://schemas.microsoft.com/office/powerpoint/2010/main" val="9491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780281"/>
          </a:xfrm>
        </p:spPr>
        <p:txBody>
          <a:bodyPr>
            <a:noAutofit/>
          </a:bodyPr>
          <a:lstStyle/>
          <a:p>
            <a:pPr lvl="0">
              <a:lnSpc>
                <a:spcPct val="100000"/>
              </a:lnSpc>
              <a:spcBef>
                <a:spcPts val="0"/>
              </a:spcBef>
            </a:pPr>
            <a:r>
              <a:rPr lang="en-US" sz="3600" b="1" dirty="0" smtClean="0">
                <a:solidFill>
                  <a:schemeClr val="accent2">
                    <a:lumMod val="50000"/>
                  </a:schemeClr>
                </a:solidFill>
                <a:effectLst>
                  <a:outerShdw blurRad="38100" dist="38100" dir="2700000" algn="tl">
                    <a:srgbClr val="000000">
                      <a:alpha val="43137"/>
                    </a:srgbClr>
                  </a:outerShdw>
                </a:effectLst>
                <a:latin typeface="+mn-lt"/>
                <a:ea typeface="+mn-ea"/>
                <a:cs typeface="+mn-cs"/>
              </a:rPr>
              <a:t>   </a:t>
            </a:r>
            <a:r>
              <a:rPr lang="en-US" sz="3200" b="1" dirty="0" smtClean="0">
                <a:solidFill>
                  <a:schemeClr val="accent2">
                    <a:lumMod val="50000"/>
                  </a:schemeClr>
                </a:solidFill>
                <a:effectLst>
                  <a:outerShdw blurRad="38100" dist="38100" dir="2700000" algn="tl">
                    <a:srgbClr val="000000">
                      <a:alpha val="43137"/>
                    </a:srgbClr>
                  </a:outerShdw>
                </a:effectLst>
                <a:latin typeface="+mn-lt"/>
                <a:ea typeface="+mn-ea"/>
                <a:cs typeface="+mn-cs"/>
              </a:rPr>
              <a:t>Memory</a:t>
            </a:r>
            <a:r>
              <a:rPr lang="en-US" sz="3200" b="1" dirty="0">
                <a:solidFill>
                  <a:schemeClr val="accent2">
                    <a:lumMod val="50000"/>
                  </a:schemeClr>
                </a:solidFill>
                <a:effectLst>
                  <a:outerShdw blurRad="38100" dist="38100" dir="2700000" algn="tl">
                    <a:srgbClr val="000000">
                      <a:alpha val="43137"/>
                    </a:srgbClr>
                  </a:outerShdw>
                </a:effectLst>
                <a:latin typeface="+mn-lt"/>
                <a:ea typeface="+mn-ea"/>
                <a:cs typeface="+mn-cs"/>
              </a:rPr>
              <a:t/>
            </a:r>
            <a:br>
              <a:rPr lang="en-US" sz="3200" b="1" dirty="0">
                <a:solidFill>
                  <a:schemeClr val="accent2">
                    <a:lumMod val="50000"/>
                  </a:schemeClr>
                </a:solidFill>
                <a:effectLst>
                  <a:outerShdw blurRad="38100" dist="38100" dir="2700000" algn="tl">
                    <a:srgbClr val="000000">
                      <a:alpha val="43137"/>
                    </a:srgbClr>
                  </a:outerShdw>
                </a:effectLst>
                <a:latin typeface="+mn-lt"/>
                <a:ea typeface="+mn-ea"/>
                <a:cs typeface="+mn-cs"/>
              </a:rPr>
            </a:br>
            <a:endParaRPr lang="en-US" sz="32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4" name="AutoShape 15"/>
          <p:cNvSpPr>
            <a:spLocks noChangeArrowheads="1"/>
          </p:cNvSpPr>
          <p:nvPr/>
        </p:nvSpPr>
        <p:spPr bwMode="auto">
          <a:xfrm>
            <a:off x="838200" y="1677988"/>
            <a:ext cx="3657600" cy="4038600"/>
          </a:xfrm>
          <a:prstGeom prst="can">
            <a:avLst>
              <a:gd name="adj" fmla="val 27604"/>
            </a:avLst>
          </a:prstGeom>
          <a:gradFill rotWithShape="0">
            <a:gsLst>
              <a:gs pos="0">
                <a:srgbClr val="3D668F"/>
              </a:gs>
              <a:gs pos="100000">
                <a:srgbClr val="987CA2"/>
              </a:gs>
            </a:gsLst>
            <a:lin ang="0" scaled="1"/>
          </a:gradFill>
          <a:ln w="12700">
            <a:noFill/>
            <a:round/>
            <a:headEnd/>
            <a:tailEnd/>
          </a:ln>
          <a:effectLst/>
        </p:spPr>
        <p:txBody>
          <a:bodyPr lIns="90488" tIns="44450" rIns="90488" bIns="44450" anchor="ctr">
            <a:spAutoFit/>
          </a:bodyPr>
          <a:lstStyle/>
          <a:p>
            <a:pPr eaLnBrk="0" fontAlgn="base" hangingPunct="0">
              <a:spcBef>
                <a:spcPct val="0"/>
              </a:spcBef>
              <a:spcAft>
                <a:spcPct val="0"/>
              </a:spcAft>
            </a:pPr>
            <a:endParaRPr lang="en-US" sz="2400">
              <a:solidFill>
                <a:srgbClr val="FFFFFF"/>
              </a:solidFill>
              <a:latin typeface="Times New Roman" charset="0"/>
            </a:endParaRPr>
          </a:p>
        </p:txBody>
      </p:sp>
      <p:sp>
        <p:nvSpPr>
          <p:cNvPr id="5" name="Text Box 16"/>
          <p:cNvSpPr txBox="1">
            <a:spLocks noChangeArrowheads="1"/>
          </p:cNvSpPr>
          <p:nvPr/>
        </p:nvSpPr>
        <p:spPr bwMode="auto">
          <a:xfrm>
            <a:off x="914400" y="3581400"/>
            <a:ext cx="3505200" cy="2090738"/>
          </a:xfrm>
          <a:prstGeom prst="rect">
            <a:avLst/>
          </a:prstGeom>
          <a:gradFill rotWithShape="0">
            <a:gsLst>
              <a:gs pos="0">
                <a:srgbClr val="3D668F"/>
              </a:gs>
              <a:gs pos="100000">
                <a:srgbClr val="987CA2"/>
              </a:gs>
            </a:gsLst>
            <a:lin ang="0" scaled="1"/>
          </a:gradFill>
          <a:ln w="12700">
            <a:noFill/>
            <a:miter lim="800000"/>
            <a:headEnd/>
            <a:tailEnd/>
          </a:ln>
          <a:effectLst/>
        </p:spPr>
        <p:txBody>
          <a:bodyPr lIns="90488" tIns="44450" rIns="90488" bIns="44450">
            <a:spAutoFit/>
          </a:bodyPr>
          <a:lstStyle/>
          <a:p>
            <a:pPr algn="ctr" eaLnBrk="0" fontAlgn="base" hangingPunct="0">
              <a:spcBef>
                <a:spcPct val="20000"/>
              </a:spcBef>
              <a:spcAft>
                <a:spcPct val="0"/>
              </a:spcAft>
              <a:buClr>
                <a:srgbClr val="01B0FF"/>
              </a:buClr>
            </a:pPr>
            <a:r>
              <a:rPr kumimoji="1" lang="en-US" sz="2800" b="1" dirty="0">
                <a:solidFill>
                  <a:srgbClr val="FFFF66"/>
                </a:solidFill>
                <a:latin typeface="Arial" charset="0"/>
              </a:rPr>
              <a:t>volatile memory</a:t>
            </a:r>
          </a:p>
          <a:p>
            <a:pPr algn="ctr" eaLnBrk="0" fontAlgn="base" hangingPunct="0">
              <a:spcBef>
                <a:spcPct val="20000"/>
              </a:spcBef>
              <a:spcAft>
                <a:spcPct val="0"/>
              </a:spcAft>
            </a:pPr>
            <a:r>
              <a:rPr kumimoji="1" lang="en-US" sz="2400" b="1" dirty="0">
                <a:solidFill>
                  <a:srgbClr val="ADB0D1"/>
                </a:solidFill>
                <a:latin typeface="Arial" charset="0"/>
              </a:rPr>
              <a:t>Loses its contents when the computer's power is turned off</a:t>
            </a:r>
          </a:p>
          <a:p>
            <a:pPr algn="ctr" eaLnBrk="0" fontAlgn="base" hangingPunct="0">
              <a:lnSpc>
                <a:spcPct val="90000"/>
              </a:lnSpc>
              <a:spcBef>
                <a:spcPct val="50000"/>
              </a:spcBef>
              <a:spcAft>
                <a:spcPct val="0"/>
              </a:spcAft>
              <a:buClr>
                <a:srgbClr val="01B0FF"/>
              </a:buClr>
            </a:pPr>
            <a:endParaRPr kumimoji="1" lang="en-US" b="1" dirty="0">
              <a:solidFill>
                <a:srgbClr val="FFFFFF"/>
              </a:solidFill>
              <a:effectLst>
                <a:outerShdw blurRad="38100" dist="38100" dir="2700000" algn="tl">
                  <a:srgbClr val="000000"/>
                </a:outerShdw>
              </a:effectLst>
              <a:latin typeface="Arial" charset="0"/>
            </a:endParaRPr>
          </a:p>
        </p:txBody>
      </p:sp>
      <p:grpSp>
        <p:nvGrpSpPr>
          <p:cNvPr id="6" name="Group 11"/>
          <p:cNvGrpSpPr>
            <a:grpSpLocks/>
          </p:cNvGrpSpPr>
          <p:nvPr/>
        </p:nvGrpSpPr>
        <p:grpSpPr bwMode="auto">
          <a:xfrm>
            <a:off x="5480786" y="2020888"/>
            <a:ext cx="3505200" cy="3352800"/>
            <a:chOff x="3216" y="1872"/>
            <a:chExt cx="2208" cy="2112"/>
          </a:xfrm>
        </p:grpSpPr>
        <p:sp>
          <p:nvSpPr>
            <p:cNvPr id="7" name="AutoShape 12"/>
            <p:cNvSpPr>
              <a:spLocks noChangeArrowheads="1"/>
            </p:cNvSpPr>
            <p:nvPr/>
          </p:nvSpPr>
          <p:spPr bwMode="auto">
            <a:xfrm>
              <a:off x="3216" y="1872"/>
              <a:ext cx="2208" cy="2112"/>
            </a:xfrm>
            <a:prstGeom prst="can">
              <a:avLst>
                <a:gd name="adj" fmla="val 25000"/>
              </a:avLst>
            </a:prstGeom>
            <a:gradFill rotWithShape="0">
              <a:gsLst>
                <a:gs pos="0">
                  <a:srgbClr val="800080"/>
                </a:gs>
                <a:gs pos="100000">
                  <a:srgbClr val="CC3300"/>
                </a:gs>
              </a:gsLst>
              <a:lin ang="0" scaled="1"/>
            </a:gradFill>
            <a:ln w="12700">
              <a:noFill/>
              <a:round/>
              <a:headEnd/>
              <a:tailEnd/>
            </a:ln>
            <a:effectLst/>
          </p:spPr>
          <p:txBody>
            <a:bodyPr lIns="90488" tIns="44450" rIns="90488" bIns="44450" anchor="ctr">
              <a:spAutoFit/>
            </a:bodyPr>
            <a:lstStyle/>
            <a:p>
              <a:pPr eaLnBrk="0" fontAlgn="base" hangingPunct="0">
                <a:spcBef>
                  <a:spcPct val="0"/>
                </a:spcBef>
                <a:spcAft>
                  <a:spcPct val="0"/>
                </a:spcAft>
              </a:pPr>
              <a:endParaRPr lang="en-US" sz="2400">
                <a:solidFill>
                  <a:srgbClr val="FFFFFF"/>
                </a:solidFill>
                <a:latin typeface="Times New Roman" charset="0"/>
              </a:endParaRPr>
            </a:p>
          </p:txBody>
        </p:sp>
        <p:sp>
          <p:nvSpPr>
            <p:cNvPr id="8" name="Text Box 13"/>
            <p:cNvSpPr txBox="1">
              <a:spLocks noChangeArrowheads="1"/>
            </p:cNvSpPr>
            <p:nvPr/>
          </p:nvSpPr>
          <p:spPr bwMode="auto">
            <a:xfrm>
              <a:off x="3456" y="2359"/>
              <a:ext cx="1872" cy="1577"/>
            </a:xfrm>
            <a:prstGeom prst="rect">
              <a:avLst/>
            </a:prstGeom>
            <a:noFill/>
            <a:ln w="12700">
              <a:noFill/>
              <a:miter lim="800000"/>
              <a:headEnd/>
              <a:tailEnd/>
            </a:ln>
            <a:effectLst/>
          </p:spPr>
          <p:txBody>
            <a:bodyPr wrap="square" lIns="90488" tIns="44450" rIns="90488" bIns="44450">
              <a:spAutoFit/>
            </a:bodyPr>
            <a:lstStyle/>
            <a:p>
              <a:pPr algn="ctr" eaLnBrk="0" fontAlgn="base" hangingPunct="0">
                <a:spcBef>
                  <a:spcPct val="20000"/>
                </a:spcBef>
                <a:spcAft>
                  <a:spcPct val="0"/>
                </a:spcAft>
                <a:buClr>
                  <a:srgbClr val="01B0FF"/>
                </a:buClr>
              </a:pPr>
              <a:r>
                <a:rPr kumimoji="1" lang="en-US" sz="2800" b="1" dirty="0">
                  <a:solidFill>
                    <a:srgbClr val="FFFF66"/>
                  </a:solidFill>
                  <a:latin typeface="Arial" charset="0"/>
                </a:rPr>
                <a:t>nonvolatile memory</a:t>
              </a:r>
            </a:p>
            <a:p>
              <a:pPr algn="ctr" eaLnBrk="0" fontAlgn="base" hangingPunct="0">
                <a:spcBef>
                  <a:spcPct val="20000"/>
                </a:spcBef>
                <a:spcAft>
                  <a:spcPct val="0"/>
                </a:spcAft>
              </a:pPr>
              <a:r>
                <a:rPr kumimoji="1" lang="en-US" sz="2400" b="1" dirty="0">
                  <a:solidFill>
                    <a:srgbClr val="FFFFFF"/>
                  </a:solidFill>
                  <a:latin typeface="Arial" charset="0"/>
                </a:rPr>
                <a:t>Does not lose its contents when the computer’s power is turned off</a:t>
              </a:r>
            </a:p>
          </p:txBody>
        </p:sp>
      </p:grpSp>
    </p:spTree>
    <p:extLst>
      <p:ext uri="{BB962C8B-B14F-4D97-AF65-F5344CB8AC3E}">
        <p14:creationId xmlns:p14="http://schemas.microsoft.com/office/powerpoint/2010/main" val="31164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4403"/>
          </a:xfrm>
        </p:spPr>
        <p:txBody>
          <a:bodyPr>
            <a:noAutofit/>
          </a:bodyPr>
          <a:lstStyle/>
          <a:p>
            <a:pPr lvl="0">
              <a:lnSpc>
                <a:spcPct val="100000"/>
              </a:lnSpc>
              <a:spcBef>
                <a:spcPts val="0"/>
              </a:spcBef>
            </a:pPr>
            <a:r>
              <a:rPr lang="en-US" sz="3200" b="1" dirty="0">
                <a:solidFill>
                  <a:schemeClr val="accent2">
                    <a:lumMod val="50000"/>
                  </a:schemeClr>
                </a:solidFill>
                <a:effectLst>
                  <a:outerShdw blurRad="38100" dist="38100" dir="2700000" algn="tl">
                    <a:srgbClr val="000000">
                      <a:alpha val="43137"/>
                    </a:srgbClr>
                  </a:outerShdw>
                </a:effectLst>
                <a:latin typeface="Calibri"/>
                <a:ea typeface="+mn-ea"/>
                <a:cs typeface="+mn-cs"/>
              </a:rPr>
              <a:t>Memory</a:t>
            </a:r>
            <a:r>
              <a:rPr lang="en-US" sz="3200" b="1" dirty="0">
                <a:solidFill>
                  <a:schemeClr val="accent2">
                    <a:lumMod val="50000"/>
                  </a:schemeClr>
                </a:solidFill>
                <a:effectLst>
                  <a:outerShdw blurRad="38100" dist="38100" dir="2700000" algn="tl">
                    <a:srgbClr val="000000">
                      <a:alpha val="43137"/>
                    </a:srgbClr>
                  </a:outerShdw>
                </a:effectLst>
                <a:latin typeface="Arial"/>
                <a:ea typeface="+mn-ea"/>
                <a:cs typeface="+mn-cs"/>
              </a:rPr>
              <a:t/>
            </a:r>
            <a:br>
              <a:rPr lang="en-US" sz="3200" b="1" dirty="0">
                <a:solidFill>
                  <a:schemeClr val="accent2">
                    <a:lumMod val="50000"/>
                  </a:schemeClr>
                </a:solidFill>
                <a:effectLst>
                  <a:outerShdw blurRad="38100" dist="38100" dir="2700000" algn="tl">
                    <a:srgbClr val="000000">
                      <a:alpha val="43137"/>
                    </a:srgbClr>
                  </a:outerShdw>
                </a:effectLst>
                <a:latin typeface="Arial"/>
                <a:ea typeface="+mn-ea"/>
                <a:cs typeface="+mn-cs"/>
              </a:rPr>
            </a:br>
            <a:endParaRPr lang="en-US" sz="3200" b="1"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106905"/>
            <a:ext cx="10515600" cy="5070058"/>
          </a:xfrm>
        </p:spPr>
        <p:txBody>
          <a:bodyPr>
            <a:normAutofit/>
          </a:bodyPr>
          <a:lstStyle/>
          <a:p>
            <a:pPr marL="342900" lvl="0" indent="0" algn="ctr" eaLnBrk="0" fontAlgn="base" hangingPunct="0">
              <a:lnSpc>
                <a:spcPts val="3800"/>
              </a:lnSpc>
              <a:spcBef>
                <a:spcPct val="20000"/>
              </a:spcBef>
              <a:spcAft>
                <a:spcPct val="0"/>
              </a:spcAft>
              <a:buClr>
                <a:srgbClr val="99FFCC"/>
              </a:buClr>
              <a:buSzPct val="75000"/>
              <a:buNone/>
            </a:pPr>
            <a:r>
              <a:rPr kumimoji="1" lang="en-US" b="1" i="0" u="none" strike="noStrike" kern="0" cap="none" spc="0" normalizeH="0" baseline="0" noProof="0" dirty="0" smtClean="0">
                <a:ln>
                  <a:noFill/>
                </a:ln>
                <a:solidFill>
                  <a:schemeClr val="accent2">
                    <a:lumMod val="50000"/>
                  </a:schemeClr>
                </a:solidFill>
                <a:effectLst/>
                <a:uLnTx/>
                <a:uFillTx/>
              </a:rPr>
              <a:t>2 basic types of RAM chips</a:t>
            </a:r>
          </a:p>
          <a:p>
            <a:endParaRPr lang="en-US" sz="2000" dirty="0"/>
          </a:p>
        </p:txBody>
      </p:sp>
      <p:pic>
        <p:nvPicPr>
          <p:cNvPr id="6" name="Picture 5"/>
          <p:cNvPicPr>
            <a:picLocks noChangeAspect="1"/>
          </p:cNvPicPr>
          <p:nvPr/>
        </p:nvPicPr>
        <p:blipFill>
          <a:blip r:embed="rId2"/>
          <a:stretch>
            <a:fillRect/>
          </a:stretch>
        </p:blipFill>
        <p:spPr>
          <a:xfrm>
            <a:off x="2069330" y="2467325"/>
            <a:ext cx="7303283" cy="3173079"/>
          </a:xfrm>
          <a:prstGeom prst="rect">
            <a:avLst/>
          </a:prstGeom>
        </p:spPr>
      </p:pic>
    </p:spTree>
    <p:extLst>
      <p:ext uri="{BB962C8B-B14F-4D97-AF65-F5344CB8AC3E}">
        <p14:creationId xmlns:p14="http://schemas.microsoft.com/office/powerpoint/2010/main" val="2638581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48986"/>
          </a:xfrm>
        </p:spPr>
        <p:txBody>
          <a:bodyPr>
            <a:noAutofit/>
          </a:bodyPr>
          <a:lstStyle/>
          <a:p>
            <a:pPr lvl="0">
              <a:lnSpc>
                <a:spcPct val="100000"/>
              </a:lnSpc>
              <a:spcBef>
                <a:spcPts val="0"/>
              </a:spcBef>
            </a:pPr>
            <a:r>
              <a:rPr lang="en-US" sz="3200" b="1" dirty="0">
                <a:solidFill>
                  <a:schemeClr val="accent2">
                    <a:lumMod val="50000"/>
                  </a:schemeClr>
                </a:solidFill>
                <a:effectLst>
                  <a:outerShdw blurRad="38100" dist="38100" dir="2700000" algn="tl">
                    <a:srgbClr val="000000">
                      <a:alpha val="43137"/>
                    </a:srgbClr>
                  </a:outerShdw>
                </a:effectLst>
                <a:latin typeface="+mn-lt"/>
                <a:ea typeface="+mn-ea"/>
                <a:cs typeface="+mn-cs"/>
              </a:rPr>
              <a:t>Memory</a:t>
            </a:r>
            <a:r>
              <a:rPr lang="en-US" sz="3200" dirty="0">
                <a:solidFill>
                  <a:schemeClr val="accent2">
                    <a:lumMod val="50000"/>
                  </a:schemeClr>
                </a:solidFill>
                <a:effectLst>
                  <a:outerShdw blurRad="38100" dist="38100" dir="2700000" algn="tl">
                    <a:srgbClr val="000000">
                      <a:alpha val="43137"/>
                    </a:srgbClr>
                  </a:outerShdw>
                </a:effectLst>
                <a:latin typeface="+mn-lt"/>
                <a:ea typeface="+mn-ea"/>
                <a:cs typeface="+mn-cs"/>
              </a:rPr>
              <a:t/>
            </a:r>
            <a:br>
              <a:rPr lang="en-US" sz="3200" dirty="0">
                <a:solidFill>
                  <a:schemeClr val="accent2">
                    <a:lumMod val="50000"/>
                  </a:schemeClr>
                </a:solidFill>
                <a:effectLst>
                  <a:outerShdw blurRad="38100" dist="38100" dir="2700000" algn="tl">
                    <a:srgbClr val="000000">
                      <a:alpha val="43137"/>
                    </a:srgbClr>
                  </a:outerShdw>
                </a:effectLst>
                <a:latin typeface="+mn-lt"/>
                <a:ea typeface="+mn-ea"/>
                <a:cs typeface="+mn-cs"/>
              </a:rPr>
            </a:br>
            <a:endParaRPr lang="en-US" sz="3200"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220052"/>
            <a:ext cx="10515600" cy="4956911"/>
          </a:xfrm>
        </p:spPr>
        <p:txBody>
          <a:bodyPr/>
          <a:lstStyle/>
          <a:p>
            <a:pPr marL="342900" lvl="0" indent="-342900" algn="ctr" eaLnBrk="0" fontAlgn="base" hangingPunct="0">
              <a:lnSpc>
                <a:spcPct val="100000"/>
              </a:lnSpc>
              <a:spcBef>
                <a:spcPct val="20000"/>
              </a:spcBef>
              <a:spcAft>
                <a:spcPct val="0"/>
              </a:spcAft>
              <a:buClr>
                <a:srgbClr val="99FFCC"/>
              </a:buClr>
              <a:buSzPct val="75000"/>
              <a:buNone/>
            </a:pPr>
            <a:r>
              <a:rPr kumimoji="1" lang="en-US" b="1" kern="0" dirty="0">
                <a:solidFill>
                  <a:schemeClr val="accent2">
                    <a:lumMod val="50000"/>
                  </a:schemeClr>
                </a:solidFill>
              </a:rPr>
              <a:t>2</a:t>
            </a:r>
            <a:r>
              <a:rPr kumimoji="1" lang="en-US" b="1" i="0" u="none" strike="noStrike" kern="0" cap="none" spc="0" normalizeH="0" baseline="0" noProof="0" dirty="0" smtClean="0">
                <a:ln>
                  <a:noFill/>
                </a:ln>
                <a:solidFill>
                  <a:schemeClr val="accent2">
                    <a:lumMod val="50000"/>
                  </a:schemeClr>
                </a:solidFill>
                <a:effectLst/>
                <a:uLnTx/>
                <a:uFillTx/>
              </a:rPr>
              <a:t> basic types of memory modules</a:t>
            </a:r>
          </a:p>
          <a:p>
            <a:pPr marL="342900" lvl="0" indent="-342900" algn="ctr" eaLnBrk="0" fontAlgn="base" hangingPunct="0">
              <a:lnSpc>
                <a:spcPct val="100000"/>
              </a:lnSpc>
              <a:spcBef>
                <a:spcPct val="20000"/>
              </a:spcBef>
              <a:spcAft>
                <a:spcPct val="0"/>
              </a:spcAft>
              <a:buClr>
                <a:srgbClr val="99FFCC"/>
              </a:buClr>
              <a:buSzPct val="75000"/>
              <a:buNone/>
            </a:pPr>
            <a:r>
              <a:rPr kumimoji="1" lang="en-US" b="1" dirty="0" smtClean="0"/>
              <a:t>SIMM</a:t>
            </a:r>
            <a:r>
              <a:rPr kumimoji="1" lang="en-US" b="1" dirty="0"/>
              <a:t> </a:t>
            </a:r>
            <a:r>
              <a:rPr kumimoji="1" lang="en-US" b="1" dirty="0" smtClean="0"/>
              <a:t>and DIMM</a:t>
            </a:r>
            <a:endParaRPr kumimoji="1" lang="en-US" b="1" i="0" u="none" strike="noStrike" kern="0" cap="none" spc="0" normalizeH="0" baseline="0" noProof="0" dirty="0" smtClean="0">
              <a:ln>
                <a:noFill/>
              </a:ln>
              <a:effectLst/>
              <a:uLnTx/>
              <a:uFillTx/>
            </a:endParaRPr>
          </a:p>
          <a:p>
            <a:endParaRPr lang="en-US" dirty="0"/>
          </a:p>
        </p:txBody>
      </p:sp>
      <p:pic>
        <p:nvPicPr>
          <p:cNvPr id="5" name="Picture 4"/>
          <p:cNvPicPr>
            <a:picLocks noChangeAspect="1"/>
          </p:cNvPicPr>
          <p:nvPr/>
        </p:nvPicPr>
        <p:blipFill>
          <a:blip r:embed="rId3"/>
          <a:stretch>
            <a:fillRect/>
          </a:stretch>
        </p:blipFill>
        <p:spPr>
          <a:xfrm>
            <a:off x="1369194" y="2849780"/>
            <a:ext cx="5334000" cy="1181100"/>
          </a:xfrm>
          <a:prstGeom prst="rect">
            <a:avLst/>
          </a:prstGeom>
        </p:spPr>
      </p:pic>
      <p:sp>
        <p:nvSpPr>
          <p:cNvPr id="6" name="Rectangle 6"/>
          <p:cNvSpPr>
            <a:spLocks noChangeArrowheads="1"/>
          </p:cNvSpPr>
          <p:nvPr/>
        </p:nvSpPr>
        <p:spPr bwMode="auto">
          <a:xfrm>
            <a:off x="838199" y="4494997"/>
            <a:ext cx="2097505" cy="1453415"/>
          </a:xfrm>
          <a:prstGeom prst="rect">
            <a:avLst/>
          </a:prstGeom>
          <a:noFill/>
          <a:ln w="12700">
            <a:noFill/>
            <a:miter lim="800000"/>
            <a:headEnd/>
            <a:tailEnd/>
          </a:ln>
          <a:effectLst/>
        </p:spPr>
        <p:txBody>
          <a:bodyPr lIns="90488" tIns="44450" rIns="90488" bIns="44450"/>
          <a:lstStyle/>
          <a:p>
            <a:pPr algn="ctr" rtl="0" eaLnBrk="0" fontAlgn="base" hangingPunct="0">
              <a:spcBef>
                <a:spcPct val="20000"/>
              </a:spcBef>
              <a:spcAft>
                <a:spcPct val="0"/>
              </a:spcAft>
            </a:pPr>
            <a:r>
              <a:rPr kumimoji="1" lang="en-US" sz="2000" b="1" kern="1200" dirty="0">
                <a:latin typeface="Arial" charset="0"/>
                <a:ea typeface="+mn-ea"/>
                <a:cs typeface="+mn-cs"/>
              </a:rPr>
              <a:t>single inline memory modules (SIMMs) </a:t>
            </a:r>
          </a:p>
        </p:txBody>
      </p:sp>
      <p:sp>
        <p:nvSpPr>
          <p:cNvPr id="8" name="Rectangle 7"/>
          <p:cNvSpPr>
            <a:spLocks noChangeArrowheads="1"/>
          </p:cNvSpPr>
          <p:nvPr/>
        </p:nvSpPr>
        <p:spPr bwMode="auto">
          <a:xfrm>
            <a:off x="3505201" y="4724400"/>
            <a:ext cx="2057400" cy="1143000"/>
          </a:xfrm>
          <a:prstGeom prst="rect">
            <a:avLst/>
          </a:prstGeom>
          <a:noFill/>
          <a:ln w="12700">
            <a:noFill/>
            <a:miter lim="800000"/>
            <a:headEnd/>
            <a:tailEnd/>
          </a:ln>
          <a:effectLst/>
        </p:spPr>
        <p:txBody>
          <a:bodyPr lIns="90488" tIns="44450" rIns="90488" bIns="44450"/>
          <a:lstStyle/>
          <a:p>
            <a:pPr algn="ctr" eaLnBrk="0" fontAlgn="base" hangingPunct="0">
              <a:spcBef>
                <a:spcPct val="20000"/>
              </a:spcBef>
              <a:spcAft>
                <a:spcPct val="0"/>
              </a:spcAft>
            </a:pPr>
            <a:r>
              <a:rPr kumimoji="1" lang="en-US" sz="2000" b="1" dirty="0">
                <a:latin typeface="Arial" charset="0"/>
              </a:rPr>
              <a:t>dual inline memory modules </a:t>
            </a:r>
            <a:r>
              <a:rPr kumimoji="1" lang="en-US" sz="2000" b="1" dirty="0">
                <a:solidFill>
                  <a:srgbClr val="FFFFFF"/>
                </a:solidFill>
                <a:latin typeface="Arial" charset="0"/>
              </a:rPr>
              <a:t>(DIMMs)</a:t>
            </a:r>
          </a:p>
        </p:txBody>
      </p:sp>
    </p:spTree>
    <p:extLst>
      <p:ext uri="{BB962C8B-B14F-4D97-AF65-F5344CB8AC3E}">
        <p14:creationId xmlns:p14="http://schemas.microsoft.com/office/powerpoint/2010/main" val="3833148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Autofit/>
          </a:bodyPr>
          <a:lstStyle/>
          <a:p>
            <a:pPr lvl="0">
              <a:lnSpc>
                <a:spcPct val="100000"/>
              </a:lnSpc>
              <a:spcBef>
                <a:spcPts val="0"/>
              </a:spcBef>
            </a:pPr>
            <a:r>
              <a:rPr lang="en-US" sz="2800" b="1" dirty="0">
                <a:solidFill>
                  <a:schemeClr val="accent2">
                    <a:lumMod val="50000"/>
                  </a:schemeClr>
                </a:solidFill>
                <a:effectLst>
                  <a:outerShdw blurRad="38100" dist="38100" dir="2700000" algn="tl">
                    <a:srgbClr val="000000">
                      <a:alpha val="43137"/>
                    </a:srgbClr>
                  </a:outerShdw>
                </a:effectLst>
                <a:latin typeface="Calibri"/>
                <a:ea typeface="+mn-ea"/>
                <a:cs typeface="+mn-cs"/>
              </a:rPr>
              <a:t>Memory Cache</a:t>
            </a:r>
            <a:br>
              <a:rPr lang="en-US" sz="2800" b="1" dirty="0">
                <a:solidFill>
                  <a:schemeClr val="accent2">
                    <a:lumMod val="50000"/>
                  </a:schemeClr>
                </a:solidFill>
                <a:effectLst>
                  <a:outerShdw blurRad="38100" dist="38100" dir="2700000" algn="tl">
                    <a:srgbClr val="000000">
                      <a:alpha val="43137"/>
                    </a:srgbClr>
                  </a:outerShdw>
                </a:effectLst>
                <a:latin typeface="Calibri"/>
                <a:ea typeface="+mn-ea"/>
                <a:cs typeface="+mn-cs"/>
              </a:rPr>
            </a:b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318661"/>
            <a:ext cx="10515600" cy="4858302"/>
          </a:xfrm>
        </p:spPr>
        <p:txBody>
          <a:bodyPr/>
          <a:lstStyle/>
          <a:p>
            <a:r>
              <a:rPr kumimoji="1" lang="en-US" sz="2400" dirty="0">
                <a:effectLst>
                  <a:outerShdw blurRad="38100" dist="38100" dir="2700000" algn="tl">
                    <a:srgbClr val="000000">
                      <a:alpha val="43137"/>
                    </a:srgbClr>
                  </a:outerShdw>
                </a:effectLst>
              </a:rPr>
              <a:t>Also called cache store or RAM </a:t>
            </a:r>
            <a:r>
              <a:rPr kumimoji="1" lang="en-US" sz="2400" dirty="0" smtClean="0">
                <a:effectLst>
                  <a:outerShdw blurRad="38100" dist="38100" dir="2700000" algn="tl">
                    <a:srgbClr val="000000">
                      <a:alpha val="43137"/>
                    </a:srgbClr>
                  </a:outerShdw>
                </a:effectLst>
              </a:rPr>
              <a:t>cache</a:t>
            </a:r>
            <a:endParaRPr kumimoji="1" lang="en-US" sz="2400" dirty="0">
              <a:effectLst>
                <a:outerShdw blurRad="38100" dist="38100" dir="2700000" algn="tl">
                  <a:srgbClr val="000000">
                    <a:alpha val="43137"/>
                  </a:srgbClr>
                </a:outerShdw>
              </a:effectLst>
            </a:endParaRPr>
          </a:p>
          <a:p>
            <a:pPr marL="0" indent="-342900" eaLnBrk="0" fontAlgn="base" hangingPunct="0">
              <a:spcBef>
                <a:spcPct val="20000"/>
              </a:spcBef>
              <a:spcAft>
                <a:spcPct val="0"/>
              </a:spcAft>
              <a:buClr>
                <a:schemeClr val="tx1"/>
              </a:buClr>
              <a:buSzPct val="75000"/>
            </a:pPr>
            <a:r>
              <a:rPr kumimoji="1" lang="en-US" sz="2400" dirty="0">
                <a:effectLst>
                  <a:outerShdw blurRad="38100" dist="38100" dir="2700000" algn="tl">
                    <a:srgbClr val="000000">
                      <a:alpha val="43137"/>
                    </a:srgbClr>
                  </a:outerShdw>
                </a:effectLst>
              </a:rPr>
              <a:t>Limited very fast memory</a:t>
            </a:r>
          </a:p>
          <a:p>
            <a:pPr marL="0" indent="-342900" eaLnBrk="0" fontAlgn="base" hangingPunct="0">
              <a:spcBef>
                <a:spcPct val="20000"/>
              </a:spcBef>
              <a:spcAft>
                <a:spcPct val="0"/>
              </a:spcAft>
              <a:buClr>
                <a:schemeClr val="tx1"/>
              </a:buClr>
              <a:buSzPct val="75000"/>
            </a:pPr>
            <a:endParaRPr kumimoji="1" lang="en-US" sz="2400" dirty="0">
              <a:effectLst>
                <a:outerShdw blurRad="38100" dist="38100" dir="2700000" algn="tl">
                  <a:srgbClr val="000000">
                    <a:alpha val="43137"/>
                  </a:srgbClr>
                </a:outerShdw>
              </a:effectLst>
            </a:endParaRPr>
          </a:p>
          <a:p>
            <a:pPr eaLnBrk="0" fontAlgn="base" hangingPunct="0">
              <a:spcBef>
                <a:spcPct val="20000"/>
              </a:spcBef>
              <a:spcAft>
                <a:spcPct val="0"/>
              </a:spcAft>
              <a:buClr>
                <a:schemeClr val="tx1"/>
              </a:buClr>
              <a:buSzPct val="75000"/>
            </a:pPr>
            <a:r>
              <a:rPr kumimoji="1" lang="en-US" sz="2400" dirty="0">
                <a:effectLst>
                  <a:outerShdw blurRad="38100" dist="38100" dir="2700000" algn="tl">
                    <a:srgbClr val="000000">
                      <a:alpha val="43137"/>
                    </a:srgbClr>
                  </a:outerShdw>
                </a:effectLst>
              </a:rPr>
              <a:t>Lower access time</a:t>
            </a:r>
          </a:p>
          <a:p>
            <a:pPr eaLnBrk="0" fontAlgn="base" hangingPunct="0">
              <a:spcBef>
                <a:spcPct val="20000"/>
              </a:spcBef>
              <a:spcAft>
                <a:spcPct val="0"/>
              </a:spcAft>
              <a:buClr>
                <a:schemeClr val="tx1"/>
              </a:buClr>
              <a:buSzPct val="75000"/>
            </a:pPr>
            <a:endParaRPr kumimoji="1" lang="en-US" sz="2400" dirty="0">
              <a:effectLst>
                <a:outerShdw blurRad="38100" dist="38100" dir="2700000" algn="tl">
                  <a:srgbClr val="000000">
                    <a:alpha val="43137"/>
                  </a:srgbClr>
                </a:outerShdw>
              </a:effectLst>
            </a:endParaRPr>
          </a:p>
          <a:p>
            <a:pPr eaLnBrk="0" fontAlgn="base" hangingPunct="0">
              <a:spcBef>
                <a:spcPct val="20000"/>
              </a:spcBef>
              <a:spcAft>
                <a:spcPct val="0"/>
              </a:spcAft>
              <a:buClr>
                <a:schemeClr val="tx1"/>
              </a:buClr>
              <a:buSzPct val="75000"/>
            </a:pPr>
            <a:r>
              <a:rPr kumimoji="1" lang="en-US" sz="2400" dirty="0">
                <a:effectLst>
                  <a:outerShdw blurRad="38100" dist="38100" dir="2700000" algn="tl">
                    <a:srgbClr val="000000">
                      <a:alpha val="43137"/>
                    </a:srgbClr>
                  </a:outerShdw>
                </a:effectLst>
              </a:rPr>
              <a:t>Stores frequently used instructions/ data to speed up </a:t>
            </a:r>
            <a:r>
              <a:rPr kumimoji="1" lang="en-US" sz="2400" dirty="0" smtClean="0">
                <a:effectLst>
                  <a:outerShdw blurRad="38100" dist="38100" dir="2700000" algn="tl">
                    <a:srgbClr val="000000">
                      <a:alpha val="43137"/>
                    </a:srgbClr>
                  </a:outerShdw>
                </a:effectLst>
              </a:rPr>
              <a:t>processing</a:t>
            </a:r>
          </a:p>
          <a:p>
            <a:pPr eaLnBrk="0" fontAlgn="base" hangingPunct="0">
              <a:spcBef>
                <a:spcPct val="20000"/>
              </a:spcBef>
              <a:spcAft>
                <a:spcPct val="0"/>
              </a:spcAft>
              <a:buClr>
                <a:schemeClr val="tx1"/>
              </a:buClr>
              <a:buSzPct val="75000"/>
            </a:pPr>
            <a:endParaRPr kumimoji="1" lang="en-US" sz="2400" dirty="0">
              <a:effectLst>
                <a:outerShdw blurRad="38100" dist="38100" dir="2700000" algn="tl">
                  <a:srgbClr val="000000">
                    <a:alpha val="43137"/>
                  </a:srgbClr>
                </a:outerShdw>
              </a:effectLst>
            </a:endParaRPr>
          </a:p>
          <a:p>
            <a:pPr lvl="1" eaLnBrk="0" fontAlgn="base" hangingPunct="0">
              <a:spcBef>
                <a:spcPct val="20000"/>
              </a:spcBef>
              <a:spcAft>
                <a:spcPct val="0"/>
              </a:spcAft>
              <a:buSzPct val="75000"/>
            </a:pPr>
            <a:r>
              <a:rPr kumimoji="1" lang="en-US" sz="2300" dirty="0">
                <a:effectLst>
                  <a:outerShdw blurRad="38100" dist="38100" dir="2700000" algn="tl">
                    <a:srgbClr val="000000">
                      <a:alpha val="43137"/>
                    </a:srgbClr>
                  </a:outerShdw>
                </a:effectLst>
              </a:rPr>
              <a:t>When the processor needs an instruction or data, it first searches cache</a:t>
            </a:r>
            <a:r>
              <a:rPr kumimoji="1" lang="en-US" sz="2300" dirty="0" smtClean="0">
                <a:effectLst>
                  <a:outerShdw blurRad="38100" dist="38100" dir="2700000" algn="tl">
                    <a:srgbClr val="000000">
                      <a:alpha val="43137"/>
                    </a:srgbClr>
                  </a:outerShdw>
                </a:effectLst>
              </a:rPr>
              <a:t>.</a:t>
            </a:r>
          </a:p>
          <a:p>
            <a:pPr marL="457200" lvl="1" indent="0" eaLnBrk="0" fontAlgn="base" hangingPunct="0">
              <a:spcBef>
                <a:spcPct val="20000"/>
              </a:spcBef>
              <a:spcAft>
                <a:spcPct val="0"/>
              </a:spcAft>
              <a:buSzPct val="75000"/>
              <a:buNone/>
            </a:pPr>
            <a:r>
              <a:rPr kumimoji="1" lang="en-US" sz="2300" dirty="0" smtClean="0">
                <a:effectLst>
                  <a:outerShdw blurRad="38100" dist="38100" dir="2700000" algn="tl">
                    <a:srgbClr val="000000">
                      <a:alpha val="43137"/>
                    </a:srgbClr>
                  </a:outerShdw>
                </a:effectLst>
              </a:rPr>
              <a:t> </a:t>
            </a:r>
          </a:p>
          <a:p>
            <a:pPr lvl="1" eaLnBrk="0" fontAlgn="base" hangingPunct="0">
              <a:spcBef>
                <a:spcPct val="20000"/>
              </a:spcBef>
              <a:spcAft>
                <a:spcPct val="0"/>
              </a:spcAft>
              <a:buSzPct val="75000"/>
            </a:pPr>
            <a:r>
              <a:rPr kumimoji="1" lang="en-US" sz="2300" dirty="0" smtClean="0">
                <a:effectLst>
                  <a:outerShdw blurRad="38100" dist="38100" dir="2700000" algn="tl">
                    <a:srgbClr val="000000">
                      <a:alpha val="43137"/>
                    </a:srgbClr>
                  </a:outerShdw>
                </a:effectLst>
              </a:rPr>
              <a:t>If </a:t>
            </a:r>
            <a:r>
              <a:rPr kumimoji="1" lang="en-US" sz="2300" dirty="0">
                <a:effectLst>
                  <a:outerShdw blurRad="38100" dist="38100" dir="2700000" algn="tl">
                    <a:srgbClr val="000000">
                      <a:alpha val="43137"/>
                    </a:srgbClr>
                  </a:outerShdw>
                </a:effectLst>
              </a:rPr>
              <a:t>it cannot locate the item in cache, then it searches RAM.</a:t>
            </a:r>
          </a:p>
          <a:p>
            <a:pPr eaLnBrk="0" fontAlgn="base" hangingPunct="0">
              <a:spcBef>
                <a:spcPct val="20000"/>
              </a:spcBef>
              <a:spcAft>
                <a:spcPct val="0"/>
              </a:spcAft>
              <a:buClr>
                <a:schemeClr val="tx1"/>
              </a:buClr>
              <a:buSzPct val="75000"/>
            </a:pPr>
            <a:endParaRPr kumimoji="1" lang="en-US" sz="4000" b="1" dirty="0">
              <a:latin typeface="Arial" charset="0"/>
            </a:endParaRPr>
          </a:p>
          <a:p>
            <a:pPr>
              <a:buClr>
                <a:schemeClr val="tx1"/>
              </a:buClr>
            </a:pPr>
            <a:endParaRPr lang="en-US" sz="3200" dirty="0"/>
          </a:p>
        </p:txBody>
      </p:sp>
    </p:spTree>
    <p:extLst>
      <p:ext uri="{BB962C8B-B14F-4D97-AF65-F5344CB8AC3E}">
        <p14:creationId xmlns:p14="http://schemas.microsoft.com/office/powerpoint/2010/main" val="95268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4403"/>
          </a:xfrm>
        </p:spPr>
        <p:txBody>
          <a:bodyPr>
            <a:noAutofit/>
          </a:bodyPr>
          <a:lstStyle/>
          <a:p>
            <a:pPr lvl="0">
              <a:lnSpc>
                <a:spcPct val="100000"/>
              </a:lnSpc>
              <a:spcBef>
                <a:spcPts val="0"/>
              </a:spcBef>
            </a:pPr>
            <a:r>
              <a:rPr lang="en-US" sz="2800" b="1" dirty="0">
                <a:solidFill>
                  <a:schemeClr val="accent2">
                    <a:lumMod val="50000"/>
                  </a:schemeClr>
                </a:solidFill>
                <a:effectLst>
                  <a:outerShdw blurRad="38100" dist="38100" dir="2700000" algn="tl">
                    <a:srgbClr val="000000">
                      <a:alpha val="43137"/>
                    </a:srgbClr>
                  </a:outerShdw>
                </a:effectLst>
                <a:latin typeface="Calibri"/>
                <a:ea typeface="+mn-ea"/>
                <a:cs typeface="+mn-cs"/>
              </a:rPr>
              <a:t>Read Only Memory (ROM)</a:t>
            </a:r>
            <a:r>
              <a:rPr lang="en-US" sz="2800" b="1" dirty="0">
                <a:solidFill>
                  <a:schemeClr val="accent2">
                    <a:lumMod val="50000"/>
                  </a:schemeClr>
                </a:solidFill>
                <a:effectLst>
                  <a:outerShdw blurRad="38100" dist="38100" dir="2700000" algn="tl">
                    <a:srgbClr val="000000">
                      <a:alpha val="43137"/>
                    </a:srgbClr>
                  </a:outerShdw>
                </a:effectLst>
                <a:latin typeface="Arial"/>
                <a:ea typeface="+mn-ea"/>
                <a:cs typeface="+mn-cs"/>
              </a:rPr>
              <a:t/>
            </a:r>
            <a:br>
              <a:rPr lang="en-US" sz="2800" b="1" dirty="0">
                <a:solidFill>
                  <a:schemeClr val="accent2">
                    <a:lumMod val="50000"/>
                  </a:schemeClr>
                </a:solidFill>
                <a:effectLst>
                  <a:outerShdw blurRad="38100" dist="38100" dir="2700000" algn="tl">
                    <a:srgbClr val="000000">
                      <a:alpha val="43137"/>
                    </a:srgbClr>
                  </a:outerShdw>
                </a:effectLst>
                <a:latin typeface="Arial"/>
                <a:ea typeface="+mn-ea"/>
                <a:cs typeface="+mn-cs"/>
              </a:rPr>
            </a:br>
            <a:endParaRPr lang="en-US" sz="2800" b="1"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039528"/>
            <a:ext cx="10515600" cy="5137435"/>
          </a:xfrm>
        </p:spPr>
        <p:txBody>
          <a:bodyPr/>
          <a:lstStyle/>
          <a:p>
            <a:pPr marL="0" lvl="0" indent="0">
              <a:lnSpc>
                <a:spcPct val="100000"/>
              </a:lnSpc>
              <a:spcBef>
                <a:spcPts val="0"/>
              </a:spcBef>
              <a:buNone/>
            </a:pPr>
            <a:r>
              <a:rPr lang="en-US" sz="2400" b="1" dirty="0">
                <a:solidFill>
                  <a:schemeClr val="accent2">
                    <a:lumMod val="50000"/>
                  </a:schemeClr>
                </a:solidFill>
              </a:rPr>
              <a:t>Fixed start-up instructions</a:t>
            </a:r>
          </a:p>
          <a:p>
            <a:endParaRPr lang="en-US" dirty="0"/>
          </a:p>
        </p:txBody>
      </p:sp>
      <p:pic>
        <p:nvPicPr>
          <p:cNvPr id="4" name="Picture 3"/>
          <p:cNvPicPr>
            <a:picLocks noChangeAspect="1"/>
          </p:cNvPicPr>
          <p:nvPr/>
        </p:nvPicPr>
        <p:blipFill>
          <a:blip r:embed="rId2"/>
          <a:stretch>
            <a:fillRect/>
          </a:stretch>
        </p:blipFill>
        <p:spPr>
          <a:xfrm>
            <a:off x="1076425" y="2087679"/>
            <a:ext cx="8741344" cy="3197066"/>
          </a:xfrm>
          <a:prstGeom prst="rect">
            <a:avLst/>
          </a:prstGeom>
        </p:spPr>
      </p:pic>
    </p:spTree>
    <p:extLst>
      <p:ext uri="{BB962C8B-B14F-4D97-AF65-F5344CB8AC3E}">
        <p14:creationId xmlns:p14="http://schemas.microsoft.com/office/powerpoint/2010/main" val="3672431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3369"/>
            <a:ext cx="10515600" cy="1325563"/>
          </a:xfrm>
        </p:spPr>
        <p:txBody>
          <a:bodyPr>
            <a:normAutofit/>
          </a:bodyPr>
          <a:lstStyle/>
          <a:p>
            <a:pPr lvl="0">
              <a:lnSpc>
                <a:spcPct val="100000"/>
              </a:lnSpc>
              <a:spcBef>
                <a:spcPts val="0"/>
              </a:spcBef>
            </a:pPr>
            <a:r>
              <a:rPr lang="en-US" sz="2800" b="1" dirty="0">
                <a:solidFill>
                  <a:schemeClr val="accent2">
                    <a:lumMod val="50000"/>
                  </a:schemeClr>
                </a:solidFill>
                <a:effectLst>
                  <a:outerShdw blurRad="38100" dist="38100" dir="2700000" algn="tl">
                    <a:srgbClr val="000000">
                      <a:alpha val="43137"/>
                    </a:srgbClr>
                  </a:outerShdw>
                </a:effectLst>
                <a:latin typeface="Calibri"/>
                <a:ea typeface="+mn-ea"/>
                <a:cs typeface="+mn-cs"/>
              </a:rPr>
              <a:t>Types of ROM</a:t>
            </a:r>
            <a:r>
              <a:rPr lang="en-US" sz="1100" b="1" dirty="0">
                <a:solidFill>
                  <a:schemeClr val="accent2">
                    <a:lumMod val="50000"/>
                  </a:schemeClr>
                </a:solidFill>
                <a:effectLst>
                  <a:outerShdw blurRad="38100" dist="38100" dir="2700000" algn="tl">
                    <a:srgbClr val="000000">
                      <a:alpha val="43137"/>
                    </a:srgbClr>
                  </a:outerShdw>
                </a:effectLst>
                <a:latin typeface="Arial"/>
                <a:ea typeface="+mn-ea"/>
                <a:cs typeface="+mn-cs"/>
              </a:rPr>
              <a:t/>
            </a:r>
            <a:br>
              <a:rPr lang="en-US" sz="1100" b="1" dirty="0">
                <a:solidFill>
                  <a:schemeClr val="accent2">
                    <a:lumMod val="50000"/>
                  </a:schemeClr>
                </a:solidFill>
                <a:effectLst>
                  <a:outerShdw blurRad="38100" dist="38100" dir="2700000" algn="tl">
                    <a:srgbClr val="000000">
                      <a:alpha val="43137"/>
                    </a:srgbClr>
                  </a:outerShdw>
                </a:effectLst>
                <a:latin typeface="Arial"/>
                <a:ea typeface="+mn-ea"/>
                <a:cs typeface="+mn-cs"/>
              </a:rPr>
            </a:br>
            <a:endParaRPr lang="en-US" sz="3200" b="1" dirty="0">
              <a:solidFill>
                <a:schemeClr val="accent2">
                  <a:lumMod val="50000"/>
                </a:schemeClr>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3"/>
          <a:stretch>
            <a:fillRect/>
          </a:stretch>
        </p:blipFill>
        <p:spPr>
          <a:xfrm>
            <a:off x="1874344" y="1613686"/>
            <a:ext cx="7202280" cy="4189340"/>
          </a:xfrm>
          <a:prstGeom prst="rect">
            <a:avLst/>
          </a:prstGeom>
        </p:spPr>
      </p:pic>
    </p:spTree>
    <p:extLst>
      <p:ext uri="{BB962C8B-B14F-4D97-AF65-F5344CB8AC3E}">
        <p14:creationId xmlns:p14="http://schemas.microsoft.com/office/powerpoint/2010/main" val="4002708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5153"/>
          </a:xfrm>
        </p:spPr>
        <p:txBody>
          <a:bodyPr>
            <a:noAutofit/>
          </a:bodyPr>
          <a:lstStyle/>
          <a:p>
            <a:pPr lvl="0">
              <a:lnSpc>
                <a:spcPct val="100000"/>
              </a:lnSpc>
              <a:spcBef>
                <a:spcPts val="0"/>
              </a:spcBef>
            </a:pPr>
            <a:r>
              <a:rPr lang="en-US" sz="2800" b="1" dirty="0">
                <a:solidFill>
                  <a:schemeClr val="accent2">
                    <a:lumMod val="50000"/>
                  </a:schemeClr>
                </a:solidFill>
                <a:effectLst>
                  <a:outerShdw blurRad="38100" dist="38100" dir="2700000" algn="tl">
                    <a:srgbClr val="000000">
                      <a:alpha val="43137"/>
                    </a:srgbClr>
                  </a:outerShdw>
                </a:effectLst>
                <a:latin typeface="Calibri"/>
                <a:ea typeface="+mn-ea"/>
                <a:cs typeface="+mn-cs"/>
              </a:rPr>
              <a:t>Flash Memory</a:t>
            </a:r>
            <a:r>
              <a:rPr lang="en-US" sz="900" b="1" dirty="0">
                <a:solidFill>
                  <a:schemeClr val="accent2">
                    <a:lumMod val="50000"/>
                  </a:schemeClr>
                </a:solidFill>
                <a:effectLst>
                  <a:outerShdw blurRad="38100" dist="38100" dir="2700000" algn="tl">
                    <a:srgbClr val="000000">
                      <a:alpha val="43137"/>
                    </a:srgbClr>
                  </a:outerShdw>
                </a:effectLst>
                <a:latin typeface="Arial"/>
                <a:ea typeface="+mn-ea"/>
                <a:cs typeface="+mn-cs"/>
              </a:rPr>
              <a:t/>
            </a:r>
            <a:br>
              <a:rPr lang="en-US" sz="900" b="1" dirty="0">
                <a:solidFill>
                  <a:schemeClr val="accent2">
                    <a:lumMod val="50000"/>
                  </a:schemeClr>
                </a:solidFill>
                <a:effectLst>
                  <a:outerShdw blurRad="38100" dist="38100" dir="2700000" algn="tl">
                    <a:srgbClr val="000000">
                      <a:alpha val="43137"/>
                    </a:srgbClr>
                  </a:outerShdw>
                </a:effectLst>
                <a:latin typeface="Arial"/>
                <a:ea typeface="+mn-ea"/>
                <a:cs typeface="+mn-cs"/>
              </a:rPr>
            </a:br>
            <a:endParaRPr lang="en-US" sz="2000" b="1"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232034"/>
            <a:ext cx="10515600" cy="4944929"/>
          </a:xfrm>
        </p:spPr>
        <p:txBody>
          <a:bodyPr/>
          <a:lstStyle/>
          <a:p>
            <a:pPr eaLnBrk="0" fontAlgn="base" hangingPunct="0">
              <a:lnSpc>
                <a:spcPct val="100000"/>
              </a:lnSpc>
              <a:spcBef>
                <a:spcPct val="20000"/>
              </a:spcBef>
              <a:spcAft>
                <a:spcPct val="0"/>
              </a:spcAft>
              <a:buClr>
                <a:schemeClr val="tx1"/>
              </a:buClr>
              <a:buSzPct val="75000"/>
            </a:pPr>
            <a:r>
              <a:rPr kumimoji="1" lang="en-US" sz="2400" dirty="0">
                <a:effectLst>
                  <a:outerShdw blurRad="38100" dist="38100" dir="2700000" algn="tl">
                    <a:srgbClr val="000000">
                      <a:alpha val="43137"/>
                    </a:srgbClr>
                  </a:outerShdw>
                </a:effectLst>
              </a:rPr>
              <a:t>Nonvolatile EEPROM memory that can be erased and reprogrammed</a:t>
            </a:r>
          </a:p>
          <a:p>
            <a:pPr eaLnBrk="0" fontAlgn="base" hangingPunct="0">
              <a:lnSpc>
                <a:spcPct val="100000"/>
              </a:lnSpc>
              <a:spcBef>
                <a:spcPct val="20000"/>
              </a:spcBef>
              <a:spcAft>
                <a:spcPct val="0"/>
              </a:spcAft>
              <a:buClr>
                <a:schemeClr val="tx1"/>
              </a:buClr>
              <a:buSzPct val="75000"/>
            </a:pPr>
            <a:r>
              <a:rPr kumimoji="1" lang="en-US" sz="2400" dirty="0">
                <a:effectLst>
                  <a:outerShdw blurRad="38100" dist="38100" dir="2700000" algn="tl">
                    <a:srgbClr val="000000">
                      <a:alpha val="43137"/>
                    </a:srgbClr>
                  </a:outerShdw>
                </a:effectLst>
              </a:rPr>
              <a:t>Stores data and programs on many handheld computers and devices</a:t>
            </a:r>
          </a:p>
          <a:p>
            <a:pPr marL="454025" lvl="0" indent="-454025" eaLnBrk="0" fontAlgn="base" hangingPunct="0">
              <a:lnSpc>
                <a:spcPct val="100000"/>
              </a:lnSpc>
              <a:spcBef>
                <a:spcPct val="20000"/>
              </a:spcBef>
              <a:spcAft>
                <a:spcPct val="0"/>
              </a:spcAft>
              <a:buClr>
                <a:srgbClr val="99FFCC"/>
              </a:buClr>
              <a:buSzPct val="75000"/>
              <a:buNone/>
            </a:pPr>
            <a:endParaRPr kumimoji="1" lang="en-US" sz="2400" b="1" dirty="0">
              <a:latin typeface="Arial" charset="0"/>
            </a:endParaRPr>
          </a:p>
          <a:p>
            <a:endParaRPr lang="en-US" dirty="0"/>
          </a:p>
        </p:txBody>
      </p:sp>
      <p:pic>
        <p:nvPicPr>
          <p:cNvPr id="4" name="Picture 3"/>
          <p:cNvPicPr>
            <a:picLocks noChangeAspect="1"/>
          </p:cNvPicPr>
          <p:nvPr/>
        </p:nvPicPr>
        <p:blipFill>
          <a:blip r:embed="rId3"/>
          <a:stretch>
            <a:fillRect/>
          </a:stretch>
        </p:blipFill>
        <p:spPr>
          <a:xfrm>
            <a:off x="2781150" y="2547285"/>
            <a:ext cx="5270675" cy="3487755"/>
          </a:xfrm>
          <a:prstGeom prst="rect">
            <a:avLst/>
          </a:prstGeom>
        </p:spPr>
      </p:pic>
    </p:spTree>
    <p:extLst>
      <p:ext uri="{BB962C8B-B14F-4D97-AF65-F5344CB8AC3E}">
        <p14:creationId xmlns:p14="http://schemas.microsoft.com/office/powerpoint/2010/main" val="3101645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81897"/>
          </a:xfrm>
        </p:spPr>
        <p:txBody>
          <a:bodyPr>
            <a:noAutofit/>
          </a:bodyPr>
          <a:lstStyle/>
          <a:p>
            <a:pPr lvl="0">
              <a:lnSpc>
                <a:spcPct val="100000"/>
              </a:lnSpc>
              <a:spcBef>
                <a:spcPts val="0"/>
              </a:spcBef>
            </a:pPr>
            <a:r>
              <a:rPr lang="en-US" sz="2800" b="1" dirty="0">
                <a:solidFill>
                  <a:schemeClr val="accent2">
                    <a:lumMod val="50000"/>
                  </a:schemeClr>
                </a:solidFill>
                <a:effectLst>
                  <a:outerShdw blurRad="38100" dist="38100" dir="2700000" algn="tl">
                    <a:srgbClr val="000000">
                      <a:alpha val="43137"/>
                    </a:srgbClr>
                  </a:outerShdw>
                </a:effectLst>
                <a:latin typeface="+mn-lt"/>
                <a:ea typeface="+mn-ea"/>
                <a:cs typeface="+mn-cs"/>
              </a:rPr>
              <a:t>CMOS Memory</a:t>
            </a:r>
            <a:r>
              <a:rPr lang="en-US" sz="800" b="1" dirty="0">
                <a:solidFill>
                  <a:schemeClr val="accent2">
                    <a:lumMod val="50000"/>
                  </a:schemeClr>
                </a:solidFill>
                <a:effectLst>
                  <a:outerShdw blurRad="38100" dist="38100" dir="2700000" algn="tl">
                    <a:srgbClr val="000000">
                      <a:alpha val="43137"/>
                    </a:srgbClr>
                  </a:outerShdw>
                </a:effectLst>
                <a:latin typeface="+mn-lt"/>
                <a:ea typeface="+mn-ea"/>
                <a:cs typeface="+mn-cs"/>
              </a:rPr>
              <a:t/>
            </a:r>
            <a:br>
              <a:rPr lang="en-US" sz="800" b="1" dirty="0">
                <a:solidFill>
                  <a:schemeClr val="accent2">
                    <a:lumMod val="50000"/>
                  </a:schemeClr>
                </a:solidFill>
                <a:effectLst>
                  <a:outerShdw blurRad="38100" dist="38100" dir="2700000" algn="tl">
                    <a:srgbClr val="000000">
                      <a:alpha val="43137"/>
                    </a:srgbClr>
                  </a:outerShdw>
                </a:effectLst>
                <a:latin typeface="+mn-lt"/>
                <a:ea typeface="+mn-ea"/>
                <a:cs typeface="+mn-cs"/>
              </a:rPr>
            </a:br>
            <a:endParaRPr lang="en-US" sz="18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1251284"/>
            <a:ext cx="10515600" cy="4925679"/>
          </a:xfrm>
        </p:spPr>
        <p:txBody>
          <a:bodyPr/>
          <a:lstStyle/>
          <a:p>
            <a:pPr>
              <a:lnSpc>
                <a:spcPct val="100000"/>
              </a:lnSpc>
              <a:spcBef>
                <a:spcPts val="0"/>
              </a:spcBef>
            </a:pPr>
            <a:r>
              <a:rPr lang="en-US" sz="2400" b="1" dirty="0"/>
              <a:t>Flexible </a:t>
            </a:r>
            <a:r>
              <a:rPr lang="en-US" sz="2400" b="1" dirty="0" smtClean="0"/>
              <a:t>start-up instructions</a:t>
            </a:r>
          </a:p>
          <a:p>
            <a:endParaRPr lang="en-US" dirty="0"/>
          </a:p>
        </p:txBody>
      </p:sp>
      <p:pic>
        <p:nvPicPr>
          <p:cNvPr id="4" name="Picture 3"/>
          <p:cNvPicPr>
            <a:picLocks noChangeAspect="1"/>
          </p:cNvPicPr>
          <p:nvPr/>
        </p:nvPicPr>
        <p:blipFill>
          <a:blip r:embed="rId3"/>
          <a:stretch>
            <a:fillRect/>
          </a:stretch>
        </p:blipFill>
        <p:spPr>
          <a:xfrm>
            <a:off x="1879082" y="2097222"/>
            <a:ext cx="8259472" cy="3889692"/>
          </a:xfrm>
          <a:prstGeom prst="rect">
            <a:avLst/>
          </a:prstGeom>
        </p:spPr>
      </p:pic>
    </p:spTree>
    <p:extLst>
      <p:ext uri="{BB962C8B-B14F-4D97-AF65-F5344CB8AC3E}">
        <p14:creationId xmlns:p14="http://schemas.microsoft.com/office/powerpoint/2010/main" val="2578620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1406"/>
          </a:xfrm>
        </p:spPr>
        <p:txBody>
          <a:bodyPr>
            <a:noAutofit/>
          </a:bodyPr>
          <a:lstStyle/>
          <a:p>
            <a:pPr lvl="0">
              <a:lnSpc>
                <a:spcPct val="100000"/>
              </a:lnSpc>
              <a:spcBef>
                <a:spcPts val="0"/>
              </a:spcBef>
            </a:pPr>
            <a:r>
              <a:rPr lang="en-US" sz="3200" b="1" dirty="0">
                <a:solidFill>
                  <a:schemeClr val="accent2">
                    <a:lumMod val="50000"/>
                  </a:schemeClr>
                </a:solidFill>
                <a:effectLst>
                  <a:outerShdw blurRad="38100" dist="38100" dir="2700000" algn="tl">
                    <a:srgbClr val="000000">
                      <a:alpha val="43137"/>
                    </a:srgbClr>
                  </a:outerShdw>
                </a:effectLst>
                <a:latin typeface="+mn-lt"/>
              </a:rPr>
              <a:t>Parallel Processing</a:t>
            </a:r>
            <a:br>
              <a:rPr lang="en-US" sz="3200" b="1" dirty="0">
                <a:solidFill>
                  <a:schemeClr val="accent2">
                    <a:lumMod val="50000"/>
                  </a:schemeClr>
                </a:solidFill>
                <a:effectLst>
                  <a:outerShdw blurRad="38100" dist="38100" dir="2700000" algn="tl">
                    <a:srgbClr val="000000">
                      <a:alpha val="43137"/>
                    </a:srgbClr>
                  </a:outerShdw>
                </a:effectLst>
                <a:latin typeface="+mn-lt"/>
              </a:rPr>
            </a:br>
            <a:endParaRPr lang="en-US" sz="3200" b="1" dirty="0">
              <a:solidFill>
                <a:schemeClr val="accent2">
                  <a:lumMod val="50000"/>
                </a:schemeClr>
              </a:solidFill>
              <a:effectLst>
                <a:outerShdw blurRad="38100" dist="38100" dir="2700000" algn="tl">
                  <a:srgbClr val="000000">
                    <a:alpha val="43137"/>
                  </a:srgbClr>
                </a:outerShdw>
              </a:effectLst>
              <a:latin typeface="+mn-lt"/>
            </a:endParaRPr>
          </a:p>
        </p:txBody>
      </p:sp>
      <p:sp>
        <p:nvSpPr>
          <p:cNvPr id="6" name="Content Placeholder 5"/>
          <p:cNvSpPr>
            <a:spLocks noGrp="1"/>
          </p:cNvSpPr>
          <p:nvPr>
            <p:ph idx="1"/>
          </p:nvPr>
        </p:nvSpPr>
        <p:spPr>
          <a:xfrm>
            <a:off x="838200" y="1260909"/>
            <a:ext cx="10515600" cy="4916054"/>
          </a:xfrm>
        </p:spPr>
        <p:txBody>
          <a:bodyPr/>
          <a:lstStyle/>
          <a:p>
            <a:pPr eaLnBrk="0" fontAlgn="base" hangingPunct="0">
              <a:lnSpc>
                <a:spcPct val="100000"/>
              </a:lnSpc>
              <a:spcBef>
                <a:spcPct val="20000"/>
              </a:spcBef>
              <a:spcAft>
                <a:spcPct val="0"/>
              </a:spcAft>
              <a:buSzPct val="75000"/>
            </a:pPr>
            <a:r>
              <a:rPr kumimoji="1" lang="en-US" sz="2400" dirty="0">
                <a:effectLst>
                  <a:outerShdw blurRad="38100" dist="38100" dir="2700000" algn="tl">
                    <a:srgbClr val="000000">
                      <a:alpha val="43137"/>
                    </a:srgbClr>
                  </a:outerShdw>
                </a:effectLst>
              </a:rPr>
              <a:t>Multiple processors  simultaneously execute a </a:t>
            </a:r>
            <a:r>
              <a:rPr kumimoji="1" lang="en-US" sz="2400" dirty="0" smtClean="0">
                <a:effectLst>
                  <a:outerShdw blurRad="38100" dist="38100" dir="2700000" algn="tl">
                    <a:srgbClr val="000000">
                      <a:alpha val="43137"/>
                    </a:srgbClr>
                  </a:outerShdw>
                </a:effectLst>
              </a:rPr>
              <a:t>program</a:t>
            </a:r>
          </a:p>
          <a:p>
            <a:pPr eaLnBrk="0" fontAlgn="base" hangingPunct="0">
              <a:lnSpc>
                <a:spcPct val="100000"/>
              </a:lnSpc>
              <a:spcBef>
                <a:spcPct val="20000"/>
              </a:spcBef>
              <a:spcAft>
                <a:spcPct val="0"/>
              </a:spcAft>
              <a:buSzPct val="75000"/>
            </a:pPr>
            <a:r>
              <a:rPr kumimoji="1" lang="en-US" sz="2400" dirty="0">
                <a:effectLst>
                  <a:outerShdw blurRad="38100" dist="38100" dir="2700000" algn="tl">
                    <a:srgbClr val="000000">
                      <a:alpha val="43137"/>
                    </a:srgbClr>
                  </a:outerShdw>
                </a:effectLst>
              </a:rPr>
              <a:t>Requires special software to divide up a problem and bring the results back</a:t>
            </a:r>
          </a:p>
          <a:p>
            <a:endParaRPr lang="en-US" dirty="0"/>
          </a:p>
        </p:txBody>
      </p:sp>
      <p:pic>
        <p:nvPicPr>
          <p:cNvPr id="7" name="Picture 8" descr="D:\DATA\Powerpoint Presentations\Chapter 4 System Unit\chapter figures\fig4-13 mod.jpg"/>
          <p:cNvPicPr>
            <a:picLocks noChangeAspect="1" noChangeArrowheads="1"/>
          </p:cNvPicPr>
          <p:nvPr/>
        </p:nvPicPr>
        <p:blipFill>
          <a:blip r:embed="rId3">
            <a:clrChange>
              <a:clrFrom>
                <a:srgbClr val="000000"/>
              </a:clrFrom>
              <a:clrTo>
                <a:srgbClr val="000000">
                  <a:alpha val="0"/>
                </a:srgbClr>
              </a:clrTo>
            </a:clrChange>
          </a:blip>
          <a:srcRect/>
          <a:stretch>
            <a:fillRect/>
          </a:stretch>
        </p:blipFill>
        <p:spPr bwMode="auto">
          <a:xfrm>
            <a:off x="2204185" y="2440532"/>
            <a:ext cx="5929162" cy="3462578"/>
          </a:xfrm>
          <a:prstGeom prst="rect">
            <a:avLst/>
          </a:prstGeom>
          <a:noFill/>
        </p:spPr>
      </p:pic>
    </p:spTree>
    <p:extLst>
      <p:ext uri="{BB962C8B-B14F-4D97-AF65-F5344CB8AC3E}">
        <p14:creationId xmlns:p14="http://schemas.microsoft.com/office/powerpoint/2010/main" val="3701587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09157"/>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How can different CPUs be compared</a:t>
            </a:r>
            <a:endParaRPr lang="en-US" sz="18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nSpc>
                <a:spcPct val="150000"/>
              </a:lnSpc>
              <a:spcBef>
                <a:spcPts val="0"/>
              </a:spcBef>
            </a:pPr>
            <a:r>
              <a:rPr lang="en-US" sz="2600" dirty="0">
                <a:effectLst>
                  <a:outerShdw blurRad="38100" dist="38100" dir="2700000" algn="tl">
                    <a:srgbClr val="000000">
                      <a:alpha val="43137"/>
                    </a:srgbClr>
                  </a:outerShdw>
                </a:effectLst>
              </a:rPr>
              <a:t>Clock Speed </a:t>
            </a:r>
          </a:p>
          <a:p>
            <a:pPr>
              <a:lnSpc>
                <a:spcPct val="150000"/>
              </a:lnSpc>
              <a:spcBef>
                <a:spcPts val="0"/>
              </a:spcBef>
            </a:pPr>
            <a:r>
              <a:rPr lang="en-US" sz="2600" dirty="0" smtClean="0">
                <a:effectLst>
                  <a:outerShdw blurRad="38100" dist="38100" dir="2700000" algn="tl">
                    <a:srgbClr val="000000">
                      <a:alpha val="43137"/>
                    </a:srgbClr>
                  </a:outerShdw>
                </a:effectLst>
              </a:rPr>
              <a:t>MIPS</a:t>
            </a:r>
          </a:p>
          <a:p>
            <a:pPr>
              <a:lnSpc>
                <a:spcPct val="150000"/>
              </a:lnSpc>
              <a:spcBef>
                <a:spcPts val="0"/>
              </a:spcBef>
            </a:pPr>
            <a:r>
              <a:rPr lang="en-US" sz="2600" dirty="0" smtClean="0">
                <a:solidFill>
                  <a:srgbClr val="202124"/>
                </a:solidFill>
                <a:effectLst>
                  <a:outerShdw blurRad="38100" dist="38100" dir="2700000" algn="tl">
                    <a:srgbClr val="000000">
                      <a:alpha val="43137"/>
                    </a:srgbClr>
                  </a:outerShdw>
                </a:effectLst>
                <a:latin typeface="arial" panose="020B0604020202020204" pitchFamily="34" charset="0"/>
              </a:rPr>
              <a:t>Flops </a:t>
            </a:r>
          </a:p>
          <a:p>
            <a:endParaRPr lang="en-US" sz="2400" dirty="0"/>
          </a:p>
        </p:txBody>
      </p:sp>
    </p:spTree>
    <p:extLst>
      <p:ext uri="{BB962C8B-B14F-4D97-AF65-F5344CB8AC3E}">
        <p14:creationId xmlns:p14="http://schemas.microsoft.com/office/powerpoint/2010/main" val="1502205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3161"/>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What factors affect CPU speed</a:t>
            </a:r>
            <a:endParaRPr lang="en-US" sz="18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nSpc>
                <a:spcPct val="100000"/>
              </a:lnSpc>
              <a:spcBef>
                <a:spcPts val="0"/>
              </a:spcBef>
            </a:pPr>
            <a:r>
              <a:rPr lang="en-US" sz="2600" dirty="0">
                <a:effectLst>
                  <a:outerShdw blurRad="38100" dist="38100" dir="2700000" algn="tl">
                    <a:srgbClr val="000000">
                      <a:alpha val="43137"/>
                    </a:srgbClr>
                  </a:outerShdw>
                </a:effectLst>
              </a:rPr>
              <a:t>Registers</a:t>
            </a:r>
          </a:p>
          <a:p>
            <a:pPr>
              <a:lnSpc>
                <a:spcPct val="100000"/>
              </a:lnSpc>
              <a:spcBef>
                <a:spcPts val="0"/>
              </a:spcBef>
            </a:pPr>
            <a:r>
              <a:rPr lang="en-US" sz="2600" dirty="0">
                <a:effectLst>
                  <a:outerShdw blurRad="38100" dist="38100" dir="2700000" algn="tl">
                    <a:srgbClr val="000000">
                      <a:alpha val="43137"/>
                    </a:srgbClr>
                  </a:outerShdw>
                </a:effectLst>
              </a:rPr>
              <a:t>Cache Memory</a:t>
            </a:r>
          </a:p>
          <a:p>
            <a:pPr>
              <a:lnSpc>
                <a:spcPct val="100000"/>
              </a:lnSpc>
              <a:spcBef>
                <a:spcPts val="0"/>
              </a:spcBef>
            </a:pPr>
            <a:r>
              <a:rPr lang="en-US" sz="2600" dirty="0">
                <a:effectLst>
                  <a:outerShdw blurRad="38100" dist="38100" dir="2700000" algn="tl">
                    <a:srgbClr val="000000">
                      <a:alpha val="43137"/>
                    </a:srgbClr>
                  </a:outerShdw>
                </a:effectLst>
              </a:rPr>
              <a:t>System and I/O Bus</a:t>
            </a:r>
          </a:p>
          <a:p>
            <a:pPr>
              <a:lnSpc>
                <a:spcPct val="100000"/>
              </a:lnSpc>
              <a:spcBef>
                <a:spcPts val="0"/>
              </a:spcBef>
            </a:pPr>
            <a:r>
              <a:rPr lang="en-US" sz="2600" dirty="0">
                <a:effectLst>
                  <a:outerShdw blurRad="38100" dist="38100" dir="2700000" algn="tl">
                    <a:srgbClr val="000000">
                      <a:alpha val="43137"/>
                    </a:srgbClr>
                  </a:outerShdw>
                </a:effectLst>
              </a:rPr>
              <a:t>Computer’s Clock</a:t>
            </a:r>
          </a:p>
          <a:p>
            <a:endParaRPr lang="en-US" dirty="0"/>
          </a:p>
        </p:txBody>
      </p:sp>
    </p:spTree>
    <p:extLst>
      <p:ext uri="{BB962C8B-B14F-4D97-AF65-F5344CB8AC3E}">
        <p14:creationId xmlns:p14="http://schemas.microsoft.com/office/powerpoint/2010/main" val="1830799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8151"/>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C</a:t>
            </a:r>
            <a:r>
              <a:rPr lang="en-US" sz="2800" b="1" dirty="0" smtClean="0">
                <a:solidFill>
                  <a:schemeClr val="accent2">
                    <a:lumMod val="50000"/>
                  </a:schemeClr>
                </a:solidFill>
                <a:effectLst>
                  <a:outerShdw blurRad="38100" dist="38100" dir="2700000" algn="tl">
                    <a:srgbClr val="000000">
                      <a:alpha val="43137"/>
                    </a:srgbClr>
                  </a:outerShdw>
                </a:effectLst>
                <a:latin typeface="Calibri"/>
              </a:rPr>
              <a:t>ommon </a:t>
            </a:r>
            <a:r>
              <a:rPr lang="en-US" sz="2800" b="1" dirty="0">
                <a:solidFill>
                  <a:schemeClr val="accent2">
                    <a:lumMod val="50000"/>
                  </a:schemeClr>
                </a:solidFill>
                <a:effectLst>
                  <a:outerShdw blurRad="38100" dist="38100" dir="2700000" algn="tl">
                    <a:srgbClr val="000000">
                      <a:alpha val="43137"/>
                    </a:srgbClr>
                  </a:outerShdw>
                </a:effectLst>
                <a:latin typeface="Calibri"/>
              </a:rPr>
              <a:t>M</a:t>
            </a:r>
            <a:r>
              <a:rPr lang="en-US" sz="2800" b="1" dirty="0" smtClean="0">
                <a:solidFill>
                  <a:schemeClr val="accent2">
                    <a:lumMod val="50000"/>
                  </a:schemeClr>
                </a:solidFill>
                <a:effectLst>
                  <a:outerShdw blurRad="38100" dist="38100" dir="2700000" algn="tl">
                    <a:srgbClr val="000000">
                      <a:alpha val="43137"/>
                    </a:srgbClr>
                  </a:outerShdw>
                </a:effectLst>
                <a:latin typeface="Calibri"/>
              </a:rPr>
              <a:t>icroprocessors</a:t>
            </a:r>
            <a:endParaRPr lang="en-US" sz="1800" dirty="0">
              <a:solidFill>
                <a:schemeClr val="accent2">
                  <a:lumMod val="50000"/>
                </a:schemeClr>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2"/>
          <a:stretch>
            <a:fillRect/>
          </a:stretch>
        </p:blipFill>
        <p:spPr>
          <a:xfrm>
            <a:off x="1479732" y="1709939"/>
            <a:ext cx="8078153" cy="3971110"/>
          </a:xfrm>
          <a:prstGeom prst="rect">
            <a:avLst/>
          </a:prstGeom>
        </p:spPr>
      </p:pic>
    </p:spTree>
    <p:extLst>
      <p:ext uri="{BB962C8B-B14F-4D97-AF65-F5344CB8AC3E}">
        <p14:creationId xmlns:p14="http://schemas.microsoft.com/office/powerpoint/2010/main" val="1860151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39650"/>
          </a:xfrm>
        </p:spPr>
        <p:txBody>
          <a:bodyPr>
            <a:no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Difference between </a:t>
            </a:r>
            <a:r>
              <a:rPr lang="en-US" sz="2800" b="1" dirty="0" smtClean="0">
                <a:solidFill>
                  <a:schemeClr val="accent2">
                    <a:lumMod val="50000"/>
                  </a:schemeClr>
                </a:solidFill>
                <a:effectLst>
                  <a:outerShdw blurRad="38100" dist="38100" dir="2700000" algn="tl">
                    <a:srgbClr val="000000">
                      <a:alpha val="43137"/>
                    </a:srgbClr>
                  </a:outerShdw>
                </a:effectLst>
                <a:latin typeface="Calibri"/>
              </a:rPr>
              <a:t>a microprocessor </a:t>
            </a:r>
            <a:r>
              <a:rPr lang="en-US" sz="2800" b="1" dirty="0">
                <a:solidFill>
                  <a:schemeClr val="accent2">
                    <a:lumMod val="50000"/>
                  </a:schemeClr>
                </a:solidFill>
                <a:effectLst>
                  <a:outerShdw blurRad="38100" dist="38100" dir="2700000" algn="tl">
                    <a:srgbClr val="000000">
                      <a:alpha val="43137"/>
                    </a:srgbClr>
                  </a:outerShdw>
                </a:effectLst>
                <a:latin typeface="Calibri"/>
              </a:rPr>
              <a:t>and microcontroller</a:t>
            </a:r>
            <a:endParaRPr lang="en-US" sz="18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199" y="1039528"/>
            <a:ext cx="10750617" cy="5476775"/>
          </a:xfrm>
        </p:spPr>
        <p:txBody>
          <a:bodyPr/>
          <a:lstStyle/>
          <a:p>
            <a:pPr>
              <a:lnSpc>
                <a:spcPct val="100000"/>
              </a:lnSpc>
              <a:spcBef>
                <a:spcPts val="0"/>
              </a:spcBef>
            </a:pPr>
            <a:r>
              <a:rPr lang="en-US" sz="2400" dirty="0">
                <a:effectLst>
                  <a:outerShdw blurRad="38100" dist="38100" dir="2700000" algn="tl">
                    <a:srgbClr val="000000">
                      <a:alpha val="43137"/>
                    </a:srgbClr>
                  </a:outerShdw>
                </a:effectLst>
              </a:rPr>
              <a:t>Microcontroller is a complete microprocessor system (CPU, RAM, ROM, I/O) on a chip</a:t>
            </a:r>
          </a:p>
          <a:p>
            <a:pPr>
              <a:lnSpc>
                <a:spcPct val="100000"/>
              </a:lnSpc>
              <a:spcBef>
                <a:spcPts val="0"/>
              </a:spcBef>
            </a:pPr>
            <a:endParaRPr lang="en-US" sz="2400" dirty="0">
              <a:effectLst>
                <a:outerShdw blurRad="38100" dist="38100" dir="2700000" algn="tl">
                  <a:srgbClr val="000000">
                    <a:alpha val="43137"/>
                  </a:srgbClr>
                </a:outerShdw>
              </a:effectLst>
            </a:endParaRPr>
          </a:p>
          <a:p>
            <a:pPr>
              <a:lnSpc>
                <a:spcPct val="100000"/>
              </a:lnSpc>
              <a:spcBef>
                <a:spcPts val="0"/>
              </a:spcBef>
            </a:pPr>
            <a:r>
              <a:rPr lang="en-US" sz="2400" dirty="0">
                <a:effectLst>
                  <a:outerShdw blurRad="38100" dist="38100" dir="2700000" algn="tl">
                    <a:srgbClr val="000000">
                      <a:alpha val="43137"/>
                    </a:srgbClr>
                  </a:outerShdw>
                </a:effectLst>
              </a:rPr>
              <a:t>Microprocessor requires other devices</a:t>
            </a:r>
          </a:p>
          <a:p>
            <a:endParaRPr lang="en-US" dirty="0"/>
          </a:p>
        </p:txBody>
      </p:sp>
      <p:pic>
        <p:nvPicPr>
          <p:cNvPr id="4" name="Picture 3"/>
          <p:cNvPicPr>
            <a:picLocks noChangeAspect="1"/>
          </p:cNvPicPr>
          <p:nvPr/>
        </p:nvPicPr>
        <p:blipFill>
          <a:blip r:embed="rId2"/>
          <a:stretch>
            <a:fillRect/>
          </a:stretch>
        </p:blipFill>
        <p:spPr>
          <a:xfrm>
            <a:off x="2252311" y="3144223"/>
            <a:ext cx="7161196" cy="2939052"/>
          </a:xfrm>
          <a:prstGeom prst="rect">
            <a:avLst/>
          </a:prstGeom>
        </p:spPr>
      </p:pic>
    </p:spTree>
    <p:extLst>
      <p:ext uri="{BB962C8B-B14F-4D97-AF65-F5344CB8AC3E}">
        <p14:creationId xmlns:p14="http://schemas.microsoft.com/office/powerpoint/2010/main" val="3899266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11288"/>
          </a:xfrm>
        </p:spPr>
        <p:txBody>
          <a:bodyPr>
            <a:no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Which (microprocessor or microcontroller) are more common</a:t>
            </a:r>
            <a:endParaRPr lang="en-US" sz="1800" b="1"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nSpc>
                <a:spcPct val="100000"/>
              </a:lnSpc>
              <a:spcBef>
                <a:spcPts val="0"/>
              </a:spcBef>
            </a:pPr>
            <a:r>
              <a:rPr lang="en-US" sz="2400" dirty="0">
                <a:effectLst>
                  <a:outerShdw blurRad="38100" dist="38100" dir="2700000" algn="tl">
                    <a:srgbClr val="000000">
                      <a:alpha val="43137"/>
                    </a:srgbClr>
                  </a:outerShdw>
                </a:effectLst>
              </a:rPr>
              <a:t>Microcontrollers (embedded systems) are much more </a:t>
            </a:r>
            <a:r>
              <a:rPr lang="en-US" sz="2400" dirty="0" smtClean="0">
                <a:effectLst>
                  <a:outerShdw blurRad="38100" dist="38100" dir="2700000" algn="tl">
                    <a:srgbClr val="000000">
                      <a:alpha val="43137"/>
                    </a:srgbClr>
                  </a:outerShdw>
                </a:effectLst>
              </a:rPr>
              <a:t>common</a:t>
            </a:r>
            <a:endParaRPr lang="en-US" sz="2400" dirty="0">
              <a:effectLst>
                <a:outerShdw blurRad="38100" dist="38100" dir="2700000" algn="tl">
                  <a:srgbClr val="000000">
                    <a:alpha val="43137"/>
                  </a:srgbClr>
                </a:outerShdw>
              </a:effectLst>
            </a:endParaRPr>
          </a:p>
          <a:p>
            <a:pPr marL="0" lvl="0" indent="0">
              <a:lnSpc>
                <a:spcPct val="100000"/>
              </a:lnSpc>
              <a:spcBef>
                <a:spcPts val="0"/>
              </a:spcBef>
              <a:buNone/>
            </a:pPr>
            <a:endParaRPr lang="en-US" sz="1400" b="1" dirty="0" smtClean="0"/>
          </a:p>
          <a:p>
            <a:pPr>
              <a:lnSpc>
                <a:spcPct val="100000"/>
              </a:lnSpc>
              <a:spcBef>
                <a:spcPts val="0"/>
              </a:spcBef>
            </a:pPr>
            <a:r>
              <a:rPr lang="en-US" sz="2600" dirty="0">
                <a:effectLst>
                  <a:outerShdw blurRad="38100" dist="38100" dir="2700000" algn="tl">
                    <a:srgbClr val="000000">
                      <a:alpha val="43137"/>
                    </a:srgbClr>
                  </a:outerShdw>
                </a:effectLst>
              </a:rPr>
              <a:t>55 % of all CPUs sold are </a:t>
            </a:r>
            <a:r>
              <a:rPr lang="en-US" sz="2600" dirty="0">
                <a:solidFill>
                  <a:schemeClr val="accent2">
                    <a:lumMod val="50000"/>
                  </a:schemeClr>
                </a:solidFill>
                <a:effectLst>
                  <a:outerShdw blurRad="38100" dist="38100" dir="2700000" algn="tl">
                    <a:srgbClr val="000000">
                      <a:alpha val="43137"/>
                    </a:srgbClr>
                  </a:outerShdw>
                </a:effectLst>
              </a:rPr>
              <a:t>8-bit uC</a:t>
            </a:r>
          </a:p>
          <a:p>
            <a:pPr marL="0" lvl="0" indent="0">
              <a:lnSpc>
                <a:spcPct val="100000"/>
              </a:lnSpc>
              <a:spcBef>
                <a:spcPts val="0"/>
              </a:spcBef>
              <a:buNone/>
            </a:pPr>
            <a:endParaRPr lang="en-US" sz="1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26348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6"/>
            <a:ext cx="10515600" cy="751406"/>
          </a:xfrm>
        </p:spPr>
        <p:txBody>
          <a:bodyPr>
            <a:noAutofit/>
          </a:bodyPr>
          <a:lstStyle/>
          <a:p>
            <a:r>
              <a:rPr lang="en-US" sz="2800" b="1" dirty="0" smtClean="0">
                <a:solidFill>
                  <a:schemeClr val="accent2">
                    <a:lumMod val="50000"/>
                  </a:schemeClr>
                </a:solidFill>
                <a:effectLst>
                  <a:outerShdw dir="5040000" algn="tl">
                    <a:srgbClr val="1F497D">
                      <a:lumMod val="75000"/>
                    </a:srgbClr>
                  </a:outerShdw>
                </a:effectLst>
                <a:latin typeface="+mn-lt"/>
                <a:cs typeface="Tahoma" pitchFamily="34" charset="0"/>
              </a:rPr>
              <a:t>Storage Devices</a:t>
            </a:r>
            <a:r>
              <a:rPr lang="en-US" sz="3200" b="1" dirty="0" smtClean="0">
                <a:solidFill>
                  <a:schemeClr val="accent2">
                    <a:lumMod val="50000"/>
                  </a:schemeClr>
                </a:solidFill>
                <a:effectLst>
                  <a:outerShdw dir="5040000" algn="tl">
                    <a:srgbClr val="1F497D">
                      <a:lumMod val="75000"/>
                    </a:srgbClr>
                  </a:outerShdw>
                </a:effectLst>
                <a:latin typeface="+mn-lt"/>
                <a:cs typeface="Tahoma" pitchFamily="34" charset="0"/>
              </a:rPr>
              <a:t/>
            </a:r>
            <a:br>
              <a:rPr lang="en-US" sz="3200" b="1" dirty="0" smtClean="0">
                <a:solidFill>
                  <a:schemeClr val="accent2">
                    <a:lumMod val="50000"/>
                  </a:schemeClr>
                </a:solidFill>
                <a:effectLst>
                  <a:outerShdw dir="5040000" algn="tl">
                    <a:srgbClr val="1F497D">
                      <a:lumMod val="75000"/>
                    </a:srgbClr>
                  </a:outerShdw>
                </a:effectLst>
                <a:latin typeface="+mn-lt"/>
                <a:cs typeface="Tahoma" pitchFamily="34" charset="0"/>
              </a:rPr>
            </a:br>
            <a:endParaRPr lang="en-US" sz="3200" dirty="0">
              <a:solidFill>
                <a:schemeClr val="accent2">
                  <a:lumMod val="50000"/>
                </a:schemeClr>
              </a:solidFill>
              <a:latin typeface="+mn-lt"/>
            </a:endParaRPr>
          </a:p>
        </p:txBody>
      </p:sp>
      <p:pic>
        <p:nvPicPr>
          <p:cNvPr id="4" name="Picture 3" descr="887343_35828316.jpg"/>
          <p:cNvPicPr>
            <a:picLocks noChangeAspect="1"/>
          </p:cNvPicPr>
          <p:nvPr/>
        </p:nvPicPr>
        <p:blipFill>
          <a:blip r:embed="rId3" cstate="print"/>
          <a:stretch>
            <a:fillRect/>
          </a:stretch>
        </p:blipFill>
        <p:spPr>
          <a:xfrm>
            <a:off x="424313" y="1116532"/>
            <a:ext cx="2209800" cy="3014604"/>
          </a:xfrm>
          <a:prstGeom prst="rect">
            <a:avLst/>
          </a:prstGeom>
        </p:spPr>
      </p:pic>
      <p:pic>
        <p:nvPicPr>
          <p:cNvPr id="5" name="Picture 4" descr="494299_26612071.jpg"/>
          <p:cNvPicPr>
            <a:picLocks noChangeAspect="1"/>
          </p:cNvPicPr>
          <p:nvPr/>
        </p:nvPicPr>
        <p:blipFill>
          <a:blip r:embed="rId4" cstate="print"/>
          <a:srcRect l="12554" t="20513" r="18400" b="17949"/>
          <a:stretch>
            <a:fillRect/>
          </a:stretch>
        </p:blipFill>
        <p:spPr>
          <a:xfrm rot="19545127">
            <a:off x="4237910" y="3146498"/>
            <a:ext cx="2330142" cy="1694649"/>
          </a:xfrm>
          <a:prstGeom prst="rect">
            <a:avLst/>
          </a:prstGeom>
        </p:spPr>
      </p:pic>
      <p:pic>
        <p:nvPicPr>
          <p:cNvPr id="6" name="Picture 5" descr="798502_11603340.jpg"/>
          <p:cNvPicPr>
            <a:picLocks noChangeAspect="1"/>
          </p:cNvPicPr>
          <p:nvPr/>
        </p:nvPicPr>
        <p:blipFill>
          <a:blip r:embed="rId5" cstate="print"/>
          <a:srcRect b="13027"/>
          <a:stretch>
            <a:fillRect/>
          </a:stretch>
        </p:blipFill>
        <p:spPr>
          <a:xfrm>
            <a:off x="6916554" y="1212830"/>
            <a:ext cx="4601678" cy="3007321"/>
          </a:xfrm>
          <a:prstGeom prst="rect">
            <a:avLst/>
          </a:prstGeom>
          <a:gradFill>
            <a:gsLst>
              <a:gs pos="50000">
                <a:srgbClr val="4F81BD">
                  <a:tint val="44500"/>
                  <a:satMod val="160000"/>
                </a:srgbClr>
              </a:gs>
              <a:gs pos="100000">
                <a:srgbClr val="4F81BD">
                  <a:tint val="23500"/>
                  <a:satMod val="160000"/>
                </a:srgbClr>
              </a:gs>
            </a:gsLst>
            <a:lin ang="5400000" scaled="0"/>
          </a:gradFill>
        </p:spPr>
      </p:pic>
    </p:spTree>
    <p:extLst>
      <p:ext uri="{BB962C8B-B14F-4D97-AF65-F5344CB8AC3E}">
        <p14:creationId xmlns:p14="http://schemas.microsoft.com/office/powerpoint/2010/main" val="14776772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44663"/>
            <a:ext cx="10515600" cy="861764"/>
          </a:xfrm>
        </p:spPr>
        <p:txBody>
          <a:bodyPr>
            <a:no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Hierarchy of </a:t>
            </a:r>
            <a:r>
              <a:rPr lang="en-US" sz="2800" b="1" dirty="0" smtClean="0">
                <a:solidFill>
                  <a:schemeClr val="accent2">
                    <a:lumMod val="50000"/>
                  </a:schemeClr>
                </a:solidFill>
                <a:effectLst>
                  <a:outerShdw blurRad="38100" dist="38100" dir="2700000" algn="tl">
                    <a:srgbClr val="000000">
                      <a:alpha val="43137"/>
                    </a:srgbClr>
                  </a:outerShdw>
                </a:effectLst>
                <a:latin typeface="Calibri"/>
              </a:rPr>
              <a:t>memory</a:t>
            </a:r>
            <a:r>
              <a:rPr lang="en-US" sz="2800" b="1" dirty="0">
                <a:solidFill>
                  <a:schemeClr val="accent2">
                    <a:lumMod val="50000"/>
                  </a:schemeClr>
                </a:solidFill>
                <a:effectLst>
                  <a:outerShdw blurRad="38100" dist="38100" dir="2700000" algn="tl">
                    <a:srgbClr val="000000">
                      <a:alpha val="43137"/>
                    </a:srgbClr>
                  </a:outerShdw>
                </a:effectLst>
                <a:latin typeface="Calibri"/>
              </a:rPr>
              <a:t>/ </a:t>
            </a:r>
            <a:r>
              <a:rPr lang="en-US" sz="2800" b="1" dirty="0" smtClean="0">
                <a:solidFill>
                  <a:schemeClr val="accent2">
                    <a:lumMod val="50000"/>
                  </a:schemeClr>
                </a:solidFill>
                <a:effectLst>
                  <a:outerShdw blurRad="38100" dist="38100" dir="2700000" algn="tl">
                    <a:srgbClr val="000000">
                      <a:alpha val="43137"/>
                    </a:srgbClr>
                  </a:outerShdw>
                </a:effectLst>
                <a:latin typeface="Calibri"/>
              </a:rPr>
              <a:t>Storage </a:t>
            </a:r>
            <a:r>
              <a:rPr lang="en-US" sz="2800" b="1" dirty="0">
                <a:solidFill>
                  <a:schemeClr val="accent2">
                    <a:lumMod val="50000"/>
                  </a:schemeClr>
                </a:solidFill>
                <a:effectLst>
                  <a:outerShdw blurRad="38100" dist="38100" dir="2700000" algn="tl">
                    <a:srgbClr val="000000">
                      <a:alpha val="43137"/>
                    </a:srgbClr>
                  </a:outerShdw>
                </a:effectLst>
                <a:latin typeface="Calibri"/>
              </a:rPr>
              <a:t>D</a:t>
            </a:r>
            <a:r>
              <a:rPr lang="en-US" sz="2800" b="1" dirty="0" smtClean="0">
                <a:solidFill>
                  <a:schemeClr val="accent2">
                    <a:lumMod val="50000"/>
                  </a:schemeClr>
                </a:solidFill>
                <a:effectLst>
                  <a:outerShdw blurRad="38100" dist="38100" dir="2700000" algn="tl">
                    <a:srgbClr val="000000">
                      <a:alpha val="43137"/>
                    </a:srgbClr>
                  </a:outerShdw>
                </a:effectLst>
                <a:latin typeface="Calibri"/>
              </a:rPr>
              <a:t>evices</a:t>
            </a:r>
            <a:r>
              <a:rPr lang="en-US" sz="2800" b="1" dirty="0">
                <a:solidFill>
                  <a:srgbClr val="F79646">
                    <a:lumMod val="75000"/>
                  </a:srgbClr>
                </a:solidFill>
                <a:latin typeface="Calibri"/>
              </a:rPr>
              <a:t/>
            </a:r>
            <a:br>
              <a:rPr lang="en-US" sz="2800" b="1" dirty="0">
                <a:solidFill>
                  <a:srgbClr val="F79646">
                    <a:lumMod val="75000"/>
                  </a:srgbClr>
                </a:solidFill>
                <a:latin typeface="Calibri"/>
              </a:rPr>
            </a:br>
            <a:endParaRPr lang="en-US" sz="1600" dirty="0"/>
          </a:p>
        </p:txBody>
      </p:sp>
      <p:sp>
        <p:nvSpPr>
          <p:cNvPr id="4" name="Isosceles Triangle 3"/>
          <p:cNvSpPr/>
          <p:nvPr/>
        </p:nvSpPr>
        <p:spPr>
          <a:xfrm>
            <a:off x="4229100" y="1991661"/>
            <a:ext cx="4038600" cy="3657600"/>
          </a:xfrm>
          <a:prstGeom prst="triangle">
            <a:avLst/>
          </a:prstGeom>
          <a:solidFill>
            <a:sysClr val="windowText" lastClr="000000"/>
          </a:solidFill>
          <a:ln w="76200" cap="flat" cmpd="sng" algn="ctr">
            <a:solidFill>
              <a:srgbClr val="FF0000"/>
            </a:solidFill>
            <a:prstDash val="solid"/>
          </a:ln>
          <a:effectLst>
            <a:glow rad="139700">
              <a:srgbClr val="C0504D">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ndParaRPr>
          </a:p>
        </p:txBody>
      </p:sp>
      <p:sp>
        <p:nvSpPr>
          <p:cNvPr id="5" name="TextBox 4"/>
          <p:cNvSpPr txBox="1"/>
          <p:nvPr/>
        </p:nvSpPr>
        <p:spPr>
          <a:xfrm>
            <a:off x="5863389" y="2631284"/>
            <a:ext cx="99060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F79646">
                    <a:lumMod val="75000"/>
                  </a:srgbClr>
                </a:solidFill>
                <a:effectLst/>
                <a:uLnTx/>
                <a:uFillTx/>
              </a:rPr>
              <a:t>Reg.</a:t>
            </a:r>
            <a:endParaRPr kumimoji="0" lang="en-US" sz="1600" b="1" i="0" u="none" strike="noStrike" kern="0" cap="none" spc="0" normalizeH="0" baseline="0" noProof="0" dirty="0">
              <a:ln>
                <a:noFill/>
              </a:ln>
              <a:solidFill>
                <a:srgbClr val="F79646">
                  <a:lumMod val="75000"/>
                </a:srgbClr>
              </a:solidFill>
              <a:effectLst/>
              <a:uLnTx/>
              <a:uFillTx/>
            </a:endParaRPr>
          </a:p>
        </p:txBody>
      </p:sp>
      <p:sp>
        <p:nvSpPr>
          <p:cNvPr id="6" name="TextBox 5"/>
          <p:cNvSpPr txBox="1"/>
          <p:nvPr/>
        </p:nvSpPr>
        <p:spPr>
          <a:xfrm>
            <a:off x="5672889" y="3416519"/>
            <a:ext cx="137160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F79646">
                    <a:lumMod val="75000"/>
                  </a:srgbClr>
                </a:solidFill>
                <a:effectLst/>
                <a:uLnTx/>
                <a:uFillTx/>
              </a:rPr>
              <a:t>Cache</a:t>
            </a:r>
            <a:endParaRPr kumimoji="0" lang="en-US" sz="1600" b="1" i="0" u="none" strike="noStrike" kern="0" cap="none" spc="0" normalizeH="0" baseline="0" noProof="0" dirty="0">
              <a:ln>
                <a:noFill/>
              </a:ln>
              <a:solidFill>
                <a:srgbClr val="F79646">
                  <a:lumMod val="75000"/>
                </a:srgbClr>
              </a:solidFill>
              <a:effectLst/>
              <a:uLnTx/>
              <a:uFillTx/>
            </a:endParaRPr>
          </a:p>
        </p:txBody>
      </p:sp>
      <p:sp>
        <p:nvSpPr>
          <p:cNvPr id="7" name="TextBox 6"/>
          <p:cNvSpPr txBox="1"/>
          <p:nvPr/>
        </p:nvSpPr>
        <p:spPr>
          <a:xfrm>
            <a:off x="5638800" y="4158687"/>
            <a:ext cx="121920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F79646">
                    <a:lumMod val="75000"/>
                  </a:srgbClr>
                </a:solidFill>
                <a:effectLst/>
                <a:uLnTx/>
                <a:uFillTx/>
              </a:rPr>
              <a:t>RAM</a:t>
            </a:r>
            <a:endParaRPr kumimoji="0" lang="en-US" sz="1600" b="1" i="0" u="none" strike="noStrike" kern="0" cap="none" spc="0" normalizeH="0" baseline="0" noProof="0" dirty="0">
              <a:ln>
                <a:noFill/>
              </a:ln>
              <a:solidFill>
                <a:srgbClr val="F79646">
                  <a:lumMod val="75000"/>
                </a:srgbClr>
              </a:solidFill>
              <a:effectLst/>
              <a:uLnTx/>
              <a:uFillTx/>
            </a:endParaRPr>
          </a:p>
        </p:txBody>
      </p:sp>
      <p:sp>
        <p:nvSpPr>
          <p:cNvPr id="9" name="TextBox 8"/>
          <p:cNvSpPr txBox="1"/>
          <p:nvPr/>
        </p:nvSpPr>
        <p:spPr>
          <a:xfrm>
            <a:off x="5215689" y="4786529"/>
            <a:ext cx="182880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F79646">
                    <a:lumMod val="75000"/>
                  </a:srgbClr>
                </a:solidFill>
                <a:effectLst/>
                <a:uLnTx/>
                <a:uFillTx/>
              </a:rPr>
              <a:t>Hard Disk</a:t>
            </a:r>
            <a:endParaRPr kumimoji="0" lang="en-US" sz="1600" b="1" i="0" u="none" strike="noStrike" kern="0" cap="none" spc="0" normalizeH="0" baseline="0" noProof="0" dirty="0">
              <a:ln>
                <a:noFill/>
              </a:ln>
              <a:solidFill>
                <a:srgbClr val="F79646">
                  <a:lumMod val="75000"/>
                </a:srgbClr>
              </a:solidFill>
              <a:effectLst/>
              <a:uLnTx/>
              <a:uFillTx/>
            </a:endParaRPr>
          </a:p>
        </p:txBody>
      </p:sp>
    </p:spTree>
    <p:extLst>
      <p:ext uri="{BB962C8B-B14F-4D97-AF65-F5344CB8AC3E}">
        <p14:creationId xmlns:p14="http://schemas.microsoft.com/office/powerpoint/2010/main" val="3632652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2">
                    <a:lumMod val="50000"/>
                  </a:schemeClr>
                </a:solidFill>
                <a:effectLst>
                  <a:outerShdw blurRad="38100" dist="38100" dir="2700000" algn="tl">
                    <a:srgbClr val="000000">
                      <a:alpha val="43137"/>
                    </a:srgbClr>
                  </a:outerShdw>
                </a:effectLst>
                <a:latin typeface="Calibri"/>
              </a:rPr>
              <a:t>Analogy</a:t>
            </a:r>
            <a:endParaRPr lang="en-US" sz="2800" dirty="0">
              <a:solidFill>
                <a:schemeClr val="accent2">
                  <a:lumMod val="50000"/>
                </a:schemeClr>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3"/>
          <a:stretch>
            <a:fillRect/>
          </a:stretch>
        </p:blipFill>
        <p:spPr>
          <a:xfrm>
            <a:off x="4369284" y="1156404"/>
            <a:ext cx="3888607" cy="4351338"/>
          </a:xfrm>
          <a:prstGeom prst="rect">
            <a:avLst/>
          </a:prstGeom>
        </p:spPr>
      </p:pic>
      <p:sp>
        <p:nvSpPr>
          <p:cNvPr id="3" name="Rectangle 2"/>
          <p:cNvSpPr/>
          <p:nvPr/>
        </p:nvSpPr>
        <p:spPr>
          <a:xfrm>
            <a:off x="-3509904" y="1537046"/>
            <a:ext cx="2804226" cy="461665"/>
          </a:xfrm>
          <a:prstGeom prst="rect">
            <a:avLst/>
          </a:prstGeom>
        </p:spPr>
        <p:txBody>
          <a:bodyPr wrap="square">
            <a:spAutoFit/>
          </a:bodyPr>
          <a:lstStyle/>
          <a:p>
            <a:r>
              <a:rPr lang="en-US" sz="2400" b="1" dirty="0">
                <a:solidFill>
                  <a:schemeClr val="accent2">
                    <a:lumMod val="50000"/>
                  </a:schemeClr>
                </a:solidFill>
                <a:effectLst>
                  <a:outerShdw blurRad="38100" dist="38100" dir="2700000" algn="tl">
                    <a:srgbClr val="000000">
                      <a:alpha val="43137"/>
                    </a:srgbClr>
                  </a:outerShdw>
                </a:effectLst>
              </a:rPr>
              <a:t>home library </a:t>
            </a:r>
            <a:r>
              <a:rPr lang="en-US" sz="2400" b="1" dirty="0">
                <a:solidFill>
                  <a:prstClr val="black"/>
                </a:solidFill>
              </a:rPr>
              <a:t>(</a:t>
            </a:r>
            <a:r>
              <a:rPr lang="en-US" sz="2400" b="1" dirty="0">
                <a:solidFill>
                  <a:prstClr val="black"/>
                </a:solidFill>
                <a:effectLst>
                  <a:outerShdw blurRad="38100" dist="38100" dir="2700000" algn="tl">
                    <a:srgbClr val="000000">
                      <a:alpha val="43137"/>
                    </a:srgbClr>
                  </a:outerShdw>
                </a:effectLst>
              </a:rPr>
              <a:t>RAM)</a:t>
            </a:r>
            <a:r>
              <a:rPr lang="en-US" sz="2400" b="1" dirty="0">
                <a:solidFill>
                  <a:prstClr val="black"/>
                </a:solidFill>
              </a:rPr>
              <a:t> </a:t>
            </a:r>
            <a:endParaRPr lang="en-US" sz="2400" b="1" dirty="0"/>
          </a:p>
        </p:txBody>
      </p:sp>
      <p:sp>
        <p:nvSpPr>
          <p:cNvPr id="5" name="Rectangle 4"/>
          <p:cNvSpPr/>
          <p:nvPr/>
        </p:nvSpPr>
        <p:spPr>
          <a:xfrm>
            <a:off x="-3661469" y="2493459"/>
            <a:ext cx="5862853" cy="461665"/>
          </a:xfrm>
          <a:prstGeom prst="rect">
            <a:avLst/>
          </a:prstGeom>
        </p:spPr>
        <p:txBody>
          <a:bodyPr wrap="square">
            <a:spAutoFit/>
          </a:bodyPr>
          <a:lstStyle/>
          <a:p>
            <a:r>
              <a:rPr lang="en-US" sz="2400" b="1" dirty="0">
                <a:solidFill>
                  <a:schemeClr val="accent2">
                    <a:lumMod val="50000"/>
                  </a:schemeClr>
                </a:solidFill>
                <a:effectLst>
                  <a:outerShdw blurRad="38100" dist="38100" dir="2700000" algn="tl">
                    <a:srgbClr val="000000">
                      <a:alpha val="43137"/>
                    </a:srgbClr>
                  </a:outerShdw>
                </a:effectLst>
              </a:rPr>
              <a:t>study room file cabinet</a:t>
            </a:r>
            <a:r>
              <a:rPr lang="en-US" sz="2400" dirty="0">
                <a:solidFill>
                  <a:schemeClr val="accent2">
                    <a:lumMod val="50000"/>
                  </a:schemeClr>
                </a:solidFill>
              </a:rPr>
              <a:t> </a:t>
            </a:r>
            <a:r>
              <a:rPr lang="en-US" sz="2400" dirty="0"/>
              <a:t>(</a:t>
            </a:r>
            <a:r>
              <a:rPr lang="en-US" sz="2400" b="1" dirty="0">
                <a:effectLst>
                  <a:outerShdw blurRad="38100" dist="38100" dir="2700000" algn="tl">
                    <a:srgbClr val="000000">
                      <a:alpha val="43137"/>
                    </a:srgbClr>
                  </a:outerShdw>
                </a:effectLst>
              </a:rPr>
              <a:t>cache memory) </a:t>
            </a:r>
          </a:p>
        </p:txBody>
      </p:sp>
      <p:sp>
        <p:nvSpPr>
          <p:cNvPr id="6" name="Rectangle 5"/>
          <p:cNvSpPr/>
          <p:nvPr/>
        </p:nvSpPr>
        <p:spPr>
          <a:xfrm>
            <a:off x="-3592124" y="3496038"/>
            <a:ext cx="3626185" cy="461665"/>
          </a:xfrm>
          <a:prstGeom prst="rect">
            <a:avLst/>
          </a:prstGeom>
        </p:spPr>
        <p:txBody>
          <a:bodyPr wrap="none">
            <a:spAutoFit/>
          </a:bodyPr>
          <a:lstStyle/>
          <a:p>
            <a:r>
              <a:rPr lang="en-US" sz="2400" b="1" dirty="0">
                <a:solidFill>
                  <a:schemeClr val="accent2">
                    <a:lumMod val="50000"/>
                  </a:schemeClr>
                </a:solidFill>
                <a:effectLst>
                  <a:outerShdw blurRad="38100" dist="38100" dir="2700000" algn="tl">
                    <a:srgbClr val="000000">
                      <a:alpha val="43137"/>
                    </a:srgbClr>
                  </a:outerShdw>
                </a:effectLst>
              </a:rPr>
              <a:t>study table </a:t>
            </a:r>
            <a:r>
              <a:rPr lang="en-US" sz="2400" b="1" dirty="0">
                <a:effectLst>
                  <a:outerShdw blurRad="38100" dist="38100" dir="2700000" algn="tl">
                    <a:srgbClr val="000000">
                      <a:alpha val="43137"/>
                    </a:srgbClr>
                  </a:outerShdw>
                </a:effectLst>
              </a:rPr>
              <a:t>(CPU registers) </a:t>
            </a:r>
          </a:p>
        </p:txBody>
      </p:sp>
      <p:sp>
        <p:nvSpPr>
          <p:cNvPr id="7" name="Rectangle 6"/>
          <p:cNvSpPr/>
          <p:nvPr/>
        </p:nvSpPr>
        <p:spPr>
          <a:xfrm>
            <a:off x="-3509904" y="4418841"/>
            <a:ext cx="2378600" cy="461665"/>
          </a:xfrm>
          <a:prstGeom prst="rect">
            <a:avLst/>
          </a:prstGeom>
        </p:spPr>
        <p:txBody>
          <a:bodyPr wrap="none">
            <a:spAutoFit/>
          </a:bodyPr>
          <a:lstStyle/>
          <a:p>
            <a:r>
              <a:rPr lang="en-US" sz="2400" b="1" dirty="0">
                <a:solidFill>
                  <a:schemeClr val="accent2">
                    <a:lumMod val="50000"/>
                  </a:schemeClr>
                </a:solidFill>
                <a:effectLst>
                  <a:outerShdw blurRad="38100" dist="38100" dir="2700000" algn="tl">
                    <a:srgbClr val="000000">
                      <a:alpha val="43137"/>
                    </a:srgbClr>
                  </a:outerShdw>
                </a:effectLst>
              </a:rPr>
              <a:t>city </a:t>
            </a:r>
            <a:r>
              <a:rPr lang="en-US" sz="2400" b="1" dirty="0" smtClean="0">
                <a:solidFill>
                  <a:schemeClr val="accent2">
                    <a:lumMod val="50000"/>
                  </a:schemeClr>
                </a:solidFill>
                <a:effectLst>
                  <a:outerShdw blurRad="38100" dist="38100" dir="2700000" algn="tl">
                    <a:srgbClr val="000000">
                      <a:alpha val="43137"/>
                    </a:srgbClr>
                  </a:outerShdw>
                </a:effectLst>
              </a:rPr>
              <a:t>library </a:t>
            </a:r>
            <a:r>
              <a:rPr lang="en-US" sz="2400" b="1" dirty="0">
                <a:effectLst>
                  <a:outerShdw blurRad="38100" dist="38100" dir="2700000" algn="tl">
                    <a:srgbClr val="000000">
                      <a:alpha val="43137"/>
                    </a:srgbClr>
                  </a:outerShdw>
                </a:effectLst>
              </a:rPr>
              <a:t>(</a:t>
            </a:r>
            <a:r>
              <a:rPr lang="en-US" sz="2400" b="1" dirty="0" smtClean="0">
                <a:effectLst>
                  <a:outerShdw blurRad="38100" dist="38100" dir="2700000" algn="tl">
                    <a:srgbClr val="000000">
                      <a:alpha val="43137"/>
                    </a:srgbClr>
                  </a:outerShdw>
                </a:effectLst>
              </a:rPr>
              <a:t>disk)</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1414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a:rPr>
              <a:t>Computers</a:t>
            </a:r>
            <a:endParaRPr lang="en-US" sz="2400" dirty="0">
              <a:solidFill>
                <a:schemeClr val="accent2">
                  <a:lumMod val="50000"/>
                </a:schemeClr>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3"/>
          <a:stretch>
            <a:fillRect/>
          </a:stretch>
        </p:blipFill>
        <p:spPr>
          <a:xfrm>
            <a:off x="3299116" y="1527058"/>
            <a:ext cx="4369169" cy="3812219"/>
          </a:xfrm>
          <a:prstGeom prst="rect">
            <a:avLst/>
          </a:prstGeom>
        </p:spPr>
      </p:pic>
    </p:spTree>
    <p:extLst>
      <p:ext uri="{BB962C8B-B14F-4D97-AF65-F5344CB8AC3E}">
        <p14:creationId xmlns:p14="http://schemas.microsoft.com/office/powerpoint/2010/main" val="1082595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6"/>
            <a:ext cx="10515600" cy="775612"/>
          </a:xfrm>
        </p:spPr>
        <p:txBody>
          <a:bodyPr>
            <a:noAutofit/>
          </a:bodyPr>
          <a:lstStyle/>
          <a:p>
            <a:pPr marL="469900" lvl="0" indent="-469900">
              <a:lnSpc>
                <a:spcPct val="100000"/>
              </a:lnSpc>
              <a:spcBef>
                <a:spcPts val="0"/>
              </a:spcBef>
            </a:pPr>
            <a:r>
              <a:rPr lang="en-US" sz="3200" b="1" dirty="0" smtClean="0">
                <a:solidFill>
                  <a:schemeClr val="accent2">
                    <a:lumMod val="50000"/>
                  </a:schemeClr>
                </a:solidFill>
                <a:effectLst>
                  <a:outerShdw blurRad="38100" dist="38100" dir="2700000" algn="tl">
                    <a:srgbClr val="000000">
                      <a:alpha val="43137"/>
                    </a:srgbClr>
                  </a:outerShdw>
                </a:effectLst>
                <a:latin typeface="Calibri"/>
              </a:rPr>
              <a:t>Magnetic storage</a:t>
            </a:r>
            <a:endParaRPr lang="en-US" sz="1600" b="1" dirty="0">
              <a:solidFill>
                <a:schemeClr val="accent2">
                  <a:lumMod val="50000"/>
                </a:schemeClr>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4294967295"/>
          </p:nvPr>
        </p:nvPicPr>
        <p:blipFill>
          <a:blip r:embed="rId3"/>
          <a:stretch>
            <a:fillRect/>
          </a:stretch>
        </p:blipFill>
        <p:spPr>
          <a:xfrm>
            <a:off x="2159204" y="1868862"/>
            <a:ext cx="7482737" cy="3710228"/>
          </a:xfrm>
          <a:prstGeom prst="rect">
            <a:avLst/>
          </a:prstGeom>
        </p:spPr>
      </p:pic>
    </p:spTree>
    <p:extLst>
      <p:ext uri="{BB962C8B-B14F-4D97-AF65-F5344CB8AC3E}">
        <p14:creationId xmlns:p14="http://schemas.microsoft.com/office/powerpoint/2010/main" val="1745035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81179"/>
          </a:xfrm>
        </p:spPr>
        <p:txBody>
          <a:bodyPr>
            <a:normAutofit fontScale="90000"/>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a:rPr>
              <a:t>How they function</a:t>
            </a:r>
            <a:endParaRPr lang="en-US" sz="1600" dirty="0">
              <a:solidFill>
                <a:schemeClr val="accent2">
                  <a:lumMod val="50000"/>
                </a:schemeClr>
              </a:solidFill>
              <a:effectLst>
                <a:outerShdw blurRad="38100" dist="38100" dir="2700000" algn="tl">
                  <a:srgbClr val="000000">
                    <a:alpha val="43137"/>
                  </a:srgbClr>
                </a:outerShdw>
              </a:effectLst>
            </a:endParaRPr>
          </a:p>
        </p:txBody>
      </p:sp>
      <p:pic>
        <p:nvPicPr>
          <p:cNvPr id="5" name="Picture 5" descr="D:\My Documents\!books\norton im\chapter 6\harddrive.tif"/>
          <p:cNvPicPr>
            <a:picLocks noChangeAspect="1" noChangeArrowheads="1"/>
          </p:cNvPicPr>
          <p:nvPr/>
        </p:nvPicPr>
        <p:blipFill>
          <a:blip r:embed="rId2"/>
          <a:srcRect/>
          <a:stretch>
            <a:fillRect/>
          </a:stretch>
        </p:blipFill>
        <p:spPr bwMode="auto">
          <a:xfrm>
            <a:off x="6096000" y="1876927"/>
            <a:ext cx="5874488" cy="3080084"/>
          </a:xfrm>
          <a:prstGeom prst="rect">
            <a:avLst/>
          </a:prstGeom>
          <a:noFill/>
        </p:spPr>
      </p:pic>
      <p:sp>
        <p:nvSpPr>
          <p:cNvPr id="6" name="Content Placeholder 5"/>
          <p:cNvSpPr>
            <a:spLocks noGrp="1"/>
          </p:cNvSpPr>
          <p:nvPr>
            <p:ph idx="1"/>
          </p:nvPr>
        </p:nvSpPr>
        <p:spPr>
          <a:xfrm>
            <a:off x="413886" y="1337912"/>
            <a:ext cx="10939914" cy="4839051"/>
          </a:xfrm>
        </p:spPr>
        <p:txBody>
          <a:bodyPr>
            <a:normAutofit/>
          </a:bodyPr>
          <a:lstStyle/>
          <a:p>
            <a:pPr marL="342900" lvl="0" indent="-342900" fontAlgn="base">
              <a:lnSpc>
                <a:spcPct val="100000"/>
              </a:lnSpc>
              <a:spcBef>
                <a:spcPct val="20000"/>
              </a:spcBef>
              <a:spcAft>
                <a:spcPct val="0"/>
              </a:spcAft>
              <a:buFontTx/>
              <a:buChar char="•"/>
            </a:pPr>
            <a:r>
              <a:rPr lang="en-US" sz="2300" kern="0" dirty="0">
                <a:solidFill>
                  <a:prstClr val="black"/>
                </a:solidFill>
                <a:effectLst>
                  <a:outerShdw blurRad="38100" dist="38100" dir="2700000" algn="tl">
                    <a:srgbClr val="000000">
                      <a:alpha val="43137"/>
                    </a:srgbClr>
                  </a:outerShdw>
                </a:effectLst>
                <a:latin typeface="Arial"/>
              </a:rPr>
              <a:t>Data storage and retrieval</a:t>
            </a:r>
          </a:p>
          <a:p>
            <a:pPr marL="742950" lvl="1" indent="-285750" fontAlgn="base">
              <a:lnSpc>
                <a:spcPct val="100000"/>
              </a:lnSpc>
              <a:spcBef>
                <a:spcPct val="20000"/>
              </a:spcBef>
              <a:spcAft>
                <a:spcPct val="0"/>
              </a:spcAft>
              <a:buFontTx/>
              <a:buChar char="–"/>
            </a:pPr>
            <a:r>
              <a:rPr lang="en-US" sz="2300" kern="0" dirty="0">
                <a:solidFill>
                  <a:prstClr val="black"/>
                </a:solidFill>
                <a:effectLst>
                  <a:outerShdw blurRad="38100" dist="38100" dir="2700000" algn="tl">
                    <a:srgbClr val="000000">
                      <a:alpha val="43137"/>
                    </a:srgbClr>
                  </a:outerShdw>
                </a:effectLst>
                <a:latin typeface="Arial"/>
              </a:rPr>
              <a:t>Media is covered with iron oxide</a:t>
            </a:r>
          </a:p>
          <a:p>
            <a:pPr marL="742950" lvl="1" indent="-285750" fontAlgn="base">
              <a:lnSpc>
                <a:spcPct val="100000"/>
              </a:lnSpc>
              <a:spcBef>
                <a:spcPct val="20000"/>
              </a:spcBef>
              <a:spcAft>
                <a:spcPct val="0"/>
              </a:spcAft>
              <a:buFontTx/>
              <a:buChar char="–"/>
            </a:pPr>
            <a:r>
              <a:rPr lang="en-US" sz="2300" kern="0" dirty="0">
                <a:solidFill>
                  <a:prstClr val="black"/>
                </a:solidFill>
                <a:effectLst>
                  <a:outerShdw blurRad="38100" dist="38100" dir="2700000" algn="tl">
                    <a:srgbClr val="000000">
                      <a:alpha val="43137"/>
                    </a:srgbClr>
                  </a:outerShdw>
                </a:effectLst>
                <a:latin typeface="Arial"/>
              </a:rPr>
              <a:t>Read/write head is a magnet</a:t>
            </a:r>
          </a:p>
          <a:p>
            <a:pPr marL="742950" lvl="1" indent="-285750" fontAlgn="base">
              <a:lnSpc>
                <a:spcPct val="100000"/>
              </a:lnSpc>
              <a:spcBef>
                <a:spcPct val="20000"/>
              </a:spcBef>
              <a:spcAft>
                <a:spcPct val="0"/>
              </a:spcAft>
              <a:buFontTx/>
              <a:buChar char="–"/>
            </a:pPr>
            <a:r>
              <a:rPr lang="en-US" sz="2300" kern="0" dirty="0">
                <a:solidFill>
                  <a:prstClr val="black"/>
                </a:solidFill>
                <a:effectLst>
                  <a:outerShdw blurRad="38100" dist="38100" dir="2700000" algn="tl">
                    <a:srgbClr val="000000">
                      <a:alpha val="43137"/>
                    </a:srgbClr>
                  </a:outerShdw>
                </a:effectLst>
                <a:latin typeface="Arial"/>
              </a:rPr>
              <a:t>Magnet writes charges on the media</a:t>
            </a:r>
          </a:p>
          <a:p>
            <a:pPr lvl="2" fontAlgn="base">
              <a:lnSpc>
                <a:spcPct val="100000"/>
              </a:lnSpc>
              <a:spcBef>
                <a:spcPct val="20000"/>
              </a:spcBef>
              <a:spcAft>
                <a:spcPct val="0"/>
              </a:spcAft>
              <a:buFontTx/>
              <a:buChar char="•"/>
            </a:pPr>
            <a:r>
              <a:rPr lang="en-US" sz="2300" kern="0" dirty="0">
                <a:solidFill>
                  <a:prstClr val="black"/>
                </a:solidFill>
                <a:effectLst>
                  <a:outerShdw blurRad="38100" dist="38100" dir="2700000" algn="tl">
                    <a:srgbClr val="000000">
                      <a:alpha val="43137"/>
                    </a:srgbClr>
                  </a:outerShdw>
                </a:effectLst>
                <a:latin typeface="Arial"/>
              </a:rPr>
              <a:t>Positive charge is a 1</a:t>
            </a:r>
          </a:p>
          <a:p>
            <a:pPr lvl="2" fontAlgn="base">
              <a:lnSpc>
                <a:spcPct val="100000"/>
              </a:lnSpc>
              <a:spcBef>
                <a:spcPct val="20000"/>
              </a:spcBef>
              <a:spcAft>
                <a:spcPct val="0"/>
              </a:spcAft>
              <a:buFontTx/>
              <a:buChar char="•"/>
            </a:pPr>
            <a:r>
              <a:rPr lang="en-US" sz="2300" kern="0" dirty="0">
                <a:solidFill>
                  <a:prstClr val="black"/>
                </a:solidFill>
                <a:effectLst>
                  <a:outerShdw blurRad="38100" dist="38100" dir="2700000" algn="tl">
                    <a:srgbClr val="000000">
                      <a:alpha val="43137"/>
                    </a:srgbClr>
                  </a:outerShdw>
                </a:effectLst>
                <a:latin typeface="Arial"/>
              </a:rPr>
              <a:t>Negative charge is a 0</a:t>
            </a:r>
          </a:p>
          <a:p>
            <a:pPr marL="742950" lvl="1" indent="-285750" fontAlgn="base">
              <a:lnSpc>
                <a:spcPct val="100000"/>
              </a:lnSpc>
              <a:spcBef>
                <a:spcPct val="20000"/>
              </a:spcBef>
              <a:spcAft>
                <a:spcPct val="0"/>
              </a:spcAft>
              <a:buFontTx/>
              <a:buChar char="–"/>
            </a:pPr>
            <a:r>
              <a:rPr lang="en-US" sz="2300" kern="0" dirty="0">
                <a:solidFill>
                  <a:prstClr val="black"/>
                </a:solidFill>
                <a:effectLst>
                  <a:outerShdw blurRad="38100" dist="38100" dir="2700000" algn="tl">
                    <a:srgbClr val="000000">
                      <a:alpha val="43137"/>
                    </a:srgbClr>
                  </a:outerShdw>
                </a:effectLst>
                <a:latin typeface="Arial"/>
              </a:rPr>
              <a:t>Magnet reads charges</a:t>
            </a:r>
          </a:p>
          <a:p>
            <a:pPr marL="742950" lvl="1" indent="-285750" fontAlgn="base">
              <a:lnSpc>
                <a:spcPct val="100000"/>
              </a:lnSpc>
              <a:spcBef>
                <a:spcPct val="20000"/>
              </a:spcBef>
              <a:spcAft>
                <a:spcPct val="0"/>
              </a:spcAft>
              <a:buFontTx/>
              <a:buChar char="–"/>
            </a:pPr>
            <a:r>
              <a:rPr lang="en-US" sz="2300" kern="0" dirty="0">
                <a:solidFill>
                  <a:prstClr val="black"/>
                </a:solidFill>
                <a:effectLst>
                  <a:outerShdw blurRad="38100" dist="38100" dir="2700000" algn="tl">
                    <a:srgbClr val="000000">
                      <a:alpha val="43137"/>
                    </a:srgbClr>
                  </a:outerShdw>
                </a:effectLst>
                <a:latin typeface="Arial"/>
              </a:rPr>
              <a:t>Drive converts charges into binary</a:t>
            </a:r>
          </a:p>
          <a:p>
            <a:pPr marL="0" lvl="0" indent="0">
              <a:lnSpc>
                <a:spcPct val="100000"/>
              </a:lnSpc>
              <a:spcBef>
                <a:spcPts val="0"/>
              </a:spcBef>
              <a:buNone/>
            </a:pPr>
            <a:endParaRPr lang="en-US" sz="2000" dirty="0">
              <a:solidFill>
                <a:prstClr val="black"/>
              </a:solidFill>
              <a:effectLst>
                <a:outerShdw blurRad="38100" dist="38100" dir="2700000" algn="tl">
                  <a:srgbClr val="000000">
                    <a:alpha val="43137"/>
                  </a:srgbClr>
                </a:outerShdw>
              </a:effectLst>
            </a:endParaRPr>
          </a:p>
          <a:p>
            <a:endParaRPr lang="en-US" sz="2400" dirty="0"/>
          </a:p>
        </p:txBody>
      </p:sp>
    </p:spTree>
    <p:extLst>
      <p:ext uri="{BB962C8B-B14F-4D97-AF65-F5344CB8AC3E}">
        <p14:creationId xmlns:p14="http://schemas.microsoft.com/office/powerpoint/2010/main" val="2573934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en-US" sz="2800" b="1" dirty="0">
                <a:solidFill>
                  <a:schemeClr val="accent2">
                    <a:lumMod val="50000"/>
                  </a:schemeClr>
                </a:solidFill>
                <a:effectLst>
                  <a:outerShdw blurRad="38100" dist="38100" dir="2700000" algn="tl">
                    <a:srgbClr val="000000">
                      <a:alpha val="43137"/>
                    </a:srgbClr>
                  </a:outerShdw>
                </a:effectLst>
                <a:latin typeface="Calibri" panose="020F0502020204030204"/>
              </a:rPr>
              <a:t>Data organization</a:t>
            </a:r>
            <a:r>
              <a:rPr lang="en-US" sz="2800" dirty="0">
                <a:solidFill>
                  <a:schemeClr val="accent2">
                    <a:lumMod val="50000"/>
                  </a:schemeClr>
                </a:solidFill>
                <a:effectLst>
                  <a:outerShdw blurRad="38100" dist="38100" dir="2700000" algn="tl">
                    <a:srgbClr val="000000">
                      <a:alpha val="43137"/>
                    </a:srgbClr>
                  </a:outerShdw>
                </a:effectLst>
                <a:latin typeface="Calibri" panose="020F0502020204030204"/>
              </a:rPr>
              <a:t/>
            </a:r>
            <a:br>
              <a:rPr lang="en-US" sz="2800" dirty="0">
                <a:solidFill>
                  <a:schemeClr val="accent2">
                    <a:lumMod val="50000"/>
                  </a:schemeClr>
                </a:solidFill>
                <a:effectLst>
                  <a:outerShdw blurRad="38100" dist="38100" dir="2700000" algn="tl">
                    <a:srgbClr val="000000">
                      <a:alpha val="43137"/>
                    </a:srgbClr>
                  </a:outerShdw>
                </a:effectLst>
                <a:latin typeface="Calibri" panose="020F0502020204030204"/>
              </a:rPr>
            </a:br>
            <a:endParaRPr lang="en-US"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781236"/>
            <a:ext cx="10515600" cy="4351338"/>
          </a:xfrm>
        </p:spPr>
        <p:txBody>
          <a:bodyPr/>
          <a:lstStyle/>
          <a:p>
            <a:pPr lvl="1">
              <a:lnSpc>
                <a:spcPct val="100000"/>
              </a:lnSpc>
              <a:spcBef>
                <a:spcPts val="0"/>
              </a:spcBef>
            </a:pPr>
            <a:r>
              <a:rPr lang="en-US" dirty="0" smtClean="0">
                <a:solidFill>
                  <a:prstClr val="black"/>
                </a:solidFill>
                <a:effectLst>
                  <a:outerShdw blurRad="38100" dist="38100" dir="2700000" algn="tl">
                    <a:srgbClr val="000000">
                      <a:alpha val="43137"/>
                    </a:srgbClr>
                  </a:outerShdw>
                </a:effectLst>
              </a:rPr>
              <a:t>Disks </a:t>
            </a:r>
            <a:r>
              <a:rPr lang="en-US" dirty="0">
                <a:solidFill>
                  <a:prstClr val="black"/>
                </a:solidFill>
                <a:effectLst>
                  <a:outerShdw blurRad="38100" dist="38100" dir="2700000" algn="tl">
                    <a:srgbClr val="000000">
                      <a:alpha val="43137"/>
                    </a:srgbClr>
                  </a:outerShdw>
                </a:effectLst>
              </a:rPr>
              <a:t>must be formatted before use</a:t>
            </a:r>
          </a:p>
          <a:p>
            <a:pPr lvl="1">
              <a:lnSpc>
                <a:spcPct val="100000"/>
              </a:lnSpc>
              <a:spcBef>
                <a:spcPts val="0"/>
              </a:spcBef>
            </a:pPr>
            <a:r>
              <a:rPr lang="en-US" dirty="0">
                <a:solidFill>
                  <a:prstClr val="black"/>
                </a:solidFill>
                <a:effectLst>
                  <a:outerShdw blurRad="38100" dist="38100" dir="2700000" algn="tl">
                    <a:srgbClr val="000000">
                      <a:alpha val="43137"/>
                    </a:srgbClr>
                  </a:outerShdw>
                </a:effectLst>
              </a:rPr>
              <a:t>Format draws tracks on the disk</a:t>
            </a:r>
          </a:p>
          <a:p>
            <a:pPr lvl="1">
              <a:lnSpc>
                <a:spcPct val="100000"/>
              </a:lnSpc>
              <a:spcBef>
                <a:spcPts val="0"/>
              </a:spcBef>
            </a:pPr>
            <a:r>
              <a:rPr lang="en-US" dirty="0">
                <a:solidFill>
                  <a:prstClr val="black"/>
                </a:solidFill>
                <a:effectLst>
                  <a:outerShdw blurRad="38100" dist="38100" dir="2700000" algn="tl">
                    <a:srgbClr val="000000">
                      <a:alpha val="43137"/>
                    </a:srgbClr>
                  </a:outerShdw>
                </a:effectLst>
              </a:rPr>
              <a:t>Tracks is divided into </a:t>
            </a:r>
            <a:r>
              <a:rPr lang="en-US" dirty="0" smtClean="0">
                <a:solidFill>
                  <a:prstClr val="black"/>
                </a:solidFill>
                <a:effectLst>
                  <a:outerShdw blurRad="38100" dist="38100" dir="2700000" algn="tl">
                    <a:srgbClr val="000000">
                      <a:alpha val="43137"/>
                    </a:srgbClr>
                  </a:outerShdw>
                </a:effectLst>
              </a:rPr>
              <a:t>sectors</a:t>
            </a:r>
          </a:p>
          <a:p>
            <a:pPr lvl="1">
              <a:lnSpc>
                <a:spcPct val="100000"/>
              </a:lnSpc>
              <a:spcBef>
                <a:spcPts val="0"/>
              </a:spcBef>
            </a:pPr>
            <a:endParaRPr lang="en-US" dirty="0" smtClean="0">
              <a:solidFill>
                <a:prstClr val="black"/>
              </a:solidFill>
            </a:endParaRPr>
          </a:p>
          <a:p>
            <a:pPr marL="0" lvl="0" indent="0">
              <a:lnSpc>
                <a:spcPct val="100000"/>
              </a:lnSpc>
              <a:spcBef>
                <a:spcPts val="0"/>
              </a:spcBef>
              <a:buNone/>
            </a:pPr>
            <a:endParaRPr lang="en-US" dirty="0">
              <a:solidFill>
                <a:prstClr val="black"/>
              </a:solidFill>
            </a:endParaRPr>
          </a:p>
          <a:p>
            <a:pPr>
              <a:lnSpc>
                <a:spcPct val="100000"/>
              </a:lnSpc>
              <a:spcBef>
                <a:spcPts val="0"/>
              </a:spcBef>
            </a:pPr>
            <a:r>
              <a:rPr lang="en-US" sz="2400" i="1" dirty="0" smtClean="0">
                <a:solidFill>
                  <a:schemeClr val="accent2">
                    <a:lumMod val="50000"/>
                  </a:schemeClr>
                </a:solidFill>
                <a:effectLst>
                  <a:outerShdw blurRad="38100" dist="38100" dir="2700000" algn="tl">
                    <a:srgbClr val="000000">
                      <a:alpha val="43137"/>
                    </a:srgbClr>
                  </a:outerShdw>
                </a:effectLst>
              </a:rPr>
              <a:t>Tracks</a:t>
            </a:r>
          </a:p>
          <a:p>
            <a:pPr>
              <a:lnSpc>
                <a:spcPct val="100000"/>
              </a:lnSpc>
              <a:spcBef>
                <a:spcPts val="0"/>
              </a:spcBef>
            </a:pPr>
            <a:r>
              <a:rPr lang="en-US" sz="2400" i="1" dirty="0" smtClean="0">
                <a:solidFill>
                  <a:schemeClr val="accent2">
                    <a:lumMod val="50000"/>
                  </a:schemeClr>
                </a:solidFill>
                <a:effectLst>
                  <a:outerShdw blurRad="38100" dist="38100" dir="2700000" algn="tl">
                    <a:srgbClr val="000000">
                      <a:alpha val="43137"/>
                    </a:srgbClr>
                  </a:outerShdw>
                </a:effectLst>
              </a:rPr>
              <a:t>cylinders</a:t>
            </a:r>
            <a:endParaRPr lang="en-US" sz="2400" i="1" dirty="0">
              <a:solidFill>
                <a:schemeClr val="accent2">
                  <a:lumMod val="50000"/>
                </a:schemeClr>
              </a:solidFill>
              <a:effectLst>
                <a:outerShdw blurRad="38100" dist="38100" dir="2700000" algn="tl">
                  <a:srgbClr val="000000">
                    <a:alpha val="43137"/>
                  </a:srgbClr>
                </a:outerShdw>
              </a:effectLst>
            </a:endParaRPr>
          </a:p>
          <a:p>
            <a:pPr>
              <a:lnSpc>
                <a:spcPct val="100000"/>
              </a:lnSpc>
              <a:spcBef>
                <a:spcPts val="0"/>
              </a:spcBef>
            </a:pPr>
            <a:r>
              <a:rPr lang="en-US" sz="2400" i="1" dirty="0" smtClean="0">
                <a:solidFill>
                  <a:schemeClr val="accent2">
                    <a:lumMod val="50000"/>
                  </a:schemeClr>
                </a:solidFill>
                <a:effectLst>
                  <a:outerShdw blurRad="38100" dist="38100" dir="2700000" algn="tl">
                    <a:srgbClr val="000000">
                      <a:alpha val="43137"/>
                    </a:srgbClr>
                  </a:outerShdw>
                </a:effectLst>
              </a:rPr>
              <a:t>Sectors</a:t>
            </a:r>
          </a:p>
          <a:p>
            <a:pPr>
              <a:lnSpc>
                <a:spcPct val="100000"/>
              </a:lnSpc>
              <a:spcBef>
                <a:spcPts val="0"/>
              </a:spcBef>
            </a:pPr>
            <a:r>
              <a:rPr lang="en-US" sz="2400" i="1" dirty="0" smtClean="0">
                <a:solidFill>
                  <a:schemeClr val="accent2">
                    <a:lumMod val="50000"/>
                  </a:schemeClr>
                </a:solidFill>
                <a:effectLst>
                  <a:outerShdw blurRad="38100" dist="38100" dir="2700000" algn="tl">
                    <a:srgbClr val="000000">
                      <a:alpha val="43137"/>
                    </a:srgbClr>
                  </a:outerShdw>
                </a:effectLst>
              </a:rPr>
              <a:t>clusters</a:t>
            </a:r>
            <a:endParaRPr lang="en-US" sz="2400" i="1" dirty="0">
              <a:solidFill>
                <a:schemeClr val="accent2">
                  <a:lumMod val="50000"/>
                </a:schemeClr>
              </a:solidFill>
              <a:effectLst>
                <a:outerShdw blurRad="38100" dist="38100" dir="2700000" algn="tl">
                  <a:srgbClr val="000000">
                    <a:alpha val="43137"/>
                  </a:srgbClr>
                </a:outerShdw>
              </a:effectLst>
            </a:endParaRPr>
          </a:p>
          <a:p>
            <a:pPr>
              <a:lnSpc>
                <a:spcPct val="100000"/>
              </a:lnSpc>
              <a:spcBef>
                <a:spcPts val="0"/>
              </a:spcBef>
            </a:pPr>
            <a:r>
              <a:rPr lang="en-US" sz="2400" i="1" dirty="0">
                <a:solidFill>
                  <a:schemeClr val="accent2">
                    <a:lumMod val="50000"/>
                  </a:schemeClr>
                </a:solidFill>
                <a:effectLst>
                  <a:outerShdw blurRad="38100" dist="38100" dir="2700000" algn="tl">
                    <a:srgbClr val="000000">
                      <a:alpha val="43137"/>
                    </a:srgbClr>
                  </a:outerShdw>
                </a:effectLst>
              </a:rPr>
              <a:t>Platter</a:t>
            </a:r>
            <a:endParaRPr lang="en-US" sz="2400" dirty="0">
              <a:solidFill>
                <a:schemeClr val="accent2">
                  <a:lumMod val="50000"/>
                </a:schemeClr>
              </a:solidFill>
              <a:effectLst>
                <a:outerShdw blurRad="38100" dist="38100" dir="2700000" algn="tl">
                  <a:srgbClr val="000000">
                    <a:alpha val="43137"/>
                  </a:srgbClr>
                </a:outerShdw>
              </a:effectLst>
            </a:endParaRPr>
          </a:p>
          <a:p>
            <a:pPr marL="0" lvl="0" indent="0">
              <a:lnSpc>
                <a:spcPct val="100000"/>
              </a:lnSpc>
              <a:spcBef>
                <a:spcPts val="0"/>
              </a:spcBef>
              <a:buNone/>
            </a:pPr>
            <a:endParaRPr lang="en-US" sz="1200" dirty="0">
              <a:solidFill>
                <a:prstClr val="black"/>
              </a:solidFill>
            </a:endParaRPr>
          </a:p>
          <a:p>
            <a:endParaRPr lang="en-US" dirty="0"/>
          </a:p>
        </p:txBody>
      </p:sp>
      <p:grpSp>
        <p:nvGrpSpPr>
          <p:cNvPr id="4" name="Group 3"/>
          <p:cNvGrpSpPr/>
          <p:nvPr/>
        </p:nvGrpSpPr>
        <p:grpSpPr>
          <a:xfrm>
            <a:off x="6391174" y="1328286"/>
            <a:ext cx="5894671" cy="4141268"/>
            <a:chOff x="609600" y="457200"/>
            <a:chExt cx="8229600" cy="4876800"/>
          </a:xfrm>
        </p:grpSpPr>
        <p:pic>
          <p:nvPicPr>
            <p:cNvPr id="5" name="Picture 2"/>
            <p:cNvPicPr>
              <a:picLocks noChangeAspect="1" noChangeArrowheads="1"/>
            </p:cNvPicPr>
            <p:nvPr/>
          </p:nvPicPr>
          <p:blipFill>
            <a:blip r:embed="rId2">
              <a:clrChange>
                <a:clrFrom>
                  <a:srgbClr val="000000"/>
                </a:clrFrom>
                <a:clrTo>
                  <a:srgbClr val="000000">
                    <a:alpha val="0"/>
                  </a:srgbClr>
                </a:clrTo>
              </a:clrChange>
            </a:blip>
            <a:srcRect b="3268"/>
            <a:stretch>
              <a:fillRect/>
            </a:stretch>
          </p:blipFill>
          <p:spPr bwMode="auto">
            <a:xfrm>
              <a:off x="2362200" y="838200"/>
              <a:ext cx="4495800" cy="4495800"/>
            </a:xfrm>
            <a:prstGeom prst="rect">
              <a:avLst/>
            </a:prstGeom>
            <a:noFill/>
            <a:ln w="9525">
              <a:noFill/>
              <a:miter lim="800000"/>
              <a:headEnd/>
              <a:tailEnd/>
            </a:ln>
            <a:effectLst/>
          </p:spPr>
        </p:pic>
        <p:cxnSp>
          <p:nvCxnSpPr>
            <p:cNvPr id="6" name="Straight Arrow Connector 5"/>
            <p:cNvCxnSpPr/>
            <p:nvPr/>
          </p:nvCxnSpPr>
          <p:spPr>
            <a:xfrm flipV="1">
              <a:off x="1295400" y="3657600"/>
              <a:ext cx="1295400" cy="609600"/>
            </a:xfrm>
            <a:prstGeom prst="straightConnector1">
              <a:avLst/>
            </a:prstGeom>
            <a:noFill/>
            <a:ln w="76200" cap="flat" cmpd="sng" algn="ctr">
              <a:solidFill>
                <a:srgbClr val="4F81BD">
                  <a:lumMod val="50000"/>
                </a:srgbClr>
              </a:solidFill>
              <a:prstDash val="solid"/>
              <a:tailEnd type="arrow"/>
            </a:ln>
            <a:effectLst/>
          </p:spPr>
        </p:cxnSp>
        <p:cxnSp>
          <p:nvCxnSpPr>
            <p:cNvPr id="7" name="Straight Arrow Connector 6"/>
            <p:cNvCxnSpPr/>
            <p:nvPr/>
          </p:nvCxnSpPr>
          <p:spPr>
            <a:xfrm rot="10800000" flipV="1">
              <a:off x="5867400" y="990600"/>
              <a:ext cx="1447800" cy="1371600"/>
            </a:xfrm>
            <a:prstGeom prst="straightConnector1">
              <a:avLst/>
            </a:prstGeom>
            <a:noFill/>
            <a:ln w="76200" cap="flat" cmpd="sng" algn="ctr">
              <a:solidFill>
                <a:srgbClr val="8064A2"/>
              </a:solidFill>
              <a:prstDash val="solid"/>
              <a:tailEnd type="arrow"/>
            </a:ln>
            <a:effectLst/>
          </p:spPr>
        </p:cxnSp>
        <p:sp>
          <p:nvSpPr>
            <p:cNvPr id="8" name="TextBox 7"/>
            <p:cNvSpPr txBox="1"/>
            <p:nvPr/>
          </p:nvSpPr>
          <p:spPr>
            <a:xfrm>
              <a:off x="6576034" y="457200"/>
              <a:ext cx="2263166" cy="76112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smtClean="0">
                  <a:ln>
                    <a:noFill/>
                  </a:ln>
                  <a:solidFill>
                    <a:prstClr val="black"/>
                  </a:solidFill>
                  <a:effectLst/>
                  <a:uLnTx/>
                  <a:uFillTx/>
                </a:rPr>
                <a:t>Sector</a:t>
              </a:r>
            </a:p>
          </p:txBody>
        </p:sp>
        <p:sp>
          <p:nvSpPr>
            <p:cNvPr id="9" name="TextBox 8"/>
            <p:cNvSpPr txBox="1"/>
            <p:nvPr/>
          </p:nvSpPr>
          <p:spPr>
            <a:xfrm>
              <a:off x="609600" y="4267200"/>
              <a:ext cx="1981201" cy="76112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smtClean="0">
                  <a:ln>
                    <a:noFill/>
                  </a:ln>
                  <a:solidFill>
                    <a:prstClr val="black"/>
                  </a:solidFill>
                  <a:effectLst/>
                  <a:uLnTx/>
                  <a:uFillTx/>
                </a:rPr>
                <a:t>Track</a:t>
              </a:r>
            </a:p>
          </p:txBody>
        </p:sp>
      </p:grpSp>
    </p:spTree>
    <p:extLst>
      <p:ext uri="{BB962C8B-B14F-4D97-AF65-F5344CB8AC3E}">
        <p14:creationId xmlns:p14="http://schemas.microsoft.com/office/powerpoint/2010/main" val="1530512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chemeClr val="accent2">
                    <a:lumMod val="50000"/>
                  </a:schemeClr>
                </a:solidFill>
                <a:latin typeface="Calibri" panose="020F0502020204030204"/>
              </a:rPr>
              <a:t>Data organization</a:t>
            </a:r>
            <a:br>
              <a:rPr lang="en-US" sz="2800" b="1" dirty="0">
                <a:solidFill>
                  <a:schemeClr val="accent2">
                    <a:lumMod val="50000"/>
                  </a:schemeClr>
                </a:solidFill>
                <a:latin typeface="Calibri" panose="020F0502020204030204"/>
              </a:rPr>
            </a:br>
            <a:endParaRPr lang="en-US" b="1" dirty="0">
              <a:solidFill>
                <a:schemeClr val="accent2">
                  <a:lumMod val="50000"/>
                </a:schemeClr>
              </a:solidFill>
            </a:endParaRPr>
          </a:p>
        </p:txBody>
      </p:sp>
      <p:pic>
        <p:nvPicPr>
          <p:cNvPr id="4" name="Picture 2"/>
          <p:cNvPicPr>
            <a:picLocks noGrp="1" noChangeAspect="1" noChangeArrowheads="1"/>
          </p:cNvPicPr>
          <p:nvPr>
            <p:ph idx="1"/>
          </p:nvPr>
        </p:nvPicPr>
        <p:blipFill>
          <a:blip r:embed="rId2"/>
          <a:srcRect r="34764"/>
          <a:stretch>
            <a:fillRect/>
          </a:stretch>
        </p:blipFill>
        <p:spPr bwMode="auto">
          <a:xfrm>
            <a:off x="145218" y="1311581"/>
            <a:ext cx="2895598" cy="2971800"/>
          </a:xfrm>
          <a:prstGeom prst="rect">
            <a:avLst/>
          </a:prstGeom>
          <a:noFill/>
          <a:ln w="9525">
            <a:noFill/>
            <a:miter lim="800000"/>
            <a:headEnd/>
            <a:tailEnd/>
          </a:ln>
          <a:effectLst/>
        </p:spPr>
      </p:pic>
      <p:grpSp>
        <p:nvGrpSpPr>
          <p:cNvPr id="5" name="Group 4"/>
          <p:cNvGrpSpPr/>
          <p:nvPr/>
        </p:nvGrpSpPr>
        <p:grpSpPr>
          <a:xfrm>
            <a:off x="8250417" y="1311581"/>
            <a:ext cx="3796365" cy="2466224"/>
            <a:chOff x="609600" y="4419600"/>
            <a:chExt cx="3211136" cy="1952625"/>
          </a:xfrm>
        </p:grpSpPr>
        <p:pic>
          <p:nvPicPr>
            <p:cNvPr id="6" name="Picture 2"/>
            <p:cNvPicPr>
              <a:picLocks noChangeAspect="1" noChangeArrowheads="1"/>
            </p:cNvPicPr>
            <p:nvPr/>
          </p:nvPicPr>
          <p:blipFill>
            <a:blip r:embed="rId3"/>
            <a:srcRect/>
            <a:stretch>
              <a:fillRect/>
            </a:stretch>
          </p:blipFill>
          <p:spPr bwMode="auto">
            <a:xfrm>
              <a:off x="762000" y="4419600"/>
              <a:ext cx="3058736" cy="1952625"/>
            </a:xfrm>
            <a:prstGeom prst="rect">
              <a:avLst/>
            </a:prstGeom>
            <a:noFill/>
            <a:ln w="9525">
              <a:noFill/>
              <a:miter lim="800000"/>
              <a:headEnd/>
              <a:tailEnd/>
            </a:ln>
            <a:effectLst/>
          </p:spPr>
        </p:pic>
        <p:sp>
          <p:nvSpPr>
            <p:cNvPr id="7" name="Rectangle 6"/>
            <p:cNvSpPr/>
            <p:nvPr/>
          </p:nvSpPr>
          <p:spPr>
            <a:xfrm>
              <a:off x="609600" y="6172200"/>
              <a:ext cx="762000" cy="152400"/>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8" name="Rectangle 7"/>
            <p:cNvSpPr/>
            <p:nvPr/>
          </p:nvSpPr>
          <p:spPr>
            <a:xfrm>
              <a:off x="2362200" y="6096000"/>
              <a:ext cx="1447800" cy="152400"/>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grpSp>
      <p:pic>
        <p:nvPicPr>
          <p:cNvPr id="9" name="Picture 9" descr="E:\Powerpoint Presentations\Chap07\Chapter Figures\Fig7-08 mod c.jpg"/>
          <p:cNvPicPr>
            <a:picLocks noChangeAspect="1" noChangeArrowheads="1"/>
          </p:cNvPicPr>
          <p:nvPr/>
        </p:nvPicPr>
        <p:blipFill>
          <a:blip r:embed="rId4"/>
          <a:srcRect/>
          <a:stretch>
            <a:fillRect/>
          </a:stretch>
        </p:blipFill>
        <p:spPr bwMode="auto">
          <a:xfrm>
            <a:off x="2982565" y="3638349"/>
            <a:ext cx="5148773" cy="2992074"/>
          </a:xfrm>
          <a:prstGeom prst="rect">
            <a:avLst/>
          </a:prstGeom>
          <a:noFill/>
        </p:spPr>
      </p:pic>
    </p:spTree>
    <p:extLst>
      <p:ext uri="{BB962C8B-B14F-4D97-AF65-F5344CB8AC3E}">
        <p14:creationId xmlns:p14="http://schemas.microsoft.com/office/powerpoint/2010/main" val="4041601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78050"/>
          </a:xfrm>
        </p:spPr>
        <p:txBody>
          <a:bodyPr>
            <a:normAutofit/>
          </a:bodyPr>
          <a:lstStyle/>
          <a:p>
            <a:r>
              <a:rPr lang="en-US" sz="3200" b="1" kern="0" dirty="0">
                <a:solidFill>
                  <a:schemeClr val="accent2">
                    <a:lumMod val="50000"/>
                  </a:schemeClr>
                </a:solidFill>
                <a:effectLst>
                  <a:outerShdw blurRad="38100" dist="38100" dir="2700000" algn="tl">
                    <a:srgbClr val="000000">
                      <a:alpha val="43137"/>
                    </a:srgbClr>
                  </a:outerShdw>
                </a:effectLst>
                <a:latin typeface="Calibri"/>
              </a:rPr>
              <a:t>Floppy drive:</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Autofit/>
          </a:bodyPr>
          <a:lstStyle/>
          <a:p>
            <a:pPr>
              <a:lnSpc>
                <a:spcPct val="100000"/>
              </a:lnSpc>
              <a:spcBef>
                <a:spcPts val="0"/>
              </a:spcBef>
            </a:pPr>
            <a:r>
              <a:rPr lang="en-US" sz="2400" dirty="0" smtClean="0">
                <a:solidFill>
                  <a:prstClr val="black"/>
                </a:solidFill>
                <a:effectLst>
                  <a:outerShdw blurRad="38100" dist="38100" dir="2700000" algn="tl">
                    <a:srgbClr val="000000">
                      <a:alpha val="43137"/>
                    </a:srgbClr>
                  </a:outerShdw>
                </a:effectLst>
              </a:rPr>
              <a:t>Made </a:t>
            </a:r>
            <a:r>
              <a:rPr lang="en-US" sz="2400" dirty="0" smtClean="0">
                <a:solidFill>
                  <a:prstClr val="black"/>
                </a:solidFill>
                <a:effectLst>
                  <a:outerShdw blurRad="38100" dist="38100" dir="2700000" algn="tl">
                    <a:srgbClr val="000000">
                      <a:alpha val="43137"/>
                    </a:srgbClr>
                  </a:outerShdw>
                </a:effectLst>
              </a:rPr>
              <a:t>from plastic</a:t>
            </a:r>
            <a:endParaRPr lang="en-US" sz="2400" dirty="0">
              <a:solidFill>
                <a:prstClr val="black"/>
              </a:solidFill>
              <a:effectLst>
                <a:outerShdw blurRad="38100" dist="38100" dir="2700000" algn="tl">
                  <a:srgbClr val="000000">
                    <a:alpha val="43137"/>
                  </a:srgbClr>
                </a:outerShdw>
              </a:effectLst>
            </a:endParaRPr>
          </a:p>
          <a:p>
            <a:pPr>
              <a:lnSpc>
                <a:spcPct val="100000"/>
              </a:lnSpc>
              <a:spcBef>
                <a:spcPts val="0"/>
              </a:spcBef>
            </a:pPr>
            <a:r>
              <a:rPr lang="en-US" sz="2400" dirty="0">
                <a:solidFill>
                  <a:prstClr val="black"/>
                </a:solidFill>
                <a:effectLst>
                  <a:outerShdw blurRad="38100" dist="38100" dir="2700000" algn="tl">
                    <a:srgbClr val="000000">
                      <a:alpha val="43137"/>
                    </a:srgbClr>
                  </a:outerShdw>
                </a:effectLst>
              </a:rPr>
              <a:t>Easily </a:t>
            </a:r>
            <a:r>
              <a:rPr lang="en-US" sz="2400" dirty="0" smtClean="0">
                <a:solidFill>
                  <a:prstClr val="black"/>
                </a:solidFill>
                <a:effectLst>
                  <a:outerShdw blurRad="38100" dist="38100" dir="2700000" algn="tl">
                    <a:srgbClr val="000000">
                      <a:alpha val="43137"/>
                    </a:srgbClr>
                  </a:outerShdw>
                </a:effectLst>
              </a:rPr>
              <a:t>damaged</a:t>
            </a:r>
            <a:endParaRPr lang="en-US" sz="2400" dirty="0">
              <a:solidFill>
                <a:prstClr val="black"/>
              </a:solidFill>
              <a:effectLst>
                <a:outerShdw blurRad="38100" dist="38100" dir="2700000" algn="tl">
                  <a:srgbClr val="000000">
                    <a:alpha val="43137"/>
                  </a:srgbClr>
                </a:outerShdw>
              </a:effectLst>
            </a:endParaRPr>
          </a:p>
          <a:p>
            <a:pPr marL="469900" lvl="0" indent="-469900">
              <a:lnSpc>
                <a:spcPct val="100000"/>
              </a:lnSpc>
              <a:spcBef>
                <a:spcPts val="0"/>
              </a:spcBef>
              <a:buNone/>
            </a:pPr>
            <a:endParaRPr lang="en-US" sz="2400" dirty="0">
              <a:solidFill>
                <a:prstClr val="black"/>
              </a:solidFill>
              <a:effectLst>
                <a:outerShdw blurRad="38100" dist="38100" dir="2700000" algn="tl">
                  <a:srgbClr val="000000">
                    <a:alpha val="43137"/>
                  </a:srgbClr>
                </a:outerShdw>
              </a:effectLst>
            </a:endParaRPr>
          </a:p>
          <a:p>
            <a:pPr>
              <a:lnSpc>
                <a:spcPct val="100000"/>
              </a:lnSpc>
              <a:spcBef>
                <a:spcPts val="0"/>
              </a:spcBef>
            </a:pPr>
            <a:r>
              <a:rPr lang="en-US" sz="2400" dirty="0">
                <a:solidFill>
                  <a:prstClr val="black"/>
                </a:solidFill>
                <a:effectLst>
                  <a:outerShdw blurRad="38100" dist="38100" dir="2700000" algn="tl">
                    <a:srgbClr val="000000">
                      <a:alpha val="43137"/>
                    </a:srgbClr>
                  </a:outerShdw>
                </a:effectLst>
              </a:rPr>
              <a:t>Diskettes</a:t>
            </a:r>
          </a:p>
          <a:p>
            <a:pPr lvl="1">
              <a:lnSpc>
                <a:spcPct val="100000"/>
              </a:lnSpc>
              <a:spcBef>
                <a:spcPts val="0"/>
              </a:spcBef>
            </a:pPr>
            <a:r>
              <a:rPr lang="en-US" dirty="0">
                <a:solidFill>
                  <a:prstClr val="black"/>
                </a:solidFill>
                <a:effectLst>
                  <a:outerShdw blurRad="38100" dist="38100" dir="2700000" algn="tl">
                    <a:srgbClr val="000000">
                      <a:alpha val="43137"/>
                    </a:srgbClr>
                  </a:outerShdw>
                </a:effectLst>
              </a:rPr>
              <a:t>Also known as floppy disks</a:t>
            </a:r>
          </a:p>
          <a:p>
            <a:pPr lvl="1">
              <a:lnSpc>
                <a:spcPct val="100000"/>
              </a:lnSpc>
              <a:spcBef>
                <a:spcPts val="0"/>
              </a:spcBef>
            </a:pPr>
            <a:r>
              <a:rPr lang="en-US" dirty="0">
                <a:solidFill>
                  <a:prstClr val="black"/>
                </a:solidFill>
                <a:effectLst>
                  <a:outerShdw blurRad="38100" dist="38100" dir="2700000" algn="tl">
                    <a:srgbClr val="000000">
                      <a:alpha val="43137"/>
                    </a:srgbClr>
                  </a:outerShdw>
                </a:effectLst>
              </a:rPr>
              <a:t>Read with a disk drive</a:t>
            </a:r>
          </a:p>
          <a:p>
            <a:pPr marL="469900" lvl="0" indent="-469900">
              <a:lnSpc>
                <a:spcPct val="100000"/>
              </a:lnSpc>
              <a:spcBef>
                <a:spcPts val="0"/>
              </a:spcBef>
              <a:buNone/>
            </a:pPr>
            <a:endParaRPr lang="en-US" sz="1400" dirty="0">
              <a:solidFill>
                <a:prstClr val="black"/>
              </a:solidFill>
            </a:endParaRPr>
          </a:p>
          <a:p>
            <a:pPr marL="0" lvl="0" indent="0">
              <a:lnSpc>
                <a:spcPct val="100000"/>
              </a:lnSpc>
              <a:spcBef>
                <a:spcPts val="0"/>
              </a:spcBef>
              <a:buNone/>
            </a:pPr>
            <a:endParaRPr lang="en-US" sz="1400" dirty="0">
              <a:solidFill>
                <a:prstClr val="black"/>
              </a:solidFill>
            </a:endParaRPr>
          </a:p>
          <a:p>
            <a:pPr marL="450850" lvl="0" indent="-436563">
              <a:lnSpc>
                <a:spcPct val="100000"/>
              </a:lnSpc>
              <a:spcBef>
                <a:spcPts val="0"/>
              </a:spcBef>
              <a:buNone/>
            </a:pPr>
            <a:r>
              <a:rPr lang="en-US" sz="1400" dirty="0">
                <a:solidFill>
                  <a:prstClr val="black"/>
                </a:solidFill>
              </a:rPr>
              <a:t> 	</a:t>
            </a:r>
            <a:endParaRPr lang="en-US" sz="1400" dirty="0"/>
          </a:p>
        </p:txBody>
      </p:sp>
      <p:pic>
        <p:nvPicPr>
          <p:cNvPr id="5" name="Picture 3" descr="ole92074_0604"/>
          <p:cNvPicPr>
            <a:picLocks noChangeAspect="1" noChangeArrowheads="1"/>
          </p:cNvPicPr>
          <p:nvPr/>
        </p:nvPicPr>
        <p:blipFill>
          <a:blip r:embed="rId2"/>
          <a:srcRect/>
          <a:stretch>
            <a:fillRect/>
          </a:stretch>
        </p:blipFill>
        <p:spPr>
          <a:xfrm>
            <a:off x="5479192" y="2011680"/>
            <a:ext cx="6424050" cy="3096779"/>
          </a:xfrm>
          <a:prstGeom prst="rect">
            <a:avLst/>
          </a:prstGeom>
          <a:noFill/>
          <a:ln/>
        </p:spPr>
      </p:pic>
    </p:spTree>
    <p:extLst>
      <p:ext uri="{BB962C8B-B14F-4D97-AF65-F5344CB8AC3E}">
        <p14:creationId xmlns:p14="http://schemas.microsoft.com/office/powerpoint/2010/main" val="1025381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2781"/>
          </a:xfrm>
        </p:spPr>
        <p:txBody>
          <a:bodyPr>
            <a:normAutofit/>
          </a:bodyPr>
          <a:lstStyle/>
          <a:p>
            <a:r>
              <a:rPr lang="en-US" sz="3200" b="1" kern="0" dirty="0">
                <a:solidFill>
                  <a:schemeClr val="accent2">
                    <a:lumMod val="50000"/>
                  </a:schemeClr>
                </a:solidFill>
                <a:effectLst>
                  <a:outerShdw blurRad="38100" dist="38100" dir="2700000" algn="tl">
                    <a:srgbClr val="000000">
                      <a:alpha val="43137"/>
                    </a:srgbClr>
                  </a:outerShdw>
                </a:effectLst>
                <a:latin typeface="Calibri"/>
              </a:rPr>
              <a:t>Floppy drive:</a:t>
            </a:r>
            <a:endParaRPr lang="en-US" sz="3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9811" y="1615775"/>
            <a:ext cx="10515600" cy="4351338"/>
          </a:xfrm>
        </p:spPr>
        <p:txBody>
          <a:bodyPr>
            <a:normAutofit/>
          </a:bodyPr>
          <a:lstStyle/>
          <a:p>
            <a:pPr>
              <a:lnSpc>
                <a:spcPct val="100000"/>
              </a:lnSpc>
              <a:spcBef>
                <a:spcPts val="0"/>
              </a:spcBef>
            </a:pPr>
            <a:r>
              <a:rPr lang="en-US" sz="2500" dirty="0">
                <a:effectLst>
                  <a:outerShdw blurRad="38100" dist="38100" dir="2700000" algn="tl">
                    <a:srgbClr val="000000">
                      <a:alpha val="43137"/>
                    </a:srgbClr>
                  </a:outerShdw>
                </a:effectLst>
              </a:rPr>
              <a:t>S</a:t>
            </a:r>
            <a:r>
              <a:rPr lang="en-US" sz="2500" dirty="0" smtClean="0">
                <a:effectLst>
                  <a:outerShdw blurRad="38100" dist="38100" dir="2700000" algn="tl">
                    <a:srgbClr val="000000">
                      <a:alpha val="43137"/>
                    </a:srgbClr>
                  </a:outerShdw>
                </a:effectLst>
              </a:rPr>
              <a:t>pins </a:t>
            </a:r>
            <a:r>
              <a:rPr lang="en-US" sz="2500" dirty="0">
                <a:effectLst>
                  <a:outerShdw blurRad="38100" dist="38100" dir="2700000" algn="tl">
                    <a:srgbClr val="000000">
                      <a:alpha val="43137"/>
                    </a:srgbClr>
                  </a:outerShdw>
                </a:effectLst>
              </a:rPr>
              <a:t>at </a:t>
            </a:r>
            <a:r>
              <a:rPr lang="en-US" sz="2500" b="1" dirty="0">
                <a:solidFill>
                  <a:schemeClr val="accent2">
                    <a:lumMod val="50000"/>
                  </a:schemeClr>
                </a:solidFill>
                <a:effectLst>
                  <a:outerShdw blurRad="38100" dist="38100" dir="2700000" algn="tl">
                    <a:srgbClr val="000000">
                      <a:alpha val="43137"/>
                    </a:srgbClr>
                  </a:outerShdw>
                </a:effectLst>
              </a:rPr>
              <a:t>300</a:t>
            </a:r>
            <a:r>
              <a:rPr lang="en-US" sz="2500" dirty="0">
                <a:solidFill>
                  <a:schemeClr val="accent2">
                    <a:lumMod val="50000"/>
                  </a:schemeClr>
                </a:solidFill>
                <a:effectLst>
                  <a:outerShdw blurRad="38100" dist="38100" dir="2700000" algn="tl">
                    <a:srgbClr val="000000">
                      <a:alpha val="43137"/>
                    </a:srgbClr>
                  </a:outerShdw>
                </a:effectLst>
              </a:rPr>
              <a:t> </a:t>
            </a:r>
            <a:r>
              <a:rPr lang="en-US" sz="2500" dirty="0" smtClean="0">
                <a:solidFill>
                  <a:schemeClr val="accent2">
                    <a:lumMod val="50000"/>
                  </a:schemeClr>
                </a:solidFill>
                <a:effectLst>
                  <a:outerShdw blurRad="38100" dist="38100" dir="2700000" algn="tl">
                    <a:srgbClr val="000000">
                      <a:alpha val="43137"/>
                    </a:srgbClr>
                  </a:outerShdw>
                </a:effectLst>
              </a:rPr>
              <a:t>RPM</a:t>
            </a:r>
            <a:endParaRPr lang="en-US" sz="2500" dirty="0">
              <a:effectLst>
                <a:outerShdw blurRad="38100" dist="38100" dir="2700000" algn="tl">
                  <a:srgbClr val="000000">
                    <a:alpha val="43137"/>
                  </a:srgbClr>
                </a:outerShdw>
              </a:effectLst>
            </a:endParaRPr>
          </a:p>
          <a:p>
            <a:pPr>
              <a:lnSpc>
                <a:spcPct val="100000"/>
              </a:lnSpc>
              <a:spcBef>
                <a:spcPts val="0"/>
              </a:spcBef>
            </a:pPr>
            <a:r>
              <a:rPr lang="en-US" sz="2500" dirty="0" smtClean="0">
                <a:effectLst>
                  <a:outerShdw blurRad="38100" dist="38100" dir="2700000" algn="tl">
                    <a:srgbClr val="000000">
                      <a:alpha val="43137"/>
                    </a:srgbClr>
                  </a:outerShdw>
                </a:effectLst>
              </a:rPr>
              <a:t>Takes </a:t>
            </a:r>
            <a:r>
              <a:rPr lang="en-US" sz="2500" b="1" dirty="0">
                <a:solidFill>
                  <a:schemeClr val="accent2">
                    <a:lumMod val="50000"/>
                  </a:schemeClr>
                </a:solidFill>
                <a:effectLst>
                  <a:outerShdw blurRad="38100" dist="38100" dir="2700000" algn="tl">
                    <a:srgbClr val="000000">
                      <a:alpha val="43137"/>
                    </a:srgbClr>
                  </a:outerShdw>
                </a:effectLst>
              </a:rPr>
              <a:t>.2</a:t>
            </a:r>
            <a:r>
              <a:rPr lang="en-US" sz="2500" b="1" dirty="0">
                <a:effectLst>
                  <a:outerShdw blurRad="38100" dist="38100" dir="2700000" algn="tl">
                    <a:srgbClr val="000000">
                      <a:alpha val="43137"/>
                    </a:srgbClr>
                  </a:outerShdw>
                </a:effectLst>
              </a:rPr>
              <a:t> </a:t>
            </a:r>
            <a:r>
              <a:rPr lang="en-US" sz="2500" dirty="0">
                <a:solidFill>
                  <a:schemeClr val="accent2">
                    <a:lumMod val="50000"/>
                  </a:schemeClr>
                </a:solidFill>
                <a:effectLst>
                  <a:outerShdw blurRad="38100" dist="38100" dir="2700000" algn="tl">
                    <a:srgbClr val="000000">
                      <a:alpha val="43137"/>
                    </a:srgbClr>
                  </a:outerShdw>
                </a:effectLst>
              </a:rPr>
              <a:t>second</a:t>
            </a:r>
            <a:r>
              <a:rPr lang="en-US" sz="2500" dirty="0">
                <a:effectLst>
                  <a:outerShdw blurRad="38100" dist="38100" dir="2700000" algn="tl">
                    <a:srgbClr val="000000">
                      <a:alpha val="43137"/>
                    </a:srgbClr>
                  </a:outerShdw>
                </a:effectLst>
              </a:rPr>
              <a:t> to find </a:t>
            </a:r>
            <a:r>
              <a:rPr lang="en-US" sz="2500" dirty="0" smtClean="0">
                <a:effectLst>
                  <a:outerShdw blurRad="38100" dist="38100" dir="2700000" algn="tl">
                    <a:srgbClr val="000000">
                      <a:alpha val="43137"/>
                    </a:srgbClr>
                  </a:outerShdw>
                </a:effectLst>
              </a:rPr>
              <a:t>data </a:t>
            </a:r>
            <a:endParaRPr lang="en-US" sz="2500" dirty="0">
              <a:effectLst>
                <a:outerShdw blurRad="38100" dist="38100" dir="2700000" algn="tl">
                  <a:srgbClr val="000000">
                    <a:alpha val="43137"/>
                  </a:srgbClr>
                </a:outerShdw>
              </a:effectLst>
            </a:endParaRPr>
          </a:p>
          <a:p>
            <a:pPr>
              <a:lnSpc>
                <a:spcPct val="100000"/>
              </a:lnSpc>
              <a:spcBef>
                <a:spcPts val="0"/>
              </a:spcBef>
            </a:pPr>
            <a:r>
              <a:rPr lang="en-US" sz="2500" dirty="0" smtClean="0">
                <a:effectLst>
                  <a:outerShdw blurRad="38100" dist="38100" dir="2700000" algn="tl">
                    <a:srgbClr val="000000">
                      <a:alpha val="43137"/>
                    </a:srgbClr>
                  </a:outerShdw>
                </a:effectLst>
              </a:rPr>
              <a:t>Holds </a:t>
            </a:r>
            <a:r>
              <a:rPr lang="en-US" sz="2500" dirty="0">
                <a:effectLst>
                  <a:outerShdw blurRad="38100" dist="38100" dir="2700000" algn="tl">
                    <a:srgbClr val="000000">
                      <a:alpha val="43137"/>
                    </a:srgbClr>
                  </a:outerShdw>
                </a:effectLst>
              </a:rPr>
              <a:t>up to </a:t>
            </a:r>
            <a:r>
              <a:rPr lang="en-US" sz="2500" b="1" dirty="0">
                <a:solidFill>
                  <a:schemeClr val="accent2">
                    <a:lumMod val="50000"/>
                  </a:schemeClr>
                </a:solidFill>
                <a:effectLst>
                  <a:outerShdw blurRad="38100" dist="38100" dir="2700000" algn="tl">
                    <a:srgbClr val="000000">
                      <a:alpha val="43137"/>
                    </a:srgbClr>
                  </a:outerShdw>
                </a:effectLst>
              </a:rPr>
              <a:t>1.44</a:t>
            </a:r>
            <a:r>
              <a:rPr lang="en-US" sz="2500" dirty="0">
                <a:solidFill>
                  <a:schemeClr val="accent2">
                    <a:lumMod val="50000"/>
                  </a:schemeClr>
                </a:solidFill>
                <a:effectLst>
                  <a:outerShdw blurRad="38100" dist="38100" dir="2700000" algn="tl">
                    <a:srgbClr val="000000">
                      <a:alpha val="43137"/>
                    </a:srgbClr>
                  </a:outerShdw>
                </a:effectLst>
              </a:rPr>
              <a:t> MB </a:t>
            </a:r>
            <a:r>
              <a:rPr lang="en-US" sz="2500" dirty="0">
                <a:effectLst>
                  <a:outerShdw blurRad="38100" dist="38100" dir="2700000" algn="tl">
                    <a:srgbClr val="000000">
                      <a:alpha val="43137"/>
                    </a:srgbClr>
                  </a:outerShdw>
                </a:effectLst>
              </a:rPr>
              <a:t>data</a:t>
            </a:r>
          </a:p>
          <a:p>
            <a:pPr>
              <a:lnSpc>
                <a:spcPct val="100000"/>
              </a:lnSpc>
              <a:spcBef>
                <a:spcPts val="0"/>
              </a:spcBef>
            </a:pPr>
            <a:endParaRPr lang="en-US" sz="2400" dirty="0"/>
          </a:p>
          <a:p>
            <a:pPr>
              <a:lnSpc>
                <a:spcPct val="100000"/>
              </a:lnSpc>
              <a:spcBef>
                <a:spcPts val="0"/>
              </a:spcBef>
            </a:pPr>
            <a:endParaRPr lang="en-US" sz="1100" dirty="0"/>
          </a:p>
          <a:p>
            <a:pPr>
              <a:lnSpc>
                <a:spcPct val="100000"/>
              </a:lnSpc>
              <a:spcBef>
                <a:spcPts val="0"/>
              </a:spcBef>
            </a:pPr>
            <a:r>
              <a:rPr lang="en-US" sz="2600" b="1" dirty="0">
                <a:solidFill>
                  <a:schemeClr val="accent2">
                    <a:lumMod val="50000"/>
                  </a:schemeClr>
                </a:solidFill>
                <a:effectLst>
                  <a:outerShdw blurRad="38100" dist="38100" dir="2700000" algn="tl">
                    <a:srgbClr val="000000">
                      <a:alpha val="43137"/>
                    </a:srgbClr>
                  </a:outerShdw>
                </a:effectLst>
              </a:rPr>
              <a:t>ZIP disk </a:t>
            </a:r>
            <a:r>
              <a:rPr lang="en-US" sz="2600" dirty="0">
                <a:effectLst>
                  <a:outerShdw blurRad="38100" dist="38100" dir="2700000" algn="tl">
                    <a:srgbClr val="000000">
                      <a:alpha val="43137"/>
                    </a:srgbClr>
                  </a:outerShdw>
                </a:effectLst>
              </a:rPr>
              <a:t>is an example</a:t>
            </a:r>
            <a:r>
              <a:rPr lang="en-US" dirty="0">
                <a:effectLst>
                  <a:outerShdw blurRad="38100" dist="38100" dir="2700000" algn="tl">
                    <a:srgbClr val="000000">
                      <a:alpha val="43137"/>
                    </a:srgbClr>
                  </a:outerShdw>
                </a:effectLst>
              </a:rPr>
              <a:t> </a:t>
            </a:r>
          </a:p>
          <a:p>
            <a:pPr lvl="1">
              <a:lnSpc>
                <a:spcPct val="100000"/>
              </a:lnSpc>
              <a:spcBef>
                <a:spcPts val="0"/>
              </a:spcBef>
            </a:pPr>
            <a:r>
              <a:rPr lang="en-US" dirty="0">
                <a:effectLst>
                  <a:outerShdw blurRad="38100" dist="38100" dir="2700000" algn="tl">
                    <a:srgbClr val="000000">
                      <a:alpha val="43137"/>
                    </a:srgbClr>
                  </a:outerShdw>
                </a:effectLst>
              </a:rPr>
              <a:t>high-capacity floppy disk </a:t>
            </a:r>
          </a:p>
          <a:p>
            <a:pPr lvl="1">
              <a:lnSpc>
                <a:spcPct val="100000"/>
              </a:lnSpc>
              <a:spcBef>
                <a:spcPts val="0"/>
              </a:spcBef>
            </a:pPr>
            <a:r>
              <a:rPr lang="en-US" dirty="0">
                <a:solidFill>
                  <a:schemeClr val="accent2">
                    <a:lumMod val="50000"/>
                  </a:schemeClr>
                </a:solidFill>
                <a:effectLst>
                  <a:outerShdw blurRad="38100" dist="38100" dir="2700000" algn="tl">
                    <a:srgbClr val="000000">
                      <a:alpha val="43137"/>
                    </a:srgbClr>
                  </a:outerShdw>
                </a:effectLst>
              </a:rPr>
              <a:t>(~</a:t>
            </a:r>
            <a:r>
              <a:rPr lang="en-US" b="1" dirty="0">
                <a:solidFill>
                  <a:schemeClr val="accent2">
                    <a:lumMod val="50000"/>
                  </a:schemeClr>
                </a:solidFill>
                <a:effectLst>
                  <a:outerShdw blurRad="38100" dist="38100" dir="2700000" algn="tl">
                    <a:srgbClr val="000000">
                      <a:alpha val="43137"/>
                    </a:srgbClr>
                  </a:outerShdw>
                </a:effectLst>
              </a:rPr>
              <a:t>100</a:t>
            </a:r>
            <a:r>
              <a:rPr lang="en-US" dirty="0">
                <a:solidFill>
                  <a:schemeClr val="accent2">
                    <a:lumMod val="5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MB)</a:t>
            </a:r>
          </a:p>
          <a:p>
            <a:endParaRPr lang="en-US" dirty="0"/>
          </a:p>
        </p:txBody>
      </p:sp>
      <p:pic>
        <p:nvPicPr>
          <p:cNvPr id="4" name="Picture 2" descr="F:\ICT fundamentals\Sawyer\chapter05images\saw8293x_p0525aL.jpg"/>
          <p:cNvPicPr>
            <a:picLocks noChangeAspect="1" noChangeArrowheads="1"/>
          </p:cNvPicPr>
          <p:nvPr/>
        </p:nvPicPr>
        <p:blipFill>
          <a:blip r:embed="rId2"/>
          <a:srcRect/>
          <a:stretch>
            <a:fillRect/>
          </a:stretch>
        </p:blipFill>
        <p:spPr bwMode="auto">
          <a:xfrm>
            <a:off x="9063789" y="1027906"/>
            <a:ext cx="2438400" cy="4864293"/>
          </a:xfrm>
          <a:prstGeom prst="rect">
            <a:avLst/>
          </a:prstGeom>
          <a:noFill/>
        </p:spPr>
      </p:pic>
      <p:pic>
        <p:nvPicPr>
          <p:cNvPr id="5" name="Picture 4"/>
          <p:cNvPicPr>
            <a:picLocks noChangeAspect="1" noChangeArrowheads="1"/>
          </p:cNvPicPr>
          <p:nvPr/>
        </p:nvPicPr>
        <p:blipFill>
          <a:blip r:embed="rId3"/>
          <a:srcRect/>
          <a:stretch>
            <a:fillRect/>
          </a:stretch>
        </p:blipFill>
        <p:spPr bwMode="auto">
          <a:xfrm>
            <a:off x="6940673" y="4127946"/>
            <a:ext cx="1974727" cy="1945857"/>
          </a:xfrm>
          <a:prstGeom prst="rect">
            <a:avLst/>
          </a:prstGeom>
          <a:noFill/>
          <a:ln w="9525">
            <a:noFill/>
            <a:miter lim="800000"/>
            <a:headEnd/>
            <a:tailEnd/>
          </a:ln>
          <a:effectLst/>
        </p:spPr>
      </p:pic>
    </p:spTree>
    <p:extLst>
      <p:ext uri="{BB962C8B-B14F-4D97-AF65-F5344CB8AC3E}">
        <p14:creationId xmlns:p14="http://schemas.microsoft.com/office/powerpoint/2010/main" val="1550761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6277"/>
          </a:xfrm>
        </p:spPr>
        <p:txBody>
          <a:bodyPr>
            <a:normAutofit/>
          </a:bodyPr>
          <a:lstStyle/>
          <a:p>
            <a:r>
              <a:rPr lang="en-US" sz="3200" b="1" kern="0" dirty="0">
                <a:solidFill>
                  <a:schemeClr val="accent2">
                    <a:lumMod val="50000"/>
                  </a:schemeClr>
                </a:solidFill>
                <a:effectLst>
                  <a:outerShdw blurRad="38100" dist="38100" dir="2700000" algn="tl">
                    <a:srgbClr val="000000">
                      <a:alpha val="43137"/>
                    </a:srgbClr>
                  </a:outerShdw>
                </a:effectLst>
                <a:latin typeface="Calibri"/>
              </a:rPr>
              <a:t>Hard disk:</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43789"/>
            <a:ext cx="10515600" cy="4733174"/>
          </a:xfrm>
        </p:spPr>
        <p:txBody>
          <a:bodyPr/>
          <a:lstStyle/>
          <a:p>
            <a:pPr marL="469900" indent="-469900"/>
            <a:r>
              <a:rPr lang="en-US" sz="2400" dirty="0">
                <a:solidFill>
                  <a:schemeClr val="accent2">
                    <a:lumMod val="50000"/>
                  </a:schemeClr>
                </a:solidFill>
                <a:effectLst>
                  <a:outerShdw blurRad="38100" dist="38100" dir="2700000" algn="tl">
                    <a:srgbClr val="000000">
                      <a:alpha val="43137"/>
                    </a:srgbClr>
                  </a:outerShdw>
                </a:effectLst>
              </a:rPr>
              <a:t>Thick and rigid</a:t>
            </a:r>
            <a:r>
              <a:rPr lang="en-US" dirty="0">
                <a:effectLst>
                  <a:outerShdw blurRad="38100" dist="38100" dir="2700000" algn="tl">
                    <a:srgbClr val="000000">
                      <a:alpha val="43137"/>
                    </a:srgbClr>
                  </a:outerShdw>
                </a:effectLst>
              </a:rPr>
              <a:t>; </a:t>
            </a:r>
            <a:r>
              <a:rPr lang="en-US" dirty="0">
                <a:solidFill>
                  <a:schemeClr val="accent2">
                    <a:lumMod val="50000"/>
                  </a:schemeClr>
                </a:solidFill>
                <a:effectLst>
                  <a:outerShdw blurRad="38100" dist="38100" dir="2700000" algn="tl">
                    <a:srgbClr val="000000">
                      <a:alpha val="43137"/>
                    </a:srgbClr>
                  </a:outerShdw>
                </a:effectLst>
              </a:rPr>
              <a:t>Large capacity</a:t>
            </a:r>
            <a:r>
              <a:rPr lang="en-US" dirty="0">
                <a:effectLst>
                  <a:outerShdw blurRad="38100" dist="38100" dir="2700000" algn="tl">
                    <a:srgbClr val="000000">
                      <a:alpha val="43137"/>
                    </a:srgbClr>
                  </a:outerShdw>
                </a:effectLst>
              </a:rPr>
              <a:t>; </a:t>
            </a:r>
            <a:r>
              <a:rPr lang="en-US" sz="2400" dirty="0">
                <a:solidFill>
                  <a:schemeClr val="accent2">
                    <a:lumMod val="50000"/>
                  </a:schemeClr>
                </a:solidFill>
                <a:effectLst>
                  <a:outerShdw blurRad="38100" dist="38100" dir="2700000" algn="tl">
                    <a:srgbClr val="000000">
                      <a:alpha val="43137"/>
                    </a:srgbClr>
                  </a:outerShdw>
                </a:effectLst>
              </a:rPr>
              <a:t>High speed</a:t>
            </a:r>
            <a:r>
              <a:rPr lang="en-US" dirty="0">
                <a:effectLst>
                  <a:outerShdw blurRad="38100" dist="38100" dir="2700000" algn="tl">
                    <a:srgbClr val="000000">
                      <a:alpha val="43137"/>
                    </a:srgbClr>
                  </a:outerShdw>
                </a:effectLst>
              </a:rPr>
              <a:t>; </a:t>
            </a:r>
            <a:r>
              <a:rPr lang="en-US" sz="2400" dirty="0" smtClean="0">
                <a:solidFill>
                  <a:schemeClr val="accent2">
                    <a:lumMod val="50000"/>
                  </a:schemeClr>
                </a:solidFill>
                <a:effectLst>
                  <a:outerShdw blurRad="38100" dist="38100" dir="2700000" algn="tl">
                    <a:srgbClr val="000000">
                      <a:alpha val="43137"/>
                    </a:srgbClr>
                  </a:outerShdw>
                </a:effectLst>
              </a:rPr>
              <a:t>Magnetic</a:t>
            </a:r>
          </a:p>
          <a:p>
            <a:pPr marL="469900" lvl="1" indent="-469900">
              <a:lnSpc>
                <a:spcPct val="100000"/>
              </a:lnSpc>
              <a:spcBef>
                <a:spcPts val="0"/>
              </a:spcBef>
              <a:defRPr/>
            </a:pPr>
            <a:endParaRPr lang="en-US" dirty="0">
              <a:solidFill>
                <a:schemeClr val="accent2">
                  <a:lumMod val="50000"/>
                </a:schemeClr>
              </a:solidFill>
              <a:effectLst>
                <a:outerShdw blurRad="38100" dist="38100" dir="2700000" algn="tl">
                  <a:srgbClr val="000000">
                    <a:alpha val="43137"/>
                  </a:srgbClr>
                </a:outerShdw>
              </a:effectLst>
            </a:endParaRPr>
          </a:p>
          <a:p>
            <a:pPr marL="469900" lvl="1" indent="-469900">
              <a:lnSpc>
                <a:spcPct val="100000"/>
              </a:lnSpc>
              <a:spcBef>
                <a:spcPts val="0"/>
              </a:spcBef>
              <a:defRPr/>
            </a:pPr>
            <a:r>
              <a:rPr lang="en-US" dirty="0" smtClean="0">
                <a:effectLst>
                  <a:outerShdw blurRad="38100" dist="38100" dir="2700000" algn="tl">
                    <a:srgbClr val="000000">
                      <a:alpha val="43137"/>
                    </a:srgbClr>
                  </a:outerShdw>
                </a:effectLst>
              </a:rPr>
              <a:t>Use </a:t>
            </a:r>
            <a:r>
              <a:rPr lang="en-US" dirty="0">
                <a:effectLst>
                  <a:outerShdw blurRad="38100" dist="38100" dir="2700000" algn="tl">
                    <a:srgbClr val="000000">
                      <a:alpha val="43137"/>
                    </a:srgbClr>
                  </a:outerShdw>
                </a:effectLst>
              </a:rPr>
              <a:t>Metal Platters; Each platter has </a:t>
            </a:r>
            <a:r>
              <a:rPr lang="en-US" dirty="0">
                <a:solidFill>
                  <a:schemeClr val="accent2">
                    <a:lumMod val="50000"/>
                  </a:schemeClr>
                </a:solidFill>
                <a:effectLst>
                  <a:outerShdw blurRad="38100" dist="38100" dir="2700000" algn="tl">
                    <a:srgbClr val="000000">
                      <a:alpha val="43137"/>
                    </a:srgbClr>
                  </a:outerShdw>
                </a:effectLst>
              </a:rPr>
              <a:t>2 </a:t>
            </a:r>
            <a:r>
              <a:rPr lang="en-US" dirty="0">
                <a:effectLst>
                  <a:outerShdw blurRad="38100" dist="38100" dir="2700000" algn="tl">
                    <a:srgbClr val="000000">
                      <a:alpha val="43137"/>
                    </a:srgbClr>
                  </a:outerShdw>
                </a:effectLst>
              </a:rPr>
              <a:t>sides</a:t>
            </a:r>
          </a:p>
          <a:p>
            <a:pPr marL="469900" indent="-469900"/>
            <a:endParaRPr lang="en-US" sz="2400" dirty="0" smtClean="0">
              <a:effectLst>
                <a:outerShdw blurRad="38100" dist="38100" dir="2700000" algn="tl">
                  <a:srgbClr val="000000">
                    <a:alpha val="43137"/>
                  </a:srgbClr>
                </a:outerShdw>
              </a:effectLst>
            </a:endParaRPr>
          </a:p>
          <a:p>
            <a:pPr marL="469900" indent="-469900"/>
            <a:r>
              <a:rPr lang="en-US" sz="2400" dirty="0" smtClean="0">
                <a:effectLst>
                  <a:outerShdw blurRad="38100" dist="38100" dir="2700000" algn="tl">
                    <a:srgbClr val="000000">
                      <a:alpha val="43137"/>
                    </a:srgbClr>
                  </a:outerShdw>
                </a:effectLst>
              </a:rPr>
              <a:t>Sensitive </a:t>
            </a:r>
            <a:r>
              <a:rPr lang="en-US" sz="2400" dirty="0">
                <a:effectLst>
                  <a:outerShdw blurRad="38100" dist="38100" dir="2700000" algn="tl">
                    <a:srgbClr val="000000">
                      <a:alpha val="43137"/>
                    </a:srgbClr>
                  </a:outerShdw>
                </a:effectLst>
              </a:rPr>
              <a:t>(Hard disk crash) </a:t>
            </a:r>
            <a:r>
              <a:rPr lang="en-US" sz="2400" dirty="0" smtClean="0">
                <a:effectLst>
                  <a:outerShdw blurRad="38100" dist="38100" dir="2700000" algn="tl">
                    <a:srgbClr val="000000">
                      <a:alpha val="43137"/>
                    </a:srgbClr>
                  </a:outerShdw>
                </a:effectLst>
              </a:rPr>
              <a:t>-You </a:t>
            </a:r>
            <a:r>
              <a:rPr lang="en-US" sz="2400" dirty="0">
                <a:effectLst>
                  <a:outerShdw blurRad="38100" dist="38100" dir="2700000" algn="tl">
                    <a:srgbClr val="000000">
                      <a:alpha val="43137"/>
                    </a:srgbClr>
                  </a:outerShdw>
                </a:effectLst>
              </a:rPr>
              <a:t>can lose </a:t>
            </a:r>
            <a:r>
              <a:rPr lang="en-US" sz="2400" dirty="0" smtClean="0">
                <a:effectLst>
                  <a:outerShdw blurRad="38100" dist="38100" dir="2700000" algn="tl">
                    <a:srgbClr val="000000">
                      <a:alpha val="43137"/>
                    </a:srgbClr>
                  </a:outerShdw>
                </a:effectLst>
              </a:rPr>
              <a:t>data</a:t>
            </a:r>
            <a:endParaRPr lang="en-US" sz="2400" dirty="0">
              <a:effectLst>
                <a:outerShdw blurRad="38100" dist="38100" dir="2700000" algn="tl">
                  <a:srgbClr val="000000">
                    <a:alpha val="43137"/>
                  </a:srgbClr>
                </a:outerShdw>
              </a:effectLst>
            </a:endParaRPr>
          </a:p>
          <a:p>
            <a:pPr lvl="1"/>
            <a:endParaRPr lang="en-US" dirty="0">
              <a:effectLst>
                <a:outerShdw blurRad="38100" dist="38100" dir="2700000" algn="tl">
                  <a:srgbClr val="000000">
                    <a:alpha val="43137"/>
                  </a:srgbClr>
                </a:outerShdw>
              </a:effectLst>
            </a:endParaRPr>
          </a:p>
          <a:p>
            <a:pPr lvl="1"/>
            <a:r>
              <a:rPr lang="en-US" dirty="0">
                <a:effectLst>
                  <a:outerShdw blurRad="38100" dist="38100" dir="2700000" algn="tl">
                    <a:srgbClr val="000000">
                      <a:alpha val="43137"/>
                    </a:srgbClr>
                  </a:outerShdw>
                </a:effectLst>
              </a:rPr>
              <a:t>Primary storage device in a computer</a:t>
            </a:r>
          </a:p>
          <a:p>
            <a:pPr marL="469900" indent="-469900"/>
            <a:endParaRPr lang="en-US" dirty="0"/>
          </a:p>
          <a:p>
            <a:endParaRPr lang="en-US" dirty="0"/>
          </a:p>
        </p:txBody>
      </p:sp>
      <p:pic>
        <p:nvPicPr>
          <p:cNvPr id="4" name="Picture 3"/>
          <p:cNvPicPr>
            <a:picLocks noChangeAspect="1"/>
          </p:cNvPicPr>
          <p:nvPr/>
        </p:nvPicPr>
        <p:blipFill>
          <a:blip r:embed="rId2"/>
          <a:stretch>
            <a:fillRect/>
          </a:stretch>
        </p:blipFill>
        <p:spPr>
          <a:xfrm>
            <a:off x="7014234" y="2233061"/>
            <a:ext cx="4767088" cy="3295033"/>
          </a:xfrm>
          <a:prstGeom prst="rect">
            <a:avLst/>
          </a:prstGeom>
        </p:spPr>
      </p:pic>
    </p:spTree>
    <p:extLst>
      <p:ext uri="{BB962C8B-B14F-4D97-AF65-F5344CB8AC3E}">
        <p14:creationId xmlns:p14="http://schemas.microsoft.com/office/powerpoint/2010/main" val="3750384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62648"/>
          </a:xfrm>
        </p:spPr>
        <p:txBody>
          <a:bodyPr>
            <a:normAutofit fontScale="90000"/>
          </a:bodyPr>
          <a:lstStyle/>
          <a:p>
            <a:pPr lvl="0">
              <a:lnSpc>
                <a:spcPct val="100000"/>
              </a:lnSpc>
              <a:spcBef>
                <a:spcPts val="0"/>
              </a:spcBef>
            </a:pPr>
            <a:r>
              <a:rPr lang="en-US" sz="3200" b="1" dirty="0">
                <a:solidFill>
                  <a:schemeClr val="accent2">
                    <a:lumMod val="50000"/>
                  </a:schemeClr>
                </a:solidFill>
                <a:effectLst>
                  <a:outerShdw blurRad="38100" dist="38100" dir="2700000" algn="tl">
                    <a:srgbClr val="000000">
                      <a:alpha val="43137"/>
                    </a:srgbClr>
                  </a:outerShdw>
                </a:effectLst>
                <a:latin typeface="Calibri"/>
              </a:rPr>
              <a:t>Hard disk drive </a:t>
            </a:r>
            <a:br>
              <a:rPr lang="en-US" sz="3200" b="1" dirty="0">
                <a:solidFill>
                  <a:schemeClr val="accent2">
                    <a:lumMod val="50000"/>
                  </a:schemeClr>
                </a:solidFill>
                <a:effectLst>
                  <a:outerShdw blurRad="38100" dist="38100" dir="2700000" algn="tl">
                    <a:srgbClr val="000000">
                      <a:alpha val="43137"/>
                    </a:srgbClr>
                  </a:outerShdw>
                </a:effectLst>
                <a:latin typeface="Calibri"/>
              </a:rPr>
            </a:br>
            <a:endParaRPr lang="en-US" sz="32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193533"/>
            <a:ext cx="10515600" cy="4983430"/>
          </a:xfrm>
        </p:spPr>
        <p:txBody>
          <a:bodyPr/>
          <a:lstStyle/>
          <a:p>
            <a:pPr>
              <a:lnSpc>
                <a:spcPct val="100000"/>
              </a:lnSpc>
              <a:spcBef>
                <a:spcPts val="0"/>
              </a:spcBef>
            </a:pPr>
            <a:endParaRPr lang="en-US" dirty="0" smtClean="0">
              <a:solidFill>
                <a:srgbClr val="002060"/>
              </a:solidFill>
            </a:endParaRPr>
          </a:p>
          <a:p>
            <a:pPr>
              <a:lnSpc>
                <a:spcPct val="100000"/>
              </a:lnSpc>
              <a:spcBef>
                <a:spcPts val="0"/>
              </a:spcBef>
            </a:pPr>
            <a:r>
              <a:rPr lang="en-US" sz="2400" dirty="0" smtClean="0">
                <a:effectLst>
                  <a:outerShdw blurRad="38100" dist="38100" dir="2700000" algn="tl">
                    <a:srgbClr val="000000">
                      <a:alpha val="43137"/>
                    </a:srgbClr>
                  </a:outerShdw>
                </a:effectLst>
              </a:rPr>
              <a:t>Spins </a:t>
            </a:r>
            <a:r>
              <a:rPr lang="en-US" sz="2400" dirty="0">
                <a:effectLst>
                  <a:outerShdw blurRad="38100" dist="38100" dir="2700000" algn="tl">
                    <a:srgbClr val="000000">
                      <a:alpha val="43137"/>
                    </a:srgbClr>
                  </a:outerShdw>
                </a:effectLst>
              </a:rPr>
              <a:t>at </a:t>
            </a:r>
            <a:r>
              <a:rPr lang="en-US" b="1" dirty="0">
                <a:solidFill>
                  <a:schemeClr val="accent2">
                    <a:lumMod val="50000"/>
                  </a:schemeClr>
                </a:solidFill>
                <a:effectLst>
                  <a:outerShdw blurRad="38100" dist="38100" dir="2700000" algn="tl">
                    <a:srgbClr val="000000">
                      <a:alpha val="43137"/>
                    </a:srgbClr>
                  </a:outerShdw>
                </a:effectLst>
              </a:rPr>
              <a:t>5400, 7200, 10000, 15000</a:t>
            </a:r>
            <a:r>
              <a:rPr lang="en-US" sz="2400" dirty="0">
                <a:solidFill>
                  <a:schemeClr val="accent2">
                    <a:lumMod val="50000"/>
                  </a:schemeClr>
                </a:solidFill>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RPM</a:t>
            </a:r>
            <a:endParaRPr lang="en-US" sz="2400" dirty="0">
              <a:effectLst>
                <a:outerShdw blurRad="38100" dist="38100" dir="2700000" algn="tl">
                  <a:srgbClr val="000000">
                    <a:alpha val="43137"/>
                  </a:srgbClr>
                </a:outerShdw>
              </a:effectLst>
            </a:endParaRPr>
          </a:p>
          <a:p>
            <a:pPr>
              <a:lnSpc>
                <a:spcPct val="100000"/>
              </a:lnSpc>
              <a:spcBef>
                <a:spcPts val="0"/>
              </a:spcBef>
            </a:pPr>
            <a:r>
              <a:rPr lang="en-US" sz="2400" dirty="0" smtClean="0">
                <a:effectLst>
                  <a:outerShdw blurRad="38100" dist="38100" dir="2700000" algn="tl">
                    <a:srgbClr val="000000">
                      <a:alpha val="43137"/>
                    </a:srgbClr>
                  </a:outerShdw>
                </a:effectLst>
              </a:rPr>
              <a:t>Takes </a:t>
            </a:r>
            <a:r>
              <a:rPr lang="en-US" b="1" dirty="0">
                <a:solidFill>
                  <a:schemeClr val="accent2">
                    <a:lumMod val="50000"/>
                  </a:schemeClr>
                </a:solidFill>
                <a:effectLst>
                  <a:outerShdw blurRad="38100" dist="38100" dir="2700000" algn="tl">
                    <a:srgbClr val="000000">
                      <a:alpha val="43137"/>
                    </a:srgbClr>
                  </a:outerShdw>
                </a:effectLst>
              </a:rPr>
              <a:t>6 to 12 </a:t>
            </a:r>
            <a:r>
              <a:rPr lang="en-US" sz="2400" dirty="0">
                <a:effectLst>
                  <a:outerShdw blurRad="38100" dist="38100" dir="2700000" algn="tl">
                    <a:srgbClr val="000000">
                      <a:alpha val="43137"/>
                    </a:srgbClr>
                  </a:outerShdw>
                </a:effectLst>
              </a:rPr>
              <a:t>milliseconds to find </a:t>
            </a:r>
            <a:r>
              <a:rPr lang="en-US" sz="2400" dirty="0" smtClean="0">
                <a:effectLst>
                  <a:outerShdw blurRad="38100" dist="38100" dir="2700000" algn="tl">
                    <a:srgbClr val="000000">
                      <a:alpha val="43137"/>
                    </a:srgbClr>
                  </a:outerShdw>
                </a:effectLst>
              </a:rPr>
              <a:t>data</a:t>
            </a:r>
            <a:endParaRPr lang="en-US" sz="2400" dirty="0">
              <a:effectLst>
                <a:outerShdw blurRad="38100" dist="38100" dir="2700000" algn="tl">
                  <a:srgbClr val="000000">
                    <a:alpha val="43137"/>
                  </a:srgbClr>
                </a:outerShdw>
              </a:effectLst>
            </a:endParaRPr>
          </a:p>
          <a:p>
            <a:pPr>
              <a:lnSpc>
                <a:spcPct val="100000"/>
              </a:lnSpc>
              <a:spcBef>
                <a:spcPts val="0"/>
              </a:spcBef>
            </a:pPr>
            <a:r>
              <a:rPr lang="en-US" sz="2400" dirty="0" smtClean="0">
                <a:effectLst>
                  <a:outerShdw blurRad="38100" dist="38100" dir="2700000" algn="tl">
                    <a:srgbClr val="000000">
                      <a:alpha val="43137"/>
                    </a:srgbClr>
                  </a:outerShdw>
                </a:effectLst>
              </a:rPr>
              <a:t>Holds </a:t>
            </a:r>
            <a:r>
              <a:rPr lang="en-US" sz="2400" dirty="0">
                <a:effectLst>
                  <a:outerShdw blurRad="38100" dist="38100" dir="2700000" algn="tl">
                    <a:srgbClr val="000000">
                      <a:alpha val="43137"/>
                    </a:srgbClr>
                  </a:outerShdw>
                </a:effectLst>
              </a:rPr>
              <a:t>up to </a:t>
            </a:r>
            <a:r>
              <a:rPr lang="en-US" b="1" dirty="0">
                <a:solidFill>
                  <a:schemeClr val="accent2">
                    <a:lumMod val="50000"/>
                  </a:schemeClr>
                </a:solidFill>
                <a:effectLst>
                  <a:outerShdw blurRad="38100" dist="38100" dir="2700000" algn="tl">
                    <a:srgbClr val="000000">
                      <a:alpha val="43137"/>
                    </a:srgbClr>
                  </a:outerShdw>
                </a:effectLst>
              </a:rPr>
              <a:t>1.5</a:t>
            </a:r>
            <a:r>
              <a:rPr lang="en-US" b="1" dirty="0">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TB data</a:t>
            </a:r>
          </a:p>
          <a:p>
            <a:pPr marL="0" lvl="0" indent="0">
              <a:lnSpc>
                <a:spcPct val="100000"/>
              </a:lnSpc>
              <a:spcBef>
                <a:spcPts val="0"/>
              </a:spcBef>
              <a:buNone/>
            </a:pPr>
            <a:endParaRPr lang="en-US" sz="1600" dirty="0">
              <a:solidFill>
                <a:srgbClr val="002060"/>
              </a:solidFill>
            </a:endParaRPr>
          </a:p>
          <a:p>
            <a:pPr>
              <a:lnSpc>
                <a:spcPct val="100000"/>
              </a:lnSpc>
              <a:spcBef>
                <a:spcPts val="0"/>
              </a:spcBef>
            </a:pPr>
            <a:r>
              <a:rPr lang="en-US" sz="2400" b="1" dirty="0">
                <a:solidFill>
                  <a:schemeClr val="accent2">
                    <a:lumMod val="50000"/>
                  </a:schemeClr>
                </a:solidFill>
              </a:rPr>
              <a:t>Most commonly used storage media</a:t>
            </a:r>
          </a:p>
          <a:p>
            <a:endParaRPr lang="en-US" dirty="0"/>
          </a:p>
        </p:txBody>
      </p:sp>
      <p:pic>
        <p:nvPicPr>
          <p:cNvPr id="4" name="Picture 3"/>
          <p:cNvPicPr>
            <a:picLocks noChangeAspect="1"/>
          </p:cNvPicPr>
          <p:nvPr/>
        </p:nvPicPr>
        <p:blipFill>
          <a:blip r:embed="rId2"/>
          <a:stretch>
            <a:fillRect/>
          </a:stretch>
        </p:blipFill>
        <p:spPr>
          <a:xfrm>
            <a:off x="6825000" y="2810576"/>
            <a:ext cx="4528800" cy="3130327"/>
          </a:xfrm>
          <a:prstGeom prst="rect">
            <a:avLst/>
          </a:prstGeom>
        </p:spPr>
      </p:pic>
    </p:spTree>
    <p:extLst>
      <p:ext uri="{BB962C8B-B14F-4D97-AF65-F5344CB8AC3E}">
        <p14:creationId xmlns:p14="http://schemas.microsoft.com/office/powerpoint/2010/main" val="2971189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16652"/>
          </a:xfrm>
        </p:spPr>
        <p:txBody>
          <a:bodyPr>
            <a:normAutofit/>
          </a:bodyPr>
          <a:lstStyle/>
          <a:p>
            <a:r>
              <a:rPr lang="en-US" sz="3200" b="1" kern="0" dirty="0">
                <a:solidFill>
                  <a:schemeClr val="accent2">
                    <a:lumMod val="50000"/>
                  </a:schemeClr>
                </a:solidFill>
                <a:effectLst>
                  <a:outerShdw blurRad="38100" dist="38100" dir="2700000" algn="tl">
                    <a:srgbClr val="000000">
                      <a:alpha val="43137"/>
                    </a:srgbClr>
                  </a:outerShdw>
                </a:effectLst>
                <a:latin typeface="Calibri"/>
              </a:rPr>
              <a:t>Tape drive:</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53415"/>
            <a:ext cx="10515600" cy="4723548"/>
          </a:xfrm>
        </p:spPr>
        <p:txBody>
          <a:bodyPr/>
          <a:lstStyle/>
          <a:p>
            <a:pPr>
              <a:lnSpc>
                <a:spcPct val="100000"/>
              </a:lnSpc>
              <a:spcBef>
                <a:spcPts val="0"/>
              </a:spcBef>
            </a:pPr>
            <a:r>
              <a:rPr lang="en-US" b="1" dirty="0">
                <a:solidFill>
                  <a:schemeClr val="accent2">
                    <a:lumMod val="50000"/>
                  </a:schemeClr>
                </a:solidFill>
                <a:effectLst>
                  <a:outerShdw blurRad="38100" dist="38100" dir="2700000" algn="tl">
                    <a:srgbClr val="000000">
                      <a:alpha val="43137"/>
                    </a:srgbClr>
                  </a:outerShdw>
                </a:effectLst>
              </a:rPr>
              <a:t>Sequential access (not random)</a:t>
            </a:r>
          </a:p>
          <a:p>
            <a:pPr>
              <a:lnSpc>
                <a:spcPct val="100000"/>
              </a:lnSpc>
              <a:spcBef>
                <a:spcPts val="0"/>
              </a:spcBef>
            </a:pPr>
            <a:r>
              <a:rPr lang="en-US" dirty="0">
                <a:solidFill>
                  <a:prstClr val="black"/>
                </a:solidFill>
                <a:effectLst>
                  <a:outerShdw blurRad="38100" dist="38100" dir="2700000" algn="tl">
                    <a:srgbClr val="000000">
                      <a:alpha val="43137"/>
                    </a:srgbClr>
                  </a:outerShdw>
                </a:effectLst>
              </a:rPr>
              <a:t>Can store very large amounts of data</a:t>
            </a:r>
          </a:p>
          <a:p>
            <a:pPr>
              <a:lnSpc>
                <a:spcPct val="100000"/>
              </a:lnSpc>
              <a:spcBef>
                <a:spcPts val="0"/>
              </a:spcBef>
            </a:pPr>
            <a:endParaRPr lang="en-US" dirty="0">
              <a:solidFill>
                <a:prstClr val="black"/>
              </a:solidFill>
              <a:effectLst>
                <a:outerShdw blurRad="38100" dist="38100" dir="2700000" algn="tl">
                  <a:srgbClr val="000000">
                    <a:alpha val="43137"/>
                  </a:srgbClr>
                </a:outerShdw>
              </a:effectLst>
            </a:endParaRPr>
          </a:p>
          <a:p>
            <a:pPr>
              <a:lnSpc>
                <a:spcPct val="100000"/>
              </a:lnSpc>
              <a:spcBef>
                <a:spcPts val="0"/>
              </a:spcBef>
            </a:pPr>
            <a:r>
              <a:rPr lang="en-US" b="1" dirty="0">
                <a:solidFill>
                  <a:schemeClr val="accent2">
                    <a:lumMod val="50000"/>
                  </a:schemeClr>
                </a:solidFill>
                <a:effectLst>
                  <a:outerShdw blurRad="38100" dist="38100" dir="2700000" algn="tl">
                    <a:srgbClr val="000000">
                      <a:alpha val="43137"/>
                    </a:srgbClr>
                  </a:outerShdw>
                </a:effectLst>
              </a:rPr>
              <a:t>Commonly used for:</a:t>
            </a:r>
          </a:p>
          <a:p>
            <a:pPr lvl="1">
              <a:lnSpc>
                <a:spcPct val="100000"/>
              </a:lnSpc>
              <a:spcBef>
                <a:spcPts val="0"/>
              </a:spcBef>
            </a:pPr>
            <a:r>
              <a:rPr lang="en-US" dirty="0">
                <a:solidFill>
                  <a:srgbClr val="002060"/>
                </a:solidFill>
                <a:effectLst>
                  <a:outerShdw blurRad="38100" dist="38100" dir="2700000" algn="tl">
                    <a:srgbClr val="000000">
                      <a:alpha val="43137"/>
                    </a:srgbClr>
                  </a:outerShdw>
                </a:effectLst>
              </a:rPr>
              <a:t>Backups</a:t>
            </a:r>
          </a:p>
          <a:p>
            <a:pPr lvl="1">
              <a:lnSpc>
                <a:spcPct val="100000"/>
              </a:lnSpc>
              <a:spcBef>
                <a:spcPts val="0"/>
              </a:spcBef>
            </a:pPr>
            <a:r>
              <a:rPr lang="en-US" dirty="0">
                <a:solidFill>
                  <a:srgbClr val="002060"/>
                </a:solidFill>
                <a:effectLst>
                  <a:outerShdw blurRad="38100" dist="38100" dir="2700000" algn="tl">
                    <a:srgbClr val="000000">
                      <a:alpha val="43137"/>
                    </a:srgbClr>
                  </a:outerShdw>
                </a:effectLst>
              </a:rPr>
              <a:t>Infrequently used data</a:t>
            </a:r>
          </a:p>
          <a:p>
            <a:endParaRPr lang="en-US" dirty="0"/>
          </a:p>
        </p:txBody>
      </p:sp>
      <p:pic>
        <p:nvPicPr>
          <p:cNvPr id="4" name="Picture 5" descr="D:\My Documents\!books\norton im\chapter 6\tape.tif"/>
          <p:cNvPicPr>
            <a:picLocks noChangeAspect="1" noChangeArrowheads="1"/>
          </p:cNvPicPr>
          <p:nvPr/>
        </p:nvPicPr>
        <p:blipFill>
          <a:blip r:embed="rId2"/>
          <a:srcRect/>
          <a:stretch>
            <a:fillRect/>
          </a:stretch>
        </p:blipFill>
        <p:spPr bwMode="auto">
          <a:xfrm>
            <a:off x="7615989" y="981778"/>
            <a:ext cx="3366436" cy="1980256"/>
          </a:xfrm>
          <a:prstGeom prst="rect">
            <a:avLst/>
          </a:prstGeom>
          <a:noFill/>
        </p:spPr>
      </p:pic>
      <p:pic>
        <p:nvPicPr>
          <p:cNvPr id="5" name="Picture 2" descr="F:\ICT fundamentals\Sawyer\chapter05images\saw8293x_p0531.jpg"/>
          <p:cNvPicPr>
            <a:picLocks noChangeAspect="1" noChangeArrowheads="1"/>
          </p:cNvPicPr>
          <p:nvPr/>
        </p:nvPicPr>
        <p:blipFill>
          <a:blip r:embed="rId3" cstate="print"/>
          <a:srcRect/>
          <a:stretch>
            <a:fillRect/>
          </a:stretch>
        </p:blipFill>
        <p:spPr bwMode="auto">
          <a:xfrm>
            <a:off x="6436896" y="3992078"/>
            <a:ext cx="2971800" cy="1643063"/>
          </a:xfrm>
          <a:prstGeom prst="rect">
            <a:avLst/>
          </a:prstGeom>
          <a:noFill/>
        </p:spPr>
      </p:pic>
    </p:spTree>
    <p:extLst>
      <p:ext uri="{BB962C8B-B14F-4D97-AF65-F5344CB8AC3E}">
        <p14:creationId xmlns:p14="http://schemas.microsoft.com/office/powerpoint/2010/main" val="1914817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36550"/>
            <a:ext cx="10515600" cy="1325563"/>
          </a:xfrm>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a:rPr>
              <a:t>Optical S</a:t>
            </a:r>
            <a:r>
              <a:rPr lang="en-US" sz="3200" b="1" dirty="0" smtClean="0">
                <a:solidFill>
                  <a:schemeClr val="accent2">
                    <a:lumMod val="50000"/>
                  </a:schemeClr>
                </a:solidFill>
                <a:effectLst>
                  <a:outerShdw blurRad="38100" dist="38100" dir="2700000" algn="tl">
                    <a:srgbClr val="000000">
                      <a:alpha val="43137"/>
                    </a:srgbClr>
                  </a:outerShdw>
                </a:effectLst>
                <a:latin typeface="Calibri"/>
              </a:rPr>
              <a:t>torage</a:t>
            </a:r>
            <a:endParaRPr lang="en-US" sz="1600" b="1" dirty="0">
              <a:solidFill>
                <a:schemeClr val="accent2">
                  <a:lumMod val="50000"/>
                </a:schemeClr>
              </a:solidFill>
              <a:effectLst>
                <a:outerShdw blurRad="38100" dist="38100" dir="2700000" algn="tl">
                  <a:srgbClr val="000000">
                    <a:alpha val="43137"/>
                  </a:srgbClr>
                </a:outerShdw>
              </a:effectLst>
            </a:endParaRPr>
          </a:p>
        </p:txBody>
      </p:sp>
      <p:pic>
        <p:nvPicPr>
          <p:cNvPr id="4" name="Picture 3" descr="735850_47235707.jpg"/>
          <p:cNvPicPr>
            <a:picLocks noChangeAspect="1"/>
          </p:cNvPicPr>
          <p:nvPr/>
        </p:nvPicPr>
        <p:blipFill>
          <a:blip r:embed="rId2" cstate="print"/>
          <a:stretch>
            <a:fillRect/>
          </a:stretch>
        </p:blipFill>
        <p:spPr>
          <a:xfrm>
            <a:off x="5943600" y="301625"/>
            <a:ext cx="4114800" cy="3048000"/>
          </a:xfrm>
          <a:prstGeom prst="rect">
            <a:avLst/>
          </a:prstGeom>
        </p:spPr>
      </p:pic>
      <p:pic>
        <p:nvPicPr>
          <p:cNvPr id="5" name="Picture 4" descr="887682_43125624.jpg"/>
          <p:cNvPicPr>
            <a:picLocks noChangeAspect="1"/>
          </p:cNvPicPr>
          <p:nvPr/>
        </p:nvPicPr>
        <p:blipFill>
          <a:blip r:embed="rId3" cstate="print"/>
          <a:stretch>
            <a:fillRect/>
          </a:stretch>
        </p:blipFill>
        <p:spPr>
          <a:xfrm>
            <a:off x="1524000" y="3368876"/>
            <a:ext cx="8534400" cy="3271520"/>
          </a:xfrm>
          <a:prstGeom prst="rect">
            <a:avLst/>
          </a:prstGeom>
        </p:spPr>
      </p:pic>
    </p:spTree>
    <p:extLst>
      <p:ext uri="{BB962C8B-B14F-4D97-AF65-F5344CB8AC3E}">
        <p14:creationId xmlns:p14="http://schemas.microsoft.com/office/powerpoint/2010/main" val="3510449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4608"/>
          </a:xfrm>
        </p:spPr>
        <p:txBody>
          <a:bodyPr>
            <a:normAutofit/>
          </a:bodyPr>
          <a:lstStyle/>
          <a:p>
            <a:r>
              <a:rPr lang="en-US" sz="2800" b="1" dirty="0" smtClean="0">
                <a:solidFill>
                  <a:schemeClr val="accent2">
                    <a:lumMod val="50000"/>
                  </a:schemeClr>
                </a:solidFill>
                <a:latin typeface="Calibri"/>
              </a:rPr>
              <a:t>How they function</a:t>
            </a:r>
            <a:r>
              <a:rPr lang="en-US" sz="3200" b="1" dirty="0" smtClean="0">
                <a:solidFill>
                  <a:schemeClr val="accent2">
                    <a:lumMod val="50000"/>
                  </a:schemeClr>
                </a:solidFill>
                <a:latin typeface="Calibri"/>
              </a:rPr>
              <a:t>: </a:t>
            </a:r>
            <a:endParaRPr lang="en-US" sz="1600" dirty="0">
              <a:solidFill>
                <a:schemeClr val="accent2">
                  <a:lumMod val="50000"/>
                </a:schemeClr>
              </a:solidFill>
            </a:endParaRPr>
          </a:p>
        </p:txBody>
      </p:sp>
      <p:sp>
        <p:nvSpPr>
          <p:cNvPr id="3" name="Content Placeholder 2"/>
          <p:cNvSpPr>
            <a:spLocks noGrp="1"/>
          </p:cNvSpPr>
          <p:nvPr>
            <p:ph idx="1"/>
          </p:nvPr>
        </p:nvSpPr>
        <p:spPr>
          <a:xfrm>
            <a:off x="125128" y="1179734"/>
            <a:ext cx="10901413" cy="4708472"/>
          </a:xfrm>
        </p:spPr>
        <p:txBody>
          <a:bodyPr/>
          <a:lstStyle/>
          <a:p>
            <a:pPr marL="469900" lvl="0" indent="-469900">
              <a:lnSpc>
                <a:spcPct val="100000"/>
              </a:lnSpc>
              <a:spcBef>
                <a:spcPts val="0"/>
              </a:spcBef>
              <a:buNone/>
            </a:pPr>
            <a:r>
              <a:rPr lang="en-US" sz="2600" dirty="0" smtClean="0">
                <a:solidFill>
                  <a:prstClr val="black"/>
                </a:solidFill>
                <a:effectLst>
                  <a:outerShdw blurRad="38100" dist="38100" dir="2700000" algn="tl">
                    <a:srgbClr val="000000">
                      <a:alpha val="43137"/>
                    </a:srgbClr>
                  </a:outerShdw>
                </a:effectLst>
              </a:rPr>
              <a:t>Optical Disks</a:t>
            </a:r>
            <a:r>
              <a:rPr lang="en-US" sz="2600" b="1" dirty="0" smtClean="0">
                <a:solidFill>
                  <a:prstClr val="black"/>
                </a:solidFill>
                <a:effectLst>
                  <a:outerShdw blurRad="38100" dist="38100" dir="2700000" algn="tl">
                    <a:srgbClr val="000000">
                      <a:alpha val="43137"/>
                    </a:srgbClr>
                  </a:outerShdw>
                </a:effectLst>
              </a:rPr>
              <a:t>: </a:t>
            </a:r>
            <a:r>
              <a:rPr lang="en-US" sz="2600" b="1" dirty="0" smtClean="0">
                <a:solidFill>
                  <a:schemeClr val="accent2">
                    <a:lumMod val="50000"/>
                  </a:schemeClr>
                </a:solidFill>
                <a:effectLst>
                  <a:outerShdw blurRad="38100" dist="38100" dir="2700000" algn="tl">
                    <a:srgbClr val="000000">
                      <a:alpha val="43137"/>
                    </a:srgbClr>
                  </a:outerShdw>
                </a:effectLst>
              </a:rPr>
              <a:t>CD</a:t>
            </a:r>
            <a:r>
              <a:rPr lang="en-US" sz="2600" dirty="0" smtClean="0">
                <a:solidFill>
                  <a:prstClr val="black"/>
                </a:solidFill>
                <a:effectLst>
                  <a:outerShdw blurRad="38100" dist="38100" dir="2700000" algn="tl">
                    <a:srgbClr val="000000">
                      <a:alpha val="43137"/>
                    </a:srgbClr>
                  </a:outerShdw>
                </a:effectLst>
              </a:rPr>
              <a:t> and </a:t>
            </a:r>
            <a:r>
              <a:rPr lang="en-US" sz="2600" b="1" dirty="0" smtClean="0">
                <a:solidFill>
                  <a:schemeClr val="accent2">
                    <a:lumMod val="50000"/>
                  </a:schemeClr>
                </a:solidFill>
                <a:effectLst>
                  <a:outerShdw blurRad="38100" dist="38100" dir="2700000" algn="tl">
                    <a:srgbClr val="000000">
                      <a:alpha val="43137"/>
                    </a:srgbClr>
                  </a:outerShdw>
                </a:effectLst>
              </a:rPr>
              <a:t>DVD</a:t>
            </a:r>
            <a:endParaRPr lang="en-US" sz="2600" dirty="0" smtClean="0">
              <a:solidFill>
                <a:schemeClr val="accent2">
                  <a:lumMod val="50000"/>
                </a:schemeClr>
              </a:solidFill>
              <a:effectLst>
                <a:outerShdw blurRad="38100" dist="38100" dir="2700000" algn="tl">
                  <a:srgbClr val="000000">
                    <a:alpha val="43137"/>
                  </a:srgbClr>
                </a:outerShdw>
              </a:effectLst>
            </a:endParaRPr>
          </a:p>
          <a:p>
            <a:pPr marL="469900" lvl="0" indent="-469900">
              <a:lnSpc>
                <a:spcPct val="100000"/>
              </a:lnSpc>
              <a:spcBef>
                <a:spcPts val="0"/>
              </a:spcBef>
              <a:buNone/>
            </a:pPr>
            <a:r>
              <a:rPr lang="en-US" sz="2600" dirty="0" smtClean="0">
                <a:solidFill>
                  <a:prstClr val="black"/>
                </a:solidFill>
                <a:effectLst>
                  <a:outerShdw blurRad="38100" dist="38100" dir="2700000" algn="tl">
                    <a:srgbClr val="000000">
                      <a:alpha val="43137"/>
                    </a:srgbClr>
                  </a:outerShdw>
                </a:effectLst>
              </a:rPr>
              <a:t>Uses reflected light </a:t>
            </a:r>
          </a:p>
          <a:p>
            <a:pPr marL="469900" lvl="0" indent="-469900">
              <a:lnSpc>
                <a:spcPct val="100000"/>
              </a:lnSpc>
              <a:spcBef>
                <a:spcPts val="0"/>
              </a:spcBef>
              <a:buNone/>
            </a:pPr>
            <a:r>
              <a:rPr lang="en-US" sz="2600" dirty="0" smtClean="0">
                <a:solidFill>
                  <a:prstClr val="black"/>
                </a:solidFill>
                <a:effectLst>
                  <a:outerShdw blurRad="38100" dist="38100" dir="2700000" algn="tl">
                    <a:srgbClr val="000000">
                      <a:alpha val="43137"/>
                    </a:srgbClr>
                  </a:outerShdw>
                </a:effectLst>
              </a:rPr>
              <a:t>Data is read by lasers</a:t>
            </a:r>
          </a:p>
          <a:p>
            <a:pPr marL="469900" lvl="0" indent="-469900">
              <a:lnSpc>
                <a:spcPct val="100000"/>
              </a:lnSpc>
              <a:spcBef>
                <a:spcPts val="0"/>
              </a:spcBef>
              <a:buNone/>
            </a:pPr>
            <a:r>
              <a:rPr lang="en-US" sz="2600" dirty="0" smtClean="0">
                <a:solidFill>
                  <a:prstClr val="black"/>
                </a:solidFill>
                <a:effectLst>
                  <a:outerShdw blurRad="38100" dist="38100" dir="2700000" algn="tl">
                    <a:srgbClr val="000000">
                      <a:alpha val="43137"/>
                    </a:srgbClr>
                  </a:outerShdw>
                </a:effectLst>
              </a:rPr>
              <a:t>Size varies – 3.5” to 14”</a:t>
            </a:r>
          </a:p>
          <a:p>
            <a:pPr marL="1304925" lvl="2" indent="-395288">
              <a:lnSpc>
                <a:spcPct val="100000"/>
              </a:lnSpc>
              <a:spcBef>
                <a:spcPts val="0"/>
              </a:spcBef>
              <a:buNone/>
            </a:pPr>
            <a:r>
              <a:rPr lang="en-US" dirty="0" smtClean="0">
                <a:solidFill>
                  <a:prstClr val="black"/>
                </a:solidFill>
                <a:effectLst>
                  <a:outerShdw blurRad="38100" dist="38100" dir="2700000" algn="tl">
                    <a:srgbClr val="000000">
                      <a:alpha val="43137"/>
                    </a:srgbClr>
                  </a:outerShdw>
                </a:effectLst>
              </a:rPr>
              <a:t> </a:t>
            </a:r>
            <a:endParaRPr lang="en-US" dirty="0" smtClean="0">
              <a:solidFill>
                <a:prstClr val="black"/>
              </a:solidFill>
              <a:effectLst>
                <a:outerShdw blurRad="38100" dist="38100" dir="2700000" algn="tl">
                  <a:srgbClr val="000000">
                    <a:alpha val="43137"/>
                  </a:srgbClr>
                </a:outerShdw>
              </a:effectLst>
            </a:endParaRPr>
          </a:p>
          <a:p>
            <a:pPr marL="469900" lvl="0" indent="-469900">
              <a:lnSpc>
                <a:spcPct val="100000"/>
              </a:lnSpc>
              <a:spcBef>
                <a:spcPts val="0"/>
              </a:spcBef>
              <a:buNone/>
            </a:pPr>
            <a:r>
              <a:rPr lang="en-US" dirty="0" smtClean="0">
                <a:solidFill>
                  <a:prstClr val="black"/>
                </a:solidFill>
                <a:effectLst>
                  <a:outerShdw blurRad="38100" dist="38100" dir="2700000" algn="tl">
                    <a:srgbClr val="000000">
                      <a:alpha val="43137"/>
                    </a:srgbClr>
                  </a:outerShdw>
                </a:effectLst>
              </a:rPr>
              <a:t>Rotation speed is important</a:t>
            </a:r>
          </a:p>
          <a:p>
            <a:pPr marL="1304925" lvl="2" indent="-395288">
              <a:lnSpc>
                <a:spcPct val="100000"/>
              </a:lnSpc>
              <a:spcBef>
                <a:spcPts val="0"/>
              </a:spcBef>
              <a:buNone/>
            </a:pPr>
            <a:r>
              <a:rPr lang="en-US" dirty="0" smtClean="0">
                <a:solidFill>
                  <a:prstClr val="black"/>
                </a:solidFill>
                <a:effectLst>
                  <a:outerShdw blurRad="38100" dist="38100" dir="2700000" algn="tl">
                    <a:srgbClr val="000000">
                      <a:alpha val="43137"/>
                    </a:srgbClr>
                  </a:outerShdw>
                </a:effectLst>
              </a:rPr>
              <a:t>24X speed accesses 3.6 MB per second</a:t>
            </a:r>
          </a:p>
          <a:p>
            <a:pPr marL="469900" lvl="0" indent="-469900">
              <a:lnSpc>
                <a:spcPct val="100000"/>
              </a:lnSpc>
              <a:spcBef>
                <a:spcPts val="0"/>
              </a:spcBef>
              <a:buNone/>
            </a:pPr>
            <a:endParaRPr lang="en-US" sz="1200" dirty="0" smtClean="0">
              <a:solidFill>
                <a:prstClr val="black"/>
              </a:solidFill>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pic>
        <p:nvPicPr>
          <p:cNvPr id="4" name="Picture 2"/>
          <p:cNvPicPr>
            <a:picLocks noChangeAspect="1" noChangeArrowheads="1"/>
          </p:cNvPicPr>
          <p:nvPr/>
        </p:nvPicPr>
        <p:blipFill>
          <a:blip r:embed="rId2"/>
          <a:srcRect b="5085"/>
          <a:stretch>
            <a:fillRect/>
          </a:stretch>
        </p:blipFill>
        <p:spPr bwMode="auto">
          <a:xfrm>
            <a:off x="5467548" y="1171987"/>
            <a:ext cx="6130894" cy="4458792"/>
          </a:xfrm>
          <a:prstGeom prst="rect">
            <a:avLst/>
          </a:prstGeom>
          <a:noFill/>
          <a:ln w="9525">
            <a:noFill/>
            <a:miter lim="800000"/>
            <a:headEnd/>
            <a:tailEnd/>
          </a:ln>
          <a:effectLst/>
        </p:spPr>
      </p:pic>
      <p:sp>
        <p:nvSpPr>
          <p:cNvPr id="5" name="Rectangle 4"/>
          <p:cNvSpPr/>
          <p:nvPr/>
        </p:nvSpPr>
        <p:spPr>
          <a:xfrm>
            <a:off x="838200" y="5895953"/>
            <a:ext cx="7549415" cy="461665"/>
          </a:xfrm>
          <a:prstGeom prst="rect">
            <a:avLst/>
          </a:prstGeom>
        </p:spPr>
        <p:txBody>
          <a:bodyPr wrap="square">
            <a:spAutoFit/>
          </a:bodyPr>
          <a:lstStyle/>
          <a:p>
            <a:pPr marL="0" marR="0" lvl="2" indent="0" algn="ctr" defTabSz="91440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smtClean="0">
                <a:ln>
                  <a:noFill/>
                </a:ln>
                <a:solidFill>
                  <a:prstClr val="black"/>
                </a:solidFill>
                <a:effectLst/>
                <a:uLnTx/>
                <a:uFillTx/>
              </a:rPr>
              <a:t>Lands </a:t>
            </a:r>
            <a:r>
              <a:rPr kumimoji="0" lang="en-US" sz="2400" b="0" i="0" u="none" strike="noStrike" kern="0" cap="none" spc="0" normalizeH="0" baseline="0" noProof="0" dirty="0" smtClean="0">
                <a:ln>
                  <a:noFill/>
                </a:ln>
                <a:solidFill>
                  <a:prstClr val="black"/>
                </a:solidFill>
                <a:effectLst/>
                <a:uLnTx/>
                <a:uFillTx/>
              </a:rPr>
              <a:t>(</a:t>
            </a:r>
            <a:r>
              <a:rPr kumimoji="0" lang="en-US" sz="2400" b="1" i="0" u="none" strike="noStrike" kern="0" cap="none" spc="0" normalizeH="0" baseline="0" noProof="0" dirty="0" smtClean="0">
                <a:ln>
                  <a:noFill/>
                </a:ln>
                <a:solidFill>
                  <a:schemeClr val="accent2">
                    <a:lumMod val="50000"/>
                  </a:schemeClr>
                </a:solidFill>
                <a:effectLst/>
                <a:uLnTx/>
                <a:uFillTx/>
              </a:rPr>
              <a:t>1</a:t>
            </a:r>
            <a:r>
              <a:rPr kumimoji="0" lang="en-US" sz="2400" b="0" i="0" u="none" strike="noStrike" kern="0" cap="none" spc="0" normalizeH="0" baseline="0" noProof="0" dirty="0" smtClean="0">
                <a:ln>
                  <a:noFill/>
                </a:ln>
                <a:solidFill>
                  <a:prstClr val="black"/>
                </a:solidFill>
                <a:effectLst/>
                <a:uLnTx/>
                <a:uFillTx/>
              </a:rPr>
              <a:t>s) reflect data; </a:t>
            </a:r>
            <a:r>
              <a:rPr kumimoji="0" lang="en-US" sz="2400" b="1" i="0" u="none" strike="noStrike" kern="0" cap="none" spc="0" normalizeH="0" baseline="0" noProof="0" dirty="0" smtClean="0">
                <a:ln>
                  <a:noFill/>
                </a:ln>
                <a:solidFill>
                  <a:prstClr val="black"/>
                </a:solidFill>
                <a:effectLst/>
                <a:uLnTx/>
                <a:uFillTx/>
              </a:rPr>
              <a:t>Pits</a:t>
            </a:r>
            <a:r>
              <a:rPr kumimoji="0" lang="en-US" sz="2400" b="0" i="0" u="none" strike="noStrike" kern="0" cap="none" spc="0" normalizeH="0" baseline="0" noProof="0" dirty="0" smtClean="0">
                <a:ln>
                  <a:noFill/>
                </a:ln>
                <a:solidFill>
                  <a:prstClr val="black"/>
                </a:solidFill>
                <a:effectLst/>
                <a:uLnTx/>
                <a:uFillTx/>
              </a:rPr>
              <a:t> (binary</a:t>
            </a:r>
            <a:r>
              <a:rPr kumimoji="0" lang="en-US" sz="2400" b="1" i="0" u="none" strike="noStrike" kern="0" cap="none" spc="0" normalizeH="0" baseline="0" noProof="0" dirty="0" smtClean="0">
                <a:ln>
                  <a:noFill/>
                </a:ln>
                <a:solidFill>
                  <a:srgbClr val="CC6600"/>
                </a:solidFill>
                <a:effectLst/>
                <a:uLnTx/>
                <a:uFillTx/>
              </a:rPr>
              <a:t> </a:t>
            </a:r>
            <a:r>
              <a:rPr kumimoji="0" lang="en-US" sz="2400" b="1" i="0" u="none" strike="noStrike" kern="0" cap="none" spc="0" normalizeH="0" baseline="0" noProof="0" dirty="0" smtClean="0">
                <a:ln>
                  <a:noFill/>
                </a:ln>
                <a:solidFill>
                  <a:schemeClr val="accent2">
                    <a:lumMod val="50000"/>
                  </a:schemeClr>
                </a:solidFill>
                <a:effectLst/>
                <a:uLnTx/>
                <a:uFillTx/>
              </a:rPr>
              <a:t>0</a:t>
            </a:r>
            <a:r>
              <a:rPr kumimoji="0" lang="en-US" sz="2400" b="0" i="0" u="none" strike="noStrike" kern="0" cap="none" spc="0" normalizeH="0" baseline="0" noProof="0" dirty="0" smtClean="0">
                <a:ln>
                  <a:noFill/>
                </a:ln>
                <a:solidFill>
                  <a:prstClr val="black"/>
                </a:solidFill>
                <a:effectLst/>
                <a:uLnTx/>
                <a:uFillTx/>
              </a:rPr>
              <a:t>s) scatter data</a:t>
            </a:r>
            <a:endParaRPr kumimoji="0" lang="en-US" sz="24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986584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28408"/>
          </a:xfrm>
        </p:spPr>
        <p:txBody>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a:rPr>
              <a:t>How they function</a:t>
            </a:r>
            <a:r>
              <a:rPr lang="en-US" sz="3200" b="1" dirty="0">
                <a:solidFill>
                  <a:srgbClr val="F79646">
                    <a:lumMod val="75000"/>
                  </a:srgbClr>
                </a:solidFill>
                <a:effectLst>
                  <a:outerShdw blurRad="38100" dist="38100" dir="2700000" algn="tl">
                    <a:srgbClr val="000000">
                      <a:alpha val="43137"/>
                    </a:srgbClr>
                  </a:outerShdw>
                </a:effectLst>
                <a:latin typeface="Calibri"/>
              </a:rPr>
              <a:t>: </a:t>
            </a:r>
            <a:endParaRPr lang="en-US" dirty="0">
              <a:effectLst>
                <a:outerShdw blurRad="38100" dist="38100" dir="2700000" algn="tl">
                  <a:srgbClr val="000000">
                    <a:alpha val="43137"/>
                  </a:srgbClr>
                </a:outerShdw>
              </a:effectLst>
            </a:endParaRPr>
          </a:p>
        </p:txBody>
      </p:sp>
      <p:pic>
        <p:nvPicPr>
          <p:cNvPr id="5" name="Content Placeholder 4"/>
          <p:cNvPicPr>
            <a:picLocks noGrp="1" noChangeAspect="1"/>
          </p:cNvPicPr>
          <p:nvPr>
            <p:ph idx="1"/>
          </p:nvPr>
        </p:nvPicPr>
        <p:blipFill>
          <a:blip r:embed="rId2"/>
          <a:stretch>
            <a:fillRect/>
          </a:stretch>
        </p:blipFill>
        <p:spPr>
          <a:xfrm>
            <a:off x="2147546" y="1479114"/>
            <a:ext cx="6707695" cy="4836905"/>
          </a:xfrm>
          <a:prstGeom prst="rect">
            <a:avLst/>
          </a:prstGeom>
        </p:spPr>
      </p:pic>
    </p:spTree>
    <p:extLst>
      <p:ext uri="{BB962C8B-B14F-4D97-AF65-F5344CB8AC3E}">
        <p14:creationId xmlns:p14="http://schemas.microsoft.com/office/powerpoint/2010/main" val="23713264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7283"/>
          </a:xfrm>
        </p:spPr>
        <p:txBody>
          <a:bodyPr>
            <a:noAutofit/>
          </a:bodyPr>
          <a:lstStyle/>
          <a:p>
            <a:pPr lvl="0">
              <a:lnSpc>
                <a:spcPts val="6000"/>
              </a:lnSpc>
              <a:defRPr/>
            </a:pPr>
            <a:r>
              <a:rPr lang="en-US" sz="3200" b="1" dirty="0">
                <a:solidFill>
                  <a:schemeClr val="accent2">
                    <a:lumMod val="50000"/>
                  </a:schemeClr>
                </a:solidFill>
                <a:effectLst>
                  <a:outerShdw blurRad="38100" dist="38100" dir="2700000" algn="tl">
                    <a:srgbClr val="000000">
                      <a:alpha val="43137"/>
                    </a:srgbClr>
                  </a:outerShdw>
                </a:effectLst>
                <a:latin typeface="Calibri"/>
              </a:rPr>
              <a:t>Read only optical drives:</a:t>
            </a:r>
            <a:br>
              <a:rPr lang="en-US" sz="3200" b="1" dirty="0">
                <a:solidFill>
                  <a:schemeClr val="accent2">
                    <a:lumMod val="50000"/>
                  </a:schemeClr>
                </a:solidFill>
                <a:effectLst>
                  <a:outerShdw blurRad="38100" dist="38100" dir="2700000" algn="tl">
                    <a:srgbClr val="000000">
                      <a:alpha val="43137"/>
                    </a:srgbClr>
                  </a:outerShdw>
                </a:effectLst>
                <a:latin typeface="Calibri"/>
              </a:rPr>
            </a:br>
            <a:endParaRPr lang="en-US" sz="2000" b="1"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825625"/>
            <a:ext cx="8190297" cy="4351338"/>
          </a:xfrm>
        </p:spPr>
        <p:txBody>
          <a:bodyPr/>
          <a:lstStyle/>
          <a:p>
            <a:pPr marL="342900" lvl="0" indent="-342900">
              <a:lnSpc>
                <a:spcPct val="100000"/>
              </a:lnSpc>
              <a:spcBef>
                <a:spcPct val="20000"/>
              </a:spcBef>
            </a:pPr>
            <a:r>
              <a:rPr lang="en-US" b="1" dirty="0">
                <a:solidFill>
                  <a:schemeClr val="accent2">
                    <a:lumMod val="50000"/>
                  </a:schemeClr>
                </a:solidFill>
                <a:effectLst>
                  <a:outerShdw blurRad="38100" dist="38100" dir="2700000" algn="tl">
                    <a:srgbClr val="000000">
                      <a:alpha val="43137"/>
                    </a:srgbClr>
                  </a:outerShdw>
                </a:effectLst>
              </a:rPr>
              <a:t>CD-ROM</a:t>
            </a:r>
            <a:r>
              <a:rPr lang="en-US" sz="2400" dirty="0">
                <a:solidFill>
                  <a:prstClr val="black"/>
                </a:solidFill>
                <a:effectLst>
                  <a:outerShdw blurRad="38100" dist="38100" dir="2700000" algn="tl">
                    <a:srgbClr val="000000">
                      <a:alpha val="43137"/>
                    </a:srgbClr>
                  </a:outerShdw>
                </a:effectLst>
              </a:rPr>
              <a:t> (Capacity: </a:t>
            </a:r>
            <a:r>
              <a:rPr lang="en-US" b="1" dirty="0">
                <a:solidFill>
                  <a:srgbClr val="CC6600"/>
                </a:solidFill>
                <a:effectLst>
                  <a:outerShdw blurRad="38100" dist="38100" dir="2700000" algn="tl">
                    <a:srgbClr val="000000">
                      <a:alpha val="43137"/>
                    </a:srgbClr>
                  </a:outerShdw>
                </a:effectLst>
              </a:rPr>
              <a:t>650</a:t>
            </a:r>
            <a:r>
              <a:rPr lang="en-US" sz="2400" dirty="0">
                <a:solidFill>
                  <a:prstClr val="black"/>
                </a:solidFill>
                <a:effectLst>
                  <a:outerShdw blurRad="38100" dist="38100" dir="2700000" algn="tl">
                    <a:srgbClr val="000000">
                      <a:alpha val="43137"/>
                    </a:srgbClr>
                  </a:outerShdw>
                </a:effectLst>
              </a:rPr>
              <a:t> MB)</a:t>
            </a:r>
          </a:p>
          <a:p>
            <a:pPr marL="0" lvl="0" indent="0">
              <a:lnSpc>
                <a:spcPct val="100000"/>
              </a:lnSpc>
              <a:spcBef>
                <a:spcPct val="20000"/>
              </a:spcBef>
              <a:buNone/>
            </a:pPr>
            <a:r>
              <a:rPr lang="en-US" sz="2400" dirty="0">
                <a:solidFill>
                  <a:prstClr val="black"/>
                </a:solidFill>
                <a:effectLst>
                  <a:outerShdw blurRad="38100" dist="38100" dir="2700000" algn="tl">
                    <a:srgbClr val="000000">
                      <a:alpha val="43137"/>
                    </a:srgbClr>
                  </a:outerShdw>
                </a:effectLst>
              </a:rPr>
              <a:t>CD speed is based on the original CD speed  (150 kbps); 10 X will read 1,500 Kbps</a:t>
            </a:r>
          </a:p>
          <a:p>
            <a:pPr marL="0" lvl="0" indent="0">
              <a:lnSpc>
                <a:spcPct val="100000"/>
              </a:lnSpc>
              <a:spcBef>
                <a:spcPct val="20000"/>
              </a:spcBef>
              <a:buNone/>
            </a:pPr>
            <a:endParaRPr lang="en-US" sz="800" dirty="0">
              <a:solidFill>
                <a:prstClr val="black"/>
              </a:solidFill>
              <a:effectLst>
                <a:outerShdw blurRad="38100" dist="38100" dir="2700000" algn="tl">
                  <a:srgbClr val="000000">
                    <a:alpha val="43137"/>
                  </a:srgbClr>
                </a:outerShdw>
              </a:effectLst>
            </a:endParaRPr>
          </a:p>
          <a:p>
            <a:pPr marL="342900" lvl="0" indent="-342900">
              <a:lnSpc>
                <a:spcPct val="100000"/>
              </a:lnSpc>
              <a:spcBef>
                <a:spcPct val="20000"/>
              </a:spcBef>
              <a:buNone/>
            </a:pPr>
            <a:endParaRPr lang="en-US" sz="800" dirty="0">
              <a:solidFill>
                <a:prstClr val="black"/>
              </a:solidFill>
              <a:effectLst>
                <a:outerShdw blurRad="38100" dist="38100" dir="2700000" algn="tl">
                  <a:srgbClr val="000000">
                    <a:alpha val="43137"/>
                  </a:srgbClr>
                </a:outerShdw>
              </a:effectLst>
            </a:endParaRPr>
          </a:p>
          <a:p>
            <a:pPr marL="342900" lvl="0" indent="-342900">
              <a:lnSpc>
                <a:spcPct val="100000"/>
              </a:lnSpc>
              <a:spcBef>
                <a:spcPct val="20000"/>
              </a:spcBef>
            </a:pPr>
            <a:r>
              <a:rPr lang="en-US" b="1" dirty="0">
                <a:solidFill>
                  <a:schemeClr val="accent2">
                    <a:lumMod val="50000"/>
                  </a:schemeClr>
                </a:solidFill>
                <a:effectLst>
                  <a:outerShdw blurRad="38100" dist="38100" dir="2700000" algn="tl">
                    <a:srgbClr val="000000">
                      <a:alpha val="43137"/>
                    </a:srgbClr>
                  </a:outerShdw>
                </a:effectLst>
              </a:rPr>
              <a:t>DVD-ROM</a:t>
            </a:r>
            <a:r>
              <a:rPr lang="en-US" sz="2400" dirty="0">
                <a:solidFill>
                  <a:srgbClr val="C00000"/>
                </a:solidFill>
                <a:effectLst>
                  <a:outerShdw blurRad="38100" dist="38100" dir="2700000" algn="tl">
                    <a:srgbClr val="000000">
                      <a:alpha val="43137"/>
                    </a:srgbClr>
                  </a:outerShdw>
                </a:effectLst>
              </a:rPr>
              <a:t> </a:t>
            </a:r>
            <a:r>
              <a:rPr lang="en-US" sz="2400" dirty="0">
                <a:solidFill>
                  <a:prstClr val="black"/>
                </a:solidFill>
                <a:effectLst>
                  <a:outerShdw blurRad="38100" dist="38100" dir="2700000" algn="tl">
                    <a:srgbClr val="000000">
                      <a:alpha val="43137"/>
                    </a:srgbClr>
                  </a:outerShdw>
                </a:effectLst>
              </a:rPr>
              <a:t>(Capacity up to </a:t>
            </a:r>
            <a:r>
              <a:rPr lang="en-US" b="1" dirty="0">
                <a:solidFill>
                  <a:srgbClr val="CC6600"/>
                </a:solidFill>
                <a:effectLst>
                  <a:outerShdw blurRad="38100" dist="38100" dir="2700000" algn="tl">
                    <a:srgbClr val="000000">
                      <a:alpha val="43137"/>
                    </a:srgbClr>
                  </a:outerShdw>
                </a:effectLst>
              </a:rPr>
              <a:t>18</a:t>
            </a:r>
            <a:r>
              <a:rPr lang="en-US" sz="2400" dirty="0">
                <a:solidFill>
                  <a:prstClr val="black"/>
                </a:solidFill>
                <a:effectLst>
                  <a:outerShdw blurRad="38100" dist="38100" dir="2700000" algn="tl">
                    <a:srgbClr val="000000">
                      <a:alpha val="43137"/>
                    </a:srgbClr>
                  </a:outerShdw>
                </a:effectLst>
              </a:rPr>
              <a:t> GB)</a:t>
            </a:r>
          </a:p>
          <a:p>
            <a:pPr marL="342900" lvl="0" indent="-342900">
              <a:lnSpc>
                <a:spcPct val="100000"/>
              </a:lnSpc>
              <a:spcBef>
                <a:spcPct val="20000"/>
              </a:spcBef>
              <a:buNone/>
            </a:pPr>
            <a:r>
              <a:rPr lang="en-US" sz="2400" dirty="0">
                <a:solidFill>
                  <a:prstClr val="black"/>
                </a:solidFill>
                <a:effectLst>
                  <a:outerShdw blurRad="38100" dist="38100" dir="2700000" algn="tl">
                    <a:srgbClr val="000000">
                      <a:alpha val="43137"/>
                    </a:srgbClr>
                  </a:outerShdw>
                </a:effectLst>
              </a:rPr>
              <a:t>Use both sides of the disk; can read CD-ROMs</a:t>
            </a:r>
          </a:p>
          <a:p>
            <a:endParaRPr lang="en-US" dirty="0"/>
          </a:p>
        </p:txBody>
      </p:sp>
      <p:pic>
        <p:nvPicPr>
          <p:cNvPr id="4" name="Picture 14" descr="E:\Powerpoint Presentations\Chap07\Graphics\Disk Fig7-26 mod 0b.jpg"/>
          <p:cNvPicPr>
            <a:picLocks noChangeAspect="1" noChangeArrowheads="1"/>
          </p:cNvPicPr>
          <p:nvPr/>
        </p:nvPicPr>
        <p:blipFill>
          <a:blip r:embed="rId2">
            <a:clrChange>
              <a:clrFrom>
                <a:srgbClr val="000000"/>
              </a:clrFrom>
              <a:clrTo>
                <a:srgbClr val="000000">
                  <a:alpha val="0"/>
                </a:srgbClr>
              </a:clrTo>
            </a:clrChange>
          </a:blip>
          <a:srcRect/>
          <a:stretch>
            <a:fillRect/>
          </a:stretch>
        </p:blipFill>
        <p:spPr bwMode="auto">
          <a:xfrm>
            <a:off x="9370996" y="2445619"/>
            <a:ext cx="1752600" cy="1762545"/>
          </a:xfrm>
          <a:prstGeom prst="rect">
            <a:avLst/>
          </a:prstGeom>
          <a:noFill/>
        </p:spPr>
      </p:pic>
    </p:spTree>
    <p:extLst>
      <p:ext uri="{BB962C8B-B14F-4D97-AF65-F5344CB8AC3E}">
        <p14:creationId xmlns:p14="http://schemas.microsoft.com/office/powerpoint/2010/main" val="35066518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nSpc>
                <a:spcPts val="6000"/>
              </a:lnSpc>
              <a:defRPr/>
            </a:pPr>
            <a:r>
              <a:rPr lang="en-US" sz="3200" b="1" dirty="0">
                <a:solidFill>
                  <a:schemeClr val="accent2">
                    <a:lumMod val="50000"/>
                  </a:schemeClr>
                </a:solidFill>
                <a:effectLst>
                  <a:outerShdw blurRad="38100" dist="38100" dir="2700000" algn="tl">
                    <a:srgbClr val="000000">
                      <a:alpha val="43137"/>
                    </a:srgbClr>
                  </a:outerShdw>
                </a:effectLst>
                <a:latin typeface="Calibri"/>
              </a:rPr>
              <a:t>Recordable optical drives:</a:t>
            </a:r>
            <a:r>
              <a:rPr lang="en-US" sz="3200" dirty="0">
                <a:solidFill>
                  <a:schemeClr val="accent2">
                    <a:lumMod val="50000"/>
                  </a:schemeClr>
                </a:solidFill>
                <a:effectLst>
                  <a:outerShdw blurRad="38100" dist="38100" dir="2700000" algn="tl">
                    <a:srgbClr val="000000">
                      <a:alpha val="43137"/>
                    </a:srgbClr>
                  </a:outerShdw>
                </a:effectLst>
                <a:latin typeface="Calibri"/>
              </a:rPr>
              <a:t/>
            </a:r>
            <a:br>
              <a:rPr lang="en-US" sz="3200" dirty="0">
                <a:solidFill>
                  <a:schemeClr val="accent2">
                    <a:lumMod val="50000"/>
                  </a:schemeClr>
                </a:solidFill>
                <a:effectLst>
                  <a:outerShdw blurRad="38100" dist="38100" dir="2700000" algn="tl">
                    <a:srgbClr val="000000">
                      <a:alpha val="43137"/>
                    </a:srgbClr>
                  </a:outerShdw>
                </a:effectLst>
                <a:latin typeface="Calibri"/>
              </a:rPr>
            </a:br>
            <a:endParaRPr lang="en-US" sz="20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34164"/>
            <a:ext cx="10515600" cy="4742799"/>
          </a:xfrm>
        </p:spPr>
        <p:txBody>
          <a:bodyPr/>
          <a:lstStyle/>
          <a:p>
            <a:pPr marL="342900" lvl="0" indent="-342900">
              <a:lnSpc>
                <a:spcPct val="100000"/>
              </a:lnSpc>
              <a:spcBef>
                <a:spcPct val="20000"/>
              </a:spcBef>
            </a:pPr>
            <a:r>
              <a:rPr lang="en-US" b="1" dirty="0">
                <a:solidFill>
                  <a:schemeClr val="accent2">
                    <a:lumMod val="50000"/>
                  </a:schemeClr>
                </a:solidFill>
                <a:effectLst>
                  <a:outerShdw blurRad="38100" dist="38100" dir="2700000" algn="tl">
                    <a:srgbClr val="000000">
                      <a:alpha val="43137"/>
                    </a:srgbClr>
                  </a:outerShdw>
                </a:effectLst>
              </a:rPr>
              <a:t>CD-R</a:t>
            </a:r>
            <a:r>
              <a:rPr lang="en-US" b="1" dirty="0">
                <a:solidFill>
                  <a:srgbClr val="C00000"/>
                </a:solidFill>
                <a:effectLst>
                  <a:outerShdw blurRad="38100" dist="38100" dir="2700000" algn="tl">
                    <a:srgbClr val="000000">
                      <a:alpha val="43137"/>
                    </a:srgbClr>
                  </a:outerShdw>
                </a:effectLst>
              </a:rPr>
              <a:t> </a:t>
            </a:r>
            <a:r>
              <a:rPr lang="en-US" sz="2400" dirty="0">
                <a:solidFill>
                  <a:prstClr val="black"/>
                </a:solidFill>
                <a:effectLst>
                  <a:outerShdw blurRad="38100" dist="38100" dir="2700000" algn="tl">
                    <a:srgbClr val="000000">
                      <a:alpha val="43137"/>
                    </a:srgbClr>
                  </a:outerShdw>
                </a:effectLst>
              </a:rPr>
              <a:t> (Capacity: </a:t>
            </a:r>
            <a:r>
              <a:rPr lang="en-US" b="1" dirty="0">
                <a:solidFill>
                  <a:srgbClr val="CC6600"/>
                </a:solidFill>
                <a:effectLst>
                  <a:outerShdw blurRad="38100" dist="38100" dir="2700000" algn="tl">
                    <a:srgbClr val="000000">
                      <a:alpha val="43137"/>
                    </a:srgbClr>
                  </a:outerShdw>
                </a:effectLst>
              </a:rPr>
              <a:t>650/700</a:t>
            </a:r>
            <a:r>
              <a:rPr lang="en-US" sz="2400" dirty="0">
                <a:solidFill>
                  <a:prstClr val="black"/>
                </a:solidFill>
                <a:effectLst>
                  <a:outerShdw blurRad="38100" dist="38100" dir="2700000" algn="tl">
                    <a:srgbClr val="000000">
                      <a:alpha val="43137"/>
                    </a:srgbClr>
                  </a:outerShdw>
                </a:effectLst>
              </a:rPr>
              <a:t> MB)</a:t>
            </a:r>
          </a:p>
          <a:p>
            <a:pPr marL="0" lvl="0" indent="0">
              <a:lnSpc>
                <a:spcPct val="100000"/>
              </a:lnSpc>
              <a:spcBef>
                <a:spcPct val="20000"/>
              </a:spcBef>
              <a:buNone/>
            </a:pPr>
            <a:r>
              <a:rPr lang="en-US" sz="2400" dirty="0">
                <a:solidFill>
                  <a:prstClr val="black"/>
                </a:solidFill>
                <a:effectLst>
                  <a:outerShdw blurRad="38100" dist="38100" dir="2700000" algn="tl">
                    <a:srgbClr val="000000">
                      <a:alpha val="43137"/>
                    </a:srgbClr>
                  </a:outerShdw>
                </a:effectLst>
              </a:rPr>
              <a:t>Can record once; </a:t>
            </a:r>
            <a:r>
              <a:rPr lang="en-US" sz="2400" b="1" dirty="0">
                <a:solidFill>
                  <a:prstClr val="black"/>
                </a:solidFill>
                <a:effectLst>
                  <a:outerShdw blurRad="38100" dist="38100" dir="2700000" algn="tl">
                    <a:srgbClr val="000000">
                      <a:alpha val="43137"/>
                    </a:srgbClr>
                  </a:outerShdw>
                </a:effectLst>
              </a:rPr>
              <a:t>cannot be changed</a:t>
            </a:r>
          </a:p>
          <a:p>
            <a:pPr marL="0" lvl="0" indent="0">
              <a:lnSpc>
                <a:spcPct val="100000"/>
              </a:lnSpc>
              <a:spcBef>
                <a:spcPct val="20000"/>
              </a:spcBef>
              <a:buNone/>
            </a:pPr>
            <a:r>
              <a:rPr lang="en-US" sz="2400" dirty="0">
                <a:solidFill>
                  <a:prstClr val="black"/>
                </a:solidFill>
                <a:effectLst>
                  <a:outerShdw blurRad="38100" dist="38100" dir="2700000" algn="tl">
                    <a:srgbClr val="000000">
                      <a:alpha val="43137"/>
                    </a:srgbClr>
                  </a:outerShdw>
                </a:effectLst>
              </a:rPr>
              <a:t>Can keep adding until disk </a:t>
            </a:r>
            <a:r>
              <a:rPr lang="en-US" sz="2400" dirty="0" smtClean="0">
                <a:solidFill>
                  <a:prstClr val="black"/>
                </a:solidFill>
                <a:effectLst>
                  <a:outerShdw blurRad="38100" dist="38100" dir="2700000" algn="tl">
                    <a:srgbClr val="000000">
                      <a:alpha val="43137"/>
                    </a:srgbClr>
                  </a:outerShdw>
                </a:effectLst>
              </a:rPr>
              <a:t>full</a:t>
            </a:r>
          </a:p>
          <a:p>
            <a:pPr marL="0" lvl="0" indent="0">
              <a:lnSpc>
                <a:spcPct val="100000"/>
              </a:lnSpc>
              <a:spcBef>
                <a:spcPct val="20000"/>
              </a:spcBef>
              <a:buNone/>
            </a:pPr>
            <a:endParaRPr lang="en-US" sz="2400" dirty="0">
              <a:solidFill>
                <a:prstClr val="black"/>
              </a:solidFill>
              <a:effectLst>
                <a:outerShdw blurRad="38100" dist="38100" dir="2700000" algn="tl">
                  <a:srgbClr val="000000">
                    <a:alpha val="43137"/>
                  </a:srgbClr>
                </a:outerShdw>
              </a:effectLst>
            </a:endParaRPr>
          </a:p>
          <a:p>
            <a:pPr marL="342900" lvl="0" indent="-342900">
              <a:lnSpc>
                <a:spcPct val="100000"/>
              </a:lnSpc>
              <a:spcBef>
                <a:spcPct val="20000"/>
              </a:spcBef>
              <a:buNone/>
            </a:pPr>
            <a:endParaRPr lang="en-US" sz="800" dirty="0">
              <a:solidFill>
                <a:prstClr val="black"/>
              </a:solidFill>
              <a:effectLst>
                <a:outerShdw blurRad="38100" dist="38100" dir="2700000" algn="tl">
                  <a:srgbClr val="000000">
                    <a:alpha val="43137"/>
                  </a:srgbClr>
                </a:outerShdw>
              </a:effectLst>
            </a:endParaRPr>
          </a:p>
          <a:p>
            <a:pPr marL="342900" lvl="0" indent="-342900">
              <a:lnSpc>
                <a:spcPct val="100000"/>
              </a:lnSpc>
              <a:spcBef>
                <a:spcPct val="20000"/>
              </a:spcBef>
            </a:pPr>
            <a:r>
              <a:rPr lang="en-US" b="1" dirty="0">
                <a:solidFill>
                  <a:schemeClr val="accent2">
                    <a:lumMod val="50000"/>
                  </a:schemeClr>
                </a:solidFill>
                <a:effectLst>
                  <a:outerShdw blurRad="38100" dist="38100" dir="2700000" algn="tl">
                    <a:srgbClr val="000000">
                      <a:alpha val="43137"/>
                    </a:srgbClr>
                  </a:outerShdw>
                </a:effectLst>
              </a:rPr>
              <a:t>CD-RW</a:t>
            </a:r>
            <a:r>
              <a:rPr lang="en-US" b="1" dirty="0">
                <a:solidFill>
                  <a:srgbClr val="C00000"/>
                </a:solidFill>
                <a:effectLst>
                  <a:outerShdw blurRad="38100" dist="38100" dir="2700000" algn="tl">
                    <a:srgbClr val="000000">
                      <a:alpha val="43137"/>
                    </a:srgbClr>
                  </a:outerShdw>
                </a:effectLst>
              </a:rPr>
              <a:t> </a:t>
            </a:r>
            <a:r>
              <a:rPr lang="en-US" sz="2400" dirty="0">
                <a:solidFill>
                  <a:prstClr val="black"/>
                </a:solidFill>
                <a:effectLst>
                  <a:outerShdw blurRad="38100" dist="38100" dir="2700000" algn="tl">
                    <a:srgbClr val="000000">
                      <a:alpha val="43137"/>
                    </a:srgbClr>
                  </a:outerShdw>
                </a:effectLst>
              </a:rPr>
              <a:t>(Capacity up to </a:t>
            </a:r>
            <a:r>
              <a:rPr lang="en-US" b="1" dirty="0">
                <a:solidFill>
                  <a:srgbClr val="CC6600"/>
                </a:solidFill>
                <a:effectLst>
                  <a:outerShdw blurRad="38100" dist="38100" dir="2700000" algn="tl">
                    <a:srgbClr val="000000">
                      <a:alpha val="43137"/>
                    </a:srgbClr>
                  </a:outerShdw>
                </a:effectLst>
              </a:rPr>
              <a:t>650/700</a:t>
            </a:r>
            <a:r>
              <a:rPr lang="en-US" sz="2400" dirty="0">
                <a:solidFill>
                  <a:prstClr val="black"/>
                </a:solidFill>
                <a:effectLst>
                  <a:outerShdw blurRad="38100" dist="38100" dir="2700000" algn="tl">
                    <a:srgbClr val="000000">
                      <a:alpha val="43137"/>
                    </a:srgbClr>
                  </a:outerShdw>
                </a:effectLst>
              </a:rPr>
              <a:t> MB)</a:t>
            </a:r>
          </a:p>
          <a:p>
            <a:pPr marL="342900" lvl="0" indent="-342900">
              <a:lnSpc>
                <a:spcPct val="100000"/>
              </a:lnSpc>
              <a:spcBef>
                <a:spcPct val="20000"/>
              </a:spcBef>
              <a:buNone/>
            </a:pPr>
            <a:r>
              <a:rPr lang="en-US" sz="2400" dirty="0">
                <a:solidFill>
                  <a:prstClr val="black"/>
                </a:solidFill>
                <a:effectLst>
                  <a:outerShdw blurRad="38100" dist="38100" dir="2700000" algn="tl">
                    <a:srgbClr val="000000">
                      <a:alpha val="43137"/>
                    </a:srgbClr>
                  </a:outerShdw>
                </a:effectLst>
              </a:rPr>
              <a:t>Can record </a:t>
            </a:r>
            <a:r>
              <a:rPr lang="en-US" sz="2400" b="1" dirty="0">
                <a:solidFill>
                  <a:prstClr val="black"/>
                </a:solidFill>
                <a:effectLst>
                  <a:outerShdw blurRad="38100" dist="38100" dir="2700000" algn="tl">
                    <a:srgbClr val="000000">
                      <a:alpha val="43137"/>
                    </a:srgbClr>
                  </a:outerShdw>
                </a:effectLst>
              </a:rPr>
              <a:t>and can rewrite too </a:t>
            </a:r>
            <a:r>
              <a:rPr lang="en-US" sz="2400" dirty="0">
                <a:solidFill>
                  <a:prstClr val="black"/>
                </a:solidFill>
                <a:effectLst>
                  <a:outerShdw blurRad="38100" dist="38100" dir="2700000" algn="tl">
                    <a:srgbClr val="000000">
                      <a:alpha val="43137"/>
                    </a:srgbClr>
                  </a:outerShdw>
                </a:effectLst>
              </a:rPr>
              <a:t>(up to 100 times)</a:t>
            </a:r>
            <a:endParaRPr lang="en-US" sz="2400" b="1" dirty="0">
              <a:solidFill>
                <a:prstClr val="black"/>
              </a:solidFill>
              <a:effectLst>
                <a:outerShdw blurRad="38100" dist="38100" dir="2700000" algn="tl">
                  <a:srgbClr val="000000">
                    <a:alpha val="43137"/>
                  </a:srgbClr>
                </a:outerShdw>
              </a:effectLst>
            </a:endParaRPr>
          </a:p>
          <a:p>
            <a:pPr marL="342900" lvl="0" indent="-342900">
              <a:lnSpc>
                <a:spcPct val="100000"/>
              </a:lnSpc>
              <a:spcBef>
                <a:spcPct val="20000"/>
              </a:spcBef>
              <a:buNone/>
            </a:pPr>
            <a:r>
              <a:rPr lang="en-US" sz="2400" dirty="0">
                <a:solidFill>
                  <a:prstClr val="black"/>
                </a:solidFill>
                <a:effectLst>
                  <a:outerShdw blurRad="38100" dist="38100" dir="2700000" algn="tl">
                    <a:srgbClr val="000000">
                      <a:alpha val="43137"/>
                    </a:srgbClr>
                  </a:outerShdw>
                </a:effectLst>
              </a:rPr>
              <a:t>Cannot be read in all CD players </a:t>
            </a:r>
          </a:p>
          <a:p>
            <a:endParaRPr lang="en-US" dirty="0"/>
          </a:p>
        </p:txBody>
      </p:sp>
      <p:pic>
        <p:nvPicPr>
          <p:cNvPr id="4" name="Picture 13" descr="E:\Powerpoint Presentations\Chap07\Graphics\cd-r c.jpg"/>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7343275" y="1825625"/>
            <a:ext cx="1646722" cy="1376920"/>
          </a:xfrm>
          <a:prstGeom prst="rect">
            <a:avLst/>
          </a:prstGeom>
          <a:noFill/>
        </p:spPr>
      </p:pic>
      <p:pic>
        <p:nvPicPr>
          <p:cNvPr id="5" name="Picture 14" descr="E:\Powerpoint Presentations\Chap07\Graphics\cd-rw c.jpg"/>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7675515" y="4571999"/>
            <a:ext cx="1689868" cy="1412507"/>
          </a:xfrm>
          <a:prstGeom prst="rect">
            <a:avLst/>
          </a:prstGeom>
          <a:noFill/>
        </p:spPr>
      </p:pic>
    </p:spTree>
    <p:extLst>
      <p:ext uri="{BB962C8B-B14F-4D97-AF65-F5344CB8AC3E}">
        <p14:creationId xmlns:p14="http://schemas.microsoft.com/office/powerpoint/2010/main" val="34993548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nSpc>
                <a:spcPts val="6000"/>
              </a:lnSpc>
              <a:defRPr/>
            </a:pPr>
            <a:r>
              <a:rPr lang="en-US" sz="3200" b="1" dirty="0">
                <a:solidFill>
                  <a:schemeClr val="accent2">
                    <a:lumMod val="50000"/>
                  </a:schemeClr>
                </a:solidFill>
                <a:effectLst>
                  <a:outerShdw blurRad="38100" dist="38100" dir="2700000" algn="tl">
                    <a:srgbClr val="000000">
                      <a:alpha val="43137"/>
                    </a:srgbClr>
                  </a:outerShdw>
                </a:effectLst>
                <a:latin typeface="Calibri"/>
              </a:rPr>
              <a:t>Recordable optical drives:</a:t>
            </a:r>
            <a:r>
              <a:rPr lang="en-US" sz="3200" dirty="0">
                <a:solidFill>
                  <a:schemeClr val="accent2">
                    <a:lumMod val="50000"/>
                  </a:schemeClr>
                </a:solidFill>
                <a:effectLst>
                  <a:outerShdw blurRad="38100" dist="38100" dir="2700000" algn="tl">
                    <a:srgbClr val="000000">
                      <a:alpha val="43137"/>
                    </a:srgbClr>
                  </a:outerShdw>
                </a:effectLst>
                <a:latin typeface="Calibri"/>
              </a:rPr>
              <a:t/>
            </a:r>
            <a:br>
              <a:rPr lang="en-US" sz="3200" dirty="0">
                <a:solidFill>
                  <a:schemeClr val="accent2">
                    <a:lumMod val="50000"/>
                  </a:schemeClr>
                </a:solidFill>
                <a:effectLst>
                  <a:outerShdw blurRad="38100" dist="38100" dir="2700000" algn="tl">
                    <a:srgbClr val="000000">
                      <a:alpha val="43137"/>
                    </a:srgbClr>
                  </a:outerShdw>
                </a:effectLst>
                <a:latin typeface="Calibri"/>
              </a:rPr>
            </a:br>
            <a:endParaRPr lang="en-US" sz="20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05288"/>
            <a:ext cx="10515600" cy="4771675"/>
          </a:xfrm>
        </p:spPr>
        <p:txBody>
          <a:bodyPr>
            <a:normAutofit/>
          </a:bodyPr>
          <a:lstStyle/>
          <a:p>
            <a:pPr marL="342900" lvl="0" indent="-342900">
              <a:lnSpc>
                <a:spcPct val="100000"/>
              </a:lnSpc>
              <a:spcBef>
                <a:spcPct val="20000"/>
              </a:spcBef>
            </a:pPr>
            <a:r>
              <a:rPr lang="en-US" sz="2400" b="1" dirty="0">
                <a:solidFill>
                  <a:schemeClr val="accent2">
                    <a:lumMod val="50000"/>
                  </a:schemeClr>
                </a:solidFill>
                <a:effectLst>
                  <a:outerShdw blurRad="38100" dist="38100" dir="2700000" algn="tl">
                    <a:srgbClr val="000000">
                      <a:alpha val="43137"/>
                    </a:srgbClr>
                  </a:outerShdw>
                </a:effectLst>
              </a:rPr>
              <a:t>DVD-R  </a:t>
            </a:r>
            <a:r>
              <a:rPr lang="en-US" sz="2400" dirty="0">
                <a:solidFill>
                  <a:prstClr val="black"/>
                </a:solidFill>
                <a:effectLst>
                  <a:outerShdw blurRad="38100" dist="38100" dir="2700000" algn="tl">
                    <a:srgbClr val="000000">
                      <a:alpha val="43137"/>
                    </a:srgbClr>
                  </a:outerShdw>
                </a:effectLst>
              </a:rPr>
              <a:t>(Capacity: 4.7/ 8.5  GB)</a:t>
            </a:r>
          </a:p>
          <a:p>
            <a:pPr marL="342900" lvl="0" indent="-342900">
              <a:lnSpc>
                <a:spcPct val="100000"/>
              </a:lnSpc>
              <a:spcBef>
                <a:spcPct val="20000"/>
              </a:spcBef>
              <a:buNone/>
            </a:pPr>
            <a:r>
              <a:rPr lang="en-US" sz="2400" dirty="0">
                <a:solidFill>
                  <a:prstClr val="black"/>
                </a:solidFill>
                <a:effectLst>
                  <a:outerShdw blurRad="38100" dist="38100" dir="2700000" algn="tl">
                    <a:srgbClr val="000000">
                      <a:alpha val="43137"/>
                    </a:srgbClr>
                  </a:outerShdw>
                </a:effectLst>
              </a:rPr>
              <a:t>Several formats; none standardized</a:t>
            </a:r>
          </a:p>
          <a:p>
            <a:pPr marL="342900" lvl="0" indent="-342900">
              <a:lnSpc>
                <a:spcPct val="100000"/>
              </a:lnSpc>
              <a:spcBef>
                <a:spcPct val="20000"/>
              </a:spcBef>
              <a:buNone/>
            </a:pPr>
            <a:r>
              <a:rPr lang="en-US" sz="2400" dirty="0">
                <a:solidFill>
                  <a:prstClr val="black"/>
                </a:solidFill>
                <a:effectLst>
                  <a:outerShdw blurRad="38100" dist="38100" dir="2700000" algn="tl">
                    <a:srgbClr val="000000">
                      <a:alpha val="43137"/>
                    </a:srgbClr>
                  </a:outerShdw>
                </a:effectLst>
              </a:rPr>
              <a:t>Cannot be read in all </a:t>
            </a:r>
            <a:r>
              <a:rPr lang="en-US" sz="2400" dirty="0" smtClean="0">
                <a:solidFill>
                  <a:prstClr val="black"/>
                </a:solidFill>
                <a:effectLst>
                  <a:outerShdw blurRad="38100" dist="38100" dir="2700000" algn="tl">
                    <a:srgbClr val="000000">
                      <a:alpha val="43137"/>
                    </a:srgbClr>
                  </a:outerShdw>
                </a:effectLst>
              </a:rPr>
              <a:t>players</a:t>
            </a:r>
          </a:p>
          <a:p>
            <a:pPr marL="342900" lvl="0" indent="-342900">
              <a:lnSpc>
                <a:spcPct val="100000"/>
              </a:lnSpc>
              <a:spcBef>
                <a:spcPct val="20000"/>
              </a:spcBef>
              <a:buNone/>
            </a:pPr>
            <a:endParaRPr lang="en-US" sz="2400" dirty="0">
              <a:solidFill>
                <a:prstClr val="black"/>
              </a:solidFill>
              <a:effectLst>
                <a:outerShdw blurRad="38100" dist="38100" dir="2700000" algn="tl">
                  <a:srgbClr val="000000">
                    <a:alpha val="43137"/>
                  </a:srgbClr>
                </a:outerShdw>
              </a:effectLst>
            </a:endParaRPr>
          </a:p>
          <a:p>
            <a:pPr marL="342900" lvl="0" indent="-342900">
              <a:lnSpc>
                <a:spcPct val="100000"/>
              </a:lnSpc>
              <a:spcBef>
                <a:spcPct val="20000"/>
              </a:spcBef>
              <a:buNone/>
            </a:pPr>
            <a:endParaRPr lang="en-US" sz="1000" dirty="0">
              <a:solidFill>
                <a:prstClr val="black"/>
              </a:solidFill>
              <a:effectLst>
                <a:outerShdw blurRad="38100" dist="38100" dir="2700000" algn="tl">
                  <a:srgbClr val="000000">
                    <a:alpha val="43137"/>
                  </a:srgbClr>
                </a:outerShdw>
              </a:effectLst>
            </a:endParaRPr>
          </a:p>
          <a:p>
            <a:pPr marL="342900" lvl="0" indent="-342900">
              <a:lnSpc>
                <a:spcPct val="100000"/>
              </a:lnSpc>
              <a:spcBef>
                <a:spcPct val="20000"/>
              </a:spcBef>
            </a:pPr>
            <a:r>
              <a:rPr lang="en-US" sz="2400" b="1" dirty="0">
                <a:solidFill>
                  <a:schemeClr val="accent2">
                    <a:lumMod val="50000"/>
                  </a:schemeClr>
                </a:solidFill>
                <a:effectLst>
                  <a:outerShdw blurRad="38100" dist="38100" dir="2700000" algn="tl">
                    <a:srgbClr val="000000">
                      <a:alpha val="43137"/>
                    </a:srgbClr>
                  </a:outerShdw>
                </a:effectLst>
              </a:rPr>
              <a:t>DVD-RAM</a:t>
            </a:r>
          </a:p>
          <a:p>
            <a:pPr marL="342900" lvl="0" indent="-342900">
              <a:lnSpc>
                <a:spcPct val="100000"/>
              </a:lnSpc>
              <a:spcBef>
                <a:spcPct val="20000"/>
              </a:spcBef>
              <a:buNone/>
            </a:pPr>
            <a:r>
              <a:rPr lang="en-US" sz="2400" b="1" dirty="0">
                <a:solidFill>
                  <a:srgbClr val="C00000"/>
                </a:solidFill>
                <a:effectLst>
                  <a:outerShdw blurRad="38100" dist="38100" dir="2700000" algn="tl">
                    <a:srgbClr val="000000">
                      <a:alpha val="43137"/>
                    </a:srgbClr>
                  </a:outerShdw>
                </a:effectLst>
              </a:rPr>
              <a:t> </a:t>
            </a:r>
            <a:r>
              <a:rPr lang="en-US" sz="2400" dirty="0">
                <a:solidFill>
                  <a:prstClr val="black"/>
                </a:solidFill>
                <a:effectLst>
                  <a:outerShdw blurRad="38100" dist="38100" dir="2700000" algn="tl">
                    <a:srgbClr val="000000">
                      <a:alpha val="43137"/>
                    </a:srgbClr>
                  </a:outerShdw>
                </a:effectLst>
              </a:rPr>
              <a:t>Allows reusing DVD media; Not standardized;  </a:t>
            </a:r>
            <a:r>
              <a:rPr lang="en-US" sz="2400" i="1" dirty="0">
                <a:solidFill>
                  <a:prstClr val="black"/>
                </a:solidFill>
                <a:effectLst>
                  <a:outerShdw blurRad="38100" dist="38100" dir="2700000" algn="tl">
                    <a:srgbClr val="000000">
                      <a:alpha val="43137"/>
                    </a:srgbClr>
                  </a:outerShdw>
                </a:effectLst>
              </a:rPr>
              <a:t>Easily writable</a:t>
            </a:r>
          </a:p>
          <a:p>
            <a:pPr marL="342900" lvl="0" indent="-342900">
              <a:lnSpc>
                <a:spcPct val="100000"/>
              </a:lnSpc>
              <a:spcBef>
                <a:spcPct val="20000"/>
              </a:spcBef>
              <a:buNone/>
            </a:pPr>
            <a:r>
              <a:rPr lang="en-US" sz="2400" dirty="0">
                <a:solidFill>
                  <a:prstClr val="black"/>
                </a:solidFill>
                <a:effectLst>
                  <a:outerShdw blurRad="38100" dist="38100" dir="2700000" algn="tl">
                    <a:srgbClr val="000000">
                      <a:alpha val="43137"/>
                    </a:srgbClr>
                  </a:outerShdw>
                </a:effectLst>
              </a:rPr>
              <a:t>Cannot be read in all players</a:t>
            </a:r>
          </a:p>
          <a:p>
            <a:endParaRPr lang="en-US" dirty="0"/>
          </a:p>
        </p:txBody>
      </p:sp>
      <p:pic>
        <p:nvPicPr>
          <p:cNvPr id="4" name="Picture 13" descr="E:\Powerpoint Presentations\Chap07\Graphics\cd-r c.jpg"/>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6974375" y="1911417"/>
            <a:ext cx="1669111" cy="1395641"/>
          </a:xfrm>
          <a:prstGeom prst="rect">
            <a:avLst/>
          </a:prstGeom>
          <a:noFill/>
        </p:spPr>
      </p:pic>
      <p:pic>
        <p:nvPicPr>
          <p:cNvPr id="5" name="Picture 14" descr="E:\Powerpoint Presentations\Chap07\Graphics\cd-rw c.jpg"/>
          <p:cNvPicPr>
            <a:picLocks noChangeAspect="1" noChangeArrowheads="1"/>
          </p:cNvPicPr>
          <p:nvPr/>
        </p:nvPicPr>
        <p:blipFill>
          <a:blip r:embed="rId4" cstate="print">
            <a:clrChange>
              <a:clrFrom>
                <a:srgbClr val="000000"/>
              </a:clrFrom>
              <a:clrTo>
                <a:srgbClr val="000000">
                  <a:alpha val="0"/>
                </a:srgbClr>
              </a:clrTo>
            </a:clrChange>
          </a:blip>
          <a:srcRect/>
          <a:stretch>
            <a:fillRect/>
          </a:stretch>
        </p:blipFill>
        <p:spPr bwMode="auto">
          <a:xfrm>
            <a:off x="7527333" y="4597584"/>
            <a:ext cx="1600626" cy="1337912"/>
          </a:xfrm>
          <a:prstGeom prst="rect">
            <a:avLst/>
          </a:prstGeom>
          <a:noFill/>
        </p:spPr>
      </p:pic>
    </p:spTree>
    <p:extLst>
      <p:ext uri="{BB962C8B-B14F-4D97-AF65-F5344CB8AC3E}">
        <p14:creationId xmlns:p14="http://schemas.microsoft.com/office/powerpoint/2010/main" val="40632630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accent2">
                    <a:lumMod val="50000"/>
                  </a:schemeClr>
                </a:solidFill>
                <a:effectLst>
                  <a:outerShdw blurRad="38100" dist="38100" dir="2700000" algn="tl">
                    <a:srgbClr val="000000">
                      <a:alpha val="43137"/>
                    </a:srgbClr>
                  </a:outerShdw>
                </a:effectLst>
                <a:latin typeface="Calibri"/>
              </a:rPr>
              <a:t>Solid-state storage</a:t>
            </a:r>
            <a:endParaRPr lang="en-US" sz="1600" b="1"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834132"/>
            <a:ext cx="10515600" cy="4351338"/>
          </a:xfrm>
        </p:spPr>
        <p:txBody>
          <a:bodyPr/>
          <a:lstStyle/>
          <a:p>
            <a:pPr>
              <a:lnSpc>
                <a:spcPct val="100000"/>
              </a:lnSpc>
              <a:spcBef>
                <a:spcPts val="0"/>
              </a:spcBef>
            </a:pPr>
            <a:r>
              <a:rPr lang="en-US" sz="2400" dirty="0">
                <a:solidFill>
                  <a:prstClr val="black"/>
                </a:solidFill>
                <a:effectLst>
                  <a:outerShdw blurRad="38100" dist="38100" dir="2700000" algn="tl">
                    <a:srgbClr val="000000">
                      <a:alpha val="43137"/>
                    </a:srgbClr>
                  </a:outerShdw>
                </a:effectLst>
              </a:rPr>
              <a:t>Data is stored physically</a:t>
            </a:r>
          </a:p>
          <a:p>
            <a:pPr>
              <a:lnSpc>
                <a:spcPct val="100000"/>
              </a:lnSpc>
              <a:spcBef>
                <a:spcPts val="0"/>
              </a:spcBef>
            </a:pPr>
            <a:r>
              <a:rPr lang="en-US" sz="2400" dirty="0" smtClean="0">
                <a:solidFill>
                  <a:prstClr val="black"/>
                </a:solidFill>
                <a:effectLst>
                  <a:outerShdw blurRad="38100" dist="38100" dir="2700000" algn="tl">
                    <a:srgbClr val="000000">
                      <a:alpha val="43137"/>
                    </a:srgbClr>
                  </a:outerShdw>
                </a:effectLst>
              </a:rPr>
              <a:t>Very </a:t>
            </a:r>
            <a:r>
              <a:rPr lang="en-US" sz="2400" dirty="0">
                <a:solidFill>
                  <a:prstClr val="black"/>
                </a:solidFill>
                <a:effectLst>
                  <a:outerShdw blurRad="38100" dist="38100" dir="2700000" algn="tl">
                    <a:srgbClr val="000000">
                      <a:alpha val="43137"/>
                    </a:srgbClr>
                  </a:outerShdw>
                </a:effectLst>
              </a:rPr>
              <a:t>fast</a:t>
            </a:r>
          </a:p>
          <a:p>
            <a:endParaRPr lang="en-US" dirty="0"/>
          </a:p>
        </p:txBody>
      </p:sp>
      <p:pic>
        <p:nvPicPr>
          <p:cNvPr id="4" name="Picture 2" descr="F:\ICT fundamentals\Sawyer\chapter05images\saw8293x_p0532.jpg"/>
          <p:cNvPicPr>
            <a:picLocks noChangeAspect="1" noChangeArrowheads="1"/>
          </p:cNvPicPr>
          <p:nvPr/>
        </p:nvPicPr>
        <p:blipFill>
          <a:blip r:embed="rId2" cstate="print"/>
          <a:srcRect/>
          <a:stretch>
            <a:fillRect/>
          </a:stretch>
        </p:blipFill>
        <p:spPr bwMode="auto">
          <a:xfrm>
            <a:off x="1190494" y="3700130"/>
            <a:ext cx="2386013" cy="1563687"/>
          </a:xfrm>
          <a:prstGeom prst="rect">
            <a:avLst/>
          </a:prstGeom>
          <a:noFill/>
        </p:spPr>
      </p:pic>
      <p:pic>
        <p:nvPicPr>
          <p:cNvPr id="5"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766826" y="3060432"/>
            <a:ext cx="2400300" cy="2400300"/>
          </a:xfrm>
          <a:prstGeom prst="rect">
            <a:avLst/>
          </a:prstGeom>
          <a:noFill/>
          <a:ln w="9525">
            <a:noFill/>
            <a:miter lim="800000"/>
            <a:headEnd/>
            <a:tailEnd/>
          </a:ln>
          <a:effectLst/>
        </p:spPr>
      </p:pic>
      <p:grpSp>
        <p:nvGrpSpPr>
          <p:cNvPr id="6" name="Group 5"/>
          <p:cNvGrpSpPr/>
          <p:nvPr/>
        </p:nvGrpSpPr>
        <p:grpSpPr>
          <a:xfrm rot="884339">
            <a:off x="6774438" y="1946789"/>
            <a:ext cx="4188529" cy="3996576"/>
            <a:chOff x="5615313" y="2095783"/>
            <a:chExt cx="3126227" cy="3232445"/>
          </a:xfrm>
        </p:grpSpPr>
        <p:pic>
          <p:nvPicPr>
            <p:cNvPr id="7" name="Picture 2"/>
            <p:cNvPicPr>
              <a:picLocks noChangeAspect="1" noChangeArrowheads="1"/>
            </p:cNvPicPr>
            <p:nvPr/>
          </p:nvPicPr>
          <p:blipFill>
            <a:blip r:embed="rId4"/>
            <a:srcRect/>
            <a:stretch>
              <a:fillRect/>
            </a:stretch>
          </p:blipFill>
          <p:spPr bwMode="auto">
            <a:xfrm rot="21391609">
              <a:off x="6154550" y="2799075"/>
              <a:ext cx="1905000" cy="1990725"/>
            </a:xfrm>
            <a:prstGeom prst="rect">
              <a:avLst/>
            </a:prstGeom>
            <a:noFill/>
            <a:ln w="9525">
              <a:noFill/>
              <a:miter lim="800000"/>
              <a:headEnd/>
              <a:tailEnd/>
            </a:ln>
            <a:effectLst/>
          </p:spPr>
        </p:pic>
        <p:sp>
          <p:nvSpPr>
            <p:cNvPr id="8" name="Rectangle 7"/>
            <p:cNvSpPr/>
            <p:nvPr/>
          </p:nvSpPr>
          <p:spPr>
            <a:xfrm rot="20282122">
              <a:off x="5832758" y="2889828"/>
              <a:ext cx="744889" cy="2438400"/>
            </a:xfrm>
            <a:prstGeom prst="rect">
              <a:avLst/>
            </a:prstGeom>
            <a:solidFill>
              <a:sysClr val="windowText" lastClr="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9" name="Rectangle 8"/>
            <p:cNvSpPr/>
            <p:nvPr/>
          </p:nvSpPr>
          <p:spPr>
            <a:xfrm rot="20029863">
              <a:off x="7744189" y="2489211"/>
              <a:ext cx="744889" cy="2438400"/>
            </a:xfrm>
            <a:prstGeom prst="rect">
              <a:avLst/>
            </a:prstGeom>
            <a:solidFill>
              <a:sysClr val="windowText" lastClr="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10" name="Rectangle 9"/>
            <p:cNvSpPr/>
            <p:nvPr/>
          </p:nvSpPr>
          <p:spPr>
            <a:xfrm rot="15412933">
              <a:off x="7149895" y="3722964"/>
              <a:ext cx="744889" cy="2438400"/>
            </a:xfrm>
            <a:prstGeom prst="rect">
              <a:avLst/>
            </a:prstGeom>
            <a:solidFill>
              <a:sysClr val="windowText" lastClr="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11" name="Rectangle 10"/>
            <p:cNvSpPr/>
            <p:nvPr/>
          </p:nvSpPr>
          <p:spPr>
            <a:xfrm rot="15412933">
              <a:off x="6462068" y="1249028"/>
              <a:ext cx="744889" cy="2438400"/>
            </a:xfrm>
            <a:prstGeom prst="rect">
              <a:avLst/>
            </a:prstGeom>
            <a:solidFill>
              <a:sysClr val="windowText" lastClr="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grpSp>
    </p:spTree>
    <p:extLst>
      <p:ext uri="{BB962C8B-B14F-4D97-AF65-F5344CB8AC3E}">
        <p14:creationId xmlns:p14="http://schemas.microsoft.com/office/powerpoint/2010/main" val="1435447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4286"/>
          </a:xfrm>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a:rPr>
              <a:t>How they function:</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645920"/>
            <a:ext cx="10515600" cy="4531043"/>
          </a:xfrm>
        </p:spPr>
        <p:txBody>
          <a:bodyPr>
            <a:normAutofit/>
          </a:bodyPr>
          <a:lstStyle/>
          <a:p>
            <a:pPr>
              <a:lnSpc>
                <a:spcPct val="100000"/>
              </a:lnSpc>
              <a:spcBef>
                <a:spcPts val="0"/>
              </a:spcBef>
            </a:pPr>
            <a:r>
              <a:rPr lang="en-US" sz="2600" dirty="0">
                <a:solidFill>
                  <a:schemeClr val="accent2">
                    <a:lumMod val="50000"/>
                  </a:schemeClr>
                </a:solidFill>
                <a:effectLst>
                  <a:outerShdw blurRad="38100" dist="38100" dir="2700000" algn="tl">
                    <a:srgbClr val="000000">
                      <a:alpha val="43137"/>
                    </a:srgbClr>
                  </a:outerShdw>
                </a:effectLst>
              </a:rPr>
              <a:t>A </a:t>
            </a:r>
            <a:r>
              <a:rPr lang="en-US" sz="2600" b="1" dirty="0">
                <a:solidFill>
                  <a:schemeClr val="accent2">
                    <a:lumMod val="50000"/>
                  </a:schemeClr>
                </a:solidFill>
                <a:effectLst>
                  <a:outerShdw blurRad="38100" dist="38100" dir="2700000" algn="tl">
                    <a:srgbClr val="000000">
                      <a:alpha val="43137"/>
                    </a:srgbClr>
                  </a:outerShdw>
                </a:effectLst>
              </a:rPr>
              <a:t>solid-state drive</a:t>
            </a:r>
            <a:r>
              <a:rPr lang="en-US" sz="2600" dirty="0">
                <a:solidFill>
                  <a:schemeClr val="accent2">
                    <a:lumMod val="50000"/>
                  </a:schemeClr>
                </a:solidFill>
                <a:effectLst>
                  <a:outerShdw blurRad="38100" dist="38100" dir="2700000" algn="tl">
                    <a:srgbClr val="000000">
                      <a:alpha val="43137"/>
                    </a:srgbClr>
                  </a:outerShdw>
                </a:effectLst>
              </a:rPr>
              <a:t> (</a:t>
            </a:r>
            <a:r>
              <a:rPr lang="en-US" sz="2600" b="1" dirty="0">
                <a:solidFill>
                  <a:schemeClr val="accent2">
                    <a:lumMod val="50000"/>
                  </a:schemeClr>
                </a:solidFill>
                <a:effectLst>
                  <a:outerShdw blurRad="38100" dist="38100" dir="2700000" algn="tl">
                    <a:srgbClr val="000000">
                      <a:alpha val="43137"/>
                    </a:srgbClr>
                  </a:outerShdw>
                </a:effectLst>
              </a:rPr>
              <a:t>SSD</a:t>
            </a:r>
            <a:r>
              <a:rPr lang="en-US" sz="2600" dirty="0">
                <a:solidFill>
                  <a:schemeClr val="accent2">
                    <a:lumMod val="50000"/>
                  </a:schemeClr>
                </a:solidFill>
                <a:effectLst>
                  <a:outerShdw blurRad="38100" dist="38100" dir="2700000" algn="tl">
                    <a:srgbClr val="000000">
                      <a:alpha val="43137"/>
                    </a:srgbClr>
                  </a:outerShdw>
                </a:effectLst>
              </a:rPr>
              <a:t>) </a:t>
            </a:r>
            <a:r>
              <a:rPr lang="en-US" sz="2600" dirty="0">
                <a:solidFill>
                  <a:prstClr val="black"/>
                </a:solidFill>
                <a:effectLst>
                  <a:outerShdw blurRad="38100" dist="38100" dir="2700000" algn="tl">
                    <a:srgbClr val="000000">
                      <a:alpha val="43137"/>
                    </a:srgbClr>
                  </a:outerShdw>
                </a:effectLst>
              </a:rPr>
              <a:t>is a data storage device that uses solid-state memory to store persistent data</a:t>
            </a:r>
            <a:r>
              <a:rPr lang="en-US" sz="2600" dirty="0" smtClean="0">
                <a:solidFill>
                  <a:prstClr val="black"/>
                </a:solidFill>
                <a:effectLst>
                  <a:outerShdw blurRad="38100" dist="38100" dir="2700000" algn="tl">
                    <a:srgbClr val="000000">
                      <a:alpha val="43137"/>
                    </a:srgbClr>
                  </a:outerShdw>
                </a:effectLst>
              </a:rPr>
              <a:t>.</a:t>
            </a:r>
          </a:p>
          <a:p>
            <a:pPr>
              <a:lnSpc>
                <a:spcPct val="100000"/>
              </a:lnSpc>
              <a:spcBef>
                <a:spcPts val="0"/>
              </a:spcBef>
            </a:pPr>
            <a:endParaRPr lang="en-US" dirty="0">
              <a:solidFill>
                <a:prstClr val="black"/>
              </a:solidFill>
            </a:endParaRPr>
          </a:p>
          <a:p>
            <a:pPr>
              <a:lnSpc>
                <a:spcPct val="100000"/>
              </a:lnSpc>
              <a:spcBef>
                <a:spcPts val="0"/>
              </a:spcBef>
            </a:pPr>
            <a:endParaRPr lang="en-US" dirty="0" smtClean="0">
              <a:solidFill>
                <a:prstClr val="black"/>
              </a:solidFill>
            </a:endParaRPr>
          </a:p>
          <a:p>
            <a:pPr marL="0" lvl="0" indent="0">
              <a:lnSpc>
                <a:spcPct val="100000"/>
              </a:lnSpc>
              <a:spcBef>
                <a:spcPts val="0"/>
              </a:spcBef>
              <a:buNone/>
            </a:pPr>
            <a:r>
              <a:rPr lang="en-US" b="1" dirty="0">
                <a:solidFill>
                  <a:schemeClr val="accent2">
                    <a:lumMod val="50000"/>
                  </a:schemeClr>
                </a:solidFill>
              </a:rPr>
              <a:t>No moving parts </a:t>
            </a:r>
          </a:p>
          <a:p>
            <a:pPr marL="0" lvl="0" indent="0">
              <a:lnSpc>
                <a:spcPct val="100000"/>
              </a:lnSpc>
              <a:spcBef>
                <a:spcPts val="0"/>
              </a:spcBef>
              <a:buNone/>
            </a:pPr>
            <a:r>
              <a:rPr lang="en-US" b="1" dirty="0">
                <a:solidFill>
                  <a:schemeClr val="accent2">
                    <a:lumMod val="50000"/>
                  </a:schemeClr>
                </a:solidFill>
              </a:rPr>
              <a:t>(unlike magnetic/ optical storage</a:t>
            </a:r>
            <a:r>
              <a:rPr lang="en-US" sz="3200" b="1" dirty="0">
                <a:solidFill>
                  <a:schemeClr val="accent2">
                    <a:lumMod val="50000"/>
                  </a:schemeClr>
                </a:solidFill>
              </a:rPr>
              <a:t>)</a:t>
            </a:r>
          </a:p>
          <a:p>
            <a:pPr>
              <a:lnSpc>
                <a:spcPct val="100000"/>
              </a:lnSpc>
              <a:spcBef>
                <a:spcPts val="0"/>
              </a:spcBef>
            </a:pPr>
            <a:endParaRPr lang="en-US" dirty="0">
              <a:solidFill>
                <a:prstClr val="black"/>
              </a:solidFill>
            </a:endParaRPr>
          </a:p>
          <a:p>
            <a:endParaRPr lang="en-US" sz="2000" dirty="0"/>
          </a:p>
        </p:txBody>
      </p:sp>
    </p:spTree>
    <p:extLst>
      <p:ext uri="{BB962C8B-B14F-4D97-AF65-F5344CB8AC3E}">
        <p14:creationId xmlns:p14="http://schemas.microsoft.com/office/powerpoint/2010/main" val="16878811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9532"/>
          </a:xfrm>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a:rPr>
              <a:t>Flash memory:</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63040"/>
            <a:ext cx="10515600" cy="4713923"/>
          </a:xfrm>
        </p:spPr>
        <p:txBody>
          <a:bodyPr/>
          <a:lstStyle/>
          <a:p>
            <a:pPr lvl="1" fontAlgn="base">
              <a:lnSpc>
                <a:spcPct val="100000"/>
              </a:lnSpc>
              <a:spcBef>
                <a:spcPct val="20000"/>
              </a:spcBef>
              <a:spcAft>
                <a:spcPct val="0"/>
              </a:spcAft>
            </a:pPr>
            <a:r>
              <a:rPr lang="en-US" kern="0" dirty="0">
                <a:effectLst>
                  <a:outerShdw blurRad="38100" dist="38100" dir="2700000" algn="tl">
                    <a:srgbClr val="000000">
                      <a:alpha val="43137"/>
                    </a:srgbClr>
                  </a:outerShdw>
                </a:effectLst>
              </a:rPr>
              <a:t>Found in </a:t>
            </a:r>
            <a:r>
              <a:rPr lang="en-US" b="1" kern="0" dirty="0">
                <a:solidFill>
                  <a:schemeClr val="accent2">
                    <a:lumMod val="50000"/>
                  </a:schemeClr>
                </a:solidFill>
                <a:effectLst>
                  <a:outerShdw blurRad="38100" dist="38100" dir="2700000" algn="tl">
                    <a:srgbClr val="000000">
                      <a:alpha val="43137"/>
                    </a:srgbClr>
                  </a:outerShdw>
                </a:effectLst>
              </a:rPr>
              <a:t>cameras</a:t>
            </a:r>
            <a:r>
              <a:rPr lang="en-US" kern="0" dirty="0">
                <a:effectLst>
                  <a:outerShdw blurRad="38100" dist="38100" dir="2700000" algn="tl">
                    <a:srgbClr val="000000">
                      <a:alpha val="43137"/>
                    </a:srgbClr>
                  </a:outerShdw>
                </a:effectLst>
              </a:rPr>
              <a:t> and </a:t>
            </a:r>
            <a:r>
              <a:rPr lang="en-US" b="1" kern="0" dirty="0">
                <a:solidFill>
                  <a:schemeClr val="accent2">
                    <a:lumMod val="50000"/>
                  </a:schemeClr>
                </a:solidFill>
                <a:effectLst>
                  <a:outerShdw blurRad="38100" dist="38100" dir="2700000" algn="tl">
                    <a:srgbClr val="000000">
                      <a:alpha val="43137"/>
                    </a:srgbClr>
                  </a:outerShdw>
                </a:effectLst>
              </a:rPr>
              <a:t>USB drives</a:t>
            </a:r>
          </a:p>
          <a:p>
            <a:pPr lvl="1" fontAlgn="base">
              <a:lnSpc>
                <a:spcPct val="100000"/>
              </a:lnSpc>
              <a:spcBef>
                <a:spcPct val="20000"/>
              </a:spcBef>
              <a:spcAft>
                <a:spcPct val="0"/>
              </a:spcAft>
            </a:pPr>
            <a:r>
              <a:rPr lang="en-US" kern="0" dirty="0">
                <a:effectLst>
                  <a:outerShdw blurRad="38100" dist="38100" dir="2700000" algn="tl">
                    <a:srgbClr val="000000">
                      <a:alpha val="43137"/>
                    </a:srgbClr>
                  </a:outerShdw>
                </a:effectLst>
              </a:rPr>
              <a:t>Long term updateable storage</a:t>
            </a:r>
          </a:p>
          <a:p>
            <a:endParaRPr lang="en-US" dirty="0"/>
          </a:p>
        </p:txBody>
      </p:sp>
      <p:pic>
        <p:nvPicPr>
          <p:cNvPr id="4" name="Picture 3" descr="494299_26612071.jpg"/>
          <p:cNvPicPr>
            <a:picLocks noChangeAspect="1"/>
          </p:cNvPicPr>
          <p:nvPr/>
        </p:nvPicPr>
        <p:blipFill>
          <a:blip r:embed="rId2" cstate="print"/>
          <a:srcRect l="12554" t="20513" r="18400" b="17949"/>
          <a:stretch>
            <a:fillRect/>
          </a:stretch>
        </p:blipFill>
        <p:spPr>
          <a:xfrm rot="19545127">
            <a:off x="2337857" y="3251955"/>
            <a:ext cx="2330142" cy="1694649"/>
          </a:xfrm>
          <a:prstGeom prst="rect">
            <a:avLst/>
          </a:prstGeom>
        </p:spPr>
      </p:pic>
    </p:spTree>
    <p:extLst>
      <p:ext uri="{BB962C8B-B14F-4D97-AF65-F5344CB8AC3E}">
        <p14:creationId xmlns:p14="http://schemas.microsoft.com/office/powerpoint/2010/main" val="29357454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69039"/>
          </a:xfrm>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a:rPr>
              <a:t>Smart card:</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lvl="1" fontAlgn="base">
              <a:lnSpc>
                <a:spcPct val="100000"/>
              </a:lnSpc>
              <a:spcBef>
                <a:spcPct val="20000"/>
              </a:spcBef>
              <a:spcAft>
                <a:spcPct val="0"/>
              </a:spcAft>
            </a:pPr>
            <a:r>
              <a:rPr lang="en-US" kern="0" dirty="0" smtClean="0">
                <a:effectLst>
                  <a:outerShdw blurRad="38100" dist="38100" dir="2700000" algn="tl">
                    <a:srgbClr val="000000">
                      <a:alpha val="43137"/>
                    </a:srgbClr>
                  </a:outerShdw>
                </a:effectLst>
              </a:rPr>
              <a:t>A Credit </a:t>
            </a:r>
            <a:r>
              <a:rPr lang="en-US" kern="0" dirty="0">
                <a:effectLst>
                  <a:outerShdw blurRad="38100" dist="38100" dir="2700000" algn="tl">
                    <a:srgbClr val="000000">
                      <a:alpha val="43137"/>
                    </a:srgbClr>
                  </a:outerShdw>
                </a:effectLst>
              </a:rPr>
              <a:t>cards with a </a:t>
            </a:r>
            <a:r>
              <a:rPr lang="en-US" b="1" kern="0" dirty="0">
                <a:solidFill>
                  <a:schemeClr val="accent2">
                    <a:lumMod val="50000"/>
                  </a:schemeClr>
                </a:solidFill>
                <a:effectLst>
                  <a:outerShdw blurRad="38100" dist="38100" dir="2700000" algn="tl">
                    <a:srgbClr val="000000">
                      <a:alpha val="43137"/>
                    </a:srgbClr>
                  </a:outerShdw>
                </a:effectLst>
              </a:rPr>
              <a:t>chip</a:t>
            </a:r>
          </a:p>
          <a:p>
            <a:pPr lvl="1" fontAlgn="base">
              <a:lnSpc>
                <a:spcPct val="100000"/>
              </a:lnSpc>
              <a:spcBef>
                <a:spcPct val="20000"/>
              </a:spcBef>
              <a:spcAft>
                <a:spcPct val="0"/>
              </a:spcAft>
            </a:pPr>
            <a:r>
              <a:rPr lang="en-US" kern="0" dirty="0">
                <a:solidFill>
                  <a:schemeClr val="accent2">
                    <a:lumMod val="50000"/>
                  </a:schemeClr>
                </a:solidFill>
                <a:effectLst>
                  <a:outerShdw blurRad="38100" dist="38100" dir="2700000" algn="tl">
                    <a:srgbClr val="000000">
                      <a:alpha val="43137"/>
                    </a:srgbClr>
                  </a:outerShdw>
                </a:effectLst>
              </a:rPr>
              <a:t>Chip</a:t>
            </a:r>
            <a:r>
              <a:rPr lang="en-US" kern="0" dirty="0">
                <a:effectLst>
                  <a:outerShdw blurRad="38100" dist="38100" dir="2700000" algn="tl">
                    <a:srgbClr val="000000">
                      <a:alpha val="43137"/>
                    </a:srgbClr>
                  </a:outerShdw>
                </a:effectLst>
              </a:rPr>
              <a:t> stores data</a:t>
            </a:r>
          </a:p>
          <a:p>
            <a:pPr lvl="1" fontAlgn="base">
              <a:lnSpc>
                <a:spcPct val="100000"/>
              </a:lnSpc>
              <a:spcBef>
                <a:spcPct val="20000"/>
              </a:spcBef>
              <a:spcAft>
                <a:spcPct val="0"/>
              </a:spcAft>
            </a:pPr>
            <a:r>
              <a:rPr lang="en-US" kern="0" dirty="0">
                <a:effectLst>
                  <a:outerShdw blurRad="38100" dist="38100" dir="2700000" algn="tl">
                    <a:srgbClr val="000000">
                      <a:alpha val="43137"/>
                    </a:srgbClr>
                  </a:outerShdw>
                </a:effectLst>
              </a:rPr>
              <a:t>May be used as </a:t>
            </a:r>
            <a:r>
              <a:rPr lang="en-US" b="1" kern="0" dirty="0">
                <a:solidFill>
                  <a:schemeClr val="accent2">
                    <a:lumMod val="50000"/>
                  </a:schemeClr>
                </a:solidFill>
                <a:effectLst>
                  <a:outerShdw blurRad="38100" dist="38100" dir="2700000" algn="tl">
                    <a:srgbClr val="000000">
                      <a:alpha val="43137"/>
                    </a:srgbClr>
                  </a:outerShdw>
                </a:effectLst>
              </a:rPr>
              <a:t>electronic cash</a:t>
            </a:r>
          </a:p>
          <a:p>
            <a:pPr lvl="1" fontAlgn="base">
              <a:lnSpc>
                <a:spcPct val="100000"/>
              </a:lnSpc>
              <a:spcBef>
                <a:spcPct val="20000"/>
              </a:spcBef>
              <a:spcAft>
                <a:spcPct val="0"/>
              </a:spcAft>
            </a:pPr>
            <a:r>
              <a:rPr lang="en-US" kern="0" dirty="0">
                <a:effectLst>
                  <a:outerShdw blurRad="38100" dist="38100" dir="2700000" algn="tl">
                    <a:srgbClr val="000000">
                      <a:alpha val="43137"/>
                    </a:srgbClr>
                  </a:outerShdw>
                </a:effectLst>
              </a:rPr>
              <a:t>Hotels use for </a:t>
            </a:r>
            <a:r>
              <a:rPr lang="en-US" b="1" kern="0" dirty="0">
                <a:solidFill>
                  <a:schemeClr val="accent2">
                    <a:lumMod val="50000"/>
                  </a:schemeClr>
                </a:solidFill>
                <a:effectLst>
                  <a:outerShdw blurRad="38100" dist="38100" dir="2700000" algn="tl">
                    <a:srgbClr val="000000">
                      <a:alpha val="43137"/>
                    </a:srgbClr>
                  </a:outerShdw>
                </a:effectLst>
              </a:rPr>
              <a:t>electronic keys</a:t>
            </a:r>
          </a:p>
          <a:p>
            <a:endParaRPr lang="en-US" dirty="0"/>
          </a:p>
        </p:txBody>
      </p:sp>
      <p:pic>
        <p:nvPicPr>
          <p:cNvPr id="4" name="Picture 2" descr="F:\ICT fundamentals\Sawyer\chapter05images\saw8293x_p0532.jpg"/>
          <p:cNvPicPr>
            <a:picLocks noChangeAspect="1" noChangeArrowheads="1"/>
          </p:cNvPicPr>
          <p:nvPr/>
        </p:nvPicPr>
        <p:blipFill>
          <a:blip r:embed="rId2" cstate="print"/>
          <a:srcRect/>
          <a:stretch>
            <a:fillRect/>
          </a:stretch>
        </p:blipFill>
        <p:spPr bwMode="auto">
          <a:xfrm>
            <a:off x="5901510" y="3814574"/>
            <a:ext cx="2386013" cy="1563687"/>
          </a:xfrm>
          <a:prstGeom prst="rect">
            <a:avLst/>
          </a:prstGeom>
          <a:noFill/>
        </p:spPr>
      </p:pic>
    </p:spTree>
    <p:extLst>
      <p:ext uri="{BB962C8B-B14F-4D97-AF65-F5344CB8AC3E}">
        <p14:creationId xmlns:p14="http://schemas.microsoft.com/office/powerpoint/2010/main" val="33599210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5077"/>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Solid State Disks (SSD):</a:t>
            </a:r>
            <a:endParaRPr lang="en-US" sz="14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21394"/>
            <a:ext cx="10515600" cy="5142368"/>
          </a:xfrm>
        </p:spPr>
        <p:txBody>
          <a:bodyPr>
            <a:normAutofit/>
          </a:bodyPr>
          <a:lstStyle/>
          <a:p>
            <a:pPr lvl="1" fontAlgn="base">
              <a:lnSpc>
                <a:spcPct val="100000"/>
              </a:lnSpc>
              <a:spcBef>
                <a:spcPct val="20000"/>
              </a:spcBef>
              <a:spcAft>
                <a:spcPct val="0"/>
              </a:spcAft>
            </a:pPr>
            <a:r>
              <a:rPr lang="en-US" kern="0" dirty="0" smtClean="0">
                <a:effectLst>
                  <a:outerShdw blurRad="38100" dist="38100" dir="2700000" algn="tl">
                    <a:srgbClr val="000000">
                      <a:alpha val="43137"/>
                    </a:srgbClr>
                  </a:outerShdw>
                </a:effectLst>
              </a:rPr>
              <a:t>Extremely</a:t>
            </a:r>
            <a:r>
              <a:rPr lang="en-US" b="1" kern="0" dirty="0" smtClean="0">
                <a:effectLst>
                  <a:outerShdw blurRad="38100" dist="38100" dir="2700000" algn="tl">
                    <a:srgbClr val="000000">
                      <a:alpha val="43137"/>
                    </a:srgbClr>
                  </a:outerShdw>
                </a:effectLst>
              </a:rPr>
              <a:t> </a:t>
            </a:r>
            <a:r>
              <a:rPr lang="en-US" b="1" kern="0" dirty="0">
                <a:solidFill>
                  <a:schemeClr val="accent2">
                    <a:lumMod val="50000"/>
                  </a:schemeClr>
                </a:solidFill>
                <a:effectLst>
                  <a:outerShdw blurRad="38100" dist="38100" dir="2700000" algn="tl">
                    <a:srgbClr val="000000">
                      <a:alpha val="43137"/>
                    </a:srgbClr>
                  </a:outerShdw>
                </a:effectLst>
              </a:rPr>
              <a:t>fast</a:t>
            </a:r>
          </a:p>
          <a:p>
            <a:pPr lvl="1" fontAlgn="base">
              <a:lnSpc>
                <a:spcPct val="100000"/>
              </a:lnSpc>
              <a:spcBef>
                <a:spcPct val="20000"/>
              </a:spcBef>
              <a:spcAft>
                <a:spcPct val="0"/>
              </a:spcAft>
            </a:pP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A</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type of storage device used in </a:t>
            </a:r>
            <a:r>
              <a:rPr lang="en-US" dirty="0" smtClean="0">
                <a:effectLst>
                  <a:outerShdw blurRad="38100" dist="38100" dir="2700000" algn="tl">
                    <a:srgbClr val="000000">
                      <a:alpha val="43137"/>
                    </a:srgbClr>
                  </a:outerShdw>
                </a:effectLst>
              </a:rPr>
              <a:t>computers.</a:t>
            </a:r>
          </a:p>
          <a:p>
            <a:pPr lvl="1" fontAlgn="base">
              <a:lnSpc>
                <a:spcPct val="100000"/>
              </a:lnSpc>
              <a:spcBef>
                <a:spcPct val="20000"/>
              </a:spcBef>
              <a:spcAft>
                <a:spcPct val="0"/>
              </a:spcAft>
            </a:pPr>
            <a:r>
              <a:rPr lang="en-US" dirty="0">
                <a:effectLst>
                  <a:outerShdw blurRad="38100" dist="38100" dir="2700000" algn="tl">
                    <a:srgbClr val="000000">
                      <a:alpha val="43137"/>
                    </a:srgbClr>
                  </a:outerShdw>
                </a:effectLst>
              </a:rPr>
              <a:t>N</a:t>
            </a:r>
            <a:r>
              <a:rPr lang="en-US" dirty="0" smtClean="0">
                <a:effectLst>
                  <a:outerShdw blurRad="38100" dist="38100" dir="2700000" algn="tl">
                    <a:srgbClr val="000000">
                      <a:alpha val="43137"/>
                    </a:srgbClr>
                  </a:outerShdw>
                </a:effectLst>
              </a:rPr>
              <a:t>on-volatile </a:t>
            </a:r>
            <a:r>
              <a:rPr lang="en-US" dirty="0">
                <a:effectLst>
                  <a:outerShdw blurRad="38100" dist="38100" dir="2700000" algn="tl">
                    <a:srgbClr val="000000">
                      <a:alpha val="43137"/>
                    </a:srgbClr>
                  </a:outerShdw>
                </a:effectLst>
              </a:rPr>
              <a:t>storage media </a:t>
            </a:r>
            <a:endParaRPr lang="en-US" dirty="0" smtClean="0">
              <a:effectLst>
                <a:outerShdw blurRad="38100" dist="38100" dir="2700000" algn="tl">
                  <a:srgbClr val="000000">
                    <a:alpha val="43137"/>
                  </a:srgbClr>
                </a:outerShdw>
              </a:effectLst>
            </a:endParaRPr>
          </a:p>
          <a:p>
            <a:pPr lvl="1" fontAlgn="base">
              <a:lnSpc>
                <a:spcPct val="100000"/>
              </a:lnSpc>
              <a:spcBef>
                <a:spcPct val="20000"/>
              </a:spcBef>
              <a:spcAft>
                <a:spcPct val="0"/>
              </a:spcAft>
            </a:pPr>
            <a:r>
              <a:rPr lang="en-US" dirty="0">
                <a:effectLst>
                  <a:outerShdw blurRad="38100" dist="38100" dir="2700000" algn="tl">
                    <a:srgbClr val="000000">
                      <a:alpha val="43137"/>
                    </a:srgbClr>
                  </a:outerShdw>
                </a:effectLst>
              </a:rPr>
              <a:t>S</a:t>
            </a:r>
            <a:r>
              <a:rPr lang="en-US" dirty="0" smtClean="0">
                <a:effectLst>
                  <a:outerShdw blurRad="38100" dist="38100" dir="2700000" algn="tl">
                    <a:srgbClr val="000000">
                      <a:alpha val="43137"/>
                    </a:srgbClr>
                  </a:outerShdw>
                </a:effectLst>
              </a:rPr>
              <a:t>tores </a:t>
            </a:r>
            <a:r>
              <a:rPr lang="en-US" dirty="0">
                <a:effectLst>
                  <a:outerShdw blurRad="38100" dist="38100" dir="2700000" algn="tl">
                    <a:srgbClr val="000000">
                      <a:alpha val="43137"/>
                    </a:srgbClr>
                  </a:outerShdw>
                </a:effectLst>
              </a:rPr>
              <a:t>persistent data on solid-state </a:t>
            </a:r>
            <a:r>
              <a:rPr lang="en-US" dirty="0" smtClean="0">
                <a:effectLst>
                  <a:outerShdw blurRad="38100" dist="38100" dir="2700000" algn="tl">
                    <a:srgbClr val="000000">
                      <a:alpha val="43137"/>
                    </a:srgbClr>
                  </a:outerShdw>
                </a:effectLst>
              </a:rPr>
              <a:t>flash</a:t>
            </a:r>
          </a:p>
          <a:p>
            <a:pPr lvl="1" fontAlgn="base">
              <a:lnSpc>
                <a:spcPct val="100000"/>
              </a:lnSpc>
              <a:spcBef>
                <a:spcPct val="20000"/>
              </a:spcBef>
              <a:spcAft>
                <a:spcPct val="0"/>
              </a:spcAft>
            </a:pPr>
            <a:endParaRPr lang="en-US" sz="1800" kern="0" dirty="0">
              <a:effectLst>
                <a:outerShdw blurRad="38100" dist="38100" dir="2700000" algn="tl">
                  <a:srgbClr val="000000">
                    <a:alpha val="43137"/>
                  </a:srgbClr>
                </a:outerShdw>
              </a:effectLst>
            </a:endParaRPr>
          </a:p>
          <a:p>
            <a:r>
              <a:rPr lang="en-US" sz="2000" dirty="0">
                <a:effectLst>
                  <a:outerShdw blurRad="38100" dist="38100" dir="2700000" algn="tl">
                    <a:srgbClr val="000000">
                      <a:alpha val="43137"/>
                    </a:srgbClr>
                  </a:outerShdw>
                </a:effectLst>
              </a:rPr>
              <a:t>SSDs are faster, more durable, more compact, </a:t>
            </a:r>
            <a:r>
              <a:rPr lang="en-US" sz="2000" dirty="0" smtClean="0">
                <a:effectLst>
                  <a:outerShdw blurRad="38100" dist="38100" dir="2700000" algn="tl">
                    <a:srgbClr val="000000">
                      <a:alpha val="43137"/>
                    </a:srgbClr>
                  </a:outerShdw>
                </a:effectLst>
              </a:rPr>
              <a:t>and </a:t>
            </a:r>
            <a:r>
              <a:rPr lang="en-US" sz="2000" dirty="0">
                <a:effectLst>
                  <a:outerShdw blurRad="38100" dist="38100" dir="2700000" algn="tl">
                    <a:srgbClr val="000000">
                      <a:alpha val="43137"/>
                    </a:srgbClr>
                  </a:outerShdw>
                </a:effectLst>
              </a:rPr>
              <a:t>consume less </a:t>
            </a:r>
            <a:r>
              <a:rPr lang="en-US" sz="2000" dirty="0" smtClean="0">
                <a:effectLst>
                  <a:outerShdw blurRad="38100" dist="38100" dir="2700000" algn="tl">
                    <a:srgbClr val="000000">
                      <a:alpha val="43137"/>
                    </a:srgbClr>
                  </a:outerShdw>
                </a:effectLst>
              </a:rPr>
              <a:t>energy than HDD</a:t>
            </a:r>
            <a:endParaRPr lang="en-US" sz="2000" dirty="0">
              <a:effectLst>
                <a:outerShdw blurRad="38100" dist="38100" dir="2700000" algn="tl">
                  <a:srgbClr val="000000">
                    <a:alpha val="43137"/>
                  </a:srgbClr>
                </a:outerShdw>
              </a:effectLst>
            </a:endParaRPr>
          </a:p>
        </p:txBody>
      </p:sp>
      <p:pic>
        <p:nvPicPr>
          <p:cNvPr id="4" name="Picture 2"/>
          <p:cNvPicPr>
            <a:picLocks noChangeAspect="1" noChangeArrowheads="1"/>
          </p:cNvPicPr>
          <p:nvPr/>
        </p:nvPicPr>
        <p:blipFill>
          <a:blip r:embed="rId2"/>
          <a:srcRect/>
          <a:stretch>
            <a:fillRect/>
          </a:stretch>
        </p:blipFill>
        <p:spPr bwMode="auto">
          <a:xfrm>
            <a:off x="7427035" y="4399646"/>
            <a:ext cx="1905000" cy="1990725"/>
          </a:xfrm>
          <a:prstGeom prst="rect">
            <a:avLst/>
          </a:prstGeom>
          <a:noFill/>
          <a:ln w="9525">
            <a:noFill/>
            <a:miter lim="800000"/>
            <a:headEnd/>
            <a:tailEnd/>
          </a:ln>
          <a:effectLst/>
        </p:spPr>
      </p:pic>
    </p:spTree>
    <p:extLst>
      <p:ext uri="{BB962C8B-B14F-4D97-AF65-F5344CB8AC3E}">
        <p14:creationId xmlns:p14="http://schemas.microsoft.com/office/powerpoint/2010/main" val="31779360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7093"/>
          </a:xfrm>
        </p:spPr>
        <p:txBody>
          <a:bodyPr>
            <a:normAutofit fontScale="90000"/>
          </a:bodyPr>
          <a:lstStyle/>
          <a:p>
            <a:r>
              <a:rPr lang="en-US" sz="3600" b="1" dirty="0">
                <a:solidFill>
                  <a:schemeClr val="accent2">
                    <a:lumMod val="50000"/>
                  </a:schemeClr>
                </a:solidFill>
                <a:effectLst>
                  <a:outerShdw blurRad="38100" dist="38100" dir="2700000" algn="tl">
                    <a:srgbClr val="000000">
                      <a:alpha val="43137"/>
                    </a:srgbClr>
                  </a:outerShdw>
                </a:effectLst>
                <a:latin typeface="Calibri"/>
              </a:rPr>
              <a:t>Performance comparison</a:t>
            </a:r>
            <a:r>
              <a:rPr lang="en-US" sz="3600" dirty="0" smtClean="0">
                <a:solidFill>
                  <a:srgbClr val="F79646">
                    <a:lumMod val="75000"/>
                  </a:srgbClr>
                </a:solidFill>
                <a:latin typeface="Calibri"/>
              </a:rPr>
              <a:t/>
            </a:r>
            <a:br>
              <a:rPr lang="en-US" sz="3600" dirty="0" smtClean="0">
                <a:solidFill>
                  <a:srgbClr val="F79646">
                    <a:lumMod val="75000"/>
                  </a:srgbClr>
                </a:solidFill>
                <a:latin typeface="Calibri"/>
              </a:rPr>
            </a:br>
            <a:r>
              <a:rPr lang="en-US" sz="3600" dirty="0" smtClean="0">
                <a:solidFill>
                  <a:srgbClr val="F79646">
                    <a:lumMod val="75000"/>
                  </a:srgbClr>
                </a:solidFill>
                <a:latin typeface="Calibri"/>
              </a:rPr>
              <a:t/>
            </a:r>
            <a:br>
              <a:rPr lang="en-US" sz="3600" dirty="0" smtClean="0">
                <a:solidFill>
                  <a:srgbClr val="F79646">
                    <a:lumMod val="75000"/>
                  </a:srgbClr>
                </a:solidFill>
                <a:latin typeface="Calibri"/>
              </a:rPr>
            </a:br>
            <a:r>
              <a:rPr lang="en-US" sz="3600" b="1" dirty="0" smtClean="0">
                <a:solidFill>
                  <a:schemeClr val="accent2">
                    <a:lumMod val="50000"/>
                  </a:schemeClr>
                </a:solidFill>
                <a:effectLst>
                  <a:outerShdw blurRad="38100" dist="38100" dir="2700000" algn="tl">
                    <a:srgbClr val="000000">
                      <a:alpha val="43137"/>
                    </a:srgbClr>
                  </a:outerShdw>
                </a:effectLst>
                <a:latin typeface="Calibri"/>
              </a:rPr>
              <a:t>Storage hierarchy</a:t>
            </a:r>
            <a:endParaRPr lang="en-US" sz="2000" b="1" dirty="0">
              <a:solidFill>
                <a:schemeClr val="accent2">
                  <a:lumMod val="50000"/>
                </a:schemeClr>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3"/>
          <a:stretch>
            <a:fillRect/>
          </a:stretch>
        </p:blipFill>
        <p:spPr>
          <a:xfrm>
            <a:off x="3314356" y="1825625"/>
            <a:ext cx="5563287" cy="4351338"/>
          </a:xfrm>
          <a:prstGeom prst="rect">
            <a:avLst/>
          </a:prstGeom>
        </p:spPr>
      </p:pic>
    </p:spTree>
    <p:extLst>
      <p:ext uri="{BB962C8B-B14F-4D97-AF65-F5344CB8AC3E}">
        <p14:creationId xmlns:p14="http://schemas.microsoft.com/office/powerpoint/2010/main" val="24599234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6558"/>
          </a:xfrm>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a:rPr>
              <a:t>Performance comparison</a:t>
            </a:r>
            <a:endParaRPr lang="en-US" sz="3600" b="1"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30448"/>
            <a:ext cx="10515600" cy="4746515"/>
          </a:xfrm>
        </p:spPr>
        <p:txBody>
          <a:bodyPr>
            <a:normAutofit/>
          </a:bodyPr>
          <a:lstStyle/>
          <a:p>
            <a:pPr marL="0" lvl="0" indent="0">
              <a:lnSpc>
                <a:spcPct val="100000"/>
              </a:lnSpc>
              <a:spcBef>
                <a:spcPts val="0"/>
              </a:spcBef>
              <a:buNone/>
            </a:pPr>
            <a:r>
              <a:rPr lang="en-US" b="1" i="1" dirty="0">
                <a:solidFill>
                  <a:schemeClr val="accent2">
                    <a:lumMod val="50000"/>
                  </a:schemeClr>
                </a:solidFill>
                <a:effectLst>
                  <a:outerShdw blurRad="38100" dist="38100" dir="2700000" algn="tl">
                    <a:srgbClr val="000000">
                      <a:alpha val="43137"/>
                    </a:srgbClr>
                  </a:outerShdw>
                </a:effectLst>
                <a:cs typeface="Tahoma" pitchFamily="34" charset="0"/>
              </a:rPr>
              <a:t>Average access time</a:t>
            </a:r>
          </a:p>
          <a:p>
            <a:pPr marL="342900" lvl="1" indent="-342900">
              <a:lnSpc>
                <a:spcPct val="100000"/>
              </a:lnSpc>
              <a:spcBef>
                <a:spcPts val="0"/>
              </a:spcBef>
            </a:pPr>
            <a:r>
              <a:rPr lang="en-US" dirty="0">
                <a:effectLst>
                  <a:outerShdw blurRad="38100" dist="38100" dir="2700000" algn="tl">
                    <a:srgbClr val="000000">
                      <a:alpha val="43137"/>
                    </a:srgbClr>
                  </a:outerShdw>
                </a:effectLst>
              </a:rPr>
              <a:t>Depends </a:t>
            </a:r>
            <a:r>
              <a:rPr lang="en-US" dirty="0" smtClean="0">
                <a:effectLst>
                  <a:outerShdw blurRad="38100" dist="38100" dir="2700000" algn="tl">
                    <a:srgbClr val="000000">
                      <a:alpha val="43137"/>
                    </a:srgbClr>
                  </a:outerShdw>
                </a:effectLst>
              </a:rPr>
              <a:t>on:   </a:t>
            </a:r>
            <a:r>
              <a:rPr lang="en-US" b="1" dirty="0" smtClean="0">
                <a:effectLst>
                  <a:outerShdw blurRad="38100" dist="38100" dir="2700000" algn="tl">
                    <a:srgbClr val="000000">
                      <a:alpha val="43137"/>
                    </a:srgbClr>
                  </a:outerShdw>
                </a:effectLst>
              </a:rPr>
              <a:t> (</a:t>
            </a:r>
            <a:r>
              <a:rPr lang="en-US" sz="2800" b="1" dirty="0" err="1" smtClean="0">
                <a:solidFill>
                  <a:schemeClr val="accent2">
                    <a:lumMod val="50000"/>
                  </a:schemeClr>
                </a:solidFill>
                <a:effectLst>
                  <a:outerShdw blurRad="38100" dist="38100" dir="2700000" algn="tl">
                    <a:srgbClr val="000000">
                      <a:alpha val="43137"/>
                    </a:srgbClr>
                  </a:outerShdw>
                </a:effectLst>
              </a:rPr>
              <a:t>i</a:t>
            </a:r>
            <a:r>
              <a:rPr lang="en-US" sz="2800" b="1" dirty="0" smtClean="0">
                <a:solidFill>
                  <a:schemeClr val="accent2">
                    <a:lumMod val="50000"/>
                  </a:schemeClr>
                </a:solidFill>
                <a:effectLst>
                  <a:outerShdw blurRad="38100" dist="38100" dir="2700000" algn="tl">
                    <a:srgbClr val="000000">
                      <a:alpha val="43137"/>
                    </a:srgbClr>
                  </a:outerShdw>
                </a:effectLst>
              </a:rPr>
              <a:t>)</a:t>
            </a:r>
            <a:r>
              <a:rPr lang="en-US" sz="2800"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RPM, </a:t>
            </a:r>
            <a:r>
              <a:rPr lang="en-US" dirty="0" smtClean="0">
                <a:effectLst>
                  <a:outerShdw blurRad="38100" dist="38100" dir="2700000" algn="tl">
                    <a:srgbClr val="000000">
                      <a:alpha val="43137"/>
                    </a:srgbClr>
                  </a:outerShdw>
                </a:effectLst>
              </a:rPr>
              <a:t> (ii</a:t>
            </a:r>
            <a:r>
              <a:rPr lang="en-US" sz="2800" b="1" dirty="0" smtClean="0">
                <a:solidFill>
                  <a:schemeClr val="accent2">
                    <a:lumMod val="50000"/>
                  </a:schemeClr>
                </a:solidFill>
                <a:effectLst>
                  <a:outerShdw blurRad="38100" dist="38100" dir="2700000" algn="tl">
                    <a:srgbClr val="000000">
                      <a:alpha val="43137"/>
                    </a:srgbClr>
                  </a:outerShdw>
                </a:effectLst>
              </a:rPr>
              <a:t>)</a:t>
            </a:r>
            <a:r>
              <a:rPr lang="en-US" sz="2800" b="1"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time to access track</a:t>
            </a:r>
          </a:p>
          <a:p>
            <a:pPr lvl="1">
              <a:lnSpc>
                <a:spcPct val="100000"/>
              </a:lnSpc>
              <a:spcBef>
                <a:spcPts val="0"/>
              </a:spcBef>
            </a:pPr>
            <a:endParaRPr lang="en-US" sz="700" dirty="0">
              <a:effectLst>
                <a:outerShdw blurRad="38100" dist="38100" dir="2700000" algn="tl">
                  <a:srgbClr val="000000">
                    <a:alpha val="43137"/>
                  </a:srgbClr>
                </a:outerShdw>
              </a:effectLst>
            </a:endParaRPr>
          </a:p>
          <a:p>
            <a:pPr>
              <a:lnSpc>
                <a:spcPct val="100000"/>
              </a:lnSpc>
              <a:spcBef>
                <a:spcPts val="0"/>
              </a:spcBef>
            </a:pPr>
            <a:r>
              <a:rPr lang="en-US" sz="2400" b="1" dirty="0">
                <a:effectLst>
                  <a:outerShdw blurRad="38100" dist="38100" dir="2700000" algn="tl">
                    <a:srgbClr val="000000">
                      <a:alpha val="43137"/>
                    </a:srgbClr>
                  </a:outerShdw>
                </a:effectLst>
              </a:rPr>
              <a:t>Hard disk</a:t>
            </a:r>
            <a:r>
              <a:rPr lang="en-US" sz="2400" dirty="0">
                <a:solidFill>
                  <a:schemeClr val="accent2">
                    <a:lumMod val="50000"/>
                  </a:schemeClr>
                </a:solidFill>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6</a:t>
            </a:r>
            <a:r>
              <a:rPr lang="en-US" sz="2400" dirty="0">
                <a:effectLst>
                  <a:outerShdw blurRad="38100" dist="38100" dir="2700000" algn="tl">
                    <a:srgbClr val="000000">
                      <a:alpha val="43137"/>
                    </a:srgbClr>
                  </a:outerShdw>
                </a:effectLst>
              </a:rPr>
              <a:t> to </a:t>
            </a:r>
            <a:r>
              <a:rPr lang="en-US" b="1" dirty="0">
                <a:effectLst>
                  <a:outerShdw blurRad="38100" dist="38100" dir="2700000" algn="tl">
                    <a:srgbClr val="000000">
                      <a:alpha val="43137"/>
                    </a:srgbClr>
                  </a:outerShdw>
                </a:effectLst>
              </a:rPr>
              <a:t>12</a:t>
            </a:r>
            <a:r>
              <a:rPr lang="en-US" sz="2400" dirty="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ms</a:t>
            </a:r>
          </a:p>
          <a:p>
            <a:pPr>
              <a:lnSpc>
                <a:spcPct val="100000"/>
              </a:lnSpc>
              <a:spcBef>
                <a:spcPts val="0"/>
              </a:spcBef>
            </a:pPr>
            <a:r>
              <a:rPr lang="en-US" sz="2400" b="1" dirty="0" smtClean="0">
                <a:effectLst>
                  <a:outerShdw blurRad="38100" dist="38100" dir="2700000" algn="tl">
                    <a:srgbClr val="000000">
                      <a:alpha val="43137"/>
                    </a:srgbClr>
                  </a:outerShdw>
                </a:effectLst>
              </a:rPr>
              <a:t>CD </a:t>
            </a:r>
            <a:r>
              <a:rPr lang="en-US" sz="2400" b="1" dirty="0">
                <a:effectLst>
                  <a:outerShdw blurRad="38100" dist="38100" dir="2700000" algn="tl">
                    <a:srgbClr val="000000">
                      <a:alpha val="43137"/>
                    </a:srgbClr>
                  </a:outerShdw>
                </a:effectLst>
              </a:rPr>
              <a:t>drive: </a:t>
            </a:r>
            <a:r>
              <a:rPr lang="en-US" b="1" dirty="0">
                <a:effectLst>
                  <a:outerShdw blurRad="38100" dist="38100" dir="2700000" algn="tl">
                    <a:srgbClr val="000000">
                      <a:alpha val="43137"/>
                    </a:srgbClr>
                  </a:outerShdw>
                </a:effectLst>
              </a:rPr>
              <a:t>80</a:t>
            </a:r>
            <a:r>
              <a:rPr lang="en-US" sz="2400" dirty="0">
                <a:effectLst>
                  <a:outerShdw blurRad="38100" dist="38100" dir="2700000" algn="tl">
                    <a:srgbClr val="000000">
                      <a:alpha val="43137"/>
                    </a:srgbClr>
                  </a:outerShdw>
                </a:effectLst>
              </a:rPr>
              <a:t> to </a:t>
            </a:r>
            <a:r>
              <a:rPr lang="en-US" b="1" dirty="0">
                <a:effectLst>
                  <a:outerShdw blurRad="38100" dist="38100" dir="2700000" algn="tl">
                    <a:srgbClr val="000000">
                      <a:alpha val="43137"/>
                    </a:srgbClr>
                  </a:outerShdw>
                </a:effectLst>
              </a:rPr>
              <a:t>800</a:t>
            </a:r>
            <a:r>
              <a:rPr lang="en-US" sz="2400" dirty="0">
                <a:effectLst>
                  <a:outerShdw blurRad="38100" dist="38100" dir="2700000" algn="tl">
                    <a:srgbClr val="000000">
                      <a:alpha val="43137"/>
                    </a:srgbClr>
                  </a:outerShdw>
                </a:effectLst>
              </a:rPr>
              <a:t> ms</a:t>
            </a:r>
            <a:endParaRPr lang="en-US" sz="2400" b="1" dirty="0">
              <a:effectLst>
                <a:outerShdw blurRad="38100" dist="38100" dir="2700000" algn="tl">
                  <a:srgbClr val="000000">
                    <a:alpha val="43137"/>
                  </a:srgbClr>
                </a:outerShdw>
              </a:effectLst>
            </a:endParaRPr>
          </a:p>
          <a:p>
            <a:pPr>
              <a:lnSpc>
                <a:spcPct val="100000"/>
              </a:lnSpc>
              <a:spcBef>
                <a:spcPts val="0"/>
              </a:spcBef>
            </a:pPr>
            <a:endParaRPr lang="en-US" sz="700" b="1" dirty="0">
              <a:effectLst>
                <a:outerShdw blurRad="38100" dist="38100" dir="2700000" algn="tl">
                  <a:srgbClr val="000000">
                    <a:alpha val="43137"/>
                  </a:srgbClr>
                </a:outerShdw>
              </a:effectLst>
            </a:endParaRPr>
          </a:p>
          <a:p>
            <a:pPr>
              <a:lnSpc>
                <a:spcPct val="100000"/>
              </a:lnSpc>
              <a:spcBef>
                <a:spcPts val="0"/>
              </a:spcBef>
            </a:pPr>
            <a:endParaRPr lang="en-US" sz="1200" dirty="0">
              <a:effectLst>
                <a:outerShdw blurRad="38100" dist="38100" dir="2700000" algn="tl">
                  <a:srgbClr val="000000">
                    <a:alpha val="43137"/>
                  </a:srgbClr>
                </a:outerShdw>
              </a:effectLst>
            </a:endParaRPr>
          </a:p>
          <a:p>
            <a:pPr>
              <a:lnSpc>
                <a:spcPct val="100000"/>
              </a:lnSpc>
              <a:spcBef>
                <a:spcPts val="0"/>
              </a:spcBef>
            </a:pPr>
            <a:r>
              <a:rPr lang="en-US" sz="2400" dirty="0">
                <a:effectLst>
                  <a:outerShdw blurRad="38100" dist="38100" dir="2700000" algn="tl">
                    <a:srgbClr val="000000">
                      <a:alpha val="43137"/>
                    </a:srgbClr>
                  </a:outerShdw>
                </a:effectLst>
              </a:rPr>
              <a:t>In contrast, </a:t>
            </a:r>
            <a:r>
              <a:rPr lang="en-US" sz="2400" b="1" dirty="0">
                <a:solidFill>
                  <a:schemeClr val="accent2">
                    <a:lumMod val="50000"/>
                  </a:schemeClr>
                </a:solidFill>
                <a:effectLst>
                  <a:outerShdw blurRad="38100" dist="38100" dir="2700000" algn="tl">
                    <a:srgbClr val="000000">
                      <a:alpha val="43137"/>
                    </a:srgbClr>
                  </a:outerShdw>
                </a:effectLst>
              </a:rPr>
              <a:t>RAM</a:t>
            </a:r>
            <a:r>
              <a:rPr lang="en-US" sz="2400" dirty="0">
                <a:effectLst>
                  <a:outerShdw blurRad="38100" dist="38100" dir="2700000" algn="tl">
                    <a:srgbClr val="000000">
                      <a:alpha val="43137"/>
                    </a:srgbClr>
                  </a:outerShdw>
                </a:effectLst>
              </a:rPr>
              <a:t> access time is in </a:t>
            </a:r>
            <a:r>
              <a:rPr lang="en-US" sz="2400" dirty="0" smtClean="0">
                <a:effectLst>
                  <a:outerShdw blurRad="38100" dist="38100" dir="2700000" algn="tl">
                    <a:srgbClr val="000000">
                      <a:alpha val="43137"/>
                    </a:srgbClr>
                  </a:outerShdw>
                </a:effectLst>
              </a:rPr>
              <a:t>nanoseconds</a:t>
            </a:r>
          </a:p>
          <a:p>
            <a:pPr marL="0" lvl="0" indent="0">
              <a:lnSpc>
                <a:spcPct val="100000"/>
              </a:lnSpc>
              <a:spcBef>
                <a:spcPts val="0"/>
              </a:spcBef>
              <a:buNone/>
            </a:pPr>
            <a:endParaRPr lang="en-US" sz="2000" b="1" i="1" dirty="0">
              <a:solidFill>
                <a:srgbClr val="F79646">
                  <a:lumMod val="75000"/>
                </a:srgbClr>
              </a:solidFill>
              <a:effectLst>
                <a:outerShdw blurRad="38100" dist="38100" dir="2700000" algn="tl">
                  <a:srgbClr val="000000">
                    <a:alpha val="43137"/>
                  </a:srgbClr>
                </a:outerShdw>
              </a:effectLst>
              <a:latin typeface="Tahoma" pitchFamily="34" charset="0"/>
              <a:cs typeface="Tahoma" pitchFamily="34" charset="0"/>
            </a:endParaRPr>
          </a:p>
          <a:p>
            <a:pPr marL="0" lvl="0" indent="0">
              <a:lnSpc>
                <a:spcPct val="100000"/>
              </a:lnSpc>
              <a:spcBef>
                <a:spcPts val="0"/>
              </a:spcBef>
              <a:buNone/>
            </a:pPr>
            <a:r>
              <a:rPr lang="en-US" b="1" i="1" dirty="0" smtClean="0">
                <a:solidFill>
                  <a:schemeClr val="accent2">
                    <a:lumMod val="50000"/>
                  </a:schemeClr>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Transfer </a:t>
            </a:r>
            <a:r>
              <a:rPr lang="en-US" b="1" i="1" dirty="0">
                <a:solidFill>
                  <a:schemeClr val="accent2">
                    <a:lumMod val="50000"/>
                  </a:schemeClr>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rate</a:t>
            </a:r>
          </a:p>
          <a:p>
            <a:pPr marL="457200" lvl="1" indent="0">
              <a:lnSpc>
                <a:spcPct val="100000"/>
              </a:lnSpc>
              <a:spcBef>
                <a:spcPts val="0"/>
              </a:spcBef>
              <a:buNone/>
            </a:pPr>
            <a:endParaRPr lang="en-US" sz="600" dirty="0">
              <a:solidFill>
                <a:prstClr val="black"/>
              </a:solidFill>
              <a:effectLst>
                <a:outerShdw blurRad="38100" dist="38100" dir="2700000" algn="tl">
                  <a:srgbClr val="000000">
                    <a:alpha val="43137"/>
                  </a:srgbClr>
                </a:outerShdw>
              </a:effectLst>
            </a:endParaRPr>
          </a:p>
          <a:p>
            <a:pPr>
              <a:lnSpc>
                <a:spcPct val="100000"/>
              </a:lnSpc>
              <a:spcBef>
                <a:spcPts val="0"/>
              </a:spcBef>
            </a:pPr>
            <a:r>
              <a:rPr lang="en-US" sz="2400" b="1" dirty="0">
                <a:effectLst>
                  <a:outerShdw blurRad="38100" dist="38100" dir="2700000" algn="tl">
                    <a:srgbClr val="000000">
                      <a:alpha val="43137"/>
                    </a:srgbClr>
                  </a:outerShdw>
                </a:effectLst>
              </a:rPr>
              <a:t>Hard disk</a:t>
            </a:r>
            <a:r>
              <a:rPr lang="en-US" sz="2400"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15 – 160 </a:t>
            </a:r>
            <a:r>
              <a:rPr lang="en-US" sz="2400" dirty="0">
                <a:effectLst>
                  <a:outerShdw blurRad="38100" dist="38100" dir="2700000" algn="tl">
                    <a:srgbClr val="000000">
                      <a:alpha val="43137"/>
                    </a:srgbClr>
                  </a:outerShdw>
                </a:effectLst>
              </a:rPr>
              <a:t>Mbps; </a:t>
            </a:r>
          </a:p>
          <a:p>
            <a:pPr>
              <a:lnSpc>
                <a:spcPct val="100000"/>
              </a:lnSpc>
              <a:spcBef>
                <a:spcPts val="0"/>
              </a:spcBef>
            </a:pPr>
            <a:r>
              <a:rPr lang="en-US" sz="2400" b="1" dirty="0">
                <a:effectLst>
                  <a:outerShdw blurRad="38100" dist="38100" dir="2700000" algn="tl">
                    <a:srgbClr val="000000">
                      <a:alpha val="43137"/>
                    </a:srgbClr>
                  </a:outerShdw>
                </a:effectLst>
              </a:rPr>
              <a:t>CD drive</a:t>
            </a:r>
            <a:r>
              <a:rPr lang="en-US" sz="2400" dirty="0">
                <a:effectLst>
                  <a:outerShdw blurRad="38100" dist="38100" dir="2700000" algn="tl">
                    <a:srgbClr val="000000">
                      <a:alpha val="43137"/>
                    </a:srgbClr>
                  </a:outerShdw>
                </a:effectLst>
              </a:rPr>
              <a:t>: base </a:t>
            </a:r>
            <a:r>
              <a:rPr lang="en-US" sz="2400" dirty="0" smtClean="0">
                <a:effectLst>
                  <a:outerShdw blurRad="38100" dist="38100" dir="2700000" algn="tl">
                    <a:srgbClr val="000000">
                      <a:alpha val="43137"/>
                    </a:srgbClr>
                  </a:outerShdw>
                </a:effectLst>
              </a:rPr>
              <a:t>rate = </a:t>
            </a:r>
            <a:r>
              <a:rPr lang="en-US" b="1" dirty="0">
                <a:effectLst>
                  <a:outerShdw blurRad="38100" dist="38100" dir="2700000" algn="tl">
                    <a:srgbClr val="000000">
                      <a:alpha val="43137"/>
                    </a:srgbClr>
                  </a:outerShdw>
                </a:effectLst>
              </a:rPr>
              <a:t>150</a:t>
            </a:r>
            <a:r>
              <a:rPr lang="en-US" sz="2400" dirty="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Kbps</a:t>
            </a:r>
          </a:p>
          <a:p>
            <a:pPr>
              <a:lnSpc>
                <a:spcPct val="100000"/>
              </a:lnSpc>
              <a:spcBef>
                <a:spcPts val="0"/>
              </a:spcBef>
            </a:pPr>
            <a:r>
              <a:rPr lang="en-US" sz="2400" b="1" dirty="0" smtClean="0">
                <a:effectLst>
                  <a:outerShdw blurRad="38100" dist="38100" dir="2700000" algn="tl">
                    <a:srgbClr val="000000">
                      <a:alpha val="43137"/>
                    </a:srgbClr>
                  </a:outerShdw>
                </a:effectLst>
              </a:rPr>
              <a:t>Floppy </a:t>
            </a:r>
            <a:r>
              <a:rPr lang="en-US" sz="2400" b="1" dirty="0">
                <a:effectLst>
                  <a:outerShdw blurRad="38100" dist="38100" dir="2700000" algn="tl">
                    <a:srgbClr val="000000">
                      <a:alpha val="43137"/>
                    </a:srgbClr>
                  </a:outerShdw>
                </a:effectLst>
              </a:rPr>
              <a:t>disks</a:t>
            </a:r>
            <a:r>
              <a:rPr lang="en-US" sz="2400"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45</a:t>
            </a:r>
            <a:r>
              <a:rPr lang="en-US" sz="2400" dirty="0">
                <a:effectLst>
                  <a:outerShdw blurRad="38100" dist="38100" dir="2700000" algn="tl">
                    <a:srgbClr val="000000">
                      <a:alpha val="43137"/>
                    </a:srgbClr>
                  </a:outerShdw>
                </a:effectLst>
              </a:rPr>
              <a:t> Kbps</a:t>
            </a:r>
            <a:endParaRPr lang="en-US" sz="700" b="1" dirty="0">
              <a:effectLst>
                <a:outerShdw blurRad="38100" dist="38100" dir="2700000" algn="tl">
                  <a:srgbClr val="000000">
                    <a:alpha val="43137"/>
                  </a:srgbClr>
                </a:outerShdw>
              </a:effectLst>
            </a:endParaRPr>
          </a:p>
          <a:p>
            <a:pPr marL="0" lvl="0" indent="0">
              <a:lnSpc>
                <a:spcPct val="100000"/>
              </a:lnSpc>
              <a:spcBef>
                <a:spcPts val="0"/>
              </a:spcBef>
              <a:buNone/>
            </a:pPr>
            <a:endParaRPr lang="en-US" sz="4400" dirty="0"/>
          </a:p>
          <a:p>
            <a:endParaRPr lang="en-US" dirty="0"/>
          </a:p>
        </p:txBody>
      </p:sp>
    </p:spTree>
    <p:extLst>
      <p:ext uri="{BB962C8B-B14F-4D97-AF65-F5344CB8AC3E}">
        <p14:creationId xmlns:p14="http://schemas.microsoft.com/office/powerpoint/2010/main" val="32560346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2310441" y="1530036"/>
            <a:ext cx="6348177" cy="2392901"/>
          </a:xfrm>
          <a:prstGeom prst="rect">
            <a:avLst/>
          </a:prstGeom>
        </p:spPr>
      </p:pic>
    </p:spTree>
    <p:extLst>
      <p:ext uri="{BB962C8B-B14F-4D97-AF65-F5344CB8AC3E}">
        <p14:creationId xmlns:p14="http://schemas.microsoft.com/office/powerpoint/2010/main" val="18120557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1703"/>
          </a:xfrm>
        </p:spPr>
        <p:txBody>
          <a:bodyPr>
            <a:normAutofit/>
          </a:bodyPr>
          <a:lstStyle/>
          <a:p>
            <a:r>
              <a:rPr lang="en-US" sz="3200" b="1" dirty="0">
                <a:solidFill>
                  <a:schemeClr val="accent2">
                    <a:lumMod val="50000"/>
                  </a:schemeClr>
                </a:solidFill>
                <a:effectLst>
                  <a:outerShdw blurRad="38100" dist="38100" dir="2700000" algn="tl">
                    <a:srgbClr val="000000">
                      <a:alpha val="43137"/>
                    </a:srgbClr>
                  </a:outerShdw>
                </a:effectLst>
                <a:latin typeface="Calibri"/>
              </a:rPr>
              <a:t>Formatting</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92109" y="1554021"/>
            <a:ext cx="10515600" cy="4351338"/>
          </a:xfrm>
        </p:spPr>
        <p:txBody>
          <a:bodyPr/>
          <a:lstStyle/>
          <a:p>
            <a:pPr marL="457200" lvl="1" indent="-457200">
              <a:lnSpc>
                <a:spcPct val="100000"/>
              </a:lnSpc>
              <a:spcBef>
                <a:spcPts val="0"/>
              </a:spcBef>
            </a:pPr>
            <a:r>
              <a:rPr lang="en-US" b="1" dirty="0">
                <a:solidFill>
                  <a:schemeClr val="accent2">
                    <a:lumMod val="50000"/>
                  </a:schemeClr>
                </a:solidFill>
                <a:effectLst>
                  <a:outerShdw blurRad="38100" dist="38100" dir="2700000" algn="tl">
                    <a:srgbClr val="000000">
                      <a:alpha val="43137"/>
                    </a:srgbClr>
                  </a:outerShdw>
                </a:effectLst>
              </a:rPr>
              <a:t>Disk formatting</a:t>
            </a:r>
            <a:r>
              <a:rPr lang="en-US" dirty="0">
                <a:solidFill>
                  <a:schemeClr val="accent2">
                    <a:lumMod val="50000"/>
                  </a:schemeClr>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is the process of preparing a hard disk or other storage medium for use, including setting up an empty file system. </a:t>
            </a:r>
            <a:endParaRPr lang="en-US" dirty="0" smtClean="0">
              <a:effectLst>
                <a:outerShdw blurRad="38100" dist="38100" dir="2700000" algn="tl">
                  <a:srgbClr val="000000">
                    <a:alpha val="43137"/>
                  </a:srgbClr>
                </a:outerShdw>
              </a:effectLst>
            </a:endParaRPr>
          </a:p>
          <a:p>
            <a:pPr marL="0" lvl="1" indent="0">
              <a:lnSpc>
                <a:spcPct val="100000"/>
              </a:lnSpc>
              <a:spcBef>
                <a:spcPts val="0"/>
              </a:spcBef>
              <a:buNone/>
            </a:pPr>
            <a:endParaRPr lang="en-US" sz="2800" dirty="0"/>
          </a:p>
          <a:p>
            <a:pPr marL="457200" lvl="1" indent="-457200">
              <a:lnSpc>
                <a:spcPct val="100000"/>
              </a:lnSpc>
              <a:spcBef>
                <a:spcPts val="0"/>
              </a:spcBef>
            </a:pPr>
            <a:r>
              <a:rPr lang="en-US" sz="2800" b="1" dirty="0">
                <a:solidFill>
                  <a:schemeClr val="accent2">
                    <a:lumMod val="50000"/>
                  </a:schemeClr>
                </a:solidFill>
              </a:rPr>
              <a:t>2 levels of formatting:</a:t>
            </a:r>
          </a:p>
          <a:p>
            <a:pPr marL="514350" lvl="1" indent="-514350">
              <a:lnSpc>
                <a:spcPct val="100000"/>
              </a:lnSpc>
              <a:spcBef>
                <a:spcPts val="0"/>
              </a:spcBef>
              <a:buNone/>
            </a:pPr>
            <a:endParaRPr lang="en-US" sz="900" b="1" dirty="0"/>
          </a:p>
          <a:p>
            <a:pPr marL="514350" lvl="1" indent="-514350">
              <a:lnSpc>
                <a:spcPct val="100000"/>
              </a:lnSpc>
              <a:spcBef>
                <a:spcPts val="0"/>
              </a:spcBef>
              <a:buNone/>
            </a:pPr>
            <a:r>
              <a:rPr lang="en-US" b="1" dirty="0">
                <a:solidFill>
                  <a:schemeClr val="accent2">
                    <a:lumMod val="50000"/>
                  </a:schemeClr>
                </a:solidFill>
                <a:effectLst>
                  <a:outerShdw blurRad="38100" dist="38100" dir="2700000" algn="tl">
                    <a:srgbClr val="000000">
                      <a:alpha val="43137"/>
                    </a:srgbClr>
                  </a:outerShdw>
                </a:effectLst>
              </a:rPr>
              <a:t>Low-level</a:t>
            </a:r>
            <a:r>
              <a:rPr lang="en-US" b="1"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rPr>
              <a:t>  drawing tracks and sectors on disk</a:t>
            </a:r>
          </a:p>
          <a:p>
            <a:pPr marL="514350" lvl="1" indent="-514350">
              <a:lnSpc>
                <a:spcPct val="100000"/>
              </a:lnSpc>
              <a:spcBef>
                <a:spcPts val="0"/>
              </a:spcBef>
              <a:buNone/>
            </a:pPr>
            <a:endParaRPr lang="en-US" dirty="0">
              <a:effectLst>
                <a:outerShdw blurRad="38100" dist="38100" dir="2700000" algn="tl">
                  <a:srgbClr val="000000">
                    <a:alpha val="43137"/>
                  </a:srgbClr>
                </a:outerShdw>
              </a:effectLst>
            </a:endParaRPr>
          </a:p>
          <a:p>
            <a:pPr marL="514350" lvl="1" indent="-514350">
              <a:lnSpc>
                <a:spcPct val="100000"/>
              </a:lnSpc>
              <a:spcBef>
                <a:spcPts val="0"/>
              </a:spcBef>
              <a:buNone/>
            </a:pPr>
            <a:r>
              <a:rPr lang="en-US" b="1" dirty="0">
                <a:solidFill>
                  <a:schemeClr val="accent2">
                    <a:lumMod val="50000"/>
                  </a:schemeClr>
                </a:solidFill>
                <a:effectLst>
                  <a:outerShdw blurRad="38100" dist="38100" dir="2700000" algn="tl">
                    <a:srgbClr val="000000">
                      <a:alpha val="43137"/>
                    </a:srgbClr>
                  </a:outerShdw>
                </a:effectLst>
              </a:rPr>
              <a:t>High-level</a:t>
            </a:r>
            <a:r>
              <a:rPr lang="en-US" b="1"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rPr>
              <a:t> creating filesytem and bootsector (sometimes called quick or </a:t>
            </a:r>
            <a:r>
              <a:rPr lang="en-US" dirty="0">
                <a:solidFill>
                  <a:schemeClr val="accent2">
                    <a:lumMod val="50000"/>
                  </a:schemeClr>
                </a:solidFill>
                <a:effectLst>
                  <a:outerShdw blurRad="38100" dist="38100" dir="2700000" algn="tl">
                    <a:srgbClr val="000000">
                      <a:alpha val="43137"/>
                    </a:srgbClr>
                  </a:outerShdw>
                </a:effectLst>
              </a:rPr>
              <a:t>logical format</a:t>
            </a:r>
            <a:r>
              <a:rPr lang="en-US" dirty="0">
                <a:effectLst>
                  <a:outerShdw blurRad="38100" dist="38100" dir="2700000" algn="tl">
                    <a:srgbClr val="000000">
                      <a:alpha val="43137"/>
                    </a:srgbClr>
                  </a:outerShdw>
                </a:effectLst>
              </a:rPr>
              <a:t>)</a:t>
            </a:r>
          </a:p>
          <a:p>
            <a:pPr marL="0" lvl="1" indent="0">
              <a:lnSpc>
                <a:spcPct val="100000"/>
              </a:lnSpc>
              <a:spcBef>
                <a:spcPts val="0"/>
              </a:spcBef>
              <a:buNone/>
            </a:pPr>
            <a:endParaRPr lang="en-US" sz="2800" dirty="0">
              <a:solidFill>
                <a:prstClr val="black"/>
              </a:solidFill>
            </a:endParaRPr>
          </a:p>
          <a:p>
            <a:endParaRPr lang="en-US" dirty="0"/>
          </a:p>
        </p:txBody>
      </p:sp>
    </p:spTree>
    <p:extLst>
      <p:ext uri="{BB962C8B-B14F-4D97-AF65-F5344CB8AC3E}">
        <p14:creationId xmlns:p14="http://schemas.microsoft.com/office/powerpoint/2010/main" val="1232828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12237"/>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File Systems</a:t>
            </a:r>
            <a:endParaRPr lang="en-US" sz="14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nSpc>
                <a:spcPct val="100000"/>
              </a:lnSpc>
              <a:spcBef>
                <a:spcPts val="0"/>
              </a:spcBef>
            </a:pPr>
            <a:r>
              <a:rPr lang="en-US" sz="2400" dirty="0">
                <a:effectLst>
                  <a:outerShdw blurRad="38100" dist="38100" dir="2700000" algn="tl">
                    <a:srgbClr val="000000">
                      <a:alpha val="43137"/>
                    </a:srgbClr>
                  </a:outerShdw>
                </a:effectLst>
              </a:rPr>
              <a:t>A file system is a logical method of configuring data on a disk’s surface.</a:t>
            </a:r>
          </a:p>
          <a:p>
            <a:pPr marL="0" lvl="0" indent="0">
              <a:lnSpc>
                <a:spcPct val="100000"/>
              </a:lnSpc>
              <a:spcBef>
                <a:spcPts val="0"/>
              </a:spcBef>
              <a:buNone/>
            </a:pPr>
            <a:endParaRPr lang="en-US" sz="2400" dirty="0">
              <a:effectLst>
                <a:outerShdw blurRad="38100" dist="38100" dir="2700000" algn="tl">
                  <a:srgbClr val="000000">
                    <a:alpha val="43137"/>
                  </a:srgbClr>
                </a:outerShdw>
              </a:effectLst>
            </a:endParaRPr>
          </a:p>
          <a:p>
            <a:pPr>
              <a:lnSpc>
                <a:spcPct val="100000"/>
              </a:lnSpc>
              <a:spcBef>
                <a:spcPts val="0"/>
              </a:spcBef>
            </a:pPr>
            <a:r>
              <a:rPr lang="en-US" sz="2400" dirty="0">
                <a:effectLst>
                  <a:outerShdw blurRad="38100" dist="38100" dir="2700000" algn="tl">
                    <a:srgbClr val="000000">
                      <a:alpha val="43137"/>
                    </a:srgbClr>
                  </a:outerShdw>
                </a:effectLst>
              </a:rPr>
              <a:t>Listing of where files are </a:t>
            </a:r>
            <a:r>
              <a:rPr lang="en-US" sz="2400" dirty="0" smtClean="0">
                <a:effectLst>
                  <a:outerShdw blurRad="38100" dist="38100" dir="2700000" algn="tl">
                    <a:srgbClr val="000000">
                      <a:alpha val="43137"/>
                    </a:srgbClr>
                  </a:outerShdw>
                </a:effectLst>
              </a:rPr>
              <a:t>stored</a:t>
            </a:r>
          </a:p>
          <a:p>
            <a:pPr>
              <a:lnSpc>
                <a:spcPct val="100000"/>
              </a:lnSpc>
              <a:spcBef>
                <a:spcPts val="0"/>
              </a:spcBef>
            </a:pPr>
            <a:endParaRPr lang="en-US" sz="2400" dirty="0"/>
          </a:p>
          <a:p>
            <a:pPr marL="914400" lvl="2" indent="0">
              <a:lnSpc>
                <a:spcPct val="100000"/>
              </a:lnSpc>
              <a:spcBef>
                <a:spcPts val="0"/>
              </a:spcBef>
              <a:buNone/>
            </a:pPr>
            <a:endParaRPr lang="en-US" sz="800" dirty="0"/>
          </a:p>
          <a:p>
            <a:pPr>
              <a:lnSpc>
                <a:spcPct val="100000"/>
              </a:lnSpc>
              <a:spcBef>
                <a:spcPts val="0"/>
              </a:spcBef>
            </a:pPr>
            <a:r>
              <a:rPr lang="en-US" sz="2400" dirty="0">
                <a:solidFill>
                  <a:schemeClr val="accent2">
                    <a:lumMod val="50000"/>
                  </a:schemeClr>
                </a:solidFill>
                <a:effectLst>
                  <a:outerShdw blurRad="38100" dist="38100" dir="2700000" algn="tl">
                    <a:srgbClr val="000000">
                      <a:alpha val="43137"/>
                    </a:srgbClr>
                  </a:outerShdw>
                </a:effectLst>
              </a:rPr>
              <a:t>Common file systems include:</a:t>
            </a:r>
          </a:p>
          <a:p>
            <a:pPr marL="0" lvl="0" indent="0">
              <a:lnSpc>
                <a:spcPct val="100000"/>
              </a:lnSpc>
              <a:spcBef>
                <a:spcPts val="0"/>
              </a:spcBef>
              <a:buNone/>
            </a:pPr>
            <a:endParaRPr lang="en-US" sz="900" dirty="0">
              <a:effectLst>
                <a:outerShdw blurRad="38100" dist="38100" dir="2700000" algn="tl">
                  <a:srgbClr val="000000">
                    <a:alpha val="43137"/>
                  </a:srgbClr>
                </a:outerShdw>
              </a:effectLst>
            </a:endParaRPr>
          </a:p>
          <a:p>
            <a:pPr marL="1200150" lvl="1" indent="-742950">
              <a:lnSpc>
                <a:spcPct val="100000"/>
              </a:lnSpc>
              <a:spcBef>
                <a:spcPts val="0"/>
              </a:spcBef>
              <a:buClr>
                <a:srgbClr val="F79646">
                  <a:lumMod val="75000"/>
                </a:srgbClr>
              </a:buClr>
              <a:buFontTx/>
              <a:buAutoNum type="arabicPeriod"/>
            </a:pPr>
            <a:r>
              <a:rPr lang="en-US" dirty="0">
                <a:effectLst>
                  <a:outerShdw blurRad="38100" dist="38100" dir="2700000" algn="tl">
                    <a:srgbClr val="000000">
                      <a:alpha val="43137"/>
                    </a:srgbClr>
                  </a:outerShdw>
                </a:effectLst>
              </a:rPr>
              <a:t>File Allocation Table (FAT)</a:t>
            </a:r>
          </a:p>
          <a:p>
            <a:pPr marL="1200150" lvl="1" indent="-742950">
              <a:lnSpc>
                <a:spcPct val="100000"/>
              </a:lnSpc>
              <a:spcBef>
                <a:spcPts val="0"/>
              </a:spcBef>
              <a:buClr>
                <a:srgbClr val="F79646">
                  <a:lumMod val="75000"/>
                </a:srgbClr>
              </a:buClr>
              <a:buFont typeface="+mj-lt"/>
              <a:buAutoNum type="arabicPeriod"/>
            </a:pPr>
            <a:r>
              <a:rPr lang="en-US" dirty="0">
                <a:effectLst>
                  <a:outerShdw blurRad="38100" dist="38100" dir="2700000" algn="tl">
                    <a:srgbClr val="000000">
                      <a:alpha val="43137"/>
                    </a:srgbClr>
                  </a:outerShdw>
                </a:effectLst>
              </a:rPr>
              <a:t>FAT32</a:t>
            </a:r>
          </a:p>
          <a:p>
            <a:pPr marL="1200150" lvl="1" indent="-742950">
              <a:lnSpc>
                <a:spcPct val="100000"/>
              </a:lnSpc>
              <a:spcBef>
                <a:spcPts val="0"/>
              </a:spcBef>
              <a:buClr>
                <a:srgbClr val="F79646">
                  <a:lumMod val="75000"/>
                </a:srgbClr>
              </a:buClr>
              <a:buFont typeface="+mj-lt"/>
              <a:buAutoNum type="arabicPeriod"/>
            </a:pPr>
            <a:r>
              <a:rPr lang="en-US" dirty="0">
                <a:effectLst>
                  <a:outerShdw blurRad="38100" dist="38100" dir="2700000" algn="tl">
                    <a:srgbClr val="000000">
                      <a:alpha val="43137"/>
                    </a:srgbClr>
                  </a:outerShdw>
                </a:effectLst>
              </a:rPr>
              <a:t>NTFS</a:t>
            </a:r>
          </a:p>
          <a:p>
            <a:pPr marL="1200150" lvl="1" indent="-742950">
              <a:lnSpc>
                <a:spcPct val="100000"/>
              </a:lnSpc>
              <a:spcBef>
                <a:spcPts val="0"/>
              </a:spcBef>
              <a:buClr>
                <a:srgbClr val="F79646">
                  <a:lumMod val="75000"/>
                </a:srgbClr>
              </a:buClr>
              <a:buFont typeface="+mj-lt"/>
              <a:buAutoNum type="arabicPeriod"/>
            </a:pPr>
            <a:r>
              <a:rPr lang="en-US" dirty="0">
                <a:effectLst>
                  <a:outerShdw blurRad="38100" dist="38100" dir="2700000" algn="tl">
                    <a:srgbClr val="000000">
                      <a:alpha val="43137"/>
                    </a:srgbClr>
                  </a:outerShdw>
                </a:effectLst>
              </a:rPr>
              <a:t>EXT2/EXT3 (Linux)</a:t>
            </a:r>
          </a:p>
          <a:p>
            <a:endParaRPr lang="en-US" dirty="0"/>
          </a:p>
        </p:txBody>
      </p:sp>
    </p:spTree>
    <p:extLst>
      <p:ext uri="{BB962C8B-B14F-4D97-AF65-F5344CB8AC3E}">
        <p14:creationId xmlns:p14="http://schemas.microsoft.com/office/powerpoint/2010/main" val="2636219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2318832" y="1468068"/>
            <a:ext cx="5512416" cy="3448096"/>
          </a:xfrm>
          <a:prstGeom prst="rect">
            <a:avLst/>
          </a:prstGeom>
        </p:spPr>
      </p:pic>
    </p:spTree>
    <p:extLst>
      <p:ext uri="{BB962C8B-B14F-4D97-AF65-F5344CB8AC3E}">
        <p14:creationId xmlns:p14="http://schemas.microsoft.com/office/powerpoint/2010/main" val="16691638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2781"/>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Deleting unneeded files</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sz="2600" dirty="0" smtClean="0">
                <a:solidFill>
                  <a:srgbClr val="202124"/>
                </a:solidFill>
                <a:effectLst>
                  <a:outerShdw blurRad="38100" dist="38100" dir="2700000" algn="tl">
                    <a:srgbClr val="000000">
                      <a:alpha val="43137"/>
                    </a:srgbClr>
                  </a:outerShdw>
                </a:effectLst>
              </a:rPr>
              <a:t>Searches</a:t>
            </a:r>
            <a:r>
              <a:rPr lang="en-US" sz="2600" dirty="0">
                <a:solidFill>
                  <a:srgbClr val="202124"/>
                </a:solidFill>
                <a:effectLst>
                  <a:outerShdw blurRad="38100" dist="38100" dir="2700000" algn="tl">
                    <a:srgbClr val="000000">
                      <a:alpha val="43137"/>
                    </a:srgbClr>
                  </a:outerShdw>
                </a:effectLst>
              </a:rPr>
              <a:t> temporary </a:t>
            </a:r>
            <a:r>
              <a:rPr lang="en-US" sz="2600" dirty="0" smtClean="0">
                <a:solidFill>
                  <a:srgbClr val="202124"/>
                </a:solidFill>
                <a:effectLst>
                  <a:outerShdw blurRad="38100" dist="38100" dir="2700000" algn="tl">
                    <a:srgbClr val="000000">
                      <a:alpha val="43137"/>
                    </a:srgbClr>
                  </a:outerShdw>
                </a:effectLst>
              </a:rPr>
              <a:t>files</a:t>
            </a:r>
            <a:r>
              <a:rPr lang="en-US" sz="2600" dirty="0">
                <a:solidFill>
                  <a:srgbClr val="202124"/>
                </a:solidFill>
                <a:effectLst>
                  <a:outerShdw blurRad="38100" dist="38100" dir="2700000" algn="tl">
                    <a:srgbClr val="000000">
                      <a:alpha val="43137"/>
                    </a:srgbClr>
                  </a:outerShdw>
                </a:effectLst>
              </a:rPr>
              <a:t> </a:t>
            </a:r>
            <a:r>
              <a:rPr lang="en-US" sz="2600" dirty="0" smtClean="0">
                <a:solidFill>
                  <a:srgbClr val="202124"/>
                </a:solidFill>
                <a:effectLst>
                  <a:outerShdw blurRad="38100" dist="38100" dir="2700000" algn="tl">
                    <a:srgbClr val="000000">
                      <a:alpha val="43137"/>
                    </a:srgbClr>
                  </a:outerShdw>
                </a:effectLst>
              </a:rPr>
              <a:t>on disk</a:t>
            </a:r>
          </a:p>
          <a:p>
            <a:pPr lvl="1"/>
            <a:r>
              <a:rPr lang="en-US" dirty="0" smtClean="0">
                <a:solidFill>
                  <a:srgbClr val="202124"/>
                </a:solidFill>
                <a:effectLst>
                  <a:outerShdw blurRad="38100" dist="38100" dir="2700000" algn="tl">
                    <a:srgbClr val="000000">
                      <a:alpha val="43137"/>
                    </a:srgbClr>
                  </a:outerShdw>
                </a:effectLst>
              </a:rPr>
              <a:t>Internet </a:t>
            </a:r>
            <a:r>
              <a:rPr lang="en-US" dirty="0">
                <a:solidFill>
                  <a:srgbClr val="202124"/>
                </a:solidFill>
                <a:effectLst>
                  <a:outerShdw blurRad="38100" dist="38100" dir="2700000" algn="tl">
                    <a:srgbClr val="000000">
                      <a:alpha val="43137"/>
                    </a:srgbClr>
                  </a:outerShdw>
                </a:effectLst>
              </a:rPr>
              <a:t>cache </a:t>
            </a:r>
            <a:r>
              <a:rPr lang="en-US" dirty="0" smtClean="0">
                <a:solidFill>
                  <a:srgbClr val="202124"/>
                </a:solidFill>
                <a:effectLst>
                  <a:outerShdw blurRad="38100" dist="38100" dir="2700000" algn="tl">
                    <a:srgbClr val="000000">
                      <a:alpha val="43137"/>
                    </a:srgbClr>
                  </a:outerShdw>
                </a:effectLst>
              </a:rPr>
              <a:t>files </a:t>
            </a:r>
          </a:p>
          <a:p>
            <a:pPr lvl="1"/>
            <a:r>
              <a:rPr lang="en-US" dirty="0" smtClean="0">
                <a:solidFill>
                  <a:srgbClr val="202124"/>
                </a:solidFill>
                <a:effectLst>
                  <a:outerShdw blurRad="38100" dist="38100" dir="2700000" algn="tl">
                    <a:srgbClr val="000000">
                      <a:alpha val="43137"/>
                    </a:srgbClr>
                  </a:outerShdw>
                </a:effectLst>
              </a:rPr>
              <a:t>unnecessary </a:t>
            </a:r>
            <a:r>
              <a:rPr lang="en-US" dirty="0">
                <a:solidFill>
                  <a:srgbClr val="202124"/>
                </a:solidFill>
                <a:effectLst>
                  <a:outerShdw blurRad="38100" dist="38100" dir="2700000" algn="tl">
                    <a:srgbClr val="000000">
                      <a:alpha val="43137"/>
                    </a:srgbClr>
                  </a:outerShdw>
                </a:effectLst>
              </a:rPr>
              <a:t>program </a:t>
            </a:r>
            <a:r>
              <a:rPr lang="en-US" dirty="0" smtClean="0">
                <a:solidFill>
                  <a:srgbClr val="202124"/>
                </a:solidFill>
                <a:effectLst>
                  <a:outerShdw blurRad="38100" dist="38100" dir="2700000" algn="tl">
                    <a:srgbClr val="000000">
                      <a:alpha val="43137"/>
                    </a:srgbClr>
                  </a:outerShdw>
                </a:effectLst>
              </a:rPr>
              <a:t>files</a:t>
            </a:r>
          </a:p>
          <a:p>
            <a:r>
              <a:rPr lang="en-US" dirty="0">
                <a:solidFill>
                  <a:srgbClr val="202124"/>
                </a:solidFill>
                <a:effectLst>
                  <a:outerShdw blurRad="38100" dist="38100" dir="2700000" algn="tl">
                    <a:srgbClr val="000000">
                      <a:alpha val="43137"/>
                    </a:srgbClr>
                  </a:outerShdw>
                </a:effectLst>
              </a:rPr>
              <a:t> </a:t>
            </a:r>
            <a:r>
              <a:rPr lang="en-US" sz="2600" dirty="0">
                <a:solidFill>
                  <a:srgbClr val="202124"/>
                </a:solidFill>
                <a:effectLst>
                  <a:outerShdw blurRad="38100" dist="38100" dir="2700000" algn="tl">
                    <a:srgbClr val="000000">
                      <a:alpha val="43137"/>
                    </a:srgbClr>
                  </a:outerShdw>
                </a:effectLst>
              </a:rPr>
              <a:t>S</a:t>
            </a:r>
            <a:r>
              <a:rPr lang="en-US" sz="2600" dirty="0" smtClean="0">
                <a:solidFill>
                  <a:srgbClr val="202124"/>
                </a:solidFill>
                <a:effectLst>
                  <a:outerShdw blurRad="38100" dist="38100" dir="2700000" algn="tl">
                    <a:srgbClr val="000000">
                      <a:alpha val="43137"/>
                    </a:srgbClr>
                  </a:outerShdw>
                </a:effectLst>
              </a:rPr>
              <a:t>afely delete them</a:t>
            </a:r>
            <a:endParaRPr lang="en-US" sz="2600" dirty="0">
              <a:effectLst>
                <a:outerShdw blurRad="38100" dist="38100" dir="2700000" algn="tl">
                  <a:srgbClr val="000000">
                    <a:alpha val="43137"/>
                  </a:srgbClr>
                </a:outerShdw>
              </a:effectLst>
            </a:endParaRPr>
          </a:p>
          <a:p>
            <a:endParaRPr lang="en-US" dirty="0"/>
          </a:p>
        </p:txBody>
      </p:sp>
      <p:pic>
        <p:nvPicPr>
          <p:cNvPr id="4" name="Picture 2"/>
          <p:cNvPicPr>
            <a:picLocks noChangeAspect="1" noChangeArrowheads="1"/>
          </p:cNvPicPr>
          <p:nvPr/>
        </p:nvPicPr>
        <p:blipFill>
          <a:blip r:embed="rId2"/>
          <a:srcRect/>
          <a:stretch>
            <a:fillRect/>
          </a:stretch>
        </p:blipFill>
        <p:spPr bwMode="auto">
          <a:xfrm>
            <a:off x="6312036" y="1446856"/>
            <a:ext cx="5212761" cy="4931310"/>
          </a:xfrm>
          <a:prstGeom prst="rect">
            <a:avLst/>
          </a:prstGeom>
          <a:noFill/>
          <a:ln w="9525">
            <a:noFill/>
            <a:miter lim="800000"/>
            <a:headEnd/>
            <a:tailEnd/>
          </a:ln>
          <a:effectLst/>
        </p:spPr>
      </p:pic>
    </p:spTree>
    <p:extLst>
      <p:ext uri="{BB962C8B-B14F-4D97-AF65-F5344CB8AC3E}">
        <p14:creationId xmlns:p14="http://schemas.microsoft.com/office/powerpoint/2010/main" val="25716542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9463"/>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Disk defragmentation</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sz="2600" b="1" dirty="0">
                <a:solidFill>
                  <a:schemeClr val="accent2">
                    <a:lumMod val="50000"/>
                  </a:schemeClr>
                </a:solidFill>
                <a:effectLst>
                  <a:outerShdw blurRad="38100" dist="38100" dir="2700000" algn="tl">
                    <a:srgbClr val="000000">
                      <a:alpha val="43137"/>
                    </a:srgbClr>
                  </a:outerShdw>
                </a:effectLst>
              </a:rPr>
              <a:t>Defragment a disk</a:t>
            </a:r>
          </a:p>
          <a:p>
            <a:pPr lvl="1"/>
            <a:r>
              <a:rPr lang="en-US" dirty="0">
                <a:effectLst>
                  <a:outerShdw blurRad="38100" dist="38100" dir="2700000" algn="tl">
                    <a:srgbClr val="000000">
                      <a:alpha val="43137"/>
                    </a:srgbClr>
                  </a:outerShdw>
                </a:effectLst>
              </a:rPr>
              <a:t>Files fragment when resaved</a:t>
            </a:r>
          </a:p>
          <a:p>
            <a:pPr lvl="1"/>
            <a:r>
              <a:rPr lang="en-US" dirty="0">
                <a:effectLst>
                  <a:outerShdw blurRad="38100" dist="38100" dir="2700000" algn="tl">
                    <a:srgbClr val="000000">
                      <a:alpha val="43137"/>
                    </a:srgbClr>
                  </a:outerShdw>
                </a:effectLst>
              </a:rPr>
              <a:t>Fragmented files load slower</a:t>
            </a:r>
          </a:p>
          <a:p>
            <a:pPr lvl="1"/>
            <a:r>
              <a:rPr lang="en-US" dirty="0">
                <a:effectLst>
                  <a:outerShdw blurRad="38100" dist="38100" dir="2700000" algn="tl">
                    <a:srgbClr val="000000">
                      <a:alpha val="43137"/>
                    </a:srgbClr>
                  </a:outerShdw>
                </a:effectLst>
              </a:rPr>
              <a:t>Defragment puts the fragments together</a:t>
            </a:r>
          </a:p>
          <a:p>
            <a:pPr lvl="1"/>
            <a:r>
              <a:rPr lang="en-US" dirty="0">
                <a:effectLst>
                  <a:outerShdw blurRad="38100" dist="38100" dir="2700000" algn="tl">
                    <a:srgbClr val="000000">
                      <a:alpha val="43137"/>
                    </a:srgbClr>
                  </a:outerShdw>
                </a:effectLst>
              </a:rPr>
              <a:t>Disks should be defragged monthly</a:t>
            </a:r>
          </a:p>
          <a:p>
            <a:endParaRPr lang="en-US" dirty="0"/>
          </a:p>
          <a:p>
            <a:endParaRPr lang="en-US" dirty="0"/>
          </a:p>
          <a:p>
            <a:endParaRPr lang="en-US" dirty="0"/>
          </a:p>
        </p:txBody>
      </p:sp>
      <p:pic>
        <p:nvPicPr>
          <p:cNvPr id="4" name="Picture 5" descr="nor78902_pB0606L"/>
          <p:cNvPicPr>
            <a:picLocks noChangeAspect="1" noChangeArrowheads="1"/>
          </p:cNvPicPr>
          <p:nvPr/>
        </p:nvPicPr>
        <p:blipFill>
          <a:blip r:embed="rId2"/>
          <a:srcRect/>
          <a:stretch>
            <a:fillRect/>
          </a:stretch>
        </p:blipFill>
        <p:spPr bwMode="auto">
          <a:xfrm>
            <a:off x="6826313" y="1689137"/>
            <a:ext cx="5069940" cy="3969175"/>
          </a:xfrm>
          <a:prstGeom prst="rect">
            <a:avLst/>
          </a:prstGeom>
          <a:noFill/>
        </p:spPr>
      </p:pic>
    </p:spTree>
    <p:extLst>
      <p:ext uri="{BB962C8B-B14F-4D97-AF65-F5344CB8AC3E}">
        <p14:creationId xmlns:p14="http://schemas.microsoft.com/office/powerpoint/2010/main" val="38685243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748451"/>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Disk defragmentation</a:t>
            </a:r>
            <a:endParaRPr lang="en-US" sz="1600" dirty="0">
              <a:solidFill>
                <a:schemeClr val="accent2">
                  <a:lumMod val="50000"/>
                </a:schemeClr>
              </a:solidFill>
              <a:effectLst>
                <a:outerShdw blurRad="38100" dist="38100" dir="2700000" algn="tl">
                  <a:srgbClr val="000000">
                    <a:alpha val="43137"/>
                  </a:srgbClr>
                </a:outerShdw>
              </a:effectLst>
            </a:endParaRPr>
          </a:p>
        </p:txBody>
      </p:sp>
      <p:grpSp>
        <p:nvGrpSpPr>
          <p:cNvPr id="4" name="Group 1055"/>
          <p:cNvGrpSpPr>
            <a:grpSpLocks/>
          </p:cNvGrpSpPr>
          <p:nvPr/>
        </p:nvGrpSpPr>
        <p:grpSpPr bwMode="auto">
          <a:xfrm>
            <a:off x="1447068" y="1113576"/>
            <a:ext cx="8498305" cy="5046996"/>
            <a:chOff x="2304" y="2128"/>
            <a:chExt cx="3456" cy="2192"/>
          </a:xfrm>
        </p:grpSpPr>
        <p:pic>
          <p:nvPicPr>
            <p:cNvPr id="5" name="Picture 1034" descr="E:\Powerpoint Presentations\Chap08\Chapter Figures\Fig8-33 mod.jpg"/>
            <p:cNvPicPr>
              <a:picLocks noChangeAspect="1" noChangeArrowheads="1"/>
            </p:cNvPicPr>
            <p:nvPr/>
          </p:nvPicPr>
          <p:blipFill>
            <a:blip r:embed="rId2"/>
            <a:srcRect r="6976"/>
            <a:stretch>
              <a:fillRect/>
            </a:stretch>
          </p:blipFill>
          <p:spPr bwMode="auto">
            <a:xfrm>
              <a:off x="2304" y="2128"/>
              <a:ext cx="3456" cy="2192"/>
            </a:xfrm>
            <a:prstGeom prst="rect">
              <a:avLst/>
            </a:prstGeom>
            <a:noFill/>
          </p:spPr>
        </p:pic>
        <p:sp>
          <p:nvSpPr>
            <p:cNvPr id="6" name="Text Box 1037"/>
            <p:cNvSpPr txBox="1">
              <a:spLocks noChangeArrowheads="1"/>
            </p:cNvSpPr>
            <p:nvPr/>
          </p:nvSpPr>
          <p:spPr bwMode="auto">
            <a:xfrm>
              <a:off x="2400" y="3743"/>
              <a:ext cx="1728" cy="577"/>
            </a:xfrm>
            <a:prstGeom prst="rect">
              <a:avLst/>
            </a:prstGeom>
            <a:noFill/>
            <a:ln w="57150">
              <a:noFill/>
              <a:miter lim="800000"/>
              <a:headEnd/>
              <a:tailEnd/>
            </a:ln>
            <a:effectLst/>
          </p:spPr>
          <p:txBody>
            <a:bodyPr>
              <a:spAutoFit/>
            </a:bodyPr>
            <a:lstStyle/>
            <a:p>
              <a:pPr algn="ctr" eaLnBrk="0" fontAlgn="base" hangingPunct="0">
                <a:spcBef>
                  <a:spcPct val="50000"/>
                </a:spcBef>
                <a:spcAft>
                  <a:spcPct val="0"/>
                </a:spcAft>
                <a:defRPr/>
              </a:pPr>
              <a:r>
                <a:rPr lang="en-US" b="1" smtClean="0">
                  <a:solidFill>
                    <a:srgbClr val="001932"/>
                  </a:solidFill>
                  <a:latin typeface="Arial" pitchFamily="34" charset="0"/>
                </a:rPr>
                <a:t>disk after defragmentation process</a:t>
              </a:r>
            </a:p>
          </p:txBody>
        </p:sp>
        <p:grpSp>
          <p:nvGrpSpPr>
            <p:cNvPr id="7" name="Group 1051"/>
            <p:cNvGrpSpPr>
              <a:grpSpLocks/>
            </p:cNvGrpSpPr>
            <p:nvPr/>
          </p:nvGrpSpPr>
          <p:grpSpPr bwMode="auto">
            <a:xfrm>
              <a:off x="4464" y="2572"/>
              <a:ext cx="1296" cy="692"/>
              <a:chOff x="4464" y="2572"/>
              <a:chExt cx="1296" cy="692"/>
            </a:xfrm>
          </p:grpSpPr>
          <p:sp>
            <p:nvSpPr>
              <p:cNvPr id="8" name="Text Box 1039"/>
              <p:cNvSpPr txBox="1">
                <a:spLocks noChangeArrowheads="1"/>
              </p:cNvSpPr>
              <p:nvPr/>
            </p:nvSpPr>
            <p:spPr bwMode="auto">
              <a:xfrm>
                <a:off x="4464" y="2572"/>
                <a:ext cx="1296" cy="404"/>
              </a:xfrm>
              <a:prstGeom prst="rect">
                <a:avLst/>
              </a:prstGeom>
              <a:noFill/>
              <a:ln w="57150">
                <a:noFill/>
                <a:miter lim="800000"/>
                <a:headEnd/>
                <a:tailEnd/>
              </a:ln>
              <a:effectLst/>
            </p:spPr>
            <p:txBody>
              <a:bodyPr>
                <a:spAutoFit/>
              </a:bodyPr>
              <a:lstStyle/>
              <a:p>
                <a:pPr algn="r" eaLnBrk="0" fontAlgn="base" hangingPunct="0">
                  <a:spcBef>
                    <a:spcPct val="50000"/>
                  </a:spcBef>
                  <a:spcAft>
                    <a:spcPct val="0"/>
                  </a:spcAft>
                  <a:defRPr/>
                </a:pPr>
                <a:r>
                  <a:rPr lang="en-US" b="1" smtClean="0">
                    <a:solidFill>
                      <a:srgbClr val="001932"/>
                    </a:solidFill>
                    <a:latin typeface="Arial" pitchFamily="34" charset="0"/>
                  </a:rPr>
                  <a:t>file 1 after defragmenting</a:t>
                </a:r>
              </a:p>
            </p:txBody>
          </p:sp>
          <p:sp>
            <p:nvSpPr>
              <p:cNvPr id="9" name="Line 1043"/>
              <p:cNvSpPr>
                <a:spLocks noChangeShapeType="1"/>
              </p:cNvSpPr>
              <p:nvPr/>
            </p:nvSpPr>
            <p:spPr bwMode="auto">
              <a:xfrm flipH="1">
                <a:off x="4704" y="2928"/>
                <a:ext cx="480" cy="240"/>
              </a:xfrm>
              <a:prstGeom prst="line">
                <a:avLst/>
              </a:prstGeom>
              <a:noFill/>
              <a:ln w="57150">
                <a:solidFill>
                  <a:srgbClr val="001932"/>
                </a:solidFill>
                <a:round/>
                <a:headEnd/>
                <a:tailEnd type="triangle" w="med" len="med"/>
              </a:ln>
              <a:effectLst/>
            </p:spPr>
            <p:txBody>
              <a:bodyPr anchor="ctr">
                <a:spAutoFit/>
              </a:bodyPr>
              <a:lstStyle/>
              <a:p>
                <a:pPr algn="ctr" eaLnBrk="0" fontAlgn="base" hangingPunct="0">
                  <a:spcBef>
                    <a:spcPct val="50000"/>
                  </a:spcBef>
                  <a:spcAft>
                    <a:spcPct val="0"/>
                  </a:spcAft>
                  <a:defRPr/>
                </a:pPr>
                <a:endParaRPr lang="th-TH" b="1" smtClean="0">
                  <a:solidFill>
                    <a:srgbClr val="FFFFFF"/>
                  </a:solidFill>
                  <a:latin typeface="Arial" pitchFamily="34" charset="0"/>
                </a:endParaRPr>
              </a:p>
            </p:txBody>
          </p:sp>
          <p:sp>
            <p:nvSpPr>
              <p:cNvPr id="10" name="Line 1044"/>
              <p:cNvSpPr>
                <a:spLocks noChangeShapeType="1"/>
              </p:cNvSpPr>
              <p:nvPr/>
            </p:nvSpPr>
            <p:spPr bwMode="auto">
              <a:xfrm flipH="1">
                <a:off x="4944" y="2928"/>
                <a:ext cx="240" cy="288"/>
              </a:xfrm>
              <a:prstGeom prst="line">
                <a:avLst/>
              </a:prstGeom>
              <a:noFill/>
              <a:ln w="57150">
                <a:solidFill>
                  <a:srgbClr val="001932"/>
                </a:solidFill>
                <a:round/>
                <a:headEnd/>
                <a:tailEnd type="triangle" w="med" len="med"/>
              </a:ln>
              <a:effectLst/>
            </p:spPr>
            <p:txBody>
              <a:bodyPr anchor="ctr">
                <a:spAutoFit/>
              </a:bodyPr>
              <a:lstStyle/>
              <a:p>
                <a:pPr algn="ctr" eaLnBrk="0" fontAlgn="base" hangingPunct="0">
                  <a:spcBef>
                    <a:spcPct val="50000"/>
                  </a:spcBef>
                  <a:spcAft>
                    <a:spcPct val="0"/>
                  </a:spcAft>
                  <a:defRPr/>
                </a:pPr>
                <a:endParaRPr lang="th-TH" b="1" smtClean="0">
                  <a:solidFill>
                    <a:srgbClr val="FFFFFF"/>
                  </a:solidFill>
                  <a:latin typeface="Arial" pitchFamily="34" charset="0"/>
                </a:endParaRPr>
              </a:p>
            </p:txBody>
          </p:sp>
          <p:sp>
            <p:nvSpPr>
              <p:cNvPr id="11" name="Line 1045"/>
              <p:cNvSpPr>
                <a:spLocks noChangeShapeType="1"/>
              </p:cNvSpPr>
              <p:nvPr/>
            </p:nvSpPr>
            <p:spPr bwMode="auto">
              <a:xfrm flipH="1">
                <a:off x="5088" y="2928"/>
                <a:ext cx="96" cy="336"/>
              </a:xfrm>
              <a:prstGeom prst="line">
                <a:avLst/>
              </a:prstGeom>
              <a:noFill/>
              <a:ln w="57150">
                <a:solidFill>
                  <a:srgbClr val="001932"/>
                </a:solidFill>
                <a:round/>
                <a:headEnd/>
                <a:tailEnd type="triangle" w="med" len="med"/>
              </a:ln>
              <a:effectLst/>
            </p:spPr>
            <p:txBody>
              <a:bodyPr anchor="ctr">
                <a:spAutoFit/>
              </a:bodyPr>
              <a:lstStyle/>
              <a:p>
                <a:pPr algn="ctr" eaLnBrk="0" fontAlgn="base" hangingPunct="0">
                  <a:spcBef>
                    <a:spcPct val="50000"/>
                  </a:spcBef>
                  <a:spcAft>
                    <a:spcPct val="0"/>
                  </a:spcAft>
                  <a:defRPr/>
                </a:pPr>
                <a:endParaRPr lang="th-TH" b="1" smtClean="0">
                  <a:solidFill>
                    <a:srgbClr val="FFFFFF"/>
                  </a:solidFill>
                  <a:latin typeface="Arial" pitchFamily="34" charset="0"/>
                </a:endParaRPr>
              </a:p>
            </p:txBody>
          </p:sp>
        </p:grpSp>
      </p:grpSp>
    </p:spTree>
    <p:extLst>
      <p:ext uri="{BB962C8B-B14F-4D97-AF65-F5344CB8AC3E}">
        <p14:creationId xmlns:p14="http://schemas.microsoft.com/office/powerpoint/2010/main" val="199894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67382"/>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Scanning HDD for errors</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a:effectLst>
                  <a:outerShdw blurRad="38100" dist="38100" dir="2700000" algn="tl">
                    <a:srgbClr val="000000">
                      <a:alpha val="43137"/>
                    </a:srgbClr>
                  </a:outerShdw>
                </a:effectLst>
              </a:rPr>
              <a:t>Scan a disk for errors</a:t>
            </a:r>
          </a:p>
          <a:p>
            <a:pPr lvl="1"/>
            <a:r>
              <a:rPr lang="en-US" dirty="0">
                <a:effectLst>
                  <a:outerShdw blurRad="38100" dist="38100" dir="2700000" algn="tl">
                    <a:srgbClr val="000000">
                      <a:alpha val="43137"/>
                    </a:srgbClr>
                  </a:outerShdw>
                </a:effectLst>
              </a:rPr>
              <a:t>Bad spots on the media</a:t>
            </a:r>
          </a:p>
          <a:p>
            <a:pPr lvl="1"/>
            <a:r>
              <a:rPr lang="en-US" dirty="0">
                <a:effectLst>
                  <a:outerShdw blurRad="38100" dist="38100" dir="2700000" algn="tl">
                    <a:srgbClr val="000000">
                      <a:alpha val="43137"/>
                    </a:srgbClr>
                  </a:outerShdw>
                </a:effectLst>
              </a:rPr>
              <a:t>Find and fix the error</a:t>
            </a:r>
          </a:p>
          <a:p>
            <a:pPr lvl="2"/>
            <a:r>
              <a:rPr lang="en-US" dirty="0">
                <a:effectLst>
                  <a:outerShdw blurRad="38100" dist="38100" dir="2700000" algn="tl">
                    <a:srgbClr val="000000">
                      <a:alpha val="43137"/>
                    </a:srgbClr>
                  </a:outerShdw>
                </a:effectLst>
              </a:rPr>
              <a:t>Move data to a good spot</a:t>
            </a:r>
          </a:p>
          <a:p>
            <a:pPr lvl="2"/>
            <a:r>
              <a:rPr lang="en-US" dirty="0">
                <a:effectLst>
                  <a:outerShdw blurRad="38100" dist="38100" dir="2700000" algn="tl">
                    <a:srgbClr val="000000">
                      <a:alpha val="43137"/>
                    </a:srgbClr>
                  </a:outerShdw>
                </a:effectLst>
              </a:rPr>
              <a:t>Mark the spot as bad</a:t>
            </a:r>
          </a:p>
          <a:p>
            <a:pPr lvl="1"/>
            <a:r>
              <a:rPr lang="en-US" dirty="0">
                <a:effectLst>
                  <a:outerShdw blurRad="38100" dist="38100" dir="2700000" algn="tl">
                    <a:srgbClr val="000000">
                      <a:alpha val="43137"/>
                    </a:srgbClr>
                  </a:outerShdw>
                </a:effectLst>
              </a:rPr>
              <a:t>Disks should be scanned monthly</a:t>
            </a:r>
          </a:p>
          <a:p>
            <a:endParaRPr lang="en-US" dirty="0"/>
          </a:p>
        </p:txBody>
      </p:sp>
      <p:pic>
        <p:nvPicPr>
          <p:cNvPr id="4" name="Picture 2"/>
          <p:cNvPicPr>
            <a:picLocks noChangeAspect="1" noChangeArrowheads="1"/>
          </p:cNvPicPr>
          <p:nvPr/>
        </p:nvPicPr>
        <p:blipFill>
          <a:blip r:embed="rId2"/>
          <a:srcRect/>
          <a:stretch>
            <a:fillRect/>
          </a:stretch>
        </p:blipFill>
        <p:spPr bwMode="auto">
          <a:xfrm>
            <a:off x="6258729" y="1288533"/>
            <a:ext cx="5167585" cy="4888430"/>
          </a:xfrm>
          <a:prstGeom prst="rect">
            <a:avLst/>
          </a:prstGeom>
          <a:noFill/>
          <a:ln w="9525">
            <a:noFill/>
            <a:miter lim="800000"/>
            <a:headEnd/>
            <a:tailEnd/>
          </a:ln>
          <a:effectLst/>
        </p:spPr>
      </p:pic>
    </p:spTree>
    <p:extLst>
      <p:ext uri="{BB962C8B-B14F-4D97-AF65-F5344CB8AC3E}">
        <p14:creationId xmlns:p14="http://schemas.microsoft.com/office/powerpoint/2010/main" val="29496673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5489"/>
          </a:xfrm>
        </p:spPr>
        <p:txBody>
          <a:bodyPr>
            <a:normAutofit/>
          </a:bodyPr>
          <a:lstStyle/>
          <a:p>
            <a:r>
              <a:rPr lang="en-US" sz="2800" b="1" dirty="0">
                <a:solidFill>
                  <a:schemeClr val="accent2">
                    <a:lumMod val="50000"/>
                  </a:schemeClr>
                </a:solidFill>
                <a:effectLst>
                  <a:outerShdw blurRad="38100" dist="38100" dir="2700000" algn="tl">
                    <a:srgbClr val="000000">
                      <a:alpha val="43137"/>
                    </a:srgbClr>
                  </a:outerShdw>
                </a:effectLst>
                <a:latin typeface="Calibri"/>
              </a:rPr>
              <a:t>File compression</a:t>
            </a:r>
            <a:endParaRPr lang="en-US" sz="16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48554"/>
            <a:ext cx="10515600" cy="4728409"/>
          </a:xfrm>
        </p:spPr>
        <p:txBody>
          <a:bodyPr>
            <a:normAutofit/>
          </a:bodyPr>
          <a:lstStyle/>
          <a:p>
            <a:pPr lvl="1"/>
            <a:r>
              <a:rPr lang="en-US" dirty="0" smtClean="0">
                <a:effectLst>
                  <a:outerShdw blurRad="38100" dist="38100" dir="2700000" algn="tl">
                    <a:srgbClr val="000000">
                      <a:alpha val="43137"/>
                    </a:srgbClr>
                  </a:outerShdw>
                </a:effectLst>
              </a:rPr>
              <a:t>Shrinks the size of a file</a:t>
            </a:r>
          </a:p>
          <a:p>
            <a:pPr lvl="1"/>
            <a:r>
              <a:rPr lang="en-US" dirty="0" smtClean="0">
                <a:effectLst>
                  <a:outerShdw blurRad="38100" dist="38100" dir="2700000" algn="tl">
                    <a:srgbClr val="000000">
                      <a:alpha val="43137"/>
                    </a:srgbClr>
                  </a:outerShdw>
                </a:effectLst>
              </a:rPr>
              <a:t>Takes up less space on disk</a:t>
            </a:r>
          </a:p>
          <a:p>
            <a:pPr lvl="1"/>
            <a:r>
              <a:rPr lang="en-US" dirty="0" smtClean="0">
                <a:effectLst>
                  <a:outerShdw blurRad="38100" dist="38100" dir="2700000" algn="tl">
                    <a:srgbClr val="000000">
                      <a:alpha val="43137"/>
                    </a:srgbClr>
                  </a:outerShdw>
                </a:effectLst>
              </a:rPr>
              <a:t>Reduce a disks performance</a:t>
            </a:r>
          </a:p>
          <a:p>
            <a:pPr lvl="1"/>
            <a:r>
              <a:rPr lang="en-US" dirty="0" smtClean="0">
                <a:effectLst>
                  <a:outerShdw blurRad="38100" dist="38100" dir="2700000" algn="tl">
                    <a:srgbClr val="000000">
                      <a:alpha val="43137"/>
                    </a:srgbClr>
                  </a:outerShdw>
                </a:effectLst>
              </a:rPr>
              <a:t>Will increase disk capacity</a:t>
            </a:r>
          </a:p>
          <a:p>
            <a:pPr lvl="1"/>
            <a:endParaRPr lang="en-US" dirty="0">
              <a:effectLst>
                <a:outerShdw blurRad="38100" dist="38100" dir="2700000" algn="tl">
                  <a:srgbClr val="000000">
                    <a:alpha val="43137"/>
                  </a:srgbClr>
                </a:outerShdw>
              </a:effectLst>
            </a:endParaRPr>
          </a:p>
          <a:p>
            <a:pPr lvl="1"/>
            <a:r>
              <a:rPr lang="en-US" dirty="0" smtClean="0">
                <a:solidFill>
                  <a:schemeClr val="accent2">
                    <a:lumMod val="50000"/>
                  </a:schemeClr>
                </a:solidFill>
                <a:effectLst>
                  <a:outerShdw blurRad="38100" dist="38100" dir="2700000" algn="tl">
                    <a:srgbClr val="000000">
                      <a:alpha val="43137"/>
                    </a:srgbClr>
                  </a:outerShdw>
                </a:effectLst>
              </a:rPr>
              <a:t>WinZip</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and </a:t>
            </a:r>
            <a:r>
              <a:rPr lang="en-US" dirty="0">
                <a:solidFill>
                  <a:schemeClr val="accent2">
                    <a:lumMod val="50000"/>
                  </a:schemeClr>
                </a:solidFill>
                <a:effectLst>
                  <a:outerShdw blurRad="38100" dist="38100" dir="2700000" algn="tl">
                    <a:srgbClr val="000000">
                      <a:alpha val="43137"/>
                    </a:srgbClr>
                  </a:outerShdw>
                </a:effectLst>
              </a:rPr>
              <a:t>WinRAR</a:t>
            </a:r>
          </a:p>
          <a:p>
            <a:endParaRPr lang="en-US" dirty="0"/>
          </a:p>
          <a:p>
            <a:endParaRPr lang="en-US" dirty="0"/>
          </a:p>
          <a:p>
            <a:endParaRPr lang="en-US" dirty="0"/>
          </a:p>
        </p:txBody>
      </p:sp>
      <p:pic>
        <p:nvPicPr>
          <p:cNvPr id="4" name="Picture 9" descr="nor78902_B0607L"/>
          <p:cNvPicPr>
            <a:picLocks noChangeAspect="1" noChangeArrowheads="1"/>
          </p:cNvPicPr>
          <p:nvPr/>
        </p:nvPicPr>
        <p:blipFill>
          <a:blip r:embed="rId2"/>
          <a:srcRect/>
          <a:stretch>
            <a:fillRect/>
          </a:stretch>
        </p:blipFill>
        <p:spPr>
          <a:xfrm>
            <a:off x="5226518" y="1342008"/>
            <a:ext cx="6814284" cy="5084282"/>
          </a:xfrm>
          <a:prstGeom prst="rect">
            <a:avLst/>
          </a:prstGeom>
          <a:noFill/>
          <a:ln/>
        </p:spPr>
      </p:pic>
    </p:spTree>
    <p:extLst>
      <p:ext uri="{BB962C8B-B14F-4D97-AF65-F5344CB8AC3E}">
        <p14:creationId xmlns:p14="http://schemas.microsoft.com/office/powerpoint/2010/main" val="1576079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5067</TotalTime>
  <Words>3797</Words>
  <Application>Microsoft Office PowerPoint</Application>
  <PresentationFormat>Widescreen</PresentationFormat>
  <Paragraphs>448</Paragraphs>
  <Slides>64</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Arial</vt:lpstr>
      <vt:lpstr>Arial</vt:lpstr>
      <vt:lpstr>Calibri</vt:lpstr>
      <vt:lpstr>Calibri Light</vt:lpstr>
      <vt:lpstr>Cordia New</vt:lpstr>
      <vt:lpstr>Impact</vt:lpstr>
      <vt:lpstr>Tahoma</vt:lpstr>
      <vt:lpstr>Times New Roman</vt:lpstr>
      <vt:lpstr>Office Theme</vt:lpstr>
      <vt:lpstr>Introduction to Information and Communication Technology</vt:lpstr>
      <vt:lpstr> Data Representation  Bits and bytes </vt:lpstr>
      <vt:lpstr>Bits and bytes</vt:lpstr>
      <vt:lpstr>Text codes </vt:lpstr>
      <vt:lpstr>PowerPoint Presentation</vt:lpstr>
      <vt:lpstr>How computers process data?</vt:lpstr>
      <vt:lpstr>How computers process data?</vt:lpstr>
      <vt:lpstr>Central Processing Unit</vt:lpstr>
      <vt:lpstr>System Clock </vt:lpstr>
      <vt:lpstr>CPU Registers </vt:lpstr>
      <vt:lpstr>Control Unit </vt:lpstr>
      <vt:lpstr>Arithmetic and Logic Unit </vt:lpstr>
      <vt:lpstr>Arithmetic and Logic Unit </vt:lpstr>
      <vt:lpstr>Machine Cycle </vt:lpstr>
      <vt:lpstr>Machine Cycle </vt:lpstr>
      <vt:lpstr>   Memory </vt:lpstr>
      <vt:lpstr>Memory </vt:lpstr>
      <vt:lpstr>Memory </vt:lpstr>
      <vt:lpstr>Memory Cache </vt:lpstr>
      <vt:lpstr>Read Only Memory (ROM) </vt:lpstr>
      <vt:lpstr>Types of ROM </vt:lpstr>
      <vt:lpstr>Flash Memory </vt:lpstr>
      <vt:lpstr>CMOS Memory </vt:lpstr>
      <vt:lpstr>Parallel Processing </vt:lpstr>
      <vt:lpstr>How can different CPUs be compared</vt:lpstr>
      <vt:lpstr>What factors affect CPU speed</vt:lpstr>
      <vt:lpstr>Common Microprocessors</vt:lpstr>
      <vt:lpstr>Difference between a microprocessor and microcontroller</vt:lpstr>
      <vt:lpstr>Which (microprocessor or microcontroller) are more common</vt:lpstr>
      <vt:lpstr>Storage Devices </vt:lpstr>
      <vt:lpstr>Hierarchy of memory/ Storage Devices </vt:lpstr>
      <vt:lpstr>Analogy</vt:lpstr>
      <vt:lpstr>Computers</vt:lpstr>
      <vt:lpstr>Magnetic storage</vt:lpstr>
      <vt:lpstr>How they function</vt:lpstr>
      <vt:lpstr>Data organization </vt:lpstr>
      <vt:lpstr>Data organization </vt:lpstr>
      <vt:lpstr>Floppy drive:</vt:lpstr>
      <vt:lpstr>Floppy drive:</vt:lpstr>
      <vt:lpstr>Hard disk:</vt:lpstr>
      <vt:lpstr>Hard disk drive  </vt:lpstr>
      <vt:lpstr>Tape drive:</vt:lpstr>
      <vt:lpstr>Optical Storage</vt:lpstr>
      <vt:lpstr>How they function: </vt:lpstr>
      <vt:lpstr>How they function: </vt:lpstr>
      <vt:lpstr>Read only optical drives: </vt:lpstr>
      <vt:lpstr>Recordable optical drives: </vt:lpstr>
      <vt:lpstr>Recordable optical drives: </vt:lpstr>
      <vt:lpstr>Solid-state storage</vt:lpstr>
      <vt:lpstr>How they function:</vt:lpstr>
      <vt:lpstr>Flash memory:</vt:lpstr>
      <vt:lpstr>Smart card:</vt:lpstr>
      <vt:lpstr>Solid State Disks (SSD):</vt:lpstr>
      <vt:lpstr>Performance comparison  Storage hierarchy</vt:lpstr>
      <vt:lpstr>Performance comparison</vt:lpstr>
      <vt:lpstr>PowerPoint Presentation</vt:lpstr>
      <vt:lpstr>Formatting</vt:lpstr>
      <vt:lpstr>File Systems</vt:lpstr>
      <vt:lpstr>PowerPoint Presentation</vt:lpstr>
      <vt:lpstr>Deleting unneeded files</vt:lpstr>
      <vt:lpstr>Disk defragmentation</vt:lpstr>
      <vt:lpstr>Disk defragmentation</vt:lpstr>
      <vt:lpstr>Scanning HDD for errors</vt:lpstr>
      <vt:lpstr>File compression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320</cp:revision>
  <dcterms:created xsi:type="dcterms:W3CDTF">2022-04-12T12:35:31Z</dcterms:created>
  <dcterms:modified xsi:type="dcterms:W3CDTF">2022-04-19T13:39:38Z</dcterms:modified>
</cp:coreProperties>
</file>