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299" r:id="rId40"/>
    <p:sldId id="301" r:id="rId41"/>
    <p:sldId id="302" r:id="rId42"/>
    <p:sldId id="303" r:id="rId43"/>
    <p:sldId id="304" r:id="rId44"/>
    <p:sldId id="305" r:id="rId45"/>
    <p:sldId id="312" r:id="rId46"/>
    <p:sldId id="306" r:id="rId47"/>
    <p:sldId id="307" r:id="rId48"/>
    <p:sldId id="308" r:id="rId49"/>
    <p:sldId id="309" r:id="rId50"/>
    <p:sldId id="310" r:id="rId51"/>
    <p:sldId id="311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52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4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3952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86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42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8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99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1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17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>
                <a:solidFill>
                  <a:prstClr val="white"/>
                </a:solidFill>
              </a:rPr>
              <a:pPr/>
              <a:t>5/18/2022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871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Database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Database Management</a:t>
            </a:r>
          </a:p>
        </p:txBody>
      </p:sp>
    </p:spTree>
    <p:extLst>
      <p:ext uri="{BB962C8B-B14F-4D97-AF65-F5344CB8AC3E}">
        <p14:creationId xmlns:p14="http://schemas.microsoft.com/office/powerpoint/2010/main" val="178470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effectLst/>
              </a:rPr>
              <a:t>Databases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</a:t>
            </a:r>
            <a:r>
              <a:rPr lang="en-US" sz="2800" b="1" dirty="0"/>
              <a:t>database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a collection of data organized in a manner that allows access, retrieval, and use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that data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167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effectLst/>
              </a:rPr>
              <a:t>Data and Information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collection of unprocessed items, which can include text, numbers, images,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audio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video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processed data; that is, it is organized, meaningful, and useful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9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5"/>
            <a:ext cx="10972800" cy="909456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Database </a:t>
            </a:r>
            <a:r>
              <a:rPr lang="en-US" sz="3600" b="1" dirty="0"/>
              <a:t>software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ften </a:t>
            </a:r>
            <a:r>
              <a:rPr lang="en-US" sz="2400" dirty="0"/>
              <a:t>called a </a:t>
            </a:r>
            <a:r>
              <a:rPr lang="en-US" sz="2400" b="1" dirty="0"/>
              <a:t>database management system </a:t>
            </a:r>
            <a:r>
              <a:rPr lang="en-US" sz="2400" dirty="0"/>
              <a:t>(</a:t>
            </a:r>
            <a:r>
              <a:rPr lang="en-US" sz="2400" b="1" dirty="0"/>
              <a:t>DBMS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/>
              <a:t>A</a:t>
            </a:r>
            <a:r>
              <a:rPr lang="en-US" sz="2400" dirty="0" smtClean="0"/>
              <a:t>llows users to create computerized </a:t>
            </a:r>
            <a:r>
              <a:rPr lang="en-US" sz="2400" dirty="0"/>
              <a:t>database; add, modify, and delete data in the </a:t>
            </a:r>
            <a:r>
              <a:rPr lang="en-US" sz="2400" dirty="0" smtClean="0"/>
              <a:t>database. </a:t>
            </a:r>
          </a:p>
          <a:p>
            <a:endParaRPr lang="en-US" sz="2400" dirty="0" smtClean="0"/>
          </a:p>
          <a:p>
            <a:r>
              <a:rPr lang="en-US" sz="2400" b="1" dirty="0" smtClean="0"/>
              <a:t>DBMS </a:t>
            </a:r>
            <a:r>
              <a:rPr lang="en-US" sz="2400" dirty="0"/>
              <a:t>Allows users to</a:t>
            </a:r>
            <a:r>
              <a:rPr lang="en-US" sz="2400" b="1" dirty="0" smtClean="0"/>
              <a:t> </a:t>
            </a:r>
            <a:r>
              <a:rPr lang="en-US" sz="2400" dirty="0" smtClean="0"/>
              <a:t>sort </a:t>
            </a:r>
            <a:r>
              <a:rPr lang="en-US" sz="2400" dirty="0"/>
              <a:t>and retrieve data from </a:t>
            </a:r>
            <a:r>
              <a:rPr lang="en-US" sz="2400" dirty="0" smtClean="0"/>
              <a:t>the database and create </a:t>
            </a:r>
            <a:r>
              <a:rPr lang="en-US" sz="2400" dirty="0"/>
              <a:t>forms and reports from the data in the database.</a:t>
            </a:r>
          </a:p>
        </p:txBody>
      </p:sp>
    </p:spTree>
    <p:extLst>
      <p:ext uri="{BB962C8B-B14F-4D97-AF65-F5344CB8AC3E}">
        <p14:creationId xmlns:p14="http://schemas.microsoft.com/office/powerpoint/2010/main" val="230890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effectLst/>
              </a:rPr>
              <a:t>Data Integrity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Data integrity identifies the quality of the </a:t>
            </a:r>
            <a:r>
              <a:rPr lang="en-US" sz="2400" dirty="0" smtClean="0"/>
              <a:t>data.</a:t>
            </a:r>
          </a:p>
          <a:p>
            <a:pPr marL="64008" indent="0">
              <a:buNone/>
            </a:pPr>
            <a:endParaRPr lang="en-US" sz="2400" dirty="0" smtClean="0"/>
          </a:p>
          <a:p>
            <a:r>
              <a:rPr lang="en-US" sz="2400" b="1" dirty="0"/>
              <a:t>Garbage in, garbage out </a:t>
            </a:r>
            <a:r>
              <a:rPr lang="en-US" sz="2400" dirty="0"/>
              <a:t>(</a:t>
            </a:r>
            <a:r>
              <a:rPr lang="en-US" sz="2400" b="1" dirty="0"/>
              <a:t>GIGO</a:t>
            </a:r>
            <a:r>
              <a:rPr lang="en-US" sz="2400" dirty="0"/>
              <a:t>) is a computing phrase that points out </a:t>
            </a:r>
            <a:r>
              <a:rPr lang="en-US" sz="2400" dirty="0" smtClean="0"/>
              <a:t>the accuracy </a:t>
            </a:r>
            <a:r>
              <a:rPr lang="en-US" sz="2400" dirty="0"/>
              <a:t>of a </a:t>
            </a:r>
            <a:r>
              <a:rPr lang="en-US" sz="2400" dirty="0" smtClean="0"/>
              <a:t>computer’s output </a:t>
            </a:r>
            <a:r>
              <a:rPr lang="en-US" sz="2400" dirty="0"/>
              <a:t>depends on the accuracy of the input.</a:t>
            </a:r>
          </a:p>
        </p:txBody>
      </p:sp>
    </p:spTree>
    <p:extLst>
      <p:ext uri="{BB962C8B-B14F-4D97-AF65-F5344CB8AC3E}">
        <p14:creationId xmlns:p14="http://schemas.microsoft.com/office/powerpoint/2010/main" val="179489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effectLst/>
              </a:rPr>
              <a:t>Qualities of Valuable Information</a:t>
            </a:r>
            <a:endParaRPr lang="en-U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Accurate</a:t>
            </a:r>
          </a:p>
          <a:p>
            <a:pPr lvl="0"/>
            <a:r>
              <a:rPr lang="en-US" sz="2800" dirty="0"/>
              <a:t>Verifiable</a:t>
            </a:r>
          </a:p>
          <a:p>
            <a:pPr lvl="0"/>
            <a:r>
              <a:rPr lang="en-US" sz="2800" dirty="0"/>
              <a:t>Timely</a:t>
            </a:r>
          </a:p>
          <a:p>
            <a:pPr lvl="0"/>
            <a:r>
              <a:rPr lang="en-US" sz="2800" dirty="0"/>
              <a:t>Organized</a:t>
            </a:r>
          </a:p>
          <a:p>
            <a:pPr lvl="0"/>
            <a:r>
              <a:rPr lang="en-US" sz="2800" dirty="0"/>
              <a:t>Accessible</a:t>
            </a:r>
          </a:p>
          <a:p>
            <a:pPr lvl="0"/>
            <a:r>
              <a:rPr lang="en-US" sz="2800" dirty="0"/>
              <a:t>Useful</a:t>
            </a:r>
          </a:p>
          <a:p>
            <a:pPr lvl="0"/>
            <a:r>
              <a:rPr lang="en-US" sz="2800" dirty="0"/>
              <a:t>Cost-effective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48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The Hierarchy of Data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Data is organized in </a:t>
            </a:r>
            <a:r>
              <a:rPr lang="en-US" dirty="0" smtClean="0"/>
              <a:t>layers: </a:t>
            </a:r>
          </a:p>
          <a:p>
            <a:pPr marL="731520" lvl="2" indent="-384048">
              <a:buSzPct val="80000"/>
              <a:buFont typeface="Wingdings 2"/>
              <a:buChar char=""/>
            </a:pPr>
            <a:r>
              <a:rPr lang="en-US" altLang="en-US" dirty="0" smtClean="0"/>
              <a:t>Files</a:t>
            </a:r>
            <a:r>
              <a:rPr lang="en-US" dirty="0"/>
              <a:t> (sometimes called tables</a:t>
            </a:r>
            <a:r>
              <a:rPr lang="en-US" dirty="0" smtClean="0"/>
              <a:t>)</a:t>
            </a:r>
            <a:endParaRPr lang="en-US" altLang="en-US" dirty="0" smtClean="0"/>
          </a:p>
          <a:p>
            <a:pPr marL="731520" lvl="2" indent="-384048">
              <a:buSzPct val="80000"/>
              <a:buFont typeface="Wingdings 2"/>
              <a:buChar char=""/>
            </a:pPr>
            <a:r>
              <a:rPr lang="en-US" altLang="en-US" dirty="0" smtClean="0"/>
              <a:t> records</a:t>
            </a:r>
          </a:p>
          <a:p>
            <a:pPr marL="731520" lvl="2" indent="-384048">
              <a:buSzPct val="80000"/>
              <a:buFont typeface="Wingdings 2"/>
              <a:buChar char=""/>
            </a:pPr>
            <a:r>
              <a:rPr lang="en-US" altLang="en-US" dirty="0" smtClean="0"/>
              <a:t>characters</a:t>
            </a:r>
            <a:endParaRPr lang="en-US" alt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4294967295"/>
          </p:nvPr>
        </p:nvPicPr>
        <p:blipFill rotWithShape="1">
          <a:blip r:embed="rId2"/>
          <a:srcRect l="27254" t="41064" r="27750" b="32700"/>
          <a:stretch/>
        </p:blipFill>
        <p:spPr bwMode="auto">
          <a:xfrm>
            <a:off x="669956" y="1032096"/>
            <a:ext cx="10891319" cy="4427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752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C</a:t>
            </a:r>
            <a:r>
              <a:rPr lang="en-US" sz="3200" b="1" dirty="0" smtClean="0"/>
              <a:t>haracter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Each </a:t>
            </a:r>
            <a:r>
              <a:rPr lang="en-US" sz="2400" dirty="0"/>
              <a:t>byte </a:t>
            </a:r>
            <a:r>
              <a:rPr lang="en-US" sz="2400" dirty="0" smtClean="0"/>
              <a:t>represents a </a:t>
            </a:r>
            <a:r>
              <a:rPr lang="en-US" sz="2400" dirty="0"/>
              <a:t>single </a:t>
            </a:r>
            <a:r>
              <a:rPr lang="en-US" sz="2400" b="1" dirty="0"/>
              <a:t>character</a:t>
            </a:r>
            <a:r>
              <a:rPr lang="en-US" sz="2400" dirty="0"/>
              <a:t>, which can be a number (4), letter (R), space, punctuation mark (?), or </a:t>
            </a:r>
            <a:r>
              <a:rPr lang="en-US" sz="2400" dirty="0" smtClean="0"/>
              <a:t>other symbol (&amp;).</a:t>
            </a:r>
          </a:p>
          <a:p>
            <a:endParaRPr lang="en-US" sz="2400" dirty="0"/>
          </a:p>
          <a:p>
            <a:r>
              <a:rPr lang="en-US" sz="2400" dirty="0"/>
              <a:t>A </a:t>
            </a:r>
            <a:r>
              <a:rPr lang="en-US" sz="2400" b="1" dirty="0"/>
              <a:t>data file </a:t>
            </a:r>
            <a:r>
              <a:rPr lang="en-US" sz="2400" dirty="0"/>
              <a:t>is a collection of related records stored on a storage medium such as a hard disk </a:t>
            </a:r>
            <a:r>
              <a:rPr lang="en-US" sz="2400" dirty="0" smtClean="0"/>
              <a:t>or optical </a:t>
            </a:r>
            <a:r>
              <a:rPr lang="en-US" sz="2400" dirty="0"/>
              <a:t>disc. </a:t>
            </a:r>
          </a:p>
        </p:txBody>
      </p:sp>
    </p:spTree>
    <p:extLst>
      <p:ext uri="{BB962C8B-B14F-4D97-AF65-F5344CB8AC3E}">
        <p14:creationId xmlns:p14="http://schemas.microsoft.com/office/powerpoint/2010/main" val="2492594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</a:t>
            </a:r>
            <a:r>
              <a:rPr lang="en-US" sz="3600" b="1" dirty="0" smtClean="0"/>
              <a:t>ield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/>
              <a:t>field </a:t>
            </a:r>
            <a:r>
              <a:rPr lang="en-US" sz="2400" dirty="0"/>
              <a:t>is a combination of one or more related characters or bytes and is the smallest unit of data a user accesses.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Field name</a:t>
            </a:r>
          </a:p>
          <a:p>
            <a:r>
              <a:rPr lang="en-US" sz="2400" dirty="0"/>
              <a:t>Field </a:t>
            </a:r>
            <a:r>
              <a:rPr lang="en-US" sz="2400" dirty="0" smtClean="0"/>
              <a:t>size</a:t>
            </a:r>
            <a:endParaRPr lang="en-US" sz="2400" dirty="0"/>
          </a:p>
          <a:p>
            <a:r>
              <a:rPr lang="en-US" sz="2400" dirty="0"/>
              <a:t>Data type</a:t>
            </a:r>
          </a:p>
          <a:p>
            <a:endParaRPr lang="en-US" dirty="0"/>
          </a:p>
        </p:txBody>
      </p:sp>
      <p:pic>
        <p:nvPicPr>
          <p:cNvPr id="5" name="Content Placeholder 10" descr="CFig9-03.gif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0066" y="518326"/>
            <a:ext cx="4382734" cy="6158409"/>
          </a:xfrm>
        </p:spPr>
      </p:pic>
    </p:spTree>
    <p:extLst>
      <p:ext uri="{BB962C8B-B14F-4D97-AF65-F5344CB8AC3E}">
        <p14:creationId xmlns:p14="http://schemas.microsoft.com/office/powerpoint/2010/main" val="328293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Field name, field size and data </a:t>
            </a:r>
            <a:r>
              <a:rPr lang="en-US" sz="3200" b="1" dirty="0"/>
              <a:t>type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042" y="1916832"/>
            <a:ext cx="10212308" cy="4572000"/>
          </a:xfrm>
        </p:spPr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field name </a:t>
            </a:r>
            <a:r>
              <a:rPr lang="en-US" sz="2400" dirty="0"/>
              <a:t>uniquely identifies each field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b="1" dirty="0"/>
              <a:t>field size </a:t>
            </a:r>
            <a:r>
              <a:rPr lang="en-US" sz="2400" dirty="0"/>
              <a:t>defines the maximum number of characters a field can contain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b="1" dirty="0"/>
              <a:t>data type </a:t>
            </a:r>
            <a:r>
              <a:rPr lang="en-US" sz="2400" dirty="0" smtClean="0"/>
              <a:t>specifies the </a:t>
            </a:r>
            <a:r>
              <a:rPr lang="en-US" sz="2400" dirty="0"/>
              <a:t>kind of data a field can contain and how the field is used. </a:t>
            </a:r>
          </a:p>
        </p:txBody>
      </p:sp>
    </p:spTree>
    <p:extLst>
      <p:ext uri="{BB962C8B-B14F-4D97-AF65-F5344CB8AC3E}">
        <p14:creationId xmlns:p14="http://schemas.microsoft.com/office/powerpoint/2010/main" val="234002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The Hierarchy of Data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sz="2800" dirty="0"/>
              <a:t>Common data types include</a:t>
            </a:r>
            <a:r>
              <a:rPr lang="en-US" altLang="en-US" sz="2800" dirty="0" smtClean="0"/>
              <a:t>:</a:t>
            </a:r>
            <a:endParaRPr lang="en-US" sz="2800" dirty="0"/>
          </a:p>
          <a:p>
            <a:pPr lvl="0"/>
            <a:r>
              <a:rPr lang="en-US" sz="2800" dirty="0" smtClean="0"/>
              <a:t>Text</a:t>
            </a:r>
            <a:r>
              <a:rPr lang="en-US" sz="2800" dirty="0"/>
              <a:t> (also called alphanumeric) </a:t>
            </a:r>
          </a:p>
          <a:p>
            <a:pPr lvl="0"/>
            <a:r>
              <a:rPr lang="en-US" sz="2800" dirty="0"/>
              <a:t>Numeric</a:t>
            </a:r>
          </a:p>
          <a:p>
            <a:pPr lvl="0"/>
            <a:r>
              <a:rPr lang="en-US" sz="2800" dirty="0" smtClean="0"/>
              <a:t>AutoNumber</a:t>
            </a:r>
          </a:p>
          <a:p>
            <a:r>
              <a:rPr lang="en-US" sz="2800" dirty="0"/>
              <a:t>Currency</a:t>
            </a:r>
          </a:p>
          <a:p>
            <a:r>
              <a:rPr lang="en-US" sz="2800" dirty="0" smtClean="0"/>
              <a:t>Date</a:t>
            </a:r>
            <a:r>
              <a:rPr lang="en-US" sz="2800" dirty="0"/>
              <a:t> (also called date/time) </a:t>
            </a:r>
          </a:p>
          <a:p>
            <a:r>
              <a:rPr lang="en-US" sz="2800" dirty="0"/>
              <a:t>Memo</a:t>
            </a:r>
          </a:p>
          <a:p>
            <a:r>
              <a:rPr lang="en-US" sz="2800" dirty="0"/>
              <a:t>Yes/No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87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The Hierarchy of Data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sz="2800" dirty="0" smtClean="0"/>
              <a:t>Common </a:t>
            </a:r>
            <a:r>
              <a:rPr lang="en-US" altLang="en-US" sz="2800" dirty="0"/>
              <a:t>data types include</a:t>
            </a:r>
            <a:r>
              <a:rPr lang="en-US" altLang="en-US" sz="2800" dirty="0" smtClean="0"/>
              <a:t>:</a:t>
            </a:r>
            <a:endParaRPr lang="en-US" sz="2800" dirty="0"/>
          </a:p>
          <a:p>
            <a:pPr lvl="0"/>
            <a:r>
              <a:rPr lang="en-US" sz="2800" dirty="0" smtClean="0"/>
              <a:t>Hyperlink</a:t>
            </a:r>
            <a:endParaRPr lang="en-US" sz="2800" dirty="0"/>
          </a:p>
          <a:p>
            <a:pPr lvl="0"/>
            <a:r>
              <a:rPr lang="en-US" sz="2800" dirty="0"/>
              <a:t>Object</a:t>
            </a:r>
          </a:p>
          <a:p>
            <a:pPr lvl="0"/>
            <a:r>
              <a:rPr lang="en-US" sz="2800" dirty="0"/>
              <a:t>Attachment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99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b="1" dirty="0">
                <a:cs typeface="Arial" charset="0"/>
              </a:rPr>
              <a:t>The Hierarchy of Data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smtClean="0"/>
              <a:t>A </a:t>
            </a:r>
            <a:r>
              <a:rPr lang="en-US" altLang="en-US" sz="2800" b="1" dirty="0" smtClean="0"/>
              <a:t>record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is a group of related </a:t>
            </a:r>
            <a:r>
              <a:rPr lang="en-US" altLang="en-US" sz="2800" dirty="0" smtClean="0"/>
              <a:t>fields.</a:t>
            </a:r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56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</a:t>
            </a:r>
            <a:r>
              <a:rPr lang="en-US" sz="3600" b="1" dirty="0" smtClean="0"/>
              <a:t>rimary </a:t>
            </a:r>
            <a:r>
              <a:rPr lang="en-US" sz="3600" b="1" dirty="0"/>
              <a:t>key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primary key </a:t>
            </a:r>
            <a:r>
              <a:rPr lang="en-US" sz="2400" dirty="0"/>
              <a:t>is a field that uniquely identifies each record in a file.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The data in a </a:t>
            </a:r>
            <a:r>
              <a:rPr lang="en-US" sz="2400" dirty="0" smtClean="0"/>
              <a:t>primary key </a:t>
            </a:r>
            <a:r>
              <a:rPr lang="en-US" sz="2400" dirty="0"/>
              <a:t>is unique to a specific record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/>
              <a:t>In some tables, the primary </a:t>
            </a:r>
            <a:r>
              <a:rPr lang="en-US" sz="2400" dirty="0" smtClean="0"/>
              <a:t>key consists </a:t>
            </a:r>
            <a:r>
              <a:rPr lang="en-US" sz="2400" dirty="0"/>
              <a:t>of multiple fields, called a </a:t>
            </a:r>
            <a:r>
              <a:rPr lang="en-US" sz="2400" b="1" dirty="0"/>
              <a:t>composite key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053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800815"/>
          </a:xfrm>
        </p:spPr>
        <p:txBody>
          <a:bodyPr>
            <a:normAutofit/>
          </a:bodyPr>
          <a:lstStyle/>
          <a:p>
            <a:r>
              <a:rPr lang="en-US" altLang="en-US" sz="3600" b="1" dirty="0"/>
              <a:t>D</a:t>
            </a:r>
            <a:r>
              <a:rPr lang="en-US" altLang="en-US" sz="3600" b="1" dirty="0" smtClean="0"/>
              <a:t>ata </a:t>
            </a:r>
            <a:r>
              <a:rPr lang="en-US" altLang="en-US" sz="3600" b="1" dirty="0"/>
              <a:t>file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5057"/>
            <a:ext cx="10972800" cy="5259751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A </a:t>
            </a:r>
            <a:r>
              <a:rPr lang="en-US" altLang="en-US" sz="2400" b="1" dirty="0"/>
              <a:t>data file</a:t>
            </a:r>
            <a:r>
              <a:rPr lang="en-US" altLang="en-US" sz="2400" dirty="0"/>
              <a:t> is a collection of related records</a:t>
            </a:r>
          </a:p>
          <a:p>
            <a:endParaRPr lang="en-US" sz="2800" dirty="0"/>
          </a:p>
        </p:txBody>
      </p:sp>
      <p:pic>
        <p:nvPicPr>
          <p:cNvPr id="4" name="Content Placeholder 3" descr="Fig9-0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" y="2230884"/>
            <a:ext cx="9976919" cy="4350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71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846082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Maintaining Data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9913"/>
            <a:ext cx="10972800" cy="5114895"/>
          </a:xfrm>
        </p:spPr>
        <p:txBody>
          <a:bodyPr>
            <a:normAutofit/>
          </a:bodyPr>
          <a:lstStyle/>
          <a:p>
            <a:r>
              <a:rPr lang="en-US" sz="2400" b="1" dirty="0"/>
              <a:t>File maintenance </a:t>
            </a:r>
            <a:r>
              <a:rPr lang="en-US" sz="2400" dirty="0"/>
              <a:t>refers to the procedures that keep data current</a:t>
            </a:r>
            <a:r>
              <a:rPr lang="en-US" sz="2400" dirty="0" smtClean="0"/>
              <a:t>.</a:t>
            </a:r>
          </a:p>
          <a:p>
            <a:pPr marL="64008" indent="0"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File </a:t>
            </a:r>
            <a:r>
              <a:rPr lang="en-US" sz="2400" dirty="0"/>
              <a:t>maintenance </a:t>
            </a:r>
            <a:r>
              <a:rPr lang="en-US" sz="2400" dirty="0" smtClean="0"/>
              <a:t>procedures include </a:t>
            </a:r>
          </a:p>
          <a:p>
            <a:pPr lvl="1"/>
            <a:r>
              <a:rPr lang="en-US" sz="2400" dirty="0" smtClean="0"/>
              <a:t>adding </a:t>
            </a:r>
            <a:r>
              <a:rPr lang="en-US" sz="2400" dirty="0"/>
              <a:t>records </a:t>
            </a:r>
            <a:r>
              <a:rPr lang="en-US" sz="2400" dirty="0" smtClean="0"/>
              <a:t>to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modifying records </a:t>
            </a:r>
            <a:r>
              <a:rPr lang="en-US" sz="2400" dirty="0" smtClean="0"/>
              <a:t>in </a:t>
            </a:r>
            <a:r>
              <a:rPr lang="en-US" sz="2400" dirty="0"/>
              <a:t>and </a:t>
            </a:r>
            <a:endParaRPr lang="en-US" sz="2400" dirty="0" smtClean="0"/>
          </a:p>
          <a:p>
            <a:pPr lvl="1"/>
            <a:r>
              <a:rPr lang="en-US" sz="2400" dirty="0" smtClean="0"/>
              <a:t>deleting </a:t>
            </a:r>
            <a:r>
              <a:rPr lang="en-US" sz="2400" dirty="0"/>
              <a:t>records from a file.</a:t>
            </a:r>
          </a:p>
        </p:txBody>
      </p:sp>
    </p:spTree>
    <p:extLst>
      <p:ext uri="{BB962C8B-B14F-4D97-AF65-F5344CB8AC3E}">
        <p14:creationId xmlns:p14="http://schemas.microsoft.com/office/powerpoint/2010/main" val="816191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Validation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endParaRPr lang="en-US" dirty="0" smtClean="0"/>
          </a:p>
          <a:p>
            <a:pPr marL="64008" indent="0">
              <a:buNone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process of comparing data with a set of rules or values to find out if the data is correct. 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29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Validation cont.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400" b="1" dirty="0"/>
              <a:t>Alphabetic/Numeric Check </a:t>
            </a:r>
            <a:endParaRPr lang="en-US" sz="2400" b="1" dirty="0" smtClean="0"/>
          </a:p>
          <a:p>
            <a:pPr marL="64008" indent="0">
              <a:buNone/>
            </a:pPr>
            <a:endParaRPr lang="en-US" sz="2400" b="1" dirty="0" smtClean="0"/>
          </a:p>
          <a:p>
            <a:r>
              <a:rPr lang="en-US" sz="2000" dirty="0" smtClean="0"/>
              <a:t>An </a:t>
            </a:r>
            <a:r>
              <a:rPr lang="en-US" sz="2000" b="1" dirty="0"/>
              <a:t>alphabetic check </a:t>
            </a:r>
            <a:r>
              <a:rPr lang="en-US" sz="2000" dirty="0"/>
              <a:t>ensures that users enter only alphabetic </a:t>
            </a:r>
            <a:r>
              <a:rPr lang="en-US" sz="2000" dirty="0" smtClean="0"/>
              <a:t>data into </a:t>
            </a:r>
            <a:r>
              <a:rPr lang="en-US" sz="2000" dirty="0"/>
              <a:t>a field</a:t>
            </a:r>
            <a:r>
              <a:rPr lang="en-US" sz="2000" dirty="0" smtClean="0"/>
              <a:t>.</a:t>
            </a:r>
          </a:p>
          <a:p>
            <a:pPr marL="64008" indent="0">
              <a:buNone/>
            </a:pPr>
            <a:r>
              <a:rPr lang="en-US" sz="2000" dirty="0" smtClean="0"/>
              <a:t> </a:t>
            </a:r>
            <a:endParaRPr lang="en-US" sz="2000" dirty="0" smtClean="0"/>
          </a:p>
          <a:p>
            <a:r>
              <a:rPr lang="en-US" sz="2000" dirty="0" smtClean="0"/>
              <a:t>A </a:t>
            </a:r>
            <a:r>
              <a:rPr lang="en-US" sz="2000" b="1" dirty="0"/>
              <a:t>numeric check </a:t>
            </a:r>
            <a:r>
              <a:rPr lang="en-US" sz="2000" dirty="0"/>
              <a:t>ensures that users enter only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numeric</a:t>
            </a:r>
            <a:r>
              <a:rPr lang="en-US" sz="2000" dirty="0"/>
              <a:t> data into a field. </a:t>
            </a:r>
          </a:p>
        </p:txBody>
      </p:sp>
    </p:spTree>
    <p:extLst>
      <p:ext uri="{BB962C8B-B14F-4D97-AF65-F5344CB8AC3E}">
        <p14:creationId xmlns:p14="http://schemas.microsoft.com/office/powerpoint/2010/main" val="1643266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Validation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range check </a:t>
            </a:r>
            <a:r>
              <a:rPr lang="en-US" sz="2400" dirty="0"/>
              <a:t>determines whether a number is within a specified range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lvl="0">
              <a:buClr>
                <a:srgbClr val="FF388C"/>
              </a:buClr>
            </a:pPr>
            <a:r>
              <a:rPr lang="en-US" sz="2400" dirty="0" smtClean="0"/>
              <a:t> </a:t>
            </a:r>
            <a:r>
              <a:rPr lang="en-US" sz="2400" dirty="0">
                <a:solidFill>
                  <a:prstClr val="white"/>
                </a:solidFill>
              </a:rPr>
              <a:t>A </a:t>
            </a:r>
            <a:r>
              <a:rPr lang="en-US" sz="2400" b="1" dirty="0">
                <a:solidFill>
                  <a:prstClr val="white"/>
                </a:solidFill>
              </a:rPr>
              <a:t>consistency check </a:t>
            </a:r>
            <a:r>
              <a:rPr lang="en-US" sz="2400" dirty="0">
                <a:solidFill>
                  <a:prstClr val="white"/>
                </a:solidFill>
              </a:rPr>
              <a:t>tests the data in two or more associated fields to ensure that the relationship is logical and their data is in the correct format. </a:t>
            </a:r>
          </a:p>
          <a:p>
            <a:pPr marL="64008" lvl="0" indent="0">
              <a:buClr>
                <a:srgbClr val="FF388C"/>
              </a:buClr>
              <a:buNone/>
            </a:pPr>
            <a:endParaRPr lang="en-US" sz="2400" dirty="0">
              <a:solidFill>
                <a:prstClr val="white"/>
              </a:solidFill>
            </a:endParaRPr>
          </a:p>
          <a:p>
            <a:pPr lvl="1">
              <a:buClr>
                <a:srgbClr val="FF388C"/>
              </a:buClr>
            </a:pPr>
            <a:r>
              <a:rPr lang="en-US" sz="2000" dirty="0">
                <a:solidFill>
                  <a:prstClr val="white"/>
                </a:solidFill>
              </a:rPr>
              <a:t>For example, the value in a Date Admitted field cannot occur earlier in time than a value in a Birth Date field.</a:t>
            </a:r>
          </a:p>
          <a:p>
            <a:pPr lvl="0">
              <a:buClr>
                <a:srgbClr val="FF388C"/>
              </a:buClr>
            </a:pPr>
            <a:endParaRPr lang="en-US" sz="2400" dirty="0">
              <a:solidFill>
                <a:prstClr val="white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4233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Validation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/>
              <a:t>completeness check </a:t>
            </a:r>
            <a:r>
              <a:rPr lang="en-US" sz="2400" dirty="0"/>
              <a:t>verifies that a required field contains data. </a:t>
            </a:r>
            <a:endParaRPr lang="en-US" sz="2400" dirty="0" smtClean="0"/>
          </a:p>
          <a:p>
            <a:endParaRPr lang="en-US" sz="2400" dirty="0"/>
          </a:p>
          <a:p>
            <a:pPr lvl="1"/>
            <a:r>
              <a:rPr lang="en-US" sz="2000" dirty="0" smtClean="0"/>
              <a:t>For </a:t>
            </a:r>
            <a:r>
              <a:rPr lang="en-US" sz="2000" dirty="0"/>
              <a:t>example, some fields cannot be left blank others require a minimum number of characters.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1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Validation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 </a:t>
            </a:r>
            <a:r>
              <a:rPr lang="en-US" sz="2400" b="1" dirty="0"/>
              <a:t>check digit </a:t>
            </a:r>
            <a:r>
              <a:rPr lang="en-US" sz="2400" dirty="0"/>
              <a:t>is a number(s) or character(s) that is appended to or inserted in </a:t>
            </a:r>
            <a:r>
              <a:rPr lang="en-US" sz="2400" dirty="0" smtClean="0"/>
              <a:t>a primary </a:t>
            </a:r>
            <a:r>
              <a:rPr lang="en-US" sz="2400" dirty="0"/>
              <a:t>key value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A check digit often confirms the accuracy of a primary key value.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Bank account, credit </a:t>
            </a:r>
            <a:r>
              <a:rPr lang="en-US" sz="2400" dirty="0"/>
              <a:t>card, and other identification numbers often include one or more check digits.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47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Validation cont.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Other Checks </a:t>
            </a:r>
            <a:r>
              <a:rPr lang="en-US" sz="2400" dirty="0"/>
              <a:t>DBMSs that include hyperlink and attachment data types can perform validity </a:t>
            </a:r>
            <a:r>
              <a:rPr lang="en-US" sz="2400" dirty="0" smtClean="0"/>
              <a:t>checks on </a:t>
            </a:r>
            <a:r>
              <a:rPr lang="en-US" sz="2400" dirty="0"/>
              <a:t>data entered in those fields. 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81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Validation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Hyperlink entries can be tested to ensure that the Web address follows the correct format and that the link works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Similarly, an attachment entry can be validated by confirming that the file exists.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65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File Processing </a:t>
            </a:r>
            <a:r>
              <a:rPr lang="en-US" altLang="en-US" sz="3200" b="1" dirty="0" smtClean="0">
                <a:cs typeface="Arial" charset="0"/>
              </a:rPr>
              <a:t>Versus Databases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400" b="1" dirty="0"/>
              <a:t>File processing </a:t>
            </a:r>
            <a:r>
              <a:rPr lang="en-US" sz="2400" b="1" dirty="0" smtClean="0"/>
              <a:t>system</a:t>
            </a:r>
          </a:p>
          <a:p>
            <a:pPr marL="64008" indent="0">
              <a:buNone/>
            </a:pPr>
            <a:endParaRPr lang="en-US" sz="2400" b="1" dirty="0" smtClean="0"/>
          </a:p>
          <a:p>
            <a:pPr lvl="0"/>
            <a:r>
              <a:rPr lang="en-US" sz="2400" dirty="0"/>
              <a:t>Each department has its own set of files</a:t>
            </a:r>
          </a:p>
          <a:p>
            <a:pPr lvl="0"/>
            <a:r>
              <a:rPr lang="en-US" sz="2400" dirty="0"/>
              <a:t>Used for many years</a:t>
            </a:r>
          </a:p>
          <a:p>
            <a:pPr lvl="0"/>
            <a:r>
              <a:rPr lang="en-US" sz="2400" dirty="0"/>
              <a:t>Have data redundancy</a:t>
            </a:r>
          </a:p>
          <a:p>
            <a:pPr lvl="0"/>
            <a:r>
              <a:rPr lang="en-US" sz="2400" dirty="0"/>
              <a:t>Isolate data</a:t>
            </a:r>
          </a:p>
          <a:p>
            <a:pPr lvl="0"/>
            <a:endParaRPr lang="en-US" b="1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400" b="1" dirty="0"/>
              <a:t>Database </a:t>
            </a:r>
            <a:r>
              <a:rPr lang="en-US" sz="2400" b="1" dirty="0" smtClean="0"/>
              <a:t>approach</a:t>
            </a:r>
          </a:p>
          <a:p>
            <a:pPr marL="64008" indent="0">
              <a:buNone/>
            </a:pPr>
            <a:endParaRPr lang="en-US" sz="2400" b="1" dirty="0"/>
          </a:p>
          <a:p>
            <a:pPr lvl="0"/>
            <a:r>
              <a:rPr lang="en-US" sz="2400" dirty="0"/>
              <a:t>Programs and users share data</a:t>
            </a:r>
          </a:p>
          <a:p>
            <a:pPr lvl="0"/>
            <a:r>
              <a:rPr lang="en-US" sz="2400" dirty="0"/>
              <a:t>Reduce data redundancy</a:t>
            </a:r>
          </a:p>
          <a:p>
            <a:pPr lvl="0"/>
            <a:r>
              <a:rPr lang="en-US" sz="2400" dirty="0"/>
              <a:t>Improve data integrity</a:t>
            </a:r>
          </a:p>
          <a:p>
            <a:pPr lvl="0"/>
            <a:r>
              <a:rPr lang="en-US" sz="2400" dirty="0"/>
              <a:t>Share data</a:t>
            </a:r>
          </a:p>
          <a:p>
            <a:pPr lvl="0"/>
            <a:r>
              <a:rPr lang="en-US" sz="2400" dirty="0"/>
              <a:t>Allows easier access</a:t>
            </a:r>
          </a:p>
          <a:p>
            <a:pPr lvl="0"/>
            <a:r>
              <a:rPr lang="en-US" sz="2400" dirty="0"/>
              <a:t>Reduces development time</a:t>
            </a:r>
          </a:p>
          <a:p>
            <a:pPr lvl="0"/>
            <a:r>
              <a:rPr lang="en-US" sz="2400" dirty="0"/>
              <a:t>Can be more vulnerable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37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Disadvantages of </a:t>
            </a:r>
            <a:r>
              <a:rPr lang="en-US" altLang="en-US" sz="3200" b="1" dirty="0">
                <a:cs typeface="Arial" charset="0"/>
              </a:rPr>
              <a:t>Databases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ore complex than </a:t>
            </a:r>
            <a:r>
              <a:rPr lang="en-US" sz="2400" dirty="0"/>
              <a:t>a file processing </a:t>
            </a:r>
            <a:r>
              <a:rPr lang="en-US" sz="2400" dirty="0" smtClean="0"/>
              <a:t>system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equire </a:t>
            </a:r>
            <a:r>
              <a:rPr lang="en-US" sz="2400" dirty="0"/>
              <a:t>more memory, storage, and processing power </a:t>
            </a:r>
            <a:r>
              <a:rPr lang="en-US" sz="2400" dirty="0" smtClean="0"/>
              <a:t>than file </a:t>
            </a:r>
            <a:r>
              <a:rPr lang="en-US" sz="2400" dirty="0"/>
              <a:t>processing systems.</a:t>
            </a:r>
          </a:p>
          <a:p>
            <a:r>
              <a:rPr lang="en-US" sz="2400" dirty="0"/>
              <a:t>D</a:t>
            </a:r>
            <a:r>
              <a:rPr lang="en-US" sz="2400" dirty="0" smtClean="0"/>
              <a:t>atabase </a:t>
            </a:r>
            <a:r>
              <a:rPr lang="en-US" sz="2400" dirty="0"/>
              <a:t>can be more vulnerable than data in file processing systems. </a:t>
            </a:r>
          </a:p>
          <a:p>
            <a:r>
              <a:rPr lang="en-US" sz="2400" dirty="0" smtClean="0"/>
              <a:t>If the database </a:t>
            </a:r>
            <a:r>
              <a:rPr lang="en-US" sz="2400" dirty="0"/>
              <a:t>is not operating properly or is damaged or destroyed, users may not be able to </a:t>
            </a:r>
            <a:r>
              <a:rPr lang="en-US" sz="2400" dirty="0" smtClean="0"/>
              <a:t>perform their </a:t>
            </a:r>
            <a:r>
              <a:rPr lang="en-US" sz="2400" dirty="0"/>
              <a:t>jobs.</a:t>
            </a:r>
          </a:p>
        </p:txBody>
      </p:sp>
    </p:spTree>
    <p:extLst>
      <p:ext uri="{BB962C8B-B14F-4D97-AF65-F5344CB8AC3E}">
        <p14:creationId xmlns:p14="http://schemas.microsoft.com/office/powerpoint/2010/main" val="4231426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646906"/>
          </a:xfrm>
        </p:spPr>
        <p:txBody>
          <a:bodyPr>
            <a:normAutofit/>
          </a:bodyPr>
          <a:lstStyle/>
          <a:p>
            <a:r>
              <a:rPr lang="en-US" sz="3200" b="1" dirty="0"/>
              <a:t>Disadvantages of </a:t>
            </a:r>
            <a:r>
              <a:rPr lang="en-US" altLang="en-US" sz="3200" b="1" dirty="0">
                <a:cs typeface="Arial" charset="0"/>
              </a:rPr>
              <a:t>Databases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unauthorized </a:t>
            </a:r>
            <a:r>
              <a:rPr lang="en-US" sz="2400" dirty="0"/>
              <a:t>users potentially could gain access to a single database </a:t>
            </a:r>
            <a:r>
              <a:rPr lang="en-US" sz="2400" dirty="0" smtClean="0"/>
              <a:t>file that </a:t>
            </a:r>
            <a:r>
              <a:rPr lang="en-US" sz="2400" dirty="0"/>
              <a:t>contains personal and confidential data. </a:t>
            </a:r>
          </a:p>
        </p:txBody>
      </p:sp>
    </p:spTree>
    <p:extLst>
      <p:ext uri="{BB962C8B-B14F-4D97-AF65-F5344CB8AC3E}">
        <p14:creationId xmlns:p14="http://schemas.microsoft.com/office/powerpoint/2010/main" val="1264112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827975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File Processing Versus Databases</a:t>
            </a:r>
            <a:endParaRPr lang="en-US" sz="3200" b="1" dirty="0"/>
          </a:p>
        </p:txBody>
      </p:sp>
      <p:pic>
        <p:nvPicPr>
          <p:cNvPr id="4" name="Content Placeholder 8" descr="Fig9-10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0614" y="1751770"/>
            <a:ext cx="9660047" cy="4072892"/>
          </a:xfrm>
        </p:spPr>
      </p:pic>
    </p:spTree>
    <p:extLst>
      <p:ext uri="{BB962C8B-B14F-4D97-AF65-F5344CB8AC3E}">
        <p14:creationId xmlns:p14="http://schemas.microsoft.com/office/powerpoint/2010/main" val="309177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800815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pic>
        <p:nvPicPr>
          <p:cNvPr id="4" name="Content Placeholder 11" descr="Fig9-11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1390" y="1068309"/>
            <a:ext cx="8937667" cy="5509503"/>
          </a:xfrm>
        </p:spPr>
      </p:pic>
    </p:spTree>
    <p:extLst>
      <p:ext uri="{BB962C8B-B14F-4D97-AF65-F5344CB8AC3E}">
        <p14:creationId xmlns:p14="http://schemas.microsoft.com/office/powerpoint/2010/main" val="255072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8440"/>
            <a:ext cx="10972800" cy="674067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13577"/>
            <a:ext cx="10972800" cy="5341232"/>
          </a:xfrm>
        </p:spPr>
        <p:txBody>
          <a:bodyPr/>
          <a:lstStyle/>
          <a:p>
            <a:r>
              <a:rPr lang="en-US" altLang="en-US" sz="2400" dirty="0" smtClean="0"/>
              <a:t>A </a:t>
            </a:r>
            <a:r>
              <a:rPr lang="en-US" altLang="en-US" sz="2400" b="1" dirty="0" smtClean="0"/>
              <a:t>data dictionary </a:t>
            </a:r>
            <a:r>
              <a:rPr lang="en-US" altLang="en-US" sz="2400" dirty="0" smtClean="0"/>
              <a:t>contains </a:t>
            </a:r>
            <a:r>
              <a:rPr lang="en-US" altLang="en-US" sz="2400" dirty="0"/>
              <a:t>data about each file in the database and each field in those </a:t>
            </a:r>
            <a:r>
              <a:rPr lang="en-US" altLang="en-US" sz="2400" dirty="0" smtClean="0"/>
              <a:t>files.</a:t>
            </a:r>
          </a:p>
          <a:p>
            <a:endParaRPr lang="en-US" dirty="0"/>
          </a:p>
        </p:txBody>
      </p:sp>
      <p:pic>
        <p:nvPicPr>
          <p:cNvPr id="4" name="Picture 3" descr="CFig10-1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159" y="1766100"/>
            <a:ext cx="6661527" cy="5026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65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8929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A DBMS provides several tools that allow users and programs to retrieve and maintain data in the </a:t>
            </a:r>
            <a:r>
              <a:rPr lang="en-US" altLang="en-US" sz="2400" dirty="0" smtClean="0"/>
              <a:t>database.</a:t>
            </a:r>
          </a:p>
          <a:p>
            <a:r>
              <a:rPr lang="en-US" sz="2400" dirty="0"/>
              <a:t>query </a:t>
            </a:r>
            <a:r>
              <a:rPr lang="en-US" sz="2400" dirty="0" smtClean="0"/>
              <a:t>languages</a:t>
            </a:r>
          </a:p>
          <a:p>
            <a:r>
              <a:rPr lang="en-US" sz="2400" dirty="0" smtClean="0"/>
              <a:t>query </a:t>
            </a:r>
            <a:r>
              <a:rPr lang="en-US" sz="2400" dirty="0"/>
              <a:t>by </a:t>
            </a:r>
            <a:r>
              <a:rPr lang="en-US" sz="2400" dirty="0" smtClean="0"/>
              <a:t>example</a:t>
            </a:r>
          </a:p>
          <a:p>
            <a:r>
              <a:rPr lang="en-US" sz="2400" dirty="0" smtClean="0"/>
              <a:t>Forms and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report generators.</a:t>
            </a:r>
          </a:p>
        </p:txBody>
      </p:sp>
    </p:spTree>
    <p:extLst>
      <p:ext uri="{BB962C8B-B14F-4D97-AF65-F5344CB8AC3E}">
        <p14:creationId xmlns:p14="http://schemas.microsoft.com/office/powerpoint/2010/main" val="3553322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927563"/>
          </a:xfrm>
        </p:spPr>
        <p:txBody>
          <a:bodyPr>
            <a:no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30448"/>
            <a:ext cx="10972800" cy="5024360"/>
          </a:xfrm>
        </p:spPr>
        <p:txBody>
          <a:bodyPr/>
          <a:lstStyle/>
          <a:p>
            <a:r>
              <a:rPr lang="en-US" altLang="en-US" sz="2400" dirty="0" smtClean="0"/>
              <a:t>A </a:t>
            </a:r>
            <a:r>
              <a:rPr lang="en-US" altLang="en-US" sz="2400" b="1" dirty="0" smtClean="0"/>
              <a:t>query language </a:t>
            </a:r>
            <a:r>
              <a:rPr lang="en-US" altLang="en-US" sz="2400" dirty="0" smtClean="0"/>
              <a:t>consists </a:t>
            </a:r>
            <a:r>
              <a:rPr lang="en-US" altLang="en-US" sz="2400" dirty="0"/>
              <a:t>of simple, English-like statements that allow users to specify the data to display, print, or </a:t>
            </a:r>
            <a:r>
              <a:rPr lang="en-US" altLang="en-US" sz="2400" dirty="0" smtClean="0"/>
              <a:t>store.</a:t>
            </a:r>
          </a:p>
          <a:p>
            <a:endParaRPr lang="en-US" altLang="en-US" sz="2400" dirty="0" smtClean="0"/>
          </a:p>
          <a:p>
            <a:r>
              <a:rPr lang="en-US" altLang="en-US" sz="2400" b="1" dirty="0" smtClean="0"/>
              <a:t>Query by example </a:t>
            </a:r>
            <a:r>
              <a:rPr lang="en-US" altLang="en-US" sz="2400" dirty="0" smtClean="0"/>
              <a:t>(QBE) provides </a:t>
            </a:r>
            <a:r>
              <a:rPr lang="en-US" altLang="en-US" sz="2400" dirty="0"/>
              <a:t>a GUI to assist users with retrieving </a:t>
            </a:r>
            <a:r>
              <a:rPr lang="en-US" altLang="en-US" sz="2400" dirty="0" smtClean="0"/>
              <a:t>data.</a:t>
            </a:r>
            <a:endParaRPr lang="en-US" alt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58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91851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A</a:t>
            </a:r>
            <a:r>
              <a:rPr lang="en-US" altLang="en-US" sz="2400" b="1" dirty="0" smtClean="0"/>
              <a:t> Form </a:t>
            </a:r>
            <a:r>
              <a:rPr lang="en-US" altLang="en-US" sz="2400" dirty="0" smtClean="0"/>
              <a:t>is </a:t>
            </a:r>
            <a:r>
              <a:rPr lang="en-US" altLang="en-US" sz="2400" dirty="0"/>
              <a:t>a window on the screen that provides areas for entering or modifying data in a database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67035"/>
            <a:ext cx="334327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16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981884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2341"/>
            <a:ext cx="10972800" cy="5042467"/>
          </a:xfrm>
        </p:spPr>
        <p:txBody>
          <a:bodyPr/>
          <a:lstStyle/>
          <a:p>
            <a:r>
              <a:rPr lang="en-US" altLang="en-US" sz="2400" dirty="0" smtClean="0"/>
              <a:t>A </a:t>
            </a:r>
            <a:r>
              <a:rPr lang="en-US" altLang="en-US" sz="2400" b="1" dirty="0" smtClean="0"/>
              <a:t>report generator </a:t>
            </a:r>
            <a:r>
              <a:rPr lang="en-US" altLang="en-US" sz="2400" dirty="0" smtClean="0"/>
              <a:t>allows </a:t>
            </a:r>
            <a:r>
              <a:rPr lang="en-US" altLang="en-US" sz="2400" dirty="0"/>
              <a:t>users to design a report on the screen, retrieve data into the report design, and then display or print the </a:t>
            </a:r>
            <a:r>
              <a:rPr lang="en-US" altLang="en-US" sz="2400" dirty="0" smtClean="0"/>
              <a:t>report.</a:t>
            </a:r>
            <a:endParaRPr lang="en-US" altLang="en-US" sz="2400" dirty="0"/>
          </a:p>
          <a:p>
            <a:endParaRPr lang="en-US" dirty="0"/>
          </a:p>
        </p:txBody>
      </p:sp>
      <p:pic>
        <p:nvPicPr>
          <p:cNvPr id="4" name="Picture 3" descr="Fig10-1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657" y="2558005"/>
            <a:ext cx="6746070" cy="320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14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effectLst/>
              </a:rPr>
              <a:t>Data Security</a:t>
            </a:r>
            <a:endParaRPr lang="en-U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A DBMS provides means to ensure that only authorized users access data at permitted </a:t>
            </a:r>
            <a:r>
              <a:rPr lang="en-US" sz="2400" dirty="0" smtClean="0"/>
              <a:t>times.</a:t>
            </a:r>
          </a:p>
          <a:p>
            <a:pPr marL="64008" indent="0">
              <a:buNone/>
            </a:pPr>
            <a:endParaRPr lang="en-US" sz="2400" dirty="0" smtClean="0"/>
          </a:p>
          <a:p>
            <a:pPr lvl="0"/>
            <a:r>
              <a:rPr lang="en-US" sz="2400" dirty="0"/>
              <a:t>Access </a:t>
            </a:r>
            <a:r>
              <a:rPr lang="en-US" sz="2400" dirty="0" smtClean="0"/>
              <a:t>privileges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Principle of least privilege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82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b="1" dirty="0"/>
              <a:t>Access </a:t>
            </a:r>
            <a:r>
              <a:rPr lang="en-US" sz="3600" b="1" dirty="0"/>
              <a:t>privileges/ Principle of least privilege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ccess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privileges </a:t>
            </a:r>
            <a:r>
              <a:rPr lang="en-US" sz="2400" dirty="0"/>
              <a:t>define the actions that a specific user or group of users can perform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privileges </a:t>
            </a:r>
            <a:r>
              <a:rPr lang="en-US" sz="2000" dirty="0"/>
              <a:t>for data involve establishing who can enter new data, modify existing </a:t>
            </a:r>
            <a:r>
              <a:rPr lang="en-US" sz="2000" dirty="0" smtClean="0"/>
              <a:t>data, delete </a:t>
            </a:r>
            <a:r>
              <a:rPr lang="en-US" sz="2000" dirty="0"/>
              <a:t>unwanted data, and view data</a:t>
            </a:r>
            <a:r>
              <a:rPr lang="en-US" sz="2000" dirty="0" smtClean="0"/>
              <a:t>.</a:t>
            </a:r>
          </a:p>
          <a:p>
            <a:pPr lvl="0">
              <a:buClr>
                <a:srgbClr val="FF388C"/>
              </a:buClr>
            </a:pPr>
            <a:endParaRPr lang="en-US" sz="2400" dirty="0">
              <a:solidFill>
                <a:prstClr val="white"/>
              </a:solidFill>
            </a:endParaRPr>
          </a:p>
          <a:p>
            <a:pPr lvl="0">
              <a:buClr>
                <a:srgbClr val="FF388C"/>
              </a:buClr>
            </a:pPr>
            <a:r>
              <a:rPr lang="en-US" sz="2400" dirty="0" smtClean="0">
                <a:solidFill>
                  <a:prstClr val="white"/>
                </a:solidFill>
              </a:rPr>
              <a:t>The </a:t>
            </a:r>
            <a:r>
              <a:rPr lang="en-US" sz="2400" b="1" dirty="0">
                <a:solidFill>
                  <a:prstClr val="white"/>
                </a:solidFill>
              </a:rPr>
              <a:t>principle of least privilege</a:t>
            </a:r>
            <a:r>
              <a:rPr lang="en-US" sz="2400" dirty="0">
                <a:solidFill>
                  <a:prstClr val="white"/>
                </a:solidFill>
              </a:rPr>
              <a:t> policy, where users' access privileges are limited to the lowest level necessary to perform required tasks. </a:t>
            </a:r>
          </a:p>
          <a:p>
            <a:pPr marL="64008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5190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cs typeface="Arial" charset="0"/>
              </a:rPr>
              <a:t>Database Management Systems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DBMS provides a variety of techniques</a:t>
            </a:r>
          </a:p>
          <a:p>
            <a:pPr marL="64008" indent="0">
              <a:buNone/>
            </a:pPr>
            <a:r>
              <a:rPr lang="en-US" sz="2800" dirty="0"/>
              <a:t>to restore the database to a usable form in case it is damaged or destroyed.</a:t>
            </a:r>
          </a:p>
          <a:p>
            <a:pPr lvl="0"/>
            <a:r>
              <a:rPr lang="en-US" sz="2800" b="1" dirty="0"/>
              <a:t>Backup</a:t>
            </a:r>
          </a:p>
          <a:p>
            <a:pPr lvl="0"/>
            <a:r>
              <a:rPr lang="en-US" sz="2800" b="1" dirty="0"/>
              <a:t>Log</a:t>
            </a:r>
          </a:p>
          <a:p>
            <a:pPr lvl="0"/>
            <a:r>
              <a:rPr lang="en-US" sz="2800" b="1" dirty="0"/>
              <a:t>Recovery utility</a:t>
            </a:r>
          </a:p>
          <a:p>
            <a:pPr lvl="0"/>
            <a:r>
              <a:rPr lang="en-US" sz="2800" b="1" dirty="0"/>
              <a:t>Continuous backup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9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77365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</a:rPr>
              <a:t>Backup and Recovery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/>
              <a:t>backup</a:t>
            </a:r>
            <a:r>
              <a:rPr lang="en-US" sz="2400" dirty="0"/>
              <a:t>, or copy, of the entire database should be made on a regular basis.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Some </a:t>
            </a:r>
            <a:r>
              <a:rPr lang="en-US" sz="2400" dirty="0"/>
              <a:t>DBMSs </a:t>
            </a:r>
            <a:r>
              <a:rPr lang="en-US" sz="2400" dirty="0" smtClean="0"/>
              <a:t>have their </a:t>
            </a:r>
            <a:r>
              <a:rPr lang="en-US" sz="2400" dirty="0"/>
              <a:t>own built-in backup utilities. Others require users to purchase a separate backup utility, </a:t>
            </a:r>
            <a:r>
              <a:rPr lang="en-US" sz="2400" dirty="0" smtClean="0"/>
              <a:t>or use </a:t>
            </a:r>
            <a:r>
              <a:rPr lang="en-US" sz="2400" dirty="0"/>
              <a:t>one included with the operating system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4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Recovery </a:t>
            </a:r>
            <a:r>
              <a:rPr lang="en-US" sz="3200" b="1" dirty="0" smtClean="0"/>
              <a:t>utility  and Log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recovery utility </a:t>
            </a:r>
            <a:r>
              <a:rPr lang="en-US" sz="2400" dirty="0"/>
              <a:t>uses the </a:t>
            </a:r>
            <a:r>
              <a:rPr lang="en-US" sz="2400" dirty="0" smtClean="0"/>
              <a:t>logs and/or </a:t>
            </a:r>
            <a:r>
              <a:rPr lang="en-US" sz="2400" dirty="0"/>
              <a:t>backups to restore a database when it becomes damaged or destroyed.</a:t>
            </a:r>
          </a:p>
          <a:p>
            <a:endParaRPr lang="en-US" sz="2800" dirty="0" smtClean="0"/>
          </a:p>
          <a:p>
            <a:r>
              <a:rPr lang="en-US" sz="2800" dirty="0"/>
              <a:t>More complex DBMSs maintain a </a:t>
            </a:r>
            <a:r>
              <a:rPr lang="en-US" sz="2800" b="1" dirty="0"/>
              <a:t>log</a:t>
            </a:r>
            <a:r>
              <a:rPr lang="en-US" sz="2800" dirty="0"/>
              <a:t>, which is a listing of activities that change the contents of the database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18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Continuous backup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Continuous backup </a:t>
            </a:r>
            <a:r>
              <a:rPr lang="en-US" sz="2400" dirty="0"/>
              <a:t>is a backup plan in which all data is backed up whenever a change is made.</a:t>
            </a:r>
          </a:p>
        </p:txBody>
      </p:sp>
    </p:spTree>
    <p:extLst>
      <p:ext uri="{BB962C8B-B14F-4D97-AF65-F5344CB8AC3E}">
        <p14:creationId xmlns:p14="http://schemas.microsoft.com/office/powerpoint/2010/main" val="1897110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485" y="116632"/>
            <a:ext cx="10094614" cy="1800200"/>
          </a:xfrm>
        </p:spPr>
        <p:txBody>
          <a:bodyPr>
            <a:normAutofit/>
          </a:bodyPr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Relational, Multidimensional and  Object-Oriented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 </a:t>
            </a:r>
          </a:p>
          <a:p>
            <a:r>
              <a:rPr lang="en-US" sz="2400" dirty="0" smtClean="0"/>
              <a:t>A </a:t>
            </a:r>
            <a:r>
              <a:rPr lang="en-US" sz="2400" b="1" dirty="0"/>
              <a:t>data model </a:t>
            </a:r>
            <a:r>
              <a:rPr lang="en-US" sz="2400" dirty="0"/>
              <a:t>consists of rules </a:t>
            </a:r>
            <a:r>
              <a:rPr lang="en-US" sz="2400" dirty="0" smtClean="0"/>
              <a:t>and standards </a:t>
            </a:r>
            <a:r>
              <a:rPr lang="en-US" sz="2400" dirty="0"/>
              <a:t>that define how the database organizes data</a:t>
            </a:r>
            <a:r>
              <a:rPr lang="en-US" sz="2400" dirty="0" smtClean="0"/>
              <a:t>.</a:t>
            </a:r>
          </a:p>
          <a:p>
            <a:pPr marL="64008" indent="0">
              <a:buNone/>
            </a:pPr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400" dirty="0"/>
              <a:t>A data model defines how users view the </a:t>
            </a:r>
            <a:r>
              <a:rPr lang="en-US" sz="2400" dirty="0" smtClean="0"/>
              <a:t>organization of </a:t>
            </a:r>
            <a:r>
              <a:rPr lang="en-US" sz="2400" dirty="0"/>
              <a:t>the data. 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6643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Relational, Multidimensional and  Object-Oriented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relational database </a:t>
            </a:r>
            <a:r>
              <a:rPr lang="en-US" sz="2400" dirty="0"/>
              <a:t>is a database that stores data in tables that consist of rows and columns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Each row has a primary key and each column has a unique name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A </a:t>
            </a:r>
            <a:r>
              <a:rPr lang="en-US" sz="2400" b="1" dirty="0"/>
              <a:t>relationship </a:t>
            </a:r>
            <a:r>
              <a:rPr lang="en-US" sz="2400" dirty="0" smtClean="0"/>
              <a:t>is a </a:t>
            </a:r>
            <a:r>
              <a:rPr lang="en-US" sz="2400" dirty="0"/>
              <a:t>link within the data. </a:t>
            </a:r>
          </a:p>
        </p:txBody>
      </p:sp>
    </p:spTree>
    <p:extLst>
      <p:ext uri="{BB962C8B-B14F-4D97-AF65-F5344CB8AC3E}">
        <p14:creationId xmlns:p14="http://schemas.microsoft.com/office/powerpoint/2010/main" val="37182793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683" y="267494"/>
            <a:ext cx="9079117" cy="1793354"/>
          </a:xfrm>
        </p:spPr>
        <p:txBody>
          <a:bodyPr>
            <a:normAutofit/>
          </a:bodyPr>
          <a:lstStyle/>
          <a:p>
            <a:r>
              <a:rPr lang="en-US" sz="2400" b="1" dirty="0"/>
              <a:t>Relational, Multidimensional and  Object-Oriented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52523" t="20533" r="23211" b="63378"/>
          <a:stretch/>
        </p:blipFill>
        <p:spPr bwMode="auto">
          <a:xfrm>
            <a:off x="2115354" y="2220034"/>
            <a:ext cx="6793256" cy="327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0100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271" y="116632"/>
            <a:ext cx="9379390" cy="1431511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Relational, Multidimensional and  Object-Oriented</a:t>
            </a:r>
            <a:endParaRPr lang="en-US" sz="2800" b="1" dirty="0"/>
          </a:p>
        </p:txBody>
      </p:sp>
      <p:pic>
        <p:nvPicPr>
          <p:cNvPr id="5" name="Content Placeholder 12" descr="CFig9-17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0965" y="1707741"/>
            <a:ext cx="9129575" cy="4747379"/>
          </a:xfrm>
        </p:spPr>
      </p:pic>
    </p:spTree>
    <p:extLst>
      <p:ext uri="{BB962C8B-B14F-4D97-AF65-F5344CB8AC3E}">
        <p14:creationId xmlns:p14="http://schemas.microsoft.com/office/powerpoint/2010/main" val="221803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Relational, Multidimensional and  Object-Oriented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5718" y="2065163"/>
            <a:ext cx="4400928" cy="33142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155" y="2065162"/>
            <a:ext cx="5113265" cy="277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60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14" y="154616"/>
            <a:ext cx="9724931" cy="1728192"/>
          </a:xfrm>
        </p:spPr>
        <p:txBody>
          <a:bodyPr>
            <a:normAutofit/>
          </a:bodyPr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Relational, Multidimensional and  Object-Oriented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SQL Structured Query Language </a:t>
            </a:r>
            <a:r>
              <a:rPr lang="en-US" sz="2400" dirty="0"/>
              <a:t>(</a:t>
            </a:r>
            <a:r>
              <a:rPr lang="en-US" sz="2400" b="1" dirty="0"/>
              <a:t>SQL</a:t>
            </a:r>
            <a:r>
              <a:rPr lang="en-US" sz="2400" dirty="0"/>
              <a:t>) is a popular query language that allows users </a:t>
            </a:r>
            <a:r>
              <a:rPr lang="en-US" sz="2400" dirty="0" smtClean="0"/>
              <a:t>to manage</a:t>
            </a:r>
            <a:r>
              <a:rPr lang="en-US" sz="2400" dirty="0"/>
              <a:t>, update, and retrieve </a:t>
            </a:r>
            <a:r>
              <a:rPr lang="en-US" sz="2400" dirty="0" smtClean="0"/>
              <a:t>data.</a:t>
            </a:r>
          </a:p>
          <a:p>
            <a:endParaRPr lang="en-US" dirty="0"/>
          </a:p>
        </p:txBody>
      </p:sp>
      <p:pic>
        <p:nvPicPr>
          <p:cNvPr id="4" name="Picture 3" descr="CFig9-1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863" y="3136351"/>
            <a:ext cx="9312246" cy="230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77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101" y="188640"/>
            <a:ext cx="9685699" cy="1728192"/>
          </a:xfrm>
        </p:spPr>
        <p:txBody>
          <a:bodyPr>
            <a:normAutofit/>
          </a:bodyPr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Relational, Multidimensional and  Object-Oriented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An </a:t>
            </a:r>
            <a:r>
              <a:rPr lang="en-US" sz="2400" b="1" dirty="0"/>
              <a:t>object-oriented database </a:t>
            </a:r>
            <a:r>
              <a:rPr lang="en-US" sz="2400" dirty="0"/>
              <a:t>(</a:t>
            </a:r>
            <a:r>
              <a:rPr lang="en-US" sz="2400" b="1" dirty="0"/>
              <a:t>OODB</a:t>
            </a:r>
            <a:r>
              <a:rPr lang="en-US" sz="2400" dirty="0"/>
              <a:t>) stores data in objects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/>
              <a:t>An </a:t>
            </a:r>
            <a:r>
              <a:rPr lang="en-US" sz="2400" b="1" dirty="0"/>
              <a:t>object </a:t>
            </a:r>
            <a:r>
              <a:rPr lang="en-US" sz="2400" dirty="0"/>
              <a:t>is an item that </a:t>
            </a:r>
            <a:r>
              <a:rPr lang="en-US" sz="2400" dirty="0" smtClean="0"/>
              <a:t>contains data</a:t>
            </a:r>
            <a:r>
              <a:rPr lang="en-US" sz="2400" dirty="0"/>
              <a:t>, as well as the actions that read or process the data</a:t>
            </a:r>
            <a:r>
              <a:rPr lang="en-US" sz="2400" dirty="0" smtClean="0"/>
              <a:t>.</a:t>
            </a:r>
          </a:p>
          <a:p>
            <a:pPr marL="64008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06589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Relational and Object-Oriented Databases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data warehouse </a:t>
            </a:r>
            <a:r>
              <a:rPr lang="en-US" sz="2400" dirty="0"/>
              <a:t>is a huge database that stores and manages the data required to analyze historical and current transactions.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A </a:t>
            </a:r>
            <a:r>
              <a:rPr lang="en-US" sz="2400" dirty="0"/>
              <a:t>smaller version of a data warehouse is the </a:t>
            </a:r>
            <a:r>
              <a:rPr lang="en-US" sz="2400" b="1" dirty="0"/>
              <a:t>data mart</a:t>
            </a:r>
            <a:r>
              <a:rPr lang="en-US" sz="2400" dirty="0"/>
              <a:t>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A </a:t>
            </a:r>
            <a:r>
              <a:rPr lang="en-US" sz="2400" dirty="0"/>
              <a:t>data mart contains a database that helps </a:t>
            </a:r>
            <a:r>
              <a:rPr lang="en-US" sz="2400" dirty="0" smtClean="0"/>
              <a:t>a specific </a:t>
            </a:r>
            <a:r>
              <a:rPr lang="en-US" sz="2400" dirty="0"/>
              <a:t>group or department make decisions.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678966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effectLst/>
              </a:rPr>
              <a:t>Database Administration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role of coordinating </a:t>
            </a:r>
            <a:r>
              <a:rPr lang="en-US" sz="2400" dirty="0" smtClean="0"/>
              <a:t>the use </a:t>
            </a:r>
            <a:r>
              <a:rPr lang="en-US" sz="2400" dirty="0"/>
              <a:t>of the database belongs to the database analysts and administrators</a:t>
            </a:r>
            <a:r>
              <a:rPr lang="en-US" sz="2400" dirty="0" smtClean="0"/>
              <a:t>.</a:t>
            </a:r>
          </a:p>
          <a:p>
            <a:pPr marL="64008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9813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effectLst/>
              </a:rPr>
              <a:t>Role of the Database Analysts and Administrators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 analysts </a:t>
            </a:r>
            <a:r>
              <a:rPr lang="en-US" sz="2400" dirty="0" smtClean="0"/>
              <a:t>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administrators</a:t>
            </a:r>
            <a:r>
              <a:rPr lang="en-US" sz="2400" dirty="0" smtClean="0"/>
              <a:t> </a:t>
            </a:r>
            <a:r>
              <a:rPr lang="en-US" sz="2400" dirty="0"/>
              <a:t>are responsible </a:t>
            </a:r>
            <a:r>
              <a:rPr lang="en-US" sz="2400" dirty="0" smtClean="0"/>
              <a:t>for managing </a:t>
            </a:r>
            <a:r>
              <a:rPr lang="en-US" sz="2400" dirty="0"/>
              <a:t>and coordinating </a:t>
            </a:r>
            <a:r>
              <a:rPr lang="en-US" sz="2400" dirty="0" smtClean="0"/>
              <a:t>all database </a:t>
            </a:r>
            <a:r>
              <a:rPr lang="en-US" sz="2400" dirty="0"/>
              <a:t>activities. 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4782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effectLst/>
              </a:rPr>
              <a:t>Role of the Database Analysts and Administrators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/>
              <a:t>Database Analyst</a:t>
            </a:r>
            <a:r>
              <a:rPr lang="en-US" dirty="0"/>
              <a:t> (</a:t>
            </a:r>
            <a:r>
              <a:rPr lang="en-US" b="1" dirty="0"/>
              <a:t>DA</a:t>
            </a:r>
            <a:r>
              <a:rPr lang="en-US" dirty="0" smtClean="0"/>
              <a:t>)</a:t>
            </a:r>
          </a:p>
          <a:p>
            <a:pPr marL="64008" indent="0">
              <a:buNone/>
            </a:pPr>
            <a:endParaRPr lang="en-US" dirty="0"/>
          </a:p>
          <a:p>
            <a:pPr lvl="0"/>
            <a:r>
              <a:rPr lang="en-US" sz="2400" dirty="0"/>
              <a:t>Decides on proper field placement, defines data relationship, and identifies users’ access </a:t>
            </a:r>
            <a:r>
              <a:rPr lang="en-US" sz="2400" dirty="0" smtClean="0"/>
              <a:t>privileges.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/>
              <a:t>Database Administrator</a:t>
            </a:r>
            <a:r>
              <a:rPr lang="en-US" dirty="0"/>
              <a:t> (</a:t>
            </a:r>
            <a:r>
              <a:rPr lang="en-US" b="1" dirty="0"/>
              <a:t>DBA</a:t>
            </a:r>
            <a:r>
              <a:rPr lang="en-US" dirty="0" smtClean="0"/>
              <a:t>)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r>
              <a:rPr lang="en-US" sz="2400" dirty="0"/>
              <a:t>Creates and maintains the data dictionary, manages security, monitors performance, and checks backup and recovery </a:t>
            </a:r>
            <a:r>
              <a:rPr lang="en-US" sz="2400" dirty="0" smtClean="0"/>
              <a:t>procedures.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388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2955</TotalTime>
  <Words>1584</Words>
  <Application>Microsoft Office PowerPoint</Application>
  <PresentationFormat>Widescreen</PresentationFormat>
  <Paragraphs>221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Century Gothic</vt:lpstr>
      <vt:lpstr>Times New Roman</vt:lpstr>
      <vt:lpstr>Verdana</vt:lpstr>
      <vt:lpstr>Wingdings 2</vt:lpstr>
      <vt:lpstr>Default Theme</vt:lpstr>
      <vt:lpstr>Database Management</vt:lpstr>
      <vt:lpstr>Databases</vt:lpstr>
      <vt:lpstr>Data and Information</vt:lpstr>
      <vt:lpstr>Database software</vt:lpstr>
      <vt:lpstr>Data Integrity </vt:lpstr>
      <vt:lpstr>Qualities of Valuable Information</vt:lpstr>
      <vt:lpstr>The Hierarchy of Data</vt:lpstr>
      <vt:lpstr>PowerPoint Presentation</vt:lpstr>
      <vt:lpstr>Character</vt:lpstr>
      <vt:lpstr>Field</vt:lpstr>
      <vt:lpstr>Field name, field size and data type</vt:lpstr>
      <vt:lpstr>The Hierarchy of Data</vt:lpstr>
      <vt:lpstr>The Hierarchy of Data</vt:lpstr>
      <vt:lpstr>The Hierarchy of Data</vt:lpstr>
      <vt:lpstr>Primary key</vt:lpstr>
      <vt:lpstr>Data file</vt:lpstr>
      <vt:lpstr>Maintaining Data</vt:lpstr>
      <vt:lpstr>Validation</vt:lpstr>
      <vt:lpstr>Validation cont.</vt:lpstr>
      <vt:lpstr>Validation cont.</vt:lpstr>
      <vt:lpstr>Validation cont.</vt:lpstr>
      <vt:lpstr>Validation cont.</vt:lpstr>
      <vt:lpstr>Validation cont.</vt:lpstr>
      <vt:lpstr>Validation cont.</vt:lpstr>
      <vt:lpstr>File Processing Versus Databases</vt:lpstr>
      <vt:lpstr>Disadvantages of Databases</vt:lpstr>
      <vt:lpstr>Disadvantages of Databases</vt:lpstr>
      <vt:lpstr>File Processing Versus Databases</vt:lpstr>
      <vt:lpstr>Database Management Systems</vt:lpstr>
      <vt:lpstr>Database Management Systems</vt:lpstr>
      <vt:lpstr>Database Management Systems</vt:lpstr>
      <vt:lpstr>Database Management Systems</vt:lpstr>
      <vt:lpstr>Database Management Systems</vt:lpstr>
      <vt:lpstr>Database Management Systems</vt:lpstr>
      <vt:lpstr>Data Security</vt:lpstr>
      <vt:lpstr>Access privileges/ Principle of least privilege </vt:lpstr>
      <vt:lpstr>Database Management Systems</vt:lpstr>
      <vt:lpstr>Backup and Recovery </vt:lpstr>
      <vt:lpstr>Recovery utility  and Log</vt:lpstr>
      <vt:lpstr>Continuous backup</vt:lpstr>
      <vt:lpstr>Relational, Multidimensional and  Object-Oriented</vt:lpstr>
      <vt:lpstr>Relational, Multidimensional and  Object-Oriented</vt:lpstr>
      <vt:lpstr>Relational, Multidimensional and  Object-Oriented</vt:lpstr>
      <vt:lpstr>Relational, Multidimensional and  Object-Oriented</vt:lpstr>
      <vt:lpstr>Relational, Multidimensional and  Object-Oriented</vt:lpstr>
      <vt:lpstr>Relational, Multidimensional and  Object-Oriented</vt:lpstr>
      <vt:lpstr>Relational, Multidimensional and  Object-Oriented</vt:lpstr>
      <vt:lpstr>Relational and Object-Oriented Databases</vt:lpstr>
      <vt:lpstr>Database Administration </vt:lpstr>
      <vt:lpstr>Role of the Database Analysts and Administrators </vt:lpstr>
      <vt:lpstr>Role of the Database Analysts and Administrators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106</cp:revision>
  <dcterms:created xsi:type="dcterms:W3CDTF">2022-04-20T06:59:45Z</dcterms:created>
  <dcterms:modified xsi:type="dcterms:W3CDTF">2022-05-19T11:14:36Z</dcterms:modified>
</cp:coreProperties>
</file>