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REPORT WRITING AND</a:t>
            </a:r>
            <a:br>
              <a:rPr lang="en-US" dirty="0" smtClean="0"/>
            </a:br>
            <a:r>
              <a:rPr lang="en-US" dirty="0" smtClean="0"/>
              <a:t>PRESENTATION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effectLst/>
              </a:rPr>
              <a:t>WHAT IS A REPORT?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A written statement  prepared for the benefit of others describing what has happened or a state of affairs normally based on investigation</a:t>
            </a:r>
            <a:r>
              <a:rPr lang="hr-HR" dirty="0" smtClean="0"/>
              <a:t>.</a:t>
            </a:r>
            <a:endParaRPr lang="en-US" dirty="0"/>
          </a:p>
          <a:p>
            <a:r>
              <a:rPr lang="hr-HR" dirty="0"/>
              <a:t>A report is a piece of factual writing, usually based on some kind of research or real-life experience.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9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Grammar- </a:t>
            </a:r>
            <a:r>
              <a:rPr lang="en-US" dirty="0">
                <a:effectLst/>
              </a:rPr>
              <a:t>Parts of speech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18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Nouns: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is  </a:t>
            </a:r>
            <a:r>
              <a:rPr lang="en-US" dirty="0"/>
              <a:t>the name used for anything. It is the name used for  a person, animal, place or an ordinary thing. </a:t>
            </a:r>
            <a:endParaRPr lang="en-US" dirty="0" smtClean="0"/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Eg</a:t>
            </a:r>
            <a:r>
              <a:rPr lang="en-US" dirty="0" smtClean="0"/>
              <a:t>. Michael</a:t>
            </a:r>
            <a:r>
              <a:rPr lang="en-US" dirty="0"/>
              <a:t>, lion, girl, ruler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9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Pronouns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- </a:t>
            </a:r>
            <a:r>
              <a:rPr lang="en-US" dirty="0"/>
              <a:t>a pronoun is a word that takes the place of a noun. He, she, they, it, I ,you, we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58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– </a:t>
            </a:r>
            <a:r>
              <a:rPr lang="en-US" dirty="0"/>
              <a:t>an adjective is a word which modify( add description to) nouns and pronouns.</a:t>
            </a:r>
          </a:p>
          <a:p>
            <a:r>
              <a:rPr lang="en-US" dirty="0" smtClean="0"/>
              <a:t>Like this, these, that, those – demonstrative adjective 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. This book is mine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021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- </a:t>
            </a:r>
            <a:r>
              <a:rPr lang="en-US" dirty="0"/>
              <a:t>are words that describe the actions. Run, walk, write, sing, do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86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– </a:t>
            </a:r>
            <a:r>
              <a:rPr lang="en-US" dirty="0"/>
              <a:t>are words that modify verbs, adjective, other adverbs. they can appear anywhere in the sentence. </a:t>
            </a:r>
            <a:endParaRPr lang="en-US" dirty="0" smtClean="0"/>
          </a:p>
          <a:p>
            <a:pPr lvl="0"/>
            <a:r>
              <a:rPr lang="en-US" dirty="0" smtClean="0"/>
              <a:t>Adverbs </a:t>
            </a:r>
            <a:r>
              <a:rPr lang="en-US" dirty="0"/>
              <a:t>are commonly formed from  adjective by adding –</a:t>
            </a:r>
            <a:r>
              <a:rPr lang="en-US" dirty="0" err="1"/>
              <a:t>ly</a:t>
            </a:r>
            <a:r>
              <a:rPr lang="en-US" dirty="0"/>
              <a:t>  to the end, as in slowly, quickly, widely , beautifully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310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Preposition-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are </a:t>
            </a:r>
            <a:r>
              <a:rPr lang="en-US" dirty="0"/>
              <a:t>words that express a relationship between a noun and pronoun and another part of the sentence. </a:t>
            </a:r>
            <a:endParaRPr lang="en-US" dirty="0" smtClean="0"/>
          </a:p>
          <a:p>
            <a:pPr lvl="0"/>
            <a:r>
              <a:rPr lang="en-US" dirty="0" smtClean="0"/>
              <a:t>Like  </a:t>
            </a:r>
            <a:r>
              <a:rPr lang="en-US" dirty="0"/>
              <a:t>at, for , since, in by, from, on, before, after, between, among over, towards, with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12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Conjunction-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 </a:t>
            </a:r>
            <a:r>
              <a:rPr lang="en-US" dirty="0"/>
              <a:t>conjunction is a word that links/ connects words or groups of words in a sentence. </a:t>
            </a:r>
            <a:endParaRPr lang="en-US" dirty="0" smtClean="0"/>
          </a:p>
          <a:p>
            <a:pPr lvl="0"/>
            <a:r>
              <a:rPr lang="en-US" dirty="0" smtClean="0"/>
              <a:t>Like are</a:t>
            </a:r>
            <a:r>
              <a:rPr lang="en-US" dirty="0"/>
              <a:t>, and , but, both, until, after, for, so, yet, or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864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Exclamation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- </a:t>
            </a:r>
            <a:r>
              <a:rPr lang="en-US" dirty="0"/>
              <a:t>are used to express one’s inner feeling of joy, fear, or surprise</a:t>
            </a:r>
          </a:p>
          <a:p>
            <a:pPr lvl="0"/>
            <a:r>
              <a:rPr lang="en-US" dirty="0"/>
              <a:t>Example. Goal!!!    Ah !,  leave me alone! </a:t>
            </a:r>
          </a:p>
          <a:p>
            <a:pPr lvl="0"/>
            <a:r>
              <a:rPr lang="en-US" dirty="0"/>
              <a:t>They may also be used  for arrogant command </a:t>
            </a:r>
            <a:r>
              <a:rPr lang="en-US" dirty="0" err="1"/>
              <a:t>eg</a:t>
            </a:r>
            <a:r>
              <a:rPr lang="en-US" dirty="0"/>
              <a:t>. Shut the </a:t>
            </a:r>
            <a:r>
              <a:rPr lang="en-US" dirty="0" smtClean="0"/>
              <a:t>door!.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93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punctuation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Full Stop or Period </a:t>
            </a:r>
            <a:r>
              <a:rPr lang="en-US" b="1" dirty="0" smtClean="0"/>
              <a:t>(.)</a:t>
            </a:r>
            <a:r>
              <a:rPr lang="en-US" dirty="0"/>
              <a:t> </a:t>
            </a:r>
            <a:r>
              <a:rPr lang="en-US" dirty="0" smtClean="0"/>
              <a:t>Use </a:t>
            </a:r>
            <a:r>
              <a:rPr lang="en-US" dirty="0"/>
              <a:t>a period or full stop to end any sentence other than a direct question or </a:t>
            </a:r>
            <a:r>
              <a:rPr lang="en-US" dirty="0" smtClean="0"/>
              <a:t>an expression </a:t>
            </a:r>
            <a:r>
              <a:rPr lang="en-US" dirty="0"/>
              <a:t>of strong feeling.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/>
              <a:t>I will show you the way.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42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Exclamation Mark (!)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dirty="0" smtClean="0"/>
              <a:t>Use </a:t>
            </a:r>
            <a:r>
              <a:rPr lang="en-US" dirty="0"/>
              <a:t>an exclamation mark at the end of a surprised exclamation (usually starting </a:t>
            </a:r>
            <a:r>
              <a:rPr lang="en-US" dirty="0" smtClean="0"/>
              <a:t>with how </a:t>
            </a:r>
            <a:r>
              <a:rPr lang="en-US" dirty="0"/>
              <a:t>or what).</a:t>
            </a:r>
          </a:p>
          <a:p>
            <a:r>
              <a:rPr lang="en-US" dirty="0"/>
              <a:t>How awful!</a:t>
            </a:r>
          </a:p>
          <a:p>
            <a:r>
              <a:rPr lang="en-US" dirty="0"/>
              <a:t>What a chaos!</a:t>
            </a:r>
          </a:p>
          <a:p>
            <a:pPr marL="64008" indent="0">
              <a:buNone/>
            </a:pPr>
            <a:r>
              <a:rPr lang="en-US" dirty="0"/>
              <a:t>Use an exclamation mark at the end of a wish.</a:t>
            </a:r>
          </a:p>
          <a:p>
            <a:r>
              <a:rPr lang="en-US" dirty="0"/>
              <a:t>Good luck!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906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 Mark (?)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dirty="0" smtClean="0"/>
              <a:t>Use </a:t>
            </a:r>
            <a:r>
              <a:rPr lang="en-US" dirty="0"/>
              <a:t>a questions mark at the end of a direct question.</a:t>
            </a:r>
          </a:p>
          <a:p>
            <a:r>
              <a:rPr lang="en-US" dirty="0"/>
              <a:t>What's your name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/>
              <a:t>You are Connor, aren't you?</a:t>
            </a:r>
          </a:p>
          <a:p>
            <a:pPr marL="64008" indent="0">
              <a:buNone/>
            </a:pPr>
            <a:r>
              <a:rPr lang="en-US" dirty="0"/>
              <a:t>Use a questions mark at the end of a request.</a:t>
            </a:r>
          </a:p>
          <a:p>
            <a:r>
              <a:rPr lang="en-US" dirty="0"/>
              <a:t>Could you give me the book, please?</a:t>
            </a:r>
          </a:p>
          <a:p>
            <a:pPr marL="64008" indent="0">
              <a:buNone/>
            </a:pPr>
            <a:r>
              <a:rPr lang="en-US" i="1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683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Comma (,)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dirty="0"/>
              <a:t>a comma to join two independent clauses by a comma and a coordinating</a:t>
            </a:r>
          </a:p>
          <a:p>
            <a:pPr marL="64008" indent="0">
              <a:buNone/>
            </a:pPr>
            <a:r>
              <a:rPr lang="en-US" dirty="0"/>
              <a:t>conjunction (and, but, or, for, nor, so, for).</a:t>
            </a:r>
          </a:p>
          <a:p>
            <a:r>
              <a:rPr lang="en-US" dirty="0"/>
              <a:t>Road construction can be inconvenient, but it is necessary.</a:t>
            </a:r>
          </a:p>
          <a:p>
            <a:r>
              <a:rPr lang="en-US" dirty="0"/>
              <a:t>The new house has a large fenced backyard, so I am sure our dog will enjoy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1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Use a comma in a personal title.</a:t>
            </a:r>
          </a:p>
          <a:p>
            <a:r>
              <a:rPr lang="en-US" dirty="0"/>
              <a:t>Pam Smith, MD</a:t>
            </a:r>
          </a:p>
          <a:p>
            <a:r>
              <a:rPr lang="en-US" dirty="0"/>
              <a:t>Mike Rose, Chief Financial Officer for Operations, reported the quarter's earnings.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14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Semicolon (;)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dirty="0"/>
              <a:t>a semicolon to join two independent clauses when the second clause restates </a:t>
            </a:r>
            <a:r>
              <a:rPr lang="en-US" dirty="0" smtClean="0"/>
              <a:t>the first </a:t>
            </a:r>
            <a:r>
              <a:rPr lang="en-US" dirty="0"/>
              <a:t>or when the two clauses are of equal emphasis</a:t>
            </a:r>
            <a:r>
              <a:rPr lang="en-US" dirty="0" smtClean="0"/>
              <a:t>.</a:t>
            </a:r>
            <a:r>
              <a:rPr lang="en-US" dirty="0"/>
              <a:t> </a:t>
            </a:r>
          </a:p>
          <a:p>
            <a:r>
              <a:rPr lang="en-US" dirty="0"/>
              <a:t>Road construction in Dallas has hindered travel around town; streets have </a:t>
            </a:r>
            <a:r>
              <a:rPr lang="en-US" dirty="0" smtClean="0"/>
              <a:t>become covered </a:t>
            </a:r>
            <a:r>
              <a:rPr lang="en-US" dirty="0"/>
              <a:t>with bulldozers, trucks, and cones.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2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Colon (:)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 smtClean="0"/>
              <a:t>Use </a:t>
            </a:r>
            <a:r>
              <a:rPr lang="en-US" dirty="0"/>
              <a:t>a colon to join two independent clauses when you wish to emphasize the </a:t>
            </a:r>
            <a:r>
              <a:rPr lang="en-US" dirty="0" smtClean="0"/>
              <a:t>second clause</a:t>
            </a:r>
            <a:r>
              <a:rPr lang="en-US" dirty="0"/>
              <a:t>.</a:t>
            </a:r>
          </a:p>
          <a:p>
            <a:r>
              <a:rPr lang="en-US" dirty="0"/>
              <a:t>Road construction in Dallas has hindered travel around town: parts of Main, </a:t>
            </a:r>
            <a:r>
              <a:rPr lang="en-US" dirty="0" smtClean="0"/>
              <a:t>Fifth, and </a:t>
            </a:r>
            <a:r>
              <a:rPr lang="en-US" dirty="0"/>
              <a:t>West Street are closed during the construction.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549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Apostrophe (’)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 smtClean="0"/>
              <a:t>“</a:t>
            </a:r>
            <a:r>
              <a:rPr lang="en-US" dirty="0"/>
              <a:t>Use an apostrophe followed by an s to show relationship in words that do not end </a:t>
            </a:r>
            <a:r>
              <a:rPr lang="en-US" dirty="0" smtClean="0"/>
              <a:t>in s</a:t>
            </a:r>
          </a:p>
          <a:p>
            <a:r>
              <a:rPr lang="en-US" dirty="0"/>
              <a:t>Bill’s house, Gloria’s camera, the children’s </a:t>
            </a:r>
            <a:r>
              <a:rPr lang="en-US" dirty="0" smtClean="0"/>
              <a:t>game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9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Parenthesis ( 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 smtClean="0"/>
              <a:t>Parentheses </a:t>
            </a:r>
            <a:r>
              <a:rPr lang="en-US" dirty="0"/>
              <a:t>are used to emphasize content. They place more emphasis on </a:t>
            </a:r>
            <a:r>
              <a:rPr lang="en-US" dirty="0" smtClean="0"/>
              <a:t>the enclosed </a:t>
            </a:r>
            <a:r>
              <a:rPr lang="en-US" dirty="0"/>
              <a:t>content than commas</a:t>
            </a:r>
            <a:r>
              <a:rPr lang="en-US" dirty="0" smtClean="0"/>
              <a:t>.</a:t>
            </a:r>
          </a:p>
          <a:p>
            <a:r>
              <a:rPr lang="en-US" dirty="0" err="1"/>
              <a:t>Muhammed</a:t>
            </a:r>
            <a:r>
              <a:rPr lang="en-US" dirty="0"/>
              <a:t> Ali (1942-2016), arguably the greatest athlete of all time, claimed </a:t>
            </a:r>
            <a:r>
              <a:rPr lang="en-US" dirty="0" smtClean="0"/>
              <a:t>he would </a:t>
            </a:r>
            <a:r>
              <a:rPr lang="en-US" dirty="0"/>
              <a:t>"float like a butterfly, sting like a bee."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99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51343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/>
              </a:rPr>
              <a:t>Guidelines </a:t>
            </a:r>
            <a:r>
              <a:rPr lang="en-US" b="1" dirty="0">
                <a:effectLst/>
              </a:rPr>
              <a:t>for report writing/what make a good report?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075240" cy="4177936"/>
          </a:xfrm>
        </p:spPr>
        <p:txBody>
          <a:bodyPr/>
          <a:lstStyle/>
          <a:p>
            <a:pPr marL="64008" indent="0">
              <a:buNone/>
            </a:pPr>
            <a:r>
              <a:rPr lang="en-US" b="1" dirty="0" smtClean="0"/>
              <a:t>1. Know </a:t>
            </a:r>
            <a:r>
              <a:rPr lang="en-US" b="1" dirty="0"/>
              <a:t>the purpose of the report and who will read it. </a:t>
            </a:r>
            <a:endParaRPr lang="en-US" dirty="0"/>
          </a:p>
          <a:p>
            <a:pPr marL="64008" indent="0">
              <a:buNone/>
            </a:pPr>
            <a:r>
              <a:rPr lang="en-US" dirty="0"/>
              <a:t>Have a definite idea why you are writing the report, who will be using it and what decisions may arise from it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45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2. Clarity 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should be well structured, clear, concise and suitable for the intended </a:t>
            </a:r>
            <a:r>
              <a:rPr lang="en-US" dirty="0" smtClean="0"/>
              <a:t>audience.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2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</a:t>
            </a:r>
            <a:r>
              <a:rPr lang="en-US" b="1" dirty="0"/>
              <a:t>The report must be Professional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should be statistically correct and correctly </a:t>
            </a:r>
            <a:r>
              <a:rPr lang="en-US" dirty="0" smtClean="0"/>
              <a:t>spelled.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6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4. Well </a:t>
            </a:r>
            <a:r>
              <a:rPr lang="en-US" b="1" dirty="0">
                <a:effectLst/>
              </a:rPr>
              <a:t>illustrated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illustrations that aid understanding, integrated with text.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10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5. Plan </a:t>
            </a:r>
            <a:r>
              <a:rPr lang="en-US" b="1" dirty="0">
                <a:effectLst/>
              </a:rPr>
              <a:t>your investigative approach.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Decide how you will gather </a:t>
            </a:r>
            <a:r>
              <a:rPr lang="en-US" dirty="0" smtClean="0"/>
              <a:t>information,</a:t>
            </a:r>
          </a:p>
          <a:p>
            <a:r>
              <a:rPr lang="en-US" dirty="0" smtClean="0"/>
              <a:t>who </a:t>
            </a:r>
            <a:r>
              <a:rPr lang="en-US" dirty="0"/>
              <a:t>you will </a:t>
            </a:r>
            <a:r>
              <a:rPr lang="en-US" dirty="0" smtClean="0"/>
              <a:t>survey</a:t>
            </a:r>
          </a:p>
          <a:p>
            <a:r>
              <a:rPr lang="en-US" dirty="0" smtClean="0"/>
              <a:t>which </a:t>
            </a:r>
            <a:r>
              <a:rPr lang="en-US" dirty="0"/>
              <a:t>experts you will </a:t>
            </a:r>
            <a:r>
              <a:rPr lang="en-US" dirty="0" smtClean="0"/>
              <a:t>consult</a:t>
            </a:r>
          </a:p>
          <a:p>
            <a:r>
              <a:rPr lang="en-US" dirty="0" smtClean="0"/>
              <a:t> </a:t>
            </a:r>
            <a:r>
              <a:rPr lang="en-US" dirty="0"/>
              <a:t>what sources you will research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How much time will you need to complete this research?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6. Gather </a:t>
            </a:r>
            <a:r>
              <a:rPr lang="en-US" b="1" dirty="0">
                <a:effectLst/>
              </a:rPr>
              <a:t>information.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dirty="0"/>
              <a:t>Primary sources – </a:t>
            </a:r>
            <a:endParaRPr lang="en-US" dirty="0" smtClean="0"/>
          </a:p>
          <a:p>
            <a:r>
              <a:rPr lang="en-US" dirty="0" smtClean="0"/>
              <a:t>Interviews</a:t>
            </a:r>
            <a:endParaRPr lang="en-US" dirty="0"/>
          </a:p>
          <a:p>
            <a:r>
              <a:rPr lang="en-US" dirty="0" smtClean="0"/>
              <a:t> questionnaires</a:t>
            </a:r>
          </a:p>
          <a:p>
            <a:r>
              <a:rPr lang="en-US" dirty="0" smtClean="0"/>
              <a:t> records</a:t>
            </a:r>
          </a:p>
          <a:p>
            <a:r>
              <a:rPr lang="en-US" dirty="0" smtClean="0"/>
              <a:t> </a:t>
            </a:r>
            <a:r>
              <a:rPr lang="en-US" dirty="0"/>
              <a:t>files and letters </a:t>
            </a:r>
            <a:r>
              <a:rPr lang="en-US" dirty="0" smtClean="0"/>
              <a:t>– </a:t>
            </a:r>
            <a:r>
              <a:rPr lang="en-US" dirty="0"/>
              <a:t>material that you must </a:t>
            </a:r>
            <a:r>
              <a:rPr lang="en-US" dirty="0" smtClean="0"/>
              <a:t>analyze </a:t>
            </a:r>
            <a:r>
              <a:rPr lang="en-US" dirty="0"/>
              <a:t>and interpret – actual documents and first-hand sources. </a:t>
            </a:r>
          </a:p>
          <a:p>
            <a:pPr marL="64008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80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7. Gather information</a:t>
            </a:r>
            <a:r>
              <a:rPr lang="en-US" b="1" dirty="0">
                <a:effectLst/>
              </a:rPr>
              <a:t> </a:t>
            </a:r>
            <a:r>
              <a:rPr lang="en-US" b="1" dirty="0" smtClean="0">
                <a:effectLst/>
              </a:rPr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Secondary sources – printed or published material that someone else has written.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80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8. Organize </a:t>
            </a:r>
            <a:r>
              <a:rPr lang="en-US" b="1" dirty="0">
                <a:effectLst/>
              </a:rPr>
              <a:t>the information you have gathered.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Arrange the material you have gathered into broad divisions within your topic.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will give you the basis for your writing plan.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609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9. Analyze </a:t>
            </a:r>
            <a:r>
              <a:rPr lang="en-US" b="1" dirty="0">
                <a:effectLst/>
              </a:rPr>
              <a:t>the draft.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Interpret the results of your research (e.g. questionnaire, survey, etc.) and evaluate it.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does it all </a:t>
            </a:r>
            <a:r>
              <a:rPr lang="en-US" dirty="0" smtClean="0"/>
              <a:t>mean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0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effectLst/>
              </a:rPr>
              <a:t>10. Decide </a:t>
            </a:r>
            <a:r>
              <a:rPr lang="en-US" b="1" dirty="0">
                <a:effectLst/>
              </a:rPr>
              <a:t>on your conclusions and 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Summarize your main ideas on what your findings revealed, making sure that the conclusions you draw are supported by your findings. </a:t>
            </a:r>
            <a:endParaRPr lang="en-US" dirty="0" smtClean="0"/>
          </a:p>
          <a:p>
            <a:r>
              <a:rPr lang="en-US" dirty="0"/>
              <a:t>suggest and explain actions you would recommend as a result of your conclusions. </a:t>
            </a:r>
            <a:endParaRPr lang="en-US" dirty="0" smtClean="0"/>
          </a:p>
          <a:p>
            <a:r>
              <a:rPr lang="en-US" dirty="0" smtClean="0"/>
              <a:t>Give </a:t>
            </a:r>
            <a:r>
              <a:rPr lang="en-US" dirty="0"/>
              <a:t>directions or suggestions as to how the problem </a:t>
            </a:r>
            <a:r>
              <a:rPr lang="en-US" dirty="0" smtClean="0"/>
              <a:t>you have </a:t>
            </a:r>
            <a:r>
              <a:rPr lang="en-US" dirty="0"/>
              <a:t>investigated can be solved. </a:t>
            </a:r>
            <a:endParaRPr lang="en-US" dirty="0" smtClean="0"/>
          </a:p>
          <a:p>
            <a:r>
              <a:rPr lang="en-US" dirty="0" smtClean="0"/>
              <a:t>Recommendations </a:t>
            </a:r>
            <a:r>
              <a:rPr lang="en-US" dirty="0"/>
              <a:t>are usually numbered.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0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11. Plan </a:t>
            </a:r>
            <a:r>
              <a:rPr lang="en-US" b="1" dirty="0">
                <a:effectLst/>
              </a:rPr>
              <a:t>the writing.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 your report. Make a list of the paragraphs or topics you will be covering and the main points you will cover in each. </a:t>
            </a:r>
            <a:endParaRPr lang="en-US" dirty="0" smtClean="0"/>
          </a:p>
          <a:p>
            <a:r>
              <a:rPr lang="en-US" dirty="0" smtClean="0"/>
              <a:t>Work </a:t>
            </a:r>
            <a:r>
              <a:rPr lang="en-US" dirty="0"/>
              <a:t>out your numbering system (e.g. 3.0 Main title, 3.1 First subheading, 3.2 Second subheading etc.)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39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12. LAYOUT/SECTIONS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</a:t>
            </a:r>
            <a:r>
              <a:rPr lang="en-US" dirty="0"/>
              <a:t>on the layout or sections a report should contain because the requirements depends on the supervisor /University requirement</a:t>
            </a:r>
            <a:r>
              <a:rPr lang="en-US" b="1" dirty="0"/>
              <a:t> </a:t>
            </a:r>
            <a:r>
              <a:rPr lang="en-US" dirty="0"/>
              <a:t>and also on the type of report you will be carrying out.</a:t>
            </a:r>
          </a:p>
          <a:p>
            <a:pPr marL="64008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6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649338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/>
              </a:rPr>
              <a:t>The layouts/sections or structure  of a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Title Page </a:t>
            </a:r>
            <a:r>
              <a:rPr lang="en-US" dirty="0" smtClean="0"/>
              <a:t>/Title</a:t>
            </a:r>
          </a:p>
          <a:p>
            <a:pPr lvl="0"/>
            <a:r>
              <a:rPr lang="en-US" dirty="0" smtClean="0"/>
              <a:t>Table </a:t>
            </a:r>
            <a:r>
              <a:rPr lang="en-US" dirty="0"/>
              <a:t>of Contents  </a:t>
            </a:r>
          </a:p>
          <a:p>
            <a:pPr lvl="0"/>
            <a:r>
              <a:rPr lang="en-US" dirty="0"/>
              <a:t>Abstract/executive </a:t>
            </a:r>
            <a:r>
              <a:rPr lang="en-US" dirty="0" smtClean="0"/>
              <a:t>summary/summary/</a:t>
            </a:r>
            <a:r>
              <a:rPr lang="en-US" dirty="0"/>
              <a:t>Synopsis</a:t>
            </a:r>
          </a:p>
          <a:p>
            <a:pPr lvl="0"/>
            <a:r>
              <a:rPr lang="en-US" dirty="0"/>
              <a:t>Introduction /</a:t>
            </a:r>
            <a:r>
              <a:rPr lang="en-US" dirty="0" smtClean="0"/>
              <a:t>objective/background/content</a:t>
            </a:r>
            <a:endParaRPr lang="en-US" dirty="0"/>
          </a:p>
          <a:p>
            <a:pPr lvl="0"/>
            <a:r>
              <a:rPr lang="en-US" dirty="0" smtClean="0"/>
              <a:t>Method/methodology</a:t>
            </a:r>
            <a:endParaRPr lang="en-US" dirty="0"/>
          </a:p>
          <a:p>
            <a:pPr lvl="0"/>
            <a:r>
              <a:rPr lang="en-US" dirty="0"/>
              <a:t>Results </a:t>
            </a:r>
          </a:p>
          <a:p>
            <a:pPr lvl="0"/>
            <a:r>
              <a:rPr lang="en-US" dirty="0"/>
              <a:t>Discussion point</a:t>
            </a:r>
          </a:p>
          <a:p>
            <a:pPr lvl="0"/>
            <a:r>
              <a:rPr lang="en-US" dirty="0"/>
              <a:t>Conclusion and recommendation</a:t>
            </a:r>
          </a:p>
          <a:p>
            <a:pPr lvl="0"/>
            <a:r>
              <a:rPr lang="en-US" dirty="0"/>
              <a:t>Reference /bibliography</a:t>
            </a:r>
          </a:p>
          <a:p>
            <a:pPr lvl="0"/>
            <a:r>
              <a:rPr lang="en-US" dirty="0"/>
              <a:t>Appendices </a:t>
            </a:r>
          </a:p>
          <a:p>
            <a:r>
              <a:rPr lang="en-US" dirty="0"/>
              <a:t> Use separate pages for most sections.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05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In summary: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/>
              <a:t>Use separate pages for most sections; </a:t>
            </a:r>
          </a:p>
          <a:p>
            <a:r>
              <a:rPr lang="en-US" dirty="0" smtClean="0"/>
              <a:t> </a:t>
            </a:r>
            <a:r>
              <a:rPr lang="en-US" dirty="0"/>
              <a:t>Use headings and a numbering system for sections; </a:t>
            </a:r>
          </a:p>
          <a:p>
            <a:r>
              <a:rPr lang="en-US" dirty="0" smtClean="0"/>
              <a:t> </a:t>
            </a:r>
            <a:r>
              <a:rPr lang="en-US" dirty="0"/>
              <a:t>Give quotations from experts, facts and figures to support your opinions; </a:t>
            </a:r>
          </a:p>
          <a:p>
            <a:r>
              <a:rPr lang="en-US" dirty="0" smtClean="0"/>
              <a:t>Use </a:t>
            </a:r>
            <a:r>
              <a:rPr lang="en-US" dirty="0"/>
              <a:t>clear language and short paragraphs; </a:t>
            </a:r>
          </a:p>
          <a:p>
            <a:r>
              <a:rPr lang="en-US" dirty="0" smtClean="0"/>
              <a:t> </a:t>
            </a:r>
            <a:r>
              <a:rPr lang="en-US" dirty="0"/>
              <a:t>Label diagrams and tables </a:t>
            </a:r>
          </a:p>
          <a:p>
            <a:r>
              <a:rPr lang="en-US" dirty="0" smtClean="0"/>
              <a:t>Reference </a:t>
            </a:r>
            <a:r>
              <a:rPr lang="en-US" dirty="0"/>
              <a:t>using the Harvard system.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45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THE IMPORTANCE OF REPORT WRITING/	THE PURPOSE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dirty="0"/>
              <a:t>to give </a:t>
            </a:r>
            <a:r>
              <a:rPr lang="hr-HR" dirty="0" smtClean="0"/>
              <a:t>information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hr-HR" dirty="0"/>
              <a:t>evaluate </a:t>
            </a:r>
            <a:r>
              <a:rPr lang="hr-HR" dirty="0" smtClean="0"/>
              <a:t>something</a:t>
            </a:r>
            <a:r>
              <a:rPr lang="en-US" dirty="0" smtClean="0"/>
              <a:t>.</a:t>
            </a:r>
            <a:r>
              <a:rPr lang="hr-HR" dirty="0" smtClean="0"/>
              <a:t> </a:t>
            </a:r>
            <a:endParaRPr lang="en-US" dirty="0"/>
          </a:p>
          <a:p>
            <a:pPr lvl="0"/>
            <a:r>
              <a:rPr lang="hr-HR" dirty="0"/>
              <a:t>make suggestions or </a:t>
            </a:r>
            <a:r>
              <a:rPr lang="hr-HR" dirty="0" smtClean="0"/>
              <a:t>recommendations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dirty="0"/>
              <a:t>to influence </a:t>
            </a:r>
            <a:r>
              <a:rPr lang="en-US" dirty="0" smtClean="0"/>
              <a:t>decisions.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7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 smtClean="0">
                <a:effectLst/>
              </a:rPr>
              <a:t>Report </a:t>
            </a:r>
            <a:r>
              <a:rPr lang="en-US" b="1" dirty="0">
                <a:effectLst/>
              </a:rPr>
              <a:t>facilitates decision making and planning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Report provide reliable data which can be used in the planning and decision making process. It acts as a treasure house of reliable information for long term planning and decision making.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effectLst/>
              </a:rPr>
              <a:t>TARGET READER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3200" dirty="0"/>
              <a:t>usually </a:t>
            </a:r>
            <a:r>
              <a:rPr lang="hr-HR" sz="3200" u="sng" dirty="0"/>
              <a:t>people who are asking for the report</a:t>
            </a:r>
            <a:r>
              <a:rPr lang="hr-HR" sz="3200" dirty="0"/>
              <a:t>:</a:t>
            </a:r>
            <a:endParaRPr lang="en-US" sz="2800" dirty="0"/>
          </a:p>
          <a:p>
            <a:pPr lvl="1"/>
            <a:r>
              <a:rPr lang="hr-HR" sz="2800" u="sng" dirty="0"/>
              <a:t>an official group</a:t>
            </a:r>
            <a:r>
              <a:rPr lang="hr-HR" sz="2800" dirty="0"/>
              <a:t> of people in </a:t>
            </a:r>
            <a:r>
              <a:rPr lang="hr-HR" sz="2800" dirty="0" smtClean="0"/>
              <a:t>authority</a:t>
            </a:r>
            <a:r>
              <a:rPr lang="en-US" sz="2800" dirty="0" smtClean="0"/>
              <a:t>.</a:t>
            </a:r>
            <a:endParaRPr lang="en-US" sz="2400" dirty="0"/>
          </a:p>
          <a:p>
            <a:pPr lvl="1"/>
            <a:r>
              <a:rPr lang="hr-HR" sz="2800" u="sng" dirty="0"/>
              <a:t>your employer</a:t>
            </a:r>
            <a:r>
              <a:rPr lang="hr-HR" sz="2800" dirty="0"/>
              <a:t> </a:t>
            </a:r>
            <a:r>
              <a:rPr lang="en-US" sz="2800" dirty="0" smtClean="0"/>
              <a:t>.</a:t>
            </a:r>
            <a:endParaRPr lang="en-US" sz="2400" dirty="0"/>
          </a:p>
          <a:p>
            <a:pPr lvl="1"/>
            <a:r>
              <a:rPr lang="hr-HR" sz="2800" dirty="0"/>
              <a:t>a group of </a:t>
            </a:r>
            <a:r>
              <a:rPr lang="hr-HR" sz="2800" u="sng" dirty="0"/>
              <a:t>colleagues</a:t>
            </a:r>
            <a:r>
              <a:rPr lang="hr-HR" sz="2800" dirty="0"/>
              <a:t> you study or work </a:t>
            </a:r>
            <a:r>
              <a:rPr lang="hr-HR" sz="2800" dirty="0" smtClean="0"/>
              <a:t>with</a:t>
            </a:r>
            <a:r>
              <a:rPr lang="en-US" sz="2800" dirty="0" smtClean="0"/>
              <a:t>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9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Generally, a report has the following elements: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TITLE PAGE</a:t>
            </a:r>
            <a:r>
              <a:rPr lang="en-US" dirty="0"/>
              <a:t> – it should be written on a separate page.</a:t>
            </a:r>
          </a:p>
          <a:p>
            <a:r>
              <a:rPr lang="en-US" dirty="0"/>
              <a:t>There are four main pieces of information that must be present on the title page:</a:t>
            </a:r>
          </a:p>
          <a:p>
            <a:pPr lvl="0"/>
            <a:r>
              <a:rPr lang="en-US" dirty="0"/>
              <a:t>the subject of the report</a:t>
            </a:r>
          </a:p>
          <a:p>
            <a:pPr lvl="0"/>
            <a:r>
              <a:rPr lang="en-US" dirty="0"/>
              <a:t>who the report is for</a:t>
            </a:r>
          </a:p>
          <a:p>
            <a:pPr lvl="0"/>
            <a:r>
              <a:rPr lang="en-US" dirty="0"/>
              <a:t>the author (or authors if it is a group report) and</a:t>
            </a:r>
          </a:p>
          <a:p>
            <a:pPr lvl="0"/>
            <a:r>
              <a:rPr lang="en-US" dirty="0"/>
              <a:t>the date of submission.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66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is usually a single paragraph of 100-200 words and is a summary that gives the reader an understanding of the main points in the report.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should be written on a separate page with the </a:t>
            </a:r>
            <a:r>
              <a:rPr lang="en-US" dirty="0" err="1"/>
              <a:t>centred</a:t>
            </a:r>
            <a:r>
              <a:rPr lang="en-US" dirty="0"/>
              <a:t> heading ABSTRACT, and includes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192604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ABSTRACT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why the report has been written (</a:t>
            </a:r>
            <a:r>
              <a:rPr lang="en-US" dirty="0" err="1" smtClean="0"/>
              <a:t>i.e</a:t>
            </a:r>
            <a:r>
              <a:rPr lang="en-US" dirty="0" smtClean="0"/>
              <a:t> </a:t>
            </a:r>
            <a:r>
              <a:rPr lang="en-US" dirty="0"/>
              <a:t>what question or problem is it </a:t>
            </a:r>
            <a:r>
              <a:rPr lang="en-US" dirty="0" smtClean="0"/>
              <a:t>addressing)</a:t>
            </a:r>
            <a:endParaRPr lang="en-US" dirty="0"/>
          </a:p>
          <a:p>
            <a:pPr lvl="0"/>
            <a:r>
              <a:rPr lang="en-US" dirty="0"/>
              <a:t>how the study was undertaken</a:t>
            </a:r>
          </a:p>
          <a:p>
            <a:pPr lvl="0"/>
            <a:r>
              <a:rPr lang="en-US" dirty="0"/>
              <a:t>what the main findings were</a:t>
            </a:r>
          </a:p>
          <a:p>
            <a:pPr lvl="0"/>
            <a:r>
              <a:rPr lang="en-US" dirty="0"/>
              <a:t>what is the significance of the </a:t>
            </a:r>
            <a:r>
              <a:rPr lang="en-US" dirty="0" smtClean="0"/>
              <a:t>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9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3. TABLE OF CONTENTS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 indicates how the information in the report has been </a:t>
            </a:r>
            <a:r>
              <a:rPr lang="en-US" dirty="0" err="1"/>
              <a:t>organised</a:t>
            </a:r>
            <a:r>
              <a:rPr lang="en-US" dirty="0"/>
              <a:t> and what topics are covered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help readers to go directly to a specific section or page that they are interested in reading easily. </a:t>
            </a:r>
            <a:endParaRPr lang="en-US" dirty="0" smtClean="0"/>
          </a:p>
          <a:p>
            <a:r>
              <a:rPr lang="en-US" dirty="0" smtClean="0"/>
              <a:t>Table </a:t>
            </a:r>
            <a:r>
              <a:rPr lang="en-US" dirty="0"/>
              <a:t>of contents gives the reader a quick overview of your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TABLE OF </a:t>
            </a:r>
            <a:r>
              <a:rPr lang="en-US" b="1" dirty="0" smtClean="0">
                <a:effectLst/>
              </a:rPr>
              <a:t>CONTENTS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It should be set out on a separate page, and include a list of figures and a list of tables used in the report.</a:t>
            </a:r>
          </a:p>
          <a:p>
            <a:pPr lvl="0"/>
            <a:r>
              <a:rPr lang="en-US" dirty="0"/>
              <a:t>Sets out the sections and subsections of the report and their corresponding page numbers.</a:t>
            </a:r>
          </a:p>
          <a:p>
            <a:pPr lvl="0"/>
            <a:r>
              <a:rPr lang="en-US" dirty="0"/>
              <a:t>Needs to show relationship between the sections and subsections.</a:t>
            </a:r>
          </a:p>
          <a:p>
            <a:pPr lvl="0"/>
            <a:r>
              <a:rPr lang="en-US" dirty="0"/>
              <a:t>Number all the pages before the introduction (e.g. abstract or executive summary ) in lower –case Roman numerals starting at ii, iii, iv …).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8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TABLE OF </a:t>
            </a:r>
            <a:r>
              <a:rPr lang="en-US" b="1" dirty="0" smtClean="0">
                <a:effectLst/>
              </a:rPr>
              <a:t>CONTENTS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title page is counted as the first page, but do not place the number (1) on the title page. </a:t>
            </a:r>
            <a:endParaRPr lang="en-US" dirty="0" smtClean="0"/>
          </a:p>
          <a:p>
            <a:pPr lvl="0"/>
            <a:r>
              <a:rPr lang="en-US" dirty="0" smtClean="0"/>
              <a:t>Number </a:t>
            </a:r>
            <a:r>
              <a:rPr lang="en-US" dirty="0"/>
              <a:t>all the remaining pages of your report with numerals (1, 2, 3, 4 …) are used to number all other pages.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T</a:t>
            </a:r>
            <a:r>
              <a:rPr lang="en-US" sz="3200" dirty="0" smtClean="0"/>
              <a:t>he </a:t>
            </a:r>
            <a:r>
              <a:rPr lang="en-US" sz="3200" dirty="0"/>
              <a:t>introduction has three main components.</a:t>
            </a:r>
            <a:endParaRPr lang="en-US" sz="2800" dirty="0"/>
          </a:p>
          <a:p>
            <a:pPr lvl="1"/>
            <a:r>
              <a:rPr lang="en-US" sz="2800" dirty="0"/>
              <a:t>The background –describes events leading up to the existing situation or problem </a:t>
            </a:r>
            <a:r>
              <a:rPr lang="en-US" sz="2800" dirty="0" smtClean="0"/>
              <a:t>, what </a:t>
            </a:r>
            <a:r>
              <a:rPr lang="en-US" sz="2800" dirty="0"/>
              <a:t>projects have been done previously and why the study or project is necessary.</a:t>
            </a:r>
            <a:endParaRPr lang="en-US" sz="2400" dirty="0"/>
          </a:p>
          <a:p>
            <a:pPr lvl="1"/>
            <a:r>
              <a:rPr lang="en-US" sz="2800" dirty="0"/>
              <a:t>The purpose – defines what the project or study aims to achieve.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7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INTRODUCTION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lvl="1" indent="0">
              <a:buSzPct val="80000"/>
              <a:buNone/>
            </a:pPr>
            <a:r>
              <a:rPr lang="en-US" sz="2800" dirty="0" smtClean="0"/>
              <a:t>&gt;The </a:t>
            </a:r>
            <a:r>
              <a:rPr lang="en-US" sz="2800" dirty="0"/>
              <a:t>scope - outlines the limitations of the project in terms of time, scale, cost etc.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8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DISCUSSION POINT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this answers the questions in a systematic and logical way:</a:t>
            </a:r>
          </a:p>
          <a:p>
            <a:pPr lvl="0"/>
            <a:r>
              <a:rPr lang="en-US" dirty="0"/>
              <a:t>What was investigated</a:t>
            </a:r>
          </a:p>
          <a:p>
            <a:pPr lvl="0"/>
            <a:r>
              <a:rPr lang="en-US" dirty="0"/>
              <a:t>What was found</a:t>
            </a:r>
          </a:p>
          <a:p>
            <a:pPr lvl="0"/>
            <a:r>
              <a:rPr lang="en-US" dirty="0"/>
              <a:t>What interpretations you made from results.</a:t>
            </a:r>
          </a:p>
          <a:p>
            <a:pPr lvl="0"/>
            <a:r>
              <a:rPr lang="en-US" dirty="0"/>
              <a:t>Check for the specific requirements for your assessment task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7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 smtClean="0">
                <a:effectLst/>
              </a:rPr>
              <a:t>CONCLUSION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3344"/>
            <a:ext cx="8229600" cy="4572000"/>
          </a:xfrm>
        </p:spPr>
        <p:txBody>
          <a:bodyPr>
            <a:normAutofit/>
          </a:bodyPr>
          <a:lstStyle/>
          <a:p>
            <a:r>
              <a:rPr lang="en-US" dirty="0"/>
              <a:t>A brief summary of the main points in the report. </a:t>
            </a:r>
            <a:r>
              <a:rPr lang="en-US" dirty="0" smtClean="0"/>
              <a:t>These </a:t>
            </a:r>
            <a:r>
              <a:rPr lang="en-US" dirty="0"/>
              <a:t>are the main findings from the research that went into the report: </a:t>
            </a:r>
          </a:p>
          <a:p>
            <a:pPr lvl="0"/>
            <a:r>
              <a:rPr lang="en-US" dirty="0"/>
              <a:t>What you set out to find out – the purpose of the </a:t>
            </a:r>
            <a:r>
              <a:rPr lang="en-US" dirty="0" smtClean="0"/>
              <a:t>report.</a:t>
            </a:r>
            <a:endParaRPr lang="en-US" dirty="0"/>
          </a:p>
          <a:p>
            <a:pPr lvl="0"/>
            <a:r>
              <a:rPr lang="en-US" dirty="0"/>
              <a:t>What you found </a:t>
            </a:r>
            <a:r>
              <a:rPr lang="en-US" dirty="0" smtClean="0"/>
              <a:t>out.</a:t>
            </a:r>
            <a:endParaRPr lang="en-US" dirty="0"/>
          </a:p>
          <a:p>
            <a:pPr lvl="0"/>
            <a:r>
              <a:rPr lang="en-US" dirty="0"/>
              <a:t>What was significant about what you discovered;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 smtClean="0">
                <a:effectLst/>
              </a:rPr>
              <a:t>CONCLUSION CONT.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How </a:t>
            </a:r>
            <a:r>
              <a:rPr lang="en-US" dirty="0"/>
              <a:t>it answers the question set by the person who commissioned the report.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41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RECOMMENDATIONS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suggest and explain actions you would recommend as a result of </a:t>
            </a:r>
            <a:r>
              <a:rPr lang="en-US" dirty="0" smtClean="0"/>
              <a:t>your conclusions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Give </a:t>
            </a:r>
            <a:r>
              <a:rPr lang="en-US" dirty="0"/>
              <a:t>directions or suggestions as to how the problem </a:t>
            </a:r>
            <a:r>
              <a:rPr lang="en-US" dirty="0" smtClean="0"/>
              <a:t>you have </a:t>
            </a:r>
            <a:r>
              <a:rPr lang="en-US" dirty="0"/>
              <a:t>investigated can be solved.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82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RECOMMENDATIONS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Recommendations come from your research and your data are the reasons (or evidence) behind your recommendations.</a:t>
            </a:r>
          </a:p>
          <a:p>
            <a:r>
              <a:rPr lang="en-US" dirty="0"/>
              <a:t>Do not use your personal opinion as a reason for your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4673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list of references is </a:t>
            </a:r>
            <a:r>
              <a:rPr lang="en-US" dirty="0" smtClean="0"/>
              <a:t>in an </a:t>
            </a:r>
            <a:r>
              <a:rPr lang="en-US" dirty="0"/>
              <a:t>accurate listing, in the correct referencing style, of all the sources referred to in the report. </a:t>
            </a:r>
            <a:endParaRPr lang="en-US" dirty="0" smtClean="0"/>
          </a:p>
          <a:p>
            <a:pPr lvl="0"/>
            <a:r>
              <a:rPr lang="en-US" dirty="0" smtClean="0"/>
              <a:t>List </a:t>
            </a:r>
            <a:r>
              <a:rPr lang="en-US" dirty="0"/>
              <a:t>all of the sources of information that you used during your research report writing.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61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ppendices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Appendices are supplementary material that are included at the end of the report that gives further information about some aspect of the report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27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APPENDICES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hat </a:t>
            </a:r>
            <a:r>
              <a:rPr lang="en-US" dirty="0"/>
              <a:t>is any information (graphs, charts, tables, or other data) </a:t>
            </a:r>
            <a:r>
              <a:rPr lang="en-US" dirty="0" smtClean="0"/>
              <a:t>used </a:t>
            </a:r>
            <a:r>
              <a:rPr lang="en-US" dirty="0"/>
              <a:t>in </a:t>
            </a:r>
            <a:r>
              <a:rPr lang="en-US" dirty="0" smtClean="0"/>
              <a:t>a </a:t>
            </a:r>
            <a:r>
              <a:rPr lang="en-US" dirty="0"/>
              <a:t>report but did not include </a:t>
            </a:r>
            <a:r>
              <a:rPr lang="en-US" dirty="0" smtClean="0"/>
              <a:t>the information in </a:t>
            </a:r>
            <a:r>
              <a:rPr lang="en-US" dirty="0"/>
              <a:t>the body of the report 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</a:t>
            </a:r>
            <a:r>
              <a:rPr lang="en-US" dirty="0"/>
              <a:t>the data is too </a:t>
            </a:r>
            <a:r>
              <a:rPr lang="en-US" dirty="0" smtClean="0"/>
              <a:t>numerous/ voluminous , it is usually  given in  the appendix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APPENDICES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Contains supplementary material too detailed for the main body of </a:t>
            </a:r>
            <a:r>
              <a:rPr lang="en-US" dirty="0" smtClean="0"/>
              <a:t>the Report.</a:t>
            </a:r>
          </a:p>
          <a:p>
            <a:r>
              <a:rPr lang="en-US" dirty="0" smtClean="0"/>
              <a:t>Remember </a:t>
            </a:r>
            <a:r>
              <a:rPr lang="en-US" dirty="0"/>
              <a:t>: one appendix (singular) two or more appendices (plural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39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Reports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</a:t>
            </a:r>
            <a:r>
              <a:rPr lang="en-US" sz="2800" dirty="0" smtClean="0"/>
              <a:t>hort report</a:t>
            </a:r>
          </a:p>
          <a:p>
            <a:r>
              <a:rPr lang="en-US" sz="2800" dirty="0"/>
              <a:t>L</a:t>
            </a:r>
            <a:r>
              <a:rPr lang="en-US" sz="2800" dirty="0" smtClean="0"/>
              <a:t>ong report</a:t>
            </a:r>
          </a:p>
          <a:p>
            <a:r>
              <a:rPr lang="en-US" sz="2800" dirty="0"/>
              <a:t>S</a:t>
            </a:r>
            <a:r>
              <a:rPr lang="en-US" sz="2800" dirty="0" smtClean="0"/>
              <a:t>cience report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esearch report</a:t>
            </a:r>
          </a:p>
          <a:p>
            <a:r>
              <a:rPr lang="en-US" sz="2800" dirty="0"/>
              <a:t>B</a:t>
            </a:r>
            <a:r>
              <a:rPr lang="en-US" sz="2800" dirty="0" smtClean="0"/>
              <a:t>usiness report</a:t>
            </a:r>
            <a:br>
              <a:rPr lang="en-US" sz="2800" dirty="0" smtClean="0"/>
            </a:b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254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399032"/>
          </a:xfrm>
        </p:spPr>
        <p:txBody>
          <a:bodyPr/>
          <a:lstStyle/>
          <a:p>
            <a:r>
              <a:rPr lang="en-US" dirty="0">
                <a:effectLst/>
              </a:rPr>
              <a:t>A SHORT REPORT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A short report generally has the following layout but always check your assessment requirements for the what elements you are required to include.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Title </a:t>
            </a:r>
            <a:r>
              <a:rPr lang="en-US" dirty="0"/>
              <a:t>page</a:t>
            </a:r>
          </a:p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Discussion point</a:t>
            </a:r>
          </a:p>
          <a:p>
            <a:pPr lvl="0"/>
            <a:r>
              <a:rPr lang="en-US" dirty="0"/>
              <a:t>Recommendation</a:t>
            </a:r>
          </a:p>
          <a:p>
            <a:pPr lvl="0"/>
            <a:r>
              <a:rPr lang="en-US" dirty="0"/>
              <a:t>References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8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399032"/>
          </a:xfrm>
        </p:spPr>
        <p:txBody>
          <a:bodyPr/>
          <a:lstStyle/>
          <a:p>
            <a:r>
              <a:rPr lang="en-US" dirty="0">
                <a:effectLst/>
              </a:rPr>
              <a:t>LONG REPORT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lvl="0" indent="0">
              <a:buNone/>
            </a:pPr>
            <a:endParaRPr lang="en-US" dirty="0" smtClean="0"/>
          </a:p>
          <a:p>
            <a:r>
              <a:rPr lang="en-US" dirty="0"/>
              <a:t>A </a:t>
            </a:r>
            <a:r>
              <a:rPr lang="en-US" dirty="0" smtClean="0"/>
              <a:t>long </a:t>
            </a:r>
            <a:r>
              <a:rPr lang="en-US" dirty="0"/>
              <a:t>report generally has the following layout but always check your assessment requirements for the what elements you are required to include.</a:t>
            </a:r>
          </a:p>
          <a:p>
            <a:pPr marL="64008" lvl="0" indent="0">
              <a:buNone/>
            </a:pPr>
            <a:endParaRPr lang="en-US" dirty="0" smtClean="0"/>
          </a:p>
          <a:p>
            <a:pPr lvl="0"/>
            <a:r>
              <a:rPr lang="en-US" dirty="0" smtClean="0"/>
              <a:t>Title </a:t>
            </a:r>
            <a:r>
              <a:rPr lang="en-US" dirty="0"/>
              <a:t>page</a:t>
            </a:r>
          </a:p>
          <a:p>
            <a:pPr lvl="0"/>
            <a:r>
              <a:rPr lang="en-US" dirty="0"/>
              <a:t>Abstract</a:t>
            </a:r>
          </a:p>
          <a:p>
            <a:pPr lvl="0"/>
            <a:r>
              <a:rPr lang="en-US" dirty="0"/>
              <a:t>Table of contents</a:t>
            </a:r>
          </a:p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Discussion point</a:t>
            </a:r>
          </a:p>
          <a:p>
            <a:pPr lvl="0"/>
            <a:r>
              <a:rPr lang="en-US" dirty="0"/>
              <a:t>Conclusion</a:t>
            </a:r>
          </a:p>
          <a:p>
            <a:pPr lvl="0"/>
            <a:r>
              <a:rPr lang="en-US" dirty="0"/>
              <a:t>Recommendations</a:t>
            </a:r>
          </a:p>
          <a:p>
            <a:pPr lvl="0"/>
            <a:r>
              <a:rPr lang="en-US" dirty="0"/>
              <a:t>References</a:t>
            </a:r>
          </a:p>
          <a:p>
            <a:pPr lvl="0"/>
            <a:r>
              <a:rPr lang="en-US" dirty="0"/>
              <a:t>Appendices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2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SCIENCE REPORT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purpose of a science report is to provide factual, accurate and concise information about an investigation by clearly setting out:</a:t>
            </a:r>
          </a:p>
          <a:p>
            <a:r>
              <a:rPr lang="en-US" dirty="0"/>
              <a:t>1. What you </a:t>
            </a:r>
            <a:r>
              <a:rPr lang="en-US" dirty="0" smtClean="0"/>
              <a:t>did.</a:t>
            </a:r>
          </a:p>
          <a:p>
            <a:r>
              <a:rPr lang="en-US" dirty="0" smtClean="0"/>
              <a:t> </a:t>
            </a:r>
            <a:r>
              <a:rPr lang="en-US" dirty="0"/>
              <a:t>2.what you </a:t>
            </a:r>
            <a:r>
              <a:rPr lang="en-US" dirty="0" smtClean="0"/>
              <a:t>found. </a:t>
            </a:r>
          </a:p>
          <a:p>
            <a:r>
              <a:rPr lang="en-US" dirty="0" smtClean="0"/>
              <a:t>3</a:t>
            </a:r>
            <a:r>
              <a:rPr lang="en-US" dirty="0"/>
              <a:t>. What your result mean.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80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SCIENCE </a:t>
            </a:r>
            <a:r>
              <a:rPr lang="en-US" b="1" dirty="0" smtClean="0">
                <a:effectLst/>
              </a:rPr>
              <a:t>REPORT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science report generally has the following layout, but check your assessment requirements for what elements you are required to include.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6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SCIENCE REPORT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Title page</a:t>
            </a:r>
          </a:p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Aim, method and materials</a:t>
            </a:r>
          </a:p>
          <a:p>
            <a:pPr lvl="0"/>
            <a:r>
              <a:rPr lang="en-US" dirty="0"/>
              <a:t>Results</a:t>
            </a:r>
          </a:p>
          <a:p>
            <a:pPr lvl="0"/>
            <a:r>
              <a:rPr lang="en-US" dirty="0"/>
              <a:t>Discussion point</a:t>
            </a:r>
          </a:p>
          <a:p>
            <a:pPr lvl="0"/>
            <a:r>
              <a:rPr lang="en-US" dirty="0"/>
              <a:t>Conclusion</a:t>
            </a:r>
          </a:p>
          <a:p>
            <a:pPr lvl="0"/>
            <a:r>
              <a:rPr lang="en-US" dirty="0"/>
              <a:t>Recommendations</a:t>
            </a:r>
          </a:p>
          <a:p>
            <a:pPr lvl="0"/>
            <a:r>
              <a:rPr lang="en-US" dirty="0"/>
              <a:t>References</a:t>
            </a:r>
          </a:p>
          <a:p>
            <a:pPr lvl="0"/>
            <a:r>
              <a:rPr lang="en-US" dirty="0"/>
              <a:t>Appendices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45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The background- </a:t>
            </a:r>
            <a:r>
              <a:rPr lang="en-US" dirty="0" smtClean="0"/>
              <a:t>summarizes the issue or problem, its background and content.</a:t>
            </a:r>
          </a:p>
          <a:p>
            <a:r>
              <a:rPr lang="en-US" b="1" dirty="0" smtClean="0"/>
              <a:t>The purpose </a:t>
            </a:r>
            <a:r>
              <a:rPr lang="en-US" dirty="0" smtClean="0"/>
              <a:t>– defines why the project is important and what it aims to achieve.</a:t>
            </a:r>
          </a:p>
          <a:p>
            <a:r>
              <a:rPr lang="en-US" b="1" dirty="0" smtClean="0"/>
              <a:t>The scope- </a:t>
            </a:r>
            <a:r>
              <a:rPr lang="en-US" dirty="0" smtClean="0"/>
              <a:t>outlines the limitations of the project, in terms of time, scale, cost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b="1" dirty="0" smtClean="0"/>
              <a:t>The </a:t>
            </a:r>
            <a:r>
              <a:rPr lang="en-US" b="1" dirty="0" err="1" smtClean="0"/>
              <a:t>methodolgoy</a:t>
            </a:r>
            <a:r>
              <a:rPr lang="en-US" b="1" dirty="0" smtClean="0"/>
              <a:t>- </a:t>
            </a:r>
            <a:r>
              <a:rPr lang="en-US" dirty="0" smtClean="0"/>
              <a:t>outlines the approach (how you found the information or conducted the research) and how you will sort and present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background </a:t>
            </a:r>
            <a:r>
              <a:rPr lang="en-US" dirty="0" smtClean="0"/>
              <a:t>– summarizes the issue or problem, its background and content.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93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outlines the approach ( how you found the information or conducted the research) and how you will sort  and present the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17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present the aims of the report.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9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2.2 Method- explain what methods were used to obtain information and/ or data</a:t>
            </a:r>
          </a:p>
          <a:p>
            <a:pPr lvl="1"/>
            <a:r>
              <a:rPr lang="en-US" b="1" dirty="0" smtClean="0"/>
              <a:t>2.2.1 Research design</a:t>
            </a:r>
            <a:r>
              <a:rPr lang="en-US" dirty="0" smtClean="0"/>
              <a:t>, e.g. qualitative or quantitative?</a:t>
            </a:r>
          </a:p>
          <a:p>
            <a:pPr lvl="1"/>
            <a:r>
              <a:rPr lang="en-US" b="1" dirty="0" smtClean="0"/>
              <a:t>2.2.2 sampling procedure</a:t>
            </a:r>
            <a:r>
              <a:rPr lang="en-US" dirty="0" smtClean="0"/>
              <a:t>, </a:t>
            </a:r>
            <a:r>
              <a:rPr lang="en-US" dirty="0" err="1" smtClean="0"/>
              <a:t>e.g</a:t>
            </a:r>
            <a:r>
              <a:rPr lang="en-US" dirty="0" smtClean="0"/>
              <a:t> did you use </a:t>
            </a:r>
            <a:r>
              <a:rPr lang="en-US" dirty="0" err="1" smtClean="0"/>
              <a:t>probabliity</a:t>
            </a:r>
            <a:r>
              <a:rPr lang="en-US" dirty="0"/>
              <a:t> </a:t>
            </a:r>
            <a:r>
              <a:rPr lang="en-US" dirty="0" smtClean="0"/>
              <a:t>sampling or non- probability sample techniques and why?</a:t>
            </a:r>
          </a:p>
          <a:p>
            <a:pPr lvl="1"/>
            <a:r>
              <a:rPr lang="en-US" dirty="0" smtClean="0"/>
              <a:t>2</a:t>
            </a:r>
            <a:r>
              <a:rPr lang="en-US" b="1" dirty="0" smtClean="0"/>
              <a:t>.2.3 Data collection: </a:t>
            </a:r>
            <a:r>
              <a:rPr lang="en-US" dirty="0" smtClean="0"/>
              <a:t>how was the data/information collected?</a:t>
            </a:r>
          </a:p>
          <a:p>
            <a:pPr lvl="1"/>
            <a:r>
              <a:rPr lang="en-US" b="1" dirty="0" smtClean="0"/>
              <a:t>2.2.4 Data analysis</a:t>
            </a:r>
            <a:r>
              <a:rPr lang="en-US" dirty="0" smtClean="0"/>
              <a:t>: how was the data/information </a:t>
            </a:r>
            <a:r>
              <a:rPr lang="en-US" dirty="0" err="1" smtClean="0"/>
              <a:t>analysed</a:t>
            </a:r>
            <a:r>
              <a:rPr lang="en-US" dirty="0" smtClean="0"/>
              <a:t> and why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4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6493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DEFINITION OF QUALITATIVE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RESEARCH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qualitative research method involves the use of qualitative data, such as interviews, documents and observation, in order to understand and explain a social phenomenon.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2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93737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DEFINITION OF QUANTITATIVE METHODS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Quantitative research </a:t>
            </a:r>
            <a:r>
              <a:rPr lang="en-US" dirty="0" smtClean="0"/>
              <a:t>method: </a:t>
            </a:r>
            <a:r>
              <a:rPr lang="en-US" dirty="0"/>
              <a:t>are research methods dealing with numbers and anything that is measurable in a systematic way of investigation of </a:t>
            </a:r>
            <a:r>
              <a:rPr lang="en-US" dirty="0" smtClean="0"/>
              <a:t>phenomena.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74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Materials- list the materials used to gather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5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result is the bulk of your report</a:t>
            </a:r>
            <a:r>
              <a:rPr lang="en-US" smtClean="0"/>
              <a:t>, </a:t>
            </a:r>
            <a:r>
              <a:rPr lang="en-US" smtClean="0"/>
              <a:t>organized  </a:t>
            </a:r>
            <a:r>
              <a:rPr lang="en-US" dirty="0" smtClean="0"/>
              <a:t>using numbered headings and subheadings</a:t>
            </a:r>
          </a:p>
          <a:p>
            <a:r>
              <a:rPr lang="en-US" dirty="0" smtClean="0"/>
              <a:t>-list key findings</a:t>
            </a:r>
          </a:p>
          <a:p>
            <a:r>
              <a:rPr lang="en-US" dirty="0" smtClean="0"/>
              <a:t>-it is common to  use graphs, tables, charts etc. in this section of the report with explanations of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80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Business report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business report generally has  the following layout, but always check your assessment requirements for what elements you are required to include.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19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Business </a:t>
            </a:r>
            <a:r>
              <a:rPr lang="en-US" b="1" dirty="0" smtClean="0">
                <a:effectLst/>
              </a:rPr>
              <a:t>report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Title page</a:t>
            </a:r>
          </a:p>
          <a:p>
            <a:pPr lvl="0"/>
            <a:r>
              <a:rPr lang="en-US" dirty="0"/>
              <a:t>Executive summary</a:t>
            </a:r>
          </a:p>
          <a:p>
            <a:pPr lvl="0"/>
            <a:r>
              <a:rPr lang="en-US" dirty="0"/>
              <a:t>Table of contents</a:t>
            </a:r>
          </a:p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Present a theoretical framework</a:t>
            </a:r>
          </a:p>
          <a:p>
            <a:pPr lvl="0"/>
            <a:r>
              <a:rPr lang="en-US" dirty="0"/>
              <a:t>Present your research findings</a:t>
            </a:r>
          </a:p>
          <a:p>
            <a:pPr lvl="0"/>
            <a:r>
              <a:rPr lang="en-US" dirty="0"/>
              <a:t>Discuss your findings in light of your framework</a:t>
            </a:r>
          </a:p>
          <a:p>
            <a:pPr lvl="0"/>
            <a:r>
              <a:rPr lang="en-US" dirty="0"/>
              <a:t>Conclusion</a:t>
            </a:r>
          </a:p>
          <a:p>
            <a:pPr lvl="0"/>
            <a:r>
              <a:rPr lang="en-US" dirty="0"/>
              <a:t>Recommendations</a:t>
            </a:r>
          </a:p>
          <a:p>
            <a:pPr lvl="0"/>
            <a:r>
              <a:rPr lang="en-US" dirty="0"/>
              <a:t>References</a:t>
            </a:r>
          </a:p>
          <a:p>
            <a:pPr lvl="0"/>
            <a:r>
              <a:rPr lang="en-US" dirty="0"/>
              <a:t>Appendices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6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Provides a brief overview of the report that allow the reader to get a clear idea of what the report is about without needing to read it.</a:t>
            </a:r>
          </a:p>
          <a:p>
            <a:r>
              <a:rPr lang="en-US" dirty="0" smtClean="0"/>
              <a:t>- purpose of the report</a:t>
            </a:r>
          </a:p>
          <a:p>
            <a:r>
              <a:rPr lang="en-US" dirty="0" smtClean="0"/>
              <a:t>-scope of the report</a:t>
            </a:r>
          </a:p>
          <a:p>
            <a:r>
              <a:rPr lang="en-US" dirty="0" smtClean="0"/>
              <a:t>-main points</a:t>
            </a:r>
          </a:p>
          <a:p>
            <a:r>
              <a:rPr lang="en-US" dirty="0" smtClean="0"/>
              <a:t>-Summary of the findings and recommendations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01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Research report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research report generally has the following layout, but always  check assessment requirements for what elements you are required to </a:t>
            </a:r>
            <a:r>
              <a:rPr lang="en-US" dirty="0" smtClean="0"/>
              <a:t>include.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6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Research </a:t>
            </a:r>
            <a:r>
              <a:rPr lang="en-US" b="1" dirty="0" smtClean="0">
                <a:effectLst/>
              </a:rPr>
              <a:t>report cont.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Title page</a:t>
            </a:r>
          </a:p>
          <a:p>
            <a:pPr lvl="0"/>
            <a:r>
              <a:rPr lang="en-US" dirty="0"/>
              <a:t>Executive summary</a:t>
            </a:r>
          </a:p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Literature review</a:t>
            </a:r>
          </a:p>
          <a:p>
            <a:pPr lvl="0"/>
            <a:r>
              <a:rPr lang="en-US" dirty="0"/>
              <a:t>Method /Methodology</a:t>
            </a:r>
          </a:p>
          <a:p>
            <a:pPr lvl="0"/>
            <a:r>
              <a:rPr lang="en-US" dirty="0"/>
              <a:t>Results</a:t>
            </a:r>
          </a:p>
          <a:p>
            <a:pPr lvl="0"/>
            <a:r>
              <a:rPr lang="en-US" dirty="0"/>
              <a:t>Discussion point</a:t>
            </a:r>
          </a:p>
          <a:p>
            <a:pPr lvl="0"/>
            <a:r>
              <a:rPr lang="en-US" dirty="0"/>
              <a:t>Conclusion</a:t>
            </a:r>
          </a:p>
          <a:p>
            <a:pPr lvl="0"/>
            <a:r>
              <a:rPr lang="en-US" dirty="0" smtClean="0"/>
              <a:t>Recommendations</a:t>
            </a:r>
            <a:endParaRPr lang="en-US" dirty="0"/>
          </a:p>
          <a:p>
            <a:pPr lvl="0"/>
            <a:r>
              <a:rPr lang="en-US" dirty="0"/>
              <a:t>Appendices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8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Research report cont.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Literature </a:t>
            </a:r>
            <a:r>
              <a:rPr lang="en-US" dirty="0" smtClean="0"/>
              <a:t>review /Survey/Review </a:t>
            </a:r>
            <a:r>
              <a:rPr lang="en-US" dirty="0"/>
              <a:t>of Research)</a:t>
            </a:r>
            <a:r>
              <a:rPr lang="en-US" dirty="0" smtClean="0"/>
              <a:t>:  provides </a:t>
            </a:r>
            <a:r>
              <a:rPr lang="en-US" dirty="0"/>
              <a:t>a critical analysis of the literature (published Sources) on the topic </a:t>
            </a:r>
            <a:r>
              <a:rPr lang="en-US" dirty="0" smtClean="0"/>
              <a:t>of your report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assesses the literature and provides a summary, classification, comparison and evaluation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26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</a:t>
            </a:r>
            <a:r>
              <a:rPr lang="en-US" dirty="0" smtClean="0"/>
              <a:t>review continues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survey of publications (books, journals, authoritative websites, sometimes conference papers) reporting</a:t>
            </a:r>
          </a:p>
          <a:p>
            <a:pPr marL="64008" indent="0">
              <a:buNone/>
            </a:pPr>
            <a:r>
              <a:rPr lang="en-US" dirty="0"/>
              <a:t>work that has already been done on the topic of your report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should only include studies that have </a:t>
            </a:r>
            <a:r>
              <a:rPr lang="en-US" dirty="0" smtClean="0"/>
              <a:t>direct relevance </a:t>
            </a:r>
            <a:r>
              <a:rPr lang="en-US" dirty="0"/>
              <a:t>to your research.</a:t>
            </a:r>
          </a:p>
        </p:txBody>
      </p:sp>
    </p:spTree>
    <p:extLst>
      <p:ext uri="{BB962C8B-B14F-4D97-AF65-F5344CB8AC3E}">
        <p14:creationId xmlns:p14="http://schemas.microsoft.com/office/powerpoint/2010/main" val="401092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Research report cont.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NOTES: CHECK THE REQUIREMENTS OF YOUR ASSESSMENT, AS LITERATURE REVIEWS ARE NOT ALWAAYS REQUIRED.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6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The Written Presentation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Organization of a written presentation of a research report should follow a recommended </a:t>
            </a:r>
            <a:r>
              <a:rPr lang="en-US" dirty="0" smtClean="0"/>
              <a:t>format.</a:t>
            </a:r>
          </a:p>
          <a:p>
            <a:endParaRPr lang="en-US" dirty="0"/>
          </a:p>
          <a:p>
            <a:pPr lvl="0"/>
            <a:r>
              <a:rPr lang="en-US" dirty="0"/>
              <a:t>Introduction/Background</a:t>
            </a:r>
          </a:p>
          <a:p>
            <a:pPr lvl="0"/>
            <a:r>
              <a:rPr lang="en-US" dirty="0"/>
              <a:t>Report/Research Objectives</a:t>
            </a:r>
          </a:p>
          <a:p>
            <a:pPr lvl="0"/>
            <a:r>
              <a:rPr lang="en-US" dirty="0"/>
              <a:t>Concepts of Interest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2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The Written </a:t>
            </a:r>
            <a:r>
              <a:rPr lang="en-US" b="1" dirty="0" smtClean="0">
                <a:effectLst/>
              </a:rPr>
              <a:t>Presentation cont.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z="3200" dirty="0"/>
              <a:t>Research Method (if applicable)</a:t>
            </a:r>
            <a:endParaRPr lang="en-US" sz="2400" dirty="0"/>
          </a:p>
          <a:p>
            <a:pPr lvl="1"/>
            <a:r>
              <a:rPr lang="en-US" sz="2800" dirty="0"/>
              <a:t>Discuss method, instrument, and implementation of method (e.g., means for recruiting, )</a:t>
            </a:r>
            <a:endParaRPr lang="en-US" sz="2000" dirty="0"/>
          </a:p>
          <a:p>
            <a:pPr lvl="0"/>
            <a:r>
              <a:rPr lang="en-US" sz="3200" dirty="0"/>
              <a:t>Findings</a:t>
            </a:r>
            <a:endParaRPr lang="en-US" sz="2400" dirty="0"/>
          </a:p>
          <a:p>
            <a:pPr lvl="1"/>
            <a:r>
              <a:rPr lang="en-US" sz="2800" dirty="0"/>
              <a:t>Organize presentation sub-topics </a:t>
            </a:r>
            <a:endParaRPr lang="en-US" sz="2000" dirty="0"/>
          </a:p>
          <a:p>
            <a:pPr lvl="0"/>
            <a:r>
              <a:rPr lang="en-US" sz="3200" dirty="0"/>
              <a:t>Research Conclusions</a:t>
            </a:r>
            <a:endParaRPr lang="en-US" sz="2400" dirty="0"/>
          </a:p>
          <a:p>
            <a:pPr lvl="0"/>
            <a:r>
              <a:rPr lang="en-US" sz="3200" dirty="0"/>
              <a:t>Limitations</a:t>
            </a:r>
            <a:endParaRPr lang="en-US" sz="2400" dirty="0"/>
          </a:p>
          <a:p>
            <a:pPr lvl="0"/>
            <a:r>
              <a:rPr lang="en-US" sz="3200" dirty="0"/>
              <a:t>Recommendations for Future Research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</a:t>
            </a:r>
            <a:r>
              <a:rPr lang="en-US" dirty="0" smtClean="0">
                <a:effectLst/>
              </a:rPr>
              <a:t>he </a:t>
            </a:r>
            <a:r>
              <a:rPr lang="en-US" dirty="0">
                <a:effectLst/>
              </a:rPr>
              <a:t>typical presentation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introduction</a:t>
            </a:r>
          </a:p>
          <a:p>
            <a:r>
              <a:rPr lang="en-US" dirty="0" smtClean="0"/>
              <a:t>The main body</a:t>
            </a:r>
          </a:p>
          <a:p>
            <a:r>
              <a:rPr lang="en-US" dirty="0"/>
              <a:t>C</a:t>
            </a:r>
            <a:r>
              <a:rPr lang="en-US" dirty="0" smtClean="0"/>
              <a:t>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679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/>
              </a:rPr>
              <a:t>Tips for the Presentation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All members need </a:t>
            </a:r>
            <a:r>
              <a:rPr lang="en-US" sz="3200" dirty="0" smtClean="0"/>
              <a:t>be </a:t>
            </a:r>
            <a:r>
              <a:rPr lang="en-US" sz="3200" dirty="0"/>
              <a:t>present, </a:t>
            </a:r>
            <a:r>
              <a:rPr lang="en-US" sz="3200" dirty="0" smtClean="0"/>
              <a:t>or all </a:t>
            </a:r>
            <a:r>
              <a:rPr lang="en-US" sz="3200" dirty="0"/>
              <a:t>must attend</a:t>
            </a:r>
            <a:endParaRPr lang="en-US" sz="2800" dirty="0"/>
          </a:p>
          <a:p>
            <a:pPr lvl="1"/>
            <a:r>
              <a:rPr lang="en-US" sz="2800" dirty="0"/>
              <a:t>Put the strongest person(s) forward</a:t>
            </a:r>
            <a:endParaRPr lang="en-US" sz="2400" dirty="0"/>
          </a:p>
          <a:p>
            <a:pPr lvl="0"/>
            <a:r>
              <a:rPr lang="en-US" sz="3200" dirty="0" smtClean="0"/>
              <a:t>Do </a:t>
            </a:r>
            <a:r>
              <a:rPr lang="en-US" sz="3200" dirty="0"/>
              <a:t>introduce yourself and your team members and your project focus early in the presentation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91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Tips for the </a:t>
            </a:r>
            <a:r>
              <a:rPr lang="en-US" b="1" dirty="0" smtClean="0">
                <a:effectLst/>
              </a:rPr>
              <a:t>Presentation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Do establish an outline that will be used to present your </a:t>
            </a:r>
            <a:r>
              <a:rPr lang="en-US" sz="3200" dirty="0" smtClean="0"/>
              <a:t>research</a:t>
            </a:r>
            <a:r>
              <a:rPr lang="en-US" sz="3200" dirty="0" smtClean="0"/>
              <a:t>.</a:t>
            </a:r>
          </a:p>
          <a:p>
            <a:pPr lvl="0"/>
            <a:r>
              <a:rPr lang="en-US" sz="3200" dirty="0" smtClean="0"/>
              <a:t>The outline comprise of the </a:t>
            </a:r>
            <a:endParaRPr lang="en-US" sz="2800" dirty="0"/>
          </a:p>
          <a:p>
            <a:pPr marL="578358" lvl="0" indent="-514350">
              <a:buFont typeface="+mj-lt"/>
              <a:buAutoNum type="alphaLcParenR"/>
            </a:pPr>
            <a:r>
              <a:rPr lang="en-US" sz="3200" dirty="0" smtClean="0"/>
              <a:t>Introduction</a:t>
            </a:r>
          </a:p>
          <a:p>
            <a:pPr marL="578358" lvl="0" indent="-514350">
              <a:buFont typeface="+mj-lt"/>
              <a:buAutoNum type="alphaLcParenR"/>
            </a:pPr>
            <a:r>
              <a:rPr lang="en-US" sz="3200" dirty="0" smtClean="0"/>
              <a:t>The main body</a:t>
            </a:r>
          </a:p>
          <a:p>
            <a:pPr marL="578358" lvl="0" indent="-514350">
              <a:buFont typeface="+mj-lt"/>
              <a:buAutoNum type="alphaLcParenR"/>
            </a:pPr>
            <a:r>
              <a:rPr lang="en-US" sz="3200" dirty="0" smtClean="0"/>
              <a:t>Conclusion</a:t>
            </a:r>
          </a:p>
          <a:p>
            <a:pPr lvl="0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5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21</TotalTime>
  <Words>2900</Words>
  <Application>Microsoft Office PowerPoint</Application>
  <PresentationFormat>On-screen Show (4:3)</PresentationFormat>
  <Paragraphs>342</Paragraphs>
  <Slides>82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Default Theme</vt:lpstr>
      <vt:lpstr>REPORT WRITING AND PRESENTATION </vt:lpstr>
      <vt:lpstr>WHAT IS A REPORT? </vt:lpstr>
      <vt:lpstr>Grammar- Parts of speech </vt:lpstr>
      <vt:lpstr>Nouns:</vt:lpstr>
      <vt:lpstr>Pronouns</vt:lpstr>
      <vt:lpstr>Adjective</vt:lpstr>
      <vt:lpstr>Verb</vt:lpstr>
      <vt:lpstr>Adverbs</vt:lpstr>
      <vt:lpstr>Preposition-</vt:lpstr>
      <vt:lpstr>Conjunction-</vt:lpstr>
      <vt:lpstr>Exclamation</vt:lpstr>
      <vt:lpstr>punctuation</vt:lpstr>
      <vt:lpstr>Exclamation Mark (!) </vt:lpstr>
      <vt:lpstr>Question Mark (?) </vt:lpstr>
      <vt:lpstr>Comma (,) </vt:lpstr>
      <vt:lpstr>PowerPoint Presentation</vt:lpstr>
      <vt:lpstr>Semicolon (;) </vt:lpstr>
      <vt:lpstr>Colon (:) </vt:lpstr>
      <vt:lpstr>Apostrophe (’) </vt:lpstr>
      <vt:lpstr>Parenthesis ( ) </vt:lpstr>
      <vt:lpstr>Guidelines for report writing/what make a good report? </vt:lpstr>
      <vt:lpstr>2. Clarity   </vt:lpstr>
      <vt:lpstr>3. The report must be Professional </vt:lpstr>
      <vt:lpstr>4. Well illustrated </vt:lpstr>
      <vt:lpstr>5. Plan your investigative approach. </vt:lpstr>
      <vt:lpstr>6. Gather information. </vt:lpstr>
      <vt:lpstr>7. Gather information cont.</vt:lpstr>
      <vt:lpstr>8. Organize the information you have gathered. </vt:lpstr>
      <vt:lpstr>9. Analyze the draft. </vt:lpstr>
      <vt:lpstr>10. Decide on your conclusions and recommendations </vt:lpstr>
      <vt:lpstr>11. Plan the writing. </vt:lpstr>
      <vt:lpstr>12. LAYOUT/SECTIONS</vt:lpstr>
      <vt:lpstr>The layouts/sections or structure  of a report</vt:lpstr>
      <vt:lpstr>In summary:  </vt:lpstr>
      <vt:lpstr>THE IMPORTANCE OF REPORT WRITING/ THE PURPOSE </vt:lpstr>
      <vt:lpstr> Report facilitates decision making and planning </vt:lpstr>
      <vt:lpstr>TARGET READER </vt:lpstr>
      <vt:lpstr>Generally, a report has the following elements: </vt:lpstr>
      <vt:lpstr>ABSTRACT</vt:lpstr>
      <vt:lpstr>ABSTRACT CONT.</vt:lpstr>
      <vt:lpstr>3. TABLE OF CONTENTS </vt:lpstr>
      <vt:lpstr>TABLE OF CONTENTS CONT.</vt:lpstr>
      <vt:lpstr>TABLE OF CONTENTS CONT.</vt:lpstr>
      <vt:lpstr>INTRODUCTION</vt:lpstr>
      <vt:lpstr>INTRODUCTION CONT.</vt:lpstr>
      <vt:lpstr>DISCUSSION POINT </vt:lpstr>
      <vt:lpstr> CONCLUSION </vt:lpstr>
      <vt:lpstr> CONCLUSION CONT. </vt:lpstr>
      <vt:lpstr>RECOMMENDATIONS </vt:lpstr>
      <vt:lpstr>RECOMMENDATIONS  CONT.</vt:lpstr>
      <vt:lpstr>REFERENCES</vt:lpstr>
      <vt:lpstr>Appendices</vt:lpstr>
      <vt:lpstr>APPENDICES</vt:lpstr>
      <vt:lpstr>APPENDICES CONT.</vt:lpstr>
      <vt:lpstr>Types of Reports </vt:lpstr>
      <vt:lpstr>A SHORT REPORT </vt:lpstr>
      <vt:lpstr>LONG REPORT </vt:lpstr>
      <vt:lpstr>SCIENCE REPORT </vt:lpstr>
      <vt:lpstr>SCIENCE REPORT CONT.</vt:lpstr>
      <vt:lpstr>SCIENCE REPORT CONT.</vt:lpstr>
      <vt:lpstr>INTRODUCTION</vt:lpstr>
      <vt:lpstr>THE BACKGROUND</vt:lpstr>
      <vt:lpstr>THE METHODOLOGY</vt:lpstr>
      <vt:lpstr>AIM</vt:lpstr>
      <vt:lpstr>Method</vt:lpstr>
      <vt:lpstr>DEFINITION OF QUALITATIVE RESEARCH </vt:lpstr>
      <vt:lpstr>DEFINITION OF QUANTITATIVE METHODS </vt:lpstr>
      <vt:lpstr>materials</vt:lpstr>
      <vt:lpstr>Results</vt:lpstr>
      <vt:lpstr>Business report </vt:lpstr>
      <vt:lpstr>Business report cont.</vt:lpstr>
      <vt:lpstr>Executive Summary</vt:lpstr>
      <vt:lpstr>Research report </vt:lpstr>
      <vt:lpstr>Research report cont. </vt:lpstr>
      <vt:lpstr>Research report cont. </vt:lpstr>
      <vt:lpstr>Literature review continues</vt:lpstr>
      <vt:lpstr>Research report cont. </vt:lpstr>
      <vt:lpstr>The Written Presentation </vt:lpstr>
      <vt:lpstr>The Written Presentation cont. </vt:lpstr>
      <vt:lpstr>The typical presentation structure</vt:lpstr>
      <vt:lpstr>Tips for the Presentation </vt:lpstr>
      <vt:lpstr>Tips for the Presentation cont.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WRITING AND PRESENTATION </dc:title>
  <dc:creator>Windows User</dc:creator>
  <cp:lastModifiedBy>Windows User</cp:lastModifiedBy>
  <cp:revision>3</cp:revision>
  <dcterms:created xsi:type="dcterms:W3CDTF">2021-04-05T02:24:13Z</dcterms:created>
  <dcterms:modified xsi:type="dcterms:W3CDTF">2021-04-05T02:45:23Z</dcterms:modified>
</cp:coreProperties>
</file>